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256" r:id="rId3"/>
    <p:sldId id="257" r:id="rId4"/>
    <p:sldId id="274" r:id="rId5"/>
    <p:sldId id="259" r:id="rId6"/>
    <p:sldId id="260" r:id="rId7"/>
    <p:sldId id="262" r:id="rId8"/>
    <p:sldId id="263" r:id="rId9"/>
    <p:sldId id="266" r:id="rId10"/>
    <p:sldId id="267" r:id="rId11"/>
    <p:sldId id="264" r:id="rId12"/>
    <p:sldId id="268" r:id="rId13"/>
    <p:sldId id="269" r:id="rId14"/>
    <p:sldId id="265" r:id="rId15"/>
    <p:sldId id="270" r:id="rId16"/>
    <p:sldId id="271" r:id="rId17"/>
    <p:sldId id="272" r:id="rId18"/>
    <p:sldId id="273" r:id="rId19"/>
    <p:sldId id="276" r:id="rId20"/>
    <p:sldId id="277" r:id="rId21"/>
    <p:sldId id="278" r:id="rId22"/>
    <p:sldId id="279" r:id="rId23"/>
    <p:sldId id="280" r:id="rId24"/>
    <p:sldId id="281" r:id="rId25"/>
    <p:sldId id="282" r:id="rId26"/>
    <p:sldId id="284" r:id="rId27"/>
    <p:sldId id="285" r:id="rId28"/>
    <p:sldId id="289" r:id="rId29"/>
    <p:sldId id="290" r:id="rId30"/>
    <p:sldId id="291" r:id="rId31"/>
    <p:sldId id="292" r:id="rId32"/>
    <p:sldId id="293" r:id="rId33"/>
    <p:sldId id="294" r:id="rId34"/>
    <p:sldId id="297" r:id="rId35"/>
    <p:sldId id="298" r:id="rId36"/>
    <p:sldId id="299" r:id="rId37"/>
    <p:sldId id="306" r:id="rId38"/>
    <p:sldId id="300" r:id="rId39"/>
    <p:sldId id="301" r:id="rId40"/>
    <p:sldId id="302" r:id="rId41"/>
    <p:sldId id="304" r:id="rId42"/>
    <p:sldId id="305" r:id="rId43"/>
    <p:sldId id="307" r:id="rId44"/>
    <p:sldId id="303" r:id="rId45"/>
    <p:sldId id="315" r:id="rId46"/>
    <p:sldId id="318" r:id="rId47"/>
    <p:sldId id="317" r:id="rId48"/>
    <p:sldId id="316" r:id="rId49"/>
    <p:sldId id="314" r:id="rId50"/>
    <p:sldId id="313" r:id="rId51"/>
    <p:sldId id="312" r:id="rId52"/>
    <p:sldId id="295" r:id="rId53"/>
    <p:sldId id="296" r:id="rId54"/>
    <p:sldId id="319" r:id="rId55"/>
    <p:sldId id="320" r:id="rId56"/>
    <p:sldId id="321" r:id="rId57"/>
    <p:sldId id="32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349" autoAdjust="0"/>
    <p:restoredTop sz="91203" autoAdjust="0"/>
  </p:normalViewPr>
  <p:slideViewPr>
    <p:cSldViewPr snapToGrid="0">
      <p:cViewPr varScale="1">
        <p:scale>
          <a:sx n="68" d="100"/>
          <a:sy n="68" d="100"/>
        </p:scale>
        <p:origin x="90"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Salaja" userId="3a1a294c-bdf7-4e72-8ff9-bfca740d170c" providerId="ADAL" clId="{668209DE-E142-43A4-BDD5-BBAE1BD5414A}"/>
    <pc:docChg chg="modSld">
      <pc:chgData name="Raphael Salaja" userId="3a1a294c-bdf7-4e72-8ff9-bfca740d170c" providerId="ADAL" clId="{668209DE-E142-43A4-BDD5-BBAE1BD5414A}" dt="2019-09-20T16:06:37.925" v="0" actId="113"/>
      <pc:docMkLst>
        <pc:docMk/>
      </pc:docMkLst>
      <pc:sldChg chg="modSp">
        <pc:chgData name="Raphael Salaja" userId="3a1a294c-bdf7-4e72-8ff9-bfca740d170c" providerId="ADAL" clId="{668209DE-E142-43A4-BDD5-BBAE1BD5414A}" dt="2019-09-20T16:06:37.925" v="0" actId="113"/>
        <pc:sldMkLst>
          <pc:docMk/>
          <pc:sldMk cId="1206955488" sldId="259"/>
        </pc:sldMkLst>
        <pc:spChg chg="mod">
          <ac:chgData name="Raphael Salaja" userId="3a1a294c-bdf7-4e72-8ff9-bfca740d170c" providerId="ADAL" clId="{668209DE-E142-43A4-BDD5-BBAE1BD5414A}" dt="2019-09-20T16:06:37.925" v="0" actId="113"/>
          <ac:spMkLst>
            <pc:docMk/>
            <pc:sldMk cId="1206955488" sldId="259"/>
            <ac:spMk id="1024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D5D13-F0B5-4DBC-970C-7D8FAAC96DDD}" type="datetimeFigureOut">
              <a:rPr lang="en-IE" smtClean="0"/>
              <a:t>20/09/2019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2CBA9-C691-4FE3-84A3-D9993C1C4340}" type="slidenum">
              <a:rPr lang="en-IE" smtClean="0"/>
              <a:t>‹#›</a:t>
            </a:fld>
            <a:endParaRPr lang="en-IE"/>
          </a:p>
        </p:txBody>
      </p:sp>
    </p:spTree>
    <p:extLst>
      <p:ext uri="{BB962C8B-B14F-4D97-AF65-F5344CB8AC3E}">
        <p14:creationId xmlns:p14="http://schemas.microsoft.com/office/powerpoint/2010/main" val="232298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57103E9-2F13-429F-B3AD-E987A55CF03B}" type="slidenum">
              <a:rPr lang="en-US" altLang="en-US" smtClean="0">
                <a:solidFill>
                  <a:prstClr val="black"/>
                </a:solidFill>
                <a:ea typeface="MS PGothic" panose="020B0600070205080204" pitchFamily="34" charset="-128"/>
              </a:rPr>
              <a:pPr fontAlgn="base">
                <a:spcBef>
                  <a:spcPct val="0"/>
                </a:spcBef>
                <a:spcAft>
                  <a:spcPct val="0"/>
                </a:spcAft>
              </a:pPr>
              <a:t>6</a:t>
            </a:fld>
            <a:endParaRPr lang="en-US" altLang="en-US">
              <a:solidFill>
                <a:prstClr val="black"/>
              </a:solidFill>
              <a:ea typeface="MS PGothic" panose="020B0600070205080204" pitchFamily="34" charset="-128"/>
            </a:endParaRPr>
          </a:p>
        </p:txBody>
      </p:sp>
    </p:spTree>
    <p:extLst>
      <p:ext uri="{BB962C8B-B14F-4D97-AF65-F5344CB8AC3E}">
        <p14:creationId xmlns:p14="http://schemas.microsoft.com/office/powerpoint/2010/main" val="17615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042B2796-B885-41C8-AD76-5B813A430386}" type="datetimeFigureOut">
              <a:rPr lang="en-IE" smtClean="0"/>
              <a:t>20/09/2019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173053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42B2796-B885-41C8-AD76-5B813A430386}" type="datetimeFigureOut">
              <a:rPr lang="en-IE" smtClean="0"/>
              <a:t>20/09/2019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411928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42B2796-B885-41C8-AD76-5B813A430386}" type="datetimeFigureOut">
              <a:rPr lang="en-IE" smtClean="0"/>
              <a:t>20/09/2019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267287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lvl1pPr>
              <a:defRPr/>
            </a:lvl1pPr>
          </a:lstStyle>
          <a:p>
            <a:pPr>
              <a:defRPr/>
            </a:pPr>
            <a:fld id="{2E7D6911-8338-4FF8-B096-EA7D69B661B4}" type="datetimeFigureOut">
              <a:rPr lang="en-IE">
                <a:solidFill>
                  <a:prstClr val="black">
                    <a:tint val="75000"/>
                  </a:prstClr>
                </a:solidFill>
              </a:rPr>
              <a:pPr>
                <a:defRPr/>
              </a:pPr>
              <a:t>20/09/2019</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1ECDBAF-45D6-436F-9DFC-CB80557DF0A9}"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3803659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lvl1pPr>
              <a:defRPr/>
            </a:lvl1pPr>
          </a:lstStyle>
          <a:p>
            <a:pPr>
              <a:defRPr/>
            </a:pPr>
            <a:fld id="{4D77D286-3348-4AD3-9DC2-268359C89703}" type="datetimeFigureOut">
              <a:rPr lang="en-IE">
                <a:solidFill>
                  <a:prstClr val="black">
                    <a:tint val="75000"/>
                  </a:prstClr>
                </a:solidFill>
              </a:rPr>
              <a:pPr>
                <a:defRPr/>
              </a:pPr>
              <a:t>20/09/2019</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A709DFF-5D71-4960-B8FE-E44297CE3C89}"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3370861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FE6B2F-7320-4422-B6EE-2F93A1638F48}" type="datetimeFigureOut">
              <a:rPr lang="en-IE">
                <a:solidFill>
                  <a:prstClr val="black">
                    <a:tint val="75000"/>
                  </a:prstClr>
                </a:solidFill>
              </a:rPr>
              <a:pPr>
                <a:defRPr/>
              </a:pPr>
              <a:t>20/09/2019</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F63E74-FB2B-4F0A-B4C7-0D60E440567A}"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230311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3"/>
          <p:cNvSpPr>
            <a:spLocks noGrp="1"/>
          </p:cNvSpPr>
          <p:nvPr>
            <p:ph type="dt" sz="half" idx="10"/>
          </p:nvPr>
        </p:nvSpPr>
        <p:spPr/>
        <p:txBody>
          <a:bodyPr/>
          <a:lstStyle>
            <a:lvl1pPr>
              <a:defRPr/>
            </a:lvl1pPr>
          </a:lstStyle>
          <a:p>
            <a:pPr>
              <a:defRPr/>
            </a:pPr>
            <a:fld id="{5E63DDDE-D350-43A9-9238-D5A12A2A1CF5}" type="datetimeFigureOut">
              <a:rPr lang="en-IE">
                <a:solidFill>
                  <a:prstClr val="black">
                    <a:tint val="75000"/>
                  </a:prstClr>
                </a:solidFill>
              </a:rPr>
              <a:pPr>
                <a:defRPr/>
              </a:pPr>
              <a:t>20/09/2019</a:t>
            </a:fld>
            <a:endParaRPr lang="en-I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42DD243-2347-41BD-98C1-924BD224C3D5}"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330320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3"/>
          <p:cNvSpPr>
            <a:spLocks noGrp="1"/>
          </p:cNvSpPr>
          <p:nvPr>
            <p:ph type="dt" sz="half" idx="10"/>
          </p:nvPr>
        </p:nvSpPr>
        <p:spPr/>
        <p:txBody>
          <a:bodyPr/>
          <a:lstStyle>
            <a:lvl1pPr>
              <a:defRPr/>
            </a:lvl1pPr>
          </a:lstStyle>
          <a:p>
            <a:pPr>
              <a:defRPr/>
            </a:pPr>
            <a:fld id="{DDEE882B-77E6-4319-9839-596CBDBA78C9}" type="datetimeFigureOut">
              <a:rPr lang="en-IE">
                <a:solidFill>
                  <a:prstClr val="black">
                    <a:tint val="75000"/>
                  </a:prstClr>
                </a:solidFill>
              </a:rPr>
              <a:pPr>
                <a:defRPr/>
              </a:pPr>
              <a:t>20/09/2019</a:t>
            </a:fld>
            <a:endParaRPr lang="en-IE">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B89E266A-6107-4F00-A0C0-E48B2F615C1A}"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2807243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3"/>
          <p:cNvSpPr>
            <a:spLocks noGrp="1"/>
          </p:cNvSpPr>
          <p:nvPr>
            <p:ph type="dt" sz="half" idx="10"/>
          </p:nvPr>
        </p:nvSpPr>
        <p:spPr/>
        <p:txBody>
          <a:bodyPr/>
          <a:lstStyle>
            <a:lvl1pPr>
              <a:defRPr/>
            </a:lvl1pPr>
          </a:lstStyle>
          <a:p>
            <a:pPr>
              <a:defRPr/>
            </a:pPr>
            <a:fld id="{5719AB1F-3AF3-4C84-A5D7-1714D08A6379}" type="datetimeFigureOut">
              <a:rPr lang="en-IE">
                <a:solidFill>
                  <a:prstClr val="black">
                    <a:tint val="75000"/>
                  </a:prstClr>
                </a:solidFill>
              </a:rPr>
              <a:pPr>
                <a:defRPr/>
              </a:pPr>
              <a:t>20/09/2019</a:t>
            </a:fld>
            <a:endParaRPr lang="en-IE">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CBCF3232-29A7-4E6B-9849-5C372F3E1883}"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3901035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89868D-DFF7-4F36-9DA5-437BC1947E0F}" type="datetimeFigureOut">
              <a:rPr lang="en-IE">
                <a:solidFill>
                  <a:prstClr val="black">
                    <a:tint val="75000"/>
                  </a:prstClr>
                </a:solidFill>
              </a:rPr>
              <a:pPr>
                <a:defRPr/>
              </a:pPr>
              <a:t>20/09/2019</a:t>
            </a:fld>
            <a:endParaRPr lang="en-IE">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236445C-48F4-491A-85D9-50B8FF3D6271}"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1887262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70F0C95-A93A-4B9B-B22E-95B252471425}" type="datetimeFigureOut">
              <a:rPr lang="en-IE">
                <a:solidFill>
                  <a:prstClr val="black">
                    <a:tint val="75000"/>
                  </a:prstClr>
                </a:solidFill>
              </a:rPr>
              <a:pPr>
                <a:defRPr/>
              </a:pPr>
              <a:t>20/09/2019</a:t>
            </a:fld>
            <a:endParaRPr lang="en-I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8297E9-F0F9-48D5-83EE-0540A5390BD4}"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299294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42B2796-B885-41C8-AD76-5B813A430386}" type="datetimeFigureOut">
              <a:rPr lang="en-IE" smtClean="0"/>
              <a:t>20/09/2019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2376020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F09DFF8-E81E-4260-9D13-1C768CE8A8E6}" type="datetimeFigureOut">
              <a:rPr lang="en-IE">
                <a:solidFill>
                  <a:prstClr val="black">
                    <a:tint val="75000"/>
                  </a:prstClr>
                </a:solidFill>
              </a:rPr>
              <a:pPr>
                <a:defRPr/>
              </a:pPr>
              <a:t>20/09/2019</a:t>
            </a:fld>
            <a:endParaRPr lang="en-I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392C9B3-BEFF-4A72-975B-FB815925D515}"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1088237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lvl1pPr>
              <a:defRPr/>
            </a:lvl1pPr>
          </a:lstStyle>
          <a:p>
            <a:pPr>
              <a:defRPr/>
            </a:pPr>
            <a:fld id="{79AEE9B2-490D-465F-8B4A-C973E1A155B5}" type="datetimeFigureOut">
              <a:rPr lang="en-IE">
                <a:solidFill>
                  <a:prstClr val="black">
                    <a:tint val="75000"/>
                  </a:prstClr>
                </a:solidFill>
              </a:rPr>
              <a:pPr>
                <a:defRPr/>
              </a:pPr>
              <a:t>20/09/2019</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BF3D4D-F868-45B6-9AC1-F4E21C45E9C2}"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422224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lvl1pPr>
              <a:defRPr/>
            </a:lvl1pPr>
          </a:lstStyle>
          <a:p>
            <a:pPr>
              <a:defRPr/>
            </a:pPr>
            <a:fld id="{D0C04389-18C7-4B5A-B6C6-37D9DDE31E50}" type="datetimeFigureOut">
              <a:rPr lang="en-IE">
                <a:solidFill>
                  <a:prstClr val="black">
                    <a:tint val="75000"/>
                  </a:prstClr>
                </a:solidFill>
              </a:rPr>
              <a:pPr>
                <a:defRPr/>
              </a:pPr>
              <a:t>20/09/2019</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6140F16-56A4-4CAF-8771-32A51B39F8EB}"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36844058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E"/>
          </a:p>
        </p:txBody>
      </p:sp>
      <p:sp>
        <p:nvSpPr>
          <p:cNvPr id="3" name="SmartArt Placeholder 2"/>
          <p:cNvSpPr>
            <a:spLocks noGrp="1"/>
          </p:cNvSpPr>
          <p:nvPr>
            <p:ph type="dgm" idx="1"/>
          </p:nvPr>
        </p:nvSpPr>
        <p:spPr>
          <a:xfrm>
            <a:off x="609600" y="1600201"/>
            <a:ext cx="10972800" cy="4525963"/>
          </a:xfrm>
        </p:spPr>
        <p:txBody>
          <a:bodyPr rtlCol="0">
            <a:normAutofit/>
          </a:bodyPr>
          <a:lstStyle/>
          <a:p>
            <a:pPr lvl="0"/>
            <a:endParaRPr lang="en-IE" noProof="0"/>
          </a:p>
        </p:txBody>
      </p:sp>
      <p:sp>
        <p:nvSpPr>
          <p:cNvPr id="4" name="Rectangle 4"/>
          <p:cNvSpPr>
            <a:spLocks noGrp="1" noChangeArrowheads="1"/>
          </p:cNvSpPr>
          <p:nvPr>
            <p:ph type="dt" sz="half" idx="10"/>
          </p:nvPr>
        </p:nvSpPr>
        <p:spPr>
          <a:xfrm>
            <a:off x="609600" y="6245225"/>
            <a:ext cx="2844800" cy="476250"/>
          </a:xfrm>
        </p:spPr>
        <p:txBody>
          <a:bodyPr/>
          <a:lstStyle>
            <a:lvl1pPr>
              <a:defRPr>
                <a:latin typeface="Tahoma" panose="020B0604030504040204" pitchFamily="34" charset="0"/>
                <a:ea typeface="+mn-ea"/>
                <a:cs typeface="+mn-cs"/>
              </a:defRPr>
            </a:lvl1pPr>
          </a:lstStyle>
          <a:p>
            <a:pPr>
              <a:defRPr/>
            </a:pPr>
            <a:endParaRPr lang="en-GB">
              <a:solidFill>
                <a:prstClr val="black">
                  <a:tint val="75000"/>
                </a:prstClr>
              </a:solidFill>
            </a:endParaRPr>
          </a:p>
        </p:txBody>
      </p:sp>
      <p:sp>
        <p:nvSpPr>
          <p:cNvPr id="5" name="Rectangle 5"/>
          <p:cNvSpPr>
            <a:spLocks noGrp="1" noChangeArrowheads="1"/>
          </p:cNvSpPr>
          <p:nvPr>
            <p:ph type="ftr" sz="quarter" idx="11"/>
          </p:nvPr>
        </p:nvSpPr>
        <p:spPr>
          <a:xfrm>
            <a:off x="4165600" y="6245225"/>
            <a:ext cx="3860800" cy="476250"/>
          </a:xfrm>
        </p:spPr>
        <p:txBody>
          <a:bodyPr/>
          <a:lstStyle>
            <a:lvl1pPr>
              <a:defRPr>
                <a:latin typeface="Tahoma" panose="020B0604030504040204" pitchFamily="34" charset="0"/>
                <a:ea typeface="+mn-ea"/>
                <a:cs typeface="+mn-cs"/>
              </a:defRPr>
            </a:lvl1pPr>
          </a:lstStyle>
          <a:p>
            <a:pPr>
              <a:defRPr/>
            </a:pPr>
            <a:endParaRPr lang="en-GB">
              <a:solidFill>
                <a:prstClr val="black">
                  <a:tint val="75000"/>
                </a:prstClr>
              </a:solidFill>
            </a:endParaRPr>
          </a:p>
        </p:txBody>
      </p:sp>
      <p:sp>
        <p:nvSpPr>
          <p:cNvPr id="6" name="Rectangle 6"/>
          <p:cNvSpPr>
            <a:spLocks noGrp="1" noChangeArrowheads="1"/>
          </p:cNvSpPr>
          <p:nvPr>
            <p:ph type="sldNum" sz="quarter" idx="12"/>
          </p:nvPr>
        </p:nvSpPr>
        <p:spPr>
          <a:xfrm>
            <a:off x="8737600" y="6245225"/>
            <a:ext cx="2844800" cy="476250"/>
          </a:xfrm>
        </p:spPr>
        <p:txBody>
          <a:bodyPr wrap="square" numCol="1" anchor="t" anchorCtr="0" compatLnSpc="1">
            <a:prstTxWarp prst="textNoShape">
              <a:avLst/>
            </a:prstTxWarp>
          </a:bodyPr>
          <a:lstStyle>
            <a:lvl1pPr>
              <a:defRPr/>
            </a:lvl1pPr>
          </a:lstStyle>
          <a:p>
            <a:pPr>
              <a:defRPr/>
            </a:pPr>
            <a:fld id="{7AF2B310-6362-4A2A-BDF0-1D72C2BBCEE4}" type="slidenum">
              <a:rPr lang="en-GB" altLang="en-US">
                <a:solidFill>
                  <a:prstClr val="black">
                    <a:tint val="75000"/>
                  </a:prstClr>
                </a:solidFill>
              </a:rPr>
              <a:pPr>
                <a:defRPr/>
              </a:pPr>
              <a:t>‹#›</a:t>
            </a:fld>
            <a:endParaRPr lang="en-GB" altLang="en-US">
              <a:solidFill>
                <a:prstClr val="black">
                  <a:tint val="75000"/>
                </a:prstClr>
              </a:solidFill>
            </a:endParaRPr>
          </a:p>
        </p:txBody>
      </p:sp>
    </p:spTree>
    <p:extLst>
      <p:ext uri="{BB962C8B-B14F-4D97-AF65-F5344CB8AC3E}">
        <p14:creationId xmlns:p14="http://schemas.microsoft.com/office/powerpoint/2010/main" val="153293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2796-B885-41C8-AD76-5B813A430386}" type="datetimeFigureOut">
              <a:rPr lang="en-IE" smtClean="0"/>
              <a:t>20/09/2019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135866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042B2796-B885-41C8-AD76-5B813A430386}" type="datetimeFigureOut">
              <a:rPr lang="en-IE" smtClean="0"/>
              <a:t>20/09/2019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112849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042B2796-B885-41C8-AD76-5B813A430386}" type="datetimeFigureOut">
              <a:rPr lang="en-IE" smtClean="0"/>
              <a:t>20/09/2019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269520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042B2796-B885-41C8-AD76-5B813A430386}" type="datetimeFigureOut">
              <a:rPr lang="en-IE" smtClean="0"/>
              <a:t>20/09/2019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200925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B2796-B885-41C8-AD76-5B813A430386}" type="datetimeFigureOut">
              <a:rPr lang="en-IE" smtClean="0"/>
              <a:t>20/09/2019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191081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2796-B885-41C8-AD76-5B813A430386}" type="datetimeFigureOut">
              <a:rPr lang="en-IE" smtClean="0"/>
              <a:t>20/09/2019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228768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2796-B885-41C8-AD76-5B813A430386}" type="datetimeFigureOut">
              <a:rPr lang="en-IE" smtClean="0"/>
              <a:t>20/09/2019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2C4155C-7E39-4A59-83E1-4D41851BC5ED}" type="slidenum">
              <a:rPr lang="en-IE" smtClean="0"/>
              <a:t>‹#›</a:t>
            </a:fld>
            <a:endParaRPr lang="en-IE"/>
          </a:p>
        </p:txBody>
      </p:sp>
    </p:spTree>
    <p:extLst>
      <p:ext uri="{BB962C8B-B14F-4D97-AF65-F5344CB8AC3E}">
        <p14:creationId xmlns:p14="http://schemas.microsoft.com/office/powerpoint/2010/main" val="90692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B2796-B885-41C8-AD76-5B813A430386}" type="datetimeFigureOut">
              <a:rPr lang="en-IE" smtClean="0"/>
              <a:t>20/09/2019</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4155C-7E39-4A59-83E1-4D41851BC5ED}" type="slidenum">
              <a:rPr lang="en-IE" smtClean="0"/>
              <a:t>‹#›</a:t>
            </a:fld>
            <a:endParaRPr lang="en-IE"/>
          </a:p>
        </p:txBody>
      </p:sp>
    </p:spTree>
    <p:extLst>
      <p:ext uri="{BB962C8B-B14F-4D97-AF65-F5344CB8AC3E}">
        <p14:creationId xmlns:p14="http://schemas.microsoft.com/office/powerpoint/2010/main" val="47386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E"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E"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55EC0B1-A9CE-4818-B8FC-F3D1D0C3FBEB}" type="datetimeFigureOut">
              <a:rPr lang="en-IE">
                <a:solidFill>
                  <a:prstClr val="black">
                    <a:tint val="75000"/>
                  </a:prstClr>
                </a:solidFill>
              </a:rPr>
              <a:pPr>
                <a:defRPr/>
              </a:pPr>
              <a:t>20/09/2019</a:t>
            </a:fld>
            <a:endParaRPr lang="en-IE">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E">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A9B576F-7596-4A63-94DD-7EBF368A133F}" type="slidenum">
              <a:rPr lang="en-IE">
                <a:solidFill>
                  <a:prstClr val="black">
                    <a:tint val="75000"/>
                  </a:prstClr>
                </a:solidFill>
              </a:rPr>
              <a:pPr>
                <a:defRPr/>
              </a:pPr>
              <a:t>‹#›</a:t>
            </a:fld>
            <a:endParaRPr lang="en-IE">
              <a:solidFill>
                <a:prstClr val="black">
                  <a:tint val="75000"/>
                </a:prstClr>
              </a:solidFill>
            </a:endParaRPr>
          </a:p>
        </p:txBody>
      </p:sp>
    </p:spTree>
    <p:extLst>
      <p:ext uri="{BB962C8B-B14F-4D97-AF65-F5344CB8AC3E}">
        <p14:creationId xmlns:p14="http://schemas.microsoft.com/office/powerpoint/2010/main" val="223576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qqi.i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Agile Methodology 1 - Standards</a:t>
            </a:r>
          </a:p>
        </p:txBody>
      </p:sp>
      <p:sp>
        <p:nvSpPr>
          <p:cNvPr id="3" name="Subtitle 2"/>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347890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Know-how and skill Strand</a:t>
            </a:r>
          </a:p>
        </p:txBody>
      </p:sp>
      <p:sp>
        <p:nvSpPr>
          <p:cNvPr id="3" name="Content Placeholder 2"/>
          <p:cNvSpPr>
            <a:spLocks noGrp="1"/>
          </p:cNvSpPr>
          <p:nvPr>
            <p:ph idx="1"/>
          </p:nvPr>
        </p:nvSpPr>
        <p:spPr>
          <a:xfrm>
            <a:off x="838200" y="1690688"/>
            <a:ext cx="10515600" cy="4907060"/>
          </a:xfrm>
        </p:spPr>
        <p:txBody>
          <a:bodyPr>
            <a:normAutofit fontScale="77500" lnSpcReduction="20000"/>
          </a:bodyPr>
          <a:lstStyle/>
          <a:p>
            <a:r>
              <a:rPr lang="en-US" dirty="0"/>
              <a:t>Skill is the goal-directed performance of a task in interaction with the environment. </a:t>
            </a:r>
          </a:p>
          <a:p>
            <a:endParaRPr lang="en-US" dirty="0"/>
          </a:p>
          <a:p>
            <a:r>
              <a:rPr lang="en-US" dirty="0"/>
              <a:t>The exercise of a skill is the performance of a task that in some way responds to or manipulates the physical, informational or social environment of the person. </a:t>
            </a:r>
          </a:p>
          <a:p>
            <a:endParaRPr lang="en-US" dirty="0"/>
          </a:p>
          <a:p>
            <a:r>
              <a:rPr lang="en-US" dirty="0"/>
              <a:t>Know-how underpins skill but is not identical to skill. Know-how, or savoir faire, is the procedural knowledge required to carry out a task. </a:t>
            </a:r>
          </a:p>
          <a:p>
            <a:endParaRPr lang="en-US" dirty="0"/>
          </a:p>
          <a:p>
            <a:r>
              <a:rPr lang="en-US" dirty="0"/>
              <a:t>Know-how may be accompanied, or </a:t>
            </a:r>
            <a:r>
              <a:rPr lang="en-US" dirty="0" err="1"/>
              <a:t>scaffolded</a:t>
            </a:r>
            <a:r>
              <a:rPr lang="en-US" dirty="0"/>
              <a:t>, by declarative knowledge while a skill is being acquired but, unlike procedural knowledge, this declarative knowledge is not an intrinsic part of the skill. </a:t>
            </a:r>
          </a:p>
          <a:p>
            <a:endParaRPr lang="en-US" dirty="0"/>
          </a:p>
          <a:p>
            <a:r>
              <a:rPr lang="en-US" dirty="0"/>
              <a:t>Know-how may be measured directly or implied from performance. </a:t>
            </a:r>
          </a:p>
          <a:p>
            <a:endParaRPr lang="en-US" dirty="0"/>
          </a:p>
          <a:p>
            <a:r>
              <a:rPr lang="en-US" dirty="0"/>
              <a:t>Skill can only be </a:t>
            </a:r>
            <a:r>
              <a:rPr lang="en-IE" dirty="0"/>
              <a:t>measured by performance.</a:t>
            </a:r>
          </a:p>
        </p:txBody>
      </p:sp>
    </p:spTree>
    <p:extLst>
      <p:ext uri="{BB962C8B-B14F-4D97-AF65-F5344CB8AC3E}">
        <p14:creationId xmlns:p14="http://schemas.microsoft.com/office/powerpoint/2010/main" val="139116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Know-how and skill: range sub-strand</a:t>
            </a:r>
          </a:p>
        </p:txBody>
      </p:sp>
      <p:sp>
        <p:nvSpPr>
          <p:cNvPr id="3" name="Content Placeholder 2"/>
          <p:cNvSpPr>
            <a:spLocks noGrp="1"/>
          </p:cNvSpPr>
          <p:nvPr>
            <p:ph idx="1"/>
          </p:nvPr>
        </p:nvSpPr>
        <p:spPr/>
        <p:txBody>
          <a:bodyPr>
            <a:normAutofit fontScale="77500" lnSpcReduction="20000"/>
          </a:bodyPr>
          <a:lstStyle/>
          <a:p>
            <a:r>
              <a:rPr lang="en-US" dirty="0"/>
              <a:t>Skills, in both their execution and the demonstration of underpinning procedural knowledge, encompass the use of many different kinds of tool. </a:t>
            </a:r>
          </a:p>
          <a:p>
            <a:endParaRPr lang="en-US" dirty="0"/>
          </a:p>
          <a:p>
            <a:r>
              <a:rPr lang="en-US" dirty="0"/>
              <a:t>‘Tool’ refers to any device or process that facilitates individuals having some effect on their physical, informational or social environment. Tools include cognitive and social processes as well as physical implements. Tools, and the skills to use them, range from commonplace or familiar to novel or newly-invented. </a:t>
            </a:r>
          </a:p>
          <a:p>
            <a:endParaRPr lang="en-US" dirty="0"/>
          </a:p>
          <a:p>
            <a:r>
              <a:rPr lang="en-US" dirty="0"/>
              <a:t>The sheer number of skills acquired is a matter of volume, rather than of level. The diversity of skills is a feature of this strand that contributes to differentiation in level. </a:t>
            </a:r>
          </a:p>
          <a:p>
            <a:endParaRPr lang="en-US" dirty="0"/>
          </a:p>
          <a:p>
            <a:r>
              <a:rPr lang="en-US" dirty="0"/>
              <a:t>The completeness of the set of skills (and associated know-how) in respect of an area of activity is another feature that helps indicate the level.</a:t>
            </a:r>
            <a:endParaRPr lang="en-IE" dirty="0"/>
          </a:p>
        </p:txBody>
      </p:sp>
    </p:spTree>
    <p:extLst>
      <p:ext uri="{BB962C8B-B14F-4D97-AF65-F5344CB8AC3E}">
        <p14:creationId xmlns:p14="http://schemas.microsoft.com/office/powerpoint/2010/main" val="185277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Know-how and skill: selectivity sub-strand</a:t>
            </a:r>
          </a:p>
        </p:txBody>
      </p:sp>
      <p:sp>
        <p:nvSpPr>
          <p:cNvPr id="3" name="Content Placeholder 2"/>
          <p:cNvSpPr>
            <a:spLocks noGrp="1"/>
          </p:cNvSpPr>
          <p:nvPr>
            <p:ph idx="1"/>
          </p:nvPr>
        </p:nvSpPr>
        <p:spPr/>
        <p:txBody>
          <a:bodyPr>
            <a:normAutofit fontScale="92500"/>
          </a:bodyPr>
          <a:lstStyle/>
          <a:p>
            <a:r>
              <a:rPr lang="en-US" dirty="0"/>
              <a:t>The performance of tasks depends on the learner having an appropriate understanding of the environment in which the tasks are performed and being aware of his/her own ability and limitations, while at the same time being able to correctly judge the fit between the demands and ability.</a:t>
            </a:r>
          </a:p>
          <a:p>
            <a:endParaRPr lang="en-US" dirty="0"/>
          </a:p>
          <a:p>
            <a:r>
              <a:rPr lang="en-US" dirty="0"/>
              <a:t>Whereas the range of know-how and skill refers to what a learner can do, selectivity (which might also be called procedural responsiveness) refers to the judgement that the learner exercises in carrying out procedures, through selecting from the range of know-how and skills available to him/her, in accordance with his/her appraisal of the demands of the task.</a:t>
            </a:r>
            <a:endParaRPr lang="en-IE" dirty="0"/>
          </a:p>
        </p:txBody>
      </p:sp>
    </p:spTree>
    <p:extLst>
      <p:ext uri="{BB962C8B-B14F-4D97-AF65-F5344CB8AC3E}">
        <p14:creationId xmlns:p14="http://schemas.microsoft.com/office/powerpoint/2010/main" val="239385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Competence Strand</a:t>
            </a:r>
          </a:p>
        </p:txBody>
      </p:sp>
      <p:sp>
        <p:nvSpPr>
          <p:cNvPr id="3" name="Content Placeholder 2"/>
          <p:cNvSpPr>
            <a:spLocks noGrp="1"/>
          </p:cNvSpPr>
          <p:nvPr>
            <p:ph idx="1"/>
          </p:nvPr>
        </p:nvSpPr>
        <p:spPr/>
        <p:txBody>
          <a:bodyPr>
            <a:normAutofit fontScale="77500" lnSpcReduction="20000"/>
          </a:bodyPr>
          <a:lstStyle/>
          <a:p>
            <a:r>
              <a:rPr lang="en-US" dirty="0"/>
              <a:t>The practical application of knowledge and/or skill requires learning beyond their primary acquisition.										</a:t>
            </a:r>
          </a:p>
          <a:p>
            <a:r>
              <a:rPr lang="en-US" dirty="0"/>
              <a:t>The unique characteristic of competence is the effective and creative demonstration and deployment of knowledge and skill in human situations. Such situations could comprise general social and civic ones, as well as specific occupational ones.										</a:t>
            </a:r>
          </a:p>
          <a:p>
            <a:r>
              <a:rPr lang="en-US" dirty="0"/>
              <a:t>Competence draws on attitudes, emotions, values and sense of self-efficacy of the learner, as well as on declarative and procedural knowledge. Competence refers to the process of governing the application of knowledge to a set of tasks and is typically acquired by practice and reflection.								</a:t>
            </a:r>
          </a:p>
          <a:p>
            <a:r>
              <a:rPr lang="en-US" dirty="0"/>
              <a:t>Some aspects of performance in situations may depend on innate characteristics of an individual. Competence also encompasses the extent to which the learner can acknowledge his/her limitations and plan to transcend these through further learning.</a:t>
            </a:r>
            <a:endParaRPr lang="en-IE" dirty="0"/>
          </a:p>
        </p:txBody>
      </p:sp>
    </p:spTree>
    <p:extLst>
      <p:ext uri="{BB962C8B-B14F-4D97-AF65-F5344CB8AC3E}">
        <p14:creationId xmlns:p14="http://schemas.microsoft.com/office/powerpoint/2010/main" val="358209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Competence: context sub-strand</a:t>
            </a:r>
          </a:p>
        </p:txBody>
      </p:sp>
      <p:sp>
        <p:nvSpPr>
          <p:cNvPr id="3" name="Content Placeholder 2"/>
          <p:cNvSpPr>
            <a:spLocks noGrp="1"/>
          </p:cNvSpPr>
          <p:nvPr>
            <p:ph idx="1"/>
          </p:nvPr>
        </p:nvSpPr>
        <p:spPr/>
        <p:txBody>
          <a:bodyPr>
            <a:normAutofit fontScale="77500" lnSpcReduction="20000"/>
          </a:bodyPr>
          <a:lstStyle/>
          <a:p>
            <a:r>
              <a:rPr lang="en-US" dirty="0"/>
              <a:t>Human situations, whether occupational or general social and civic ones, supply the context within which knowledge and skill are deployed for practical purposes. </a:t>
            </a:r>
          </a:p>
          <a:p>
            <a:endParaRPr lang="en-US" dirty="0"/>
          </a:p>
          <a:p>
            <a:r>
              <a:rPr lang="en-US" dirty="0"/>
              <a:t>Such situations range in complexity and hence in the demands they place upon the person acting in them. </a:t>
            </a:r>
          </a:p>
          <a:p>
            <a:endParaRPr lang="en-US" dirty="0"/>
          </a:p>
          <a:p>
            <a:r>
              <a:rPr lang="en-US" dirty="0"/>
              <a:t>Highly defined and structured situations or contexts constrain the </a:t>
            </a:r>
            <a:r>
              <a:rPr lang="en-US" dirty="0" err="1"/>
              <a:t>behaviour</a:t>
            </a:r>
            <a:r>
              <a:rPr lang="en-US" dirty="0"/>
              <a:t> of the individual and require lower levels of learning. The range of responses required, and hence the extent to which a broader range or higher level of knowledge and skill have to be drawn upon also depends on how predictable the context is. </a:t>
            </a:r>
          </a:p>
          <a:p>
            <a:endParaRPr lang="en-US" dirty="0"/>
          </a:p>
          <a:p>
            <a:r>
              <a:rPr lang="en-US" dirty="0"/>
              <a:t>Acting effectively and autonomously in complex, ill-defined and unpredictable situations or contexts requires higher levels of learning.</a:t>
            </a:r>
            <a:endParaRPr lang="en-IE" dirty="0"/>
          </a:p>
        </p:txBody>
      </p:sp>
    </p:spTree>
    <p:extLst>
      <p:ext uri="{BB962C8B-B14F-4D97-AF65-F5344CB8AC3E}">
        <p14:creationId xmlns:p14="http://schemas.microsoft.com/office/powerpoint/2010/main" val="272711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Competence: role sub-strand</a:t>
            </a:r>
          </a:p>
        </p:txBody>
      </p:sp>
      <p:sp>
        <p:nvSpPr>
          <p:cNvPr id="3" name="Content Placeholder 2"/>
          <p:cNvSpPr>
            <a:spLocks noGrp="1"/>
          </p:cNvSpPr>
          <p:nvPr>
            <p:ph idx="1"/>
          </p:nvPr>
        </p:nvSpPr>
        <p:spPr>
          <a:xfrm>
            <a:off x="838200" y="1825625"/>
            <a:ext cx="10515600" cy="4603310"/>
          </a:xfrm>
        </p:spPr>
        <p:txBody>
          <a:bodyPr>
            <a:normAutofit fontScale="77500" lnSpcReduction="20000"/>
          </a:bodyPr>
          <a:lstStyle/>
          <a:p>
            <a:r>
              <a:rPr lang="en-US" dirty="0"/>
              <a:t>For many purposes, joining and functioning in various kinds of group is a key component in putting knowledge and skill to effective use. </a:t>
            </a:r>
          </a:p>
          <a:p>
            <a:endParaRPr lang="en-US" dirty="0"/>
          </a:p>
          <a:p>
            <a:r>
              <a:rPr lang="en-US" dirty="0"/>
              <a:t>Joining a group successfully requires individuals to adopt appropriate roles within the group. </a:t>
            </a:r>
          </a:p>
          <a:p>
            <a:endParaRPr lang="en-US" dirty="0"/>
          </a:p>
          <a:p>
            <a:r>
              <a:rPr lang="en-US" dirty="0"/>
              <a:t>This requires the application of social skills and an understanding of the tasks of the group. </a:t>
            </a:r>
          </a:p>
          <a:p>
            <a:endParaRPr lang="en-US" dirty="0"/>
          </a:p>
          <a:p>
            <a:r>
              <a:rPr lang="en-US" dirty="0"/>
              <a:t>Higher levels of competence are associated with playing multiple roles as well as with roles requiring leadership, initiative and autonomy. </a:t>
            </a:r>
          </a:p>
          <a:p>
            <a:endParaRPr lang="en-US" dirty="0"/>
          </a:p>
          <a:p>
            <a:r>
              <a:rPr lang="en-US" dirty="0"/>
              <a:t>Higher competence is also associated with participation in more complex and internally diverse </a:t>
            </a:r>
            <a:r>
              <a:rPr lang="en-IE" dirty="0"/>
              <a:t>groups.</a:t>
            </a:r>
          </a:p>
        </p:txBody>
      </p:sp>
    </p:spTree>
    <p:extLst>
      <p:ext uri="{BB962C8B-B14F-4D97-AF65-F5344CB8AC3E}">
        <p14:creationId xmlns:p14="http://schemas.microsoft.com/office/powerpoint/2010/main" val="159400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Competence: learning to learn sub-strand</a:t>
            </a:r>
          </a:p>
        </p:txBody>
      </p:sp>
      <p:sp>
        <p:nvSpPr>
          <p:cNvPr id="3" name="Content Placeholder 2"/>
          <p:cNvSpPr>
            <a:spLocks noGrp="1"/>
          </p:cNvSpPr>
          <p:nvPr>
            <p:ph idx="1"/>
          </p:nvPr>
        </p:nvSpPr>
        <p:spPr/>
        <p:txBody>
          <a:bodyPr>
            <a:normAutofit fontScale="92500" lnSpcReduction="10000"/>
          </a:bodyPr>
          <a:lstStyle/>
          <a:p>
            <a:r>
              <a:rPr lang="en-US" dirty="0"/>
              <a:t>This strand encompasses the extent to which an individual can </a:t>
            </a:r>
            <a:r>
              <a:rPr lang="en-US" dirty="0" err="1"/>
              <a:t>recognise</a:t>
            </a:r>
            <a:r>
              <a:rPr lang="en-US" dirty="0"/>
              <a:t> and acknowledge the limitations of his/her current knowledge, skill and competence and plan to transcend these limitations through further learning. </a:t>
            </a:r>
          </a:p>
          <a:p>
            <a:endParaRPr lang="en-US" dirty="0"/>
          </a:p>
          <a:p>
            <a:r>
              <a:rPr lang="en-US" dirty="0"/>
              <a:t>Learning to learn is the ability to observe and participate in new experiences and to extract and retain meaning from these experiences. </a:t>
            </a:r>
          </a:p>
          <a:p>
            <a:endParaRPr lang="en-US" dirty="0"/>
          </a:p>
          <a:p>
            <a:r>
              <a:rPr lang="en-US" dirty="0"/>
              <a:t>While drawing on other aspects of knowledge, skill and competence, this sub-strand places an emphasis on the relationship of the learner to his/her own learning processes. </a:t>
            </a:r>
          </a:p>
          <a:p>
            <a:pPr marL="0" indent="0">
              <a:buNone/>
            </a:pPr>
            <a:endParaRPr lang="en-US" dirty="0"/>
          </a:p>
        </p:txBody>
      </p:sp>
    </p:spTree>
    <p:extLst>
      <p:ext uri="{BB962C8B-B14F-4D97-AF65-F5344CB8AC3E}">
        <p14:creationId xmlns:p14="http://schemas.microsoft.com/office/powerpoint/2010/main" val="261737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Competence: insight sub-strand</a:t>
            </a:r>
          </a:p>
        </p:txBody>
      </p:sp>
      <p:sp>
        <p:nvSpPr>
          <p:cNvPr id="3" name="Content Placeholder 2"/>
          <p:cNvSpPr>
            <a:spLocks noGrp="1"/>
          </p:cNvSpPr>
          <p:nvPr>
            <p:ph idx="1"/>
          </p:nvPr>
        </p:nvSpPr>
        <p:spPr/>
        <p:txBody>
          <a:bodyPr>
            <a:normAutofit fontScale="77500" lnSpcReduction="20000"/>
          </a:bodyPr>
          <a:lstStyle/>
          <a:p>
            <a:r>
              <a:rPr lang="en-US" dirty="0"/>
              <a:t>Insight refers to ability to engage in increasingly complex understanding and consciousness, both internally and externally, through the process of reflection on experience. </a:t>
            </a:r>
          </a:p>
          <a:p>
            <a:endParaRPr lang="en-US" dirty="0"/>
          </a:p>
          <a:p>
            <a:r>
              <a:rPr lang="en-US" dirty="0"/>
              <a:t>Insight involves the integration of the other strands of knowledge, skill and competence with the learner’s </a:t>
            </a:r>
            <a:r>
              <a:rPr lang="en-IE" dirty="0"/>
              <a:t>attitudes, motivation, values, beliefs, cognitive style and </a:t>
            </a:r>
            <a:r>
              <a:rPr lang="en-US" dirty="0"/>
              <a:t>personality. </a:t>
            </a:r>
          </a:p>
          <a:p>
            <a:endParaRPr lang="en-US" dirty="0"/>
          </a:p>
          <a:p>
            <a:r>
              <a:rPr lang="en-US" dirty="0"/>
              <a:t>This integration is made clear in the learners’ mode of interaction with social and cultural structures of his/her community and society, while also being an individual cognitive phenomenon. </a:t>
            </a:r>
          </a:p>
          <a:p>
            <a:endParaRPr lang="en-US" dirty="0"/>
          </a:p>
          <a:p>
            <a:r>
              <a:rPr lang="en-US" dirty="0"/>
              <a:t>A learner’s self-understanding develops through evaluating the feedback received from the general environment, particularly other people, and is essential to acting in the world in a manner</a:t>
            </a:r>
            <a:r>
              <a:rPr lang="en-IE" dirty="0"/>
              <a:t>that is increasingly autonomous.</a:t>
            </a:r>
          </a:p>
        </p:txBody>
      </p:sp>
    </p:spTree>
    <p:extLst>
      <p:ext uri="{BB962C8B-B14F-4D97-AF65-F5344CB8AC3E}">
        <p14:creationId xmlns:p14="http://schemas.microsoft.com/office/powerpoint/2010/main" val="426916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4400" dirty="0"/>
              <a:t>To discuss approaches to Learning (Surface vs. Deep)</a:t>
            </a:r>
            <a:br>
              <a:rPr lang="en-IE" dirty="0"/>
            </a:br>
            <a:endParaRPr lang="en-IE" dirty="0"/>
          </a:p>
        </p:txBody>
      </p:sp>
      <p:sp>
        <p:nvSpPr>
          <p:cNvPr id="3" name="Subtitle 2"/>
          <p:cNvSpPr>
            <a:spLocks noGrp="1"/>
          </p:cNvSpPr>
          <p:nvPr>
            <p:ph type="subTitle" idx="1"/>
          </p:nvPr>
        </p:nvSpPr>
        <p:spPr/>
        <p:txBody>
          <a:bodyPr/>
          <a:lstStyle/>
          <a:p>
            <a:endParaRPr lang="en-IE" b="1" dirty="0"/>
          </a:p>
        </p:txBody>
      </p:sp>
    </p:spTree>
    <p:extLst>
      <p:ext uri="{BB962C8B-B14F-4D97-AF65-F5344CB8AC3E}">
        <p14:creationId xmlns:p14="http://schemas.microsoft.com/office/powerpoint/2010/main" val="202200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4"/>
          <p:cNvSpPr>
            <a:spLocks noGrp="1"/>
          </p:cNvSpPr>
          <p:nvPr>
            <p:ph type="body" idx="1"/>
          </p:nvPr>
        </p:nvSpPr>
        <p:spPr>
          <a:xfrm>
            <a:off x="2351088" y="549275"/>
            <a:ext cx="7715250" cy="863600"/>
          </a:xfrm>
        </p:spPr>
        <p:txBody>
          <a:bodyPr/>
          <a:lstStyle/>
          <a:p>
            <a:pPr eaLnBrk="1" hangingPunct="1"/>
            <a:r>
              <a:rPr lang="en-GB" altLang="en-US" sz="3600"/>
              <a:t>Learning – a surface approach</a:t>
            </a:r>
            <a:endParaRPr lang="en-US" altLang="en-US" sz="3600"/>
          </a:p>
        </p:txBody>
      </p:sp>
      <p:sp>
        <p:nvSpPr>
          <p:cNvPr id="6" name="Content Placeholder 5"/>
          <p:cNvSpPr>
            <a:spLocks noGrp="1"/>
          </p:cNvSpPr>
          <p:nvPr>
            <p:ph sz="half" idx="2"/>
          </p:nvPr>
        </p:nvSpPr>
        <p:spPr>
          <a:xfrm>
            <a:off x="1020304" y="549276"/>
            <a:ext cx="9689945" cy="5400676"/>
          </a:xfrm>
          <a:extLst>
            <a:ext uri="{909E8E84-426E-40dd-AFC4-6F175D3DCCD1}"/>
            <a:ext uri="{91240B29-F687-4f45-9708-019B960494DF}"/>
            <a:ext uri="{AF507438-7753-43e0-B8FC-AC1667EBCBE1}"/>
            <a:ext uri="{FAA26D3D-D897-4be2-8F04-BA451C77F1D7}"/>
          </a:extLst>
        </p:spPr>
        <p:txBody>
          <a:bodyPr rtlCol="0">
            <a:normAutofit lnSpcReduction="10000"/>
          </a:bodyPr>
          <a:lstStyle/>
          <a:p>
            <a:pPr marL="365760" indent="-365760" eaLnBrk="1" fontAlgn="auto" hangingPunct="1">
              <a:spcAft>
                <a:spcPts val="0"/>
              </a:spcAft>
              <a:buFont typeface="Wingdings 2" charset="2"/>
              <a:buChar char=""/>
              <a:defRPr/>
            </a:pPr>
            <a:endParaRPr lang="en-US" dirty="0">
              <a:solidFill>
                <a:schemeClr val="tx1">
                  <a:lumMod val="85000"/>
                  <a:lumOff val="15000"/>
                </a:schemeClr>
              </a:solidFill>
            </a:endParaRPr>
          </a:p>
          <a:p>
            <a:pPr marL="365760" indent="-365760" eaLnBrk="1" fontAlgn="auto" hangingPunct="1">
              <a:spcAft>
                <a:spcPts val="0"/>
              </a:spcAft>
              <a:buFont typeface="Arial" panose="020B0604020202020204" pitchFamily="34" charset="0"/>
              <a:buNone/>
              <a:defRPr/>
            </a:pPr>
            <a:endParaRPr lang="en-US" dirty="0">
              <a:solidFill>
                <a:schemeClr val="tx1">
                  <a:lumMod val="85000"/>
                  <a:lumOff val="15000"/>
                </a:schemeClr>
              </a:solidFill>
            </a:endParaRPr>
          </a:p>
          <a:p>
            <a:pPr marL="365760" indent="-365760" eaLnBrk="1" fontAlgn="auto" hangingPunct="1">
              <a:spcAft>
                <a:spcPts val="0"/>
              </a:spcAft>
              <a:buFont typeface="Arial" panose="020B0604020202020204" pitchFamily="34" charset="0"/>
              <a:buNone/>
              <a:defRPr/>
            </a:pPr>
            <a:endParaRPr lang="en-US" sz="3200" b="1" i="1" dirty="0">
              <a:solidFill>
                <a:schemeClr val="tx1">
                  <a:lumMod val="85000"/>
                  <a:lumOff val="15000"/>
                </a:schemeClr>
              </a:solidFill>
            </a:endParaRPr>
          </a:p>
          <a:p>
            <a:pPr marL="365760" indent="-365760" eaLnBrk="1" fontAlgn="auto" hangingPunct="1">
              <a:spcAft>
                <a:spcPts val="0"/>
              </a:spcAft>
              <a:buFont typeface="Arial" panose="020B0604020202020204" pitchFamily="34" charset="0"/>
              <a:buNone/>
              <a:defRPr/>
            </a:pPr>
            <a:r>
              <a:rPr lang="en-US" sz="3200" b="1" i="1" dirty="0">
                <a:solidFill>
                  <a:schemeClr val="tx1">
                    <a:lumMod val="85000"/>
                    <a:lumOff val="15000"/>
                  </a:schemeClr>
                </a:solidFill>
              </a:rPr>
              <a:t>Concerned with reproducing material</a:t>
            </a:r>
          </a:p>
          <a:p>
            <a:pPr marL="365760" indent="-365760" eaLnBrk="1" fontAlgn="auto" hangingPunct="1">
              <a:spcAft>
                <a:spcPts val="0"/>
              </a:spcAft>
              <a:buFont typeface="Wingdings 2" charset="2"/>
              <a:buChar char=""/>
              <a:defRPr/>
            </a:pPr>
            <a:r>
              <a:rPr lang="en-US" sz="3200" dirty="0">
                <a:solidFill>
                  <a:schemeClr val="tx1">
                    <a:lumMod val="85000"/>
                    <a:lumOff val="15000"/>
                  </a:schemeClr>
                </a:solidFill>
              </a:rPr>
              <a:t>External focus</a:t>
            </a:r>
          </a:p>
          <a:p>
            <a:pPr marL="365760" indent="-365760" eaLnBrk="1" fontAlgn="auto" hangingPunct="1">
              <a:spcAft>
                <a:spcPts val="0"/>
              </a:spcAft>
              <a:buFont typeface="Wingdings 2" charset="2"/>
              <a:buChar char=""/>
              <a:defRPr/>
            </a:pPr>
            <a:r>
              <a:rPr lang="en-US" sz="3200" dirty="0">
                <a:solidFill>
                  <a:schemeClr val="tx1">
                    <a:lumMod val="85000"/>
                    <a:lumOff val="15000"/>
                  </a:schemeClr>
                </a:solidFill>
              </a:rPr>
              <a:t>Intention to reproduce content/act</a:t>
            </a:r>
          </a:p>
          <a:p>
            <a:pPr marL="365760" indent="-365760" eaLnBrk="1" fontAlgn="auto" hangingPunct="1">
              <a:spcAft>
                <a:spcPts val="0"/>
              </a:spcAft>
              <a:buFont typeface="Wingdings 2" charset="2"/>
              <a:buChar char=""/>
              <a:defRPr/>
            </a:pPr>
            <a:r>
              <a:rPr lang="en-US" sz="3200" dirty="0">
                <a:solidFill>
                  <a:schemeClr val="tx1">
                    <a:lumMod val="85000"/>
                    <a:lumOff val="15000"/>
                  </a:schemeClr>
                </a:solidFill>
              </a:rPr>
              <a:t>Passive acceptance of ideas, information</a:t>
            </a:r>
          </a:p>
          <a:p>
            <a:pPr marL="365760" indent="-365760" eaLnBrk="1" fontAlgn="auto" hangingPunct="1">
              <a:spcAft>
                <a:spcPts val="0"/>
              </a:spcAft>
              <a:buFont typeface="Wingdings 2" charset="2"/>
              <a:buChar char=""/>
              <a:defRPr/>
            </a:pPr>
            <a:r>
              <a:rPr lang="en-US" sz="3200" dirty="0">
                <a:solidFill>
                  <a:schemeClr val="tx1">
                    <a:lumMod val="85000"/>
                    <a:lumOff val="15000"/>
                  </a:schemeClr>
                </a:solidFill>
              </a:rPr>
              <a:t>No reflection, purpose, strategy</a:t>
            </a:r>
          </a:p>
          <a:p>
            <a:pPr marL="365760" indent="-365760" eaLnBrk="1" fontAlgn="auto" hangingPunct="1">
              <a:spcAft>
                <a:spcPts val="0"/>
              </a:spcAft>
              <a:buFont typeface="Wingdings 2" charset="2"/>
              <a:buChar char=""/>
              <a:defRPr/>
            </a:pPr>
            <a:r>
              <a:rPr lang="en-US" sz="3200" dirty="0">
                <a:solidFill>
                  <a:schemeClr val="tx1">
                    <a:lumMod val="85000"/>
                    <a:lumOff val="15000"/>
                  </a:schemeClr>
                </a:solidFill>
              </a:rPr>
              <a:t>Memorisation of facts, procedures</a:t>
            </a:r>
          </a:p>
          <a:p>
            <a:pPr marL="365760" indent="-365760" eaLnBrk="1" fontAlgn="auto" hangingPunct="1">
              <a:spcAft>
                <a:spcPts val="0"/>
              </a:spcAft>
              <a:buFont typeface="Wingdings 2" charset="2"/>
              <a:buChar char=""/>
              <a:defRPr/>
            </a:pPr>
            <a:r>
              <a:rPr lang="en-US" sz="3200" dirty="0">
                <a:solidFill>
                  <a:schemeClr val="tx1">
                    <a:lumMod val="85000"/>
                    <a:lumOff val="15000"/>
                  </a:schemeClr>
                </a:solidFill>
              </a:rPr>
              <a:t>Failure to distinguish guiding principles</a:t>
            </a:r>
          </a:p>
          <a:p>
            <a:pPr lvl="5">
              <a:defRPr/>
            </a:pPr>
            <a:endParaRPr lang="en-GB" dirty="0"/>
          </a:p>
          <a:p>
            <a:pPr lvl="5">
              <a:buFont typeface="Arial" panose="020B0604020202020204" pitchFamily="34" charset="0"/>
              <a:buNone/>
              <a:defRPr/>
            </a:pPr>
            <a:endParaRPr lang="en-US" dirty="0"/>
          </a:p>
          <a:p>
            <a:pPr marL="365760" indent="-365760" eaLnBrk="1" fontAlgn="auto" hangingPunct="1">
              <a:spcAft>
                <a:spcPts val="0"/>
              </a:spcAft>
              <a:buFont typeface="Wingdings 2" charset="2"/>
              <a:buChar char=""/>
              <a:defRPr/>
            </a:pPr>
            <a:endParaRPr lang="en-US" dirty="0">
              <a:solidFill>
                <a:schemeClr val="tx1">
                  <a:lumMod val="85000"/>
                  <a:lumOff val="15000"/>
                </a:schemeClr>
              </a:solidFill>
            </a:endParaRPr>
          </a:p>
        </p:txBody>
      </p:sp>
      <p:sp>
        <p:nvSpPr>
          <p:cNvPr id="22532" name="Rectangle 8"/>
          <p:cNvSpPr>
            <a:spLocks noChangeArrowheads="1"/>
          </p:cNvSpPr>
          <p:nvPr/>
        </p:nvSpPr>
        <p:spPr bwMode="auto">
          <a:xfrm>
            <a:off x="2674938" y="5824538"/>
            <a:ext cx="7777162"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n-US" altLang="en-US" sz="1800" dirty="0" err="1">
                <a:solidFill>
                  <a:srgbClr val="000000"/>
                </a:solidFill>
                <a:ea typeface="MS PGothic" panose="020B0600070205080204" pitchFamily="34" charset="-128"/>
              </a:rPr>
              <a:t>Entwhistle</a:t>
            </a:r>
            <a:r>
              <a:rPr lang="en-US" altLang="en-US" sz="1800" dirty="0">
                <a:solidFill>
                  <a:srgbClr val="000000"/>
                </a:solidFill>
                <a:ea typeface="MS PGothic" panose="020B0600070205080204" pitchFamily="34" charset="-128"/>
              </a:rPr>
              <a:t>, F. &amp; </a:t>
            </a:r>
            <a:r>
              <a:rPr lang="en-US" altLang="en-US" sz="1800" dirty="0" err="1">
                <a:solidFill>
                  <a:srgbClr val="000000"/>
                </a:solidFill>
                <a:ea typeface="MS PGothic" panose="020B0600070205080204" pitchFamily="34" charset="-128"/>
              </a:rPr>
              <a:t>Marton</a:t>
            </a:r>
            <a:r>
              <a:rPr lang="en-US" altLang="en-US" sz="1800" dirty="0">
                <a:solidFill>
                  <a:srgbClr val="000000"/>
                </a:solidFill>
                <a:ea typeface="MS PGothic" panose="020B0600070205080204" pitchFamily="34" charset="-128"/>
              </a:rPr>
              <a:t>,  NJ. (1984) </a:t>
            </a:r>
            <a:r>
              <a:rPr lang="en-US" altLang="en-US" sz="1800" i="1" dirty="0">
                <a:solidFill>
                  <a:srgbClr val="000000"/>
                </a:solidFill>
                <a:ea typeface="MS PGothic" panose="020B0600070205080204" pitchFamily="34" charset="-128"/>
              </a:rPr>
              <a:t>The Experience of Learning</a:t>
            </a:r>
            <a:r>
              <a:rPr lang="en-US" altLang="en-US" sz="1800" dirty="0">
                <a:solidFill>
                  <a:srgbClr val="000000"/>
                </a:solidFill>
                <a:ea typeface="MS PGothic" panose="020B0600070205080204" pitchFamily="34" charset="-128"/>
              </a:rPr>
              <a:t>, Scottish</a:t>
            </a:r>
          </a:p>
          <a:p>
            <a:pPr eaLnBrk="1" hangingPunct="1">
              <a:lnSpc>
                <a:spcPct val="100000"/>
              </a:lnSpc>
              <a:spcBef>
                <a:spcPct val="20000"/>
              </a:spcBef>
              <a:buFontTx/>
              <a:buNone/>
            </a:pPr>
            <a:r>
              <a:rPr lang="en-US" altLang="en-US" sz="1800" dirty="0">
                <a:solidFill>
                  <a:srgbClr val="000000"/>
                </a:solidFill>
                <a:ea typeface="MS PGothic" panose="020B0600070205080204" pitchFamily="34" charset="-128"/>
              </a:rPr>
              <a:t>Academic Press, Edinburgh.</a:t>
            </a:r>
          </a:p>
        </p:txBody>
      </p:sp>
    </p:spTree>
    <p:extLst>
      <p:ext uri="{BB962C8B-B14F-4D97-AF65-F5344CB8AC3E}">
        <p14:creationId xmlns:p14="http://schemas.microsoft.com/office/powerpoint/2010/main" val="223669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Objectives</a:t>
            </a:r>
          </a:p>
        </p:txBody>
      </p:sp>
      <p:sp>
        <p:nvSpPr>
          <p:cNvPr id="3" name="Content Placeholder 2"/>
          <p:cNvSpPr>
            <a:spLocks noGrp="1"/>
          </p:cNvSpPr>
          <p:nvPr>
            <p:ph idx="1"/>
          </p:nvPr>
        </p:nvSpPr>
        <p:spPr/>
        <p:txBody>
          <a:bodyPr>
            <a:normAutofit fontScale="77500" lnSpcReduction="20000"/>
          </a:bodyPr>
          <a:lstStyle/>
          <a:p>
            <a:r>
              <a:rPr lang="en-IE" dirty="0"/>
              <a:t>To identify and discuss the National Framework of Qualifications (NFQ) upon which this module is to be taught, learned, and assessed.</a:t>
            </a:r>
          </a:p>
          <a:p>
            <a:endParaRPr lang="en-IE" dirty="0"/>
          </a:p>
          <a:p>
            <a:r>
              <a:rPr lang="en-IE" dirty="0"/>
              <a:t>To discuss approaches to Learning (Surface vs Learning).</a:t>
            </a:r>
          </a:p>
          <a:p>
            <a:endParaRPr lang="en-IE" dirty="0"/>
          </a:p>
          <a:p>
            <a:r>
              <a:rPr lang="en-IE" dirty="0"/>
              <a:t>To differentiate between Programme Learning Outcomes (PLOs) and Module Learning Outcomes (MLOs).</a:t>
            </a:r>
          </a:p>
          <a:p>
            <a:endParaRPr lang="en-IE" dirty="0"/>
          </a:p>
          <a:p>
            <a:r>
              <a:rPr lang="en-IE" dirty="0"/>
              <a:t>To identify and differentiate between the different kinds of knowledge valued within the NFQ and employed within this module.</a:t>
            </a:r>
          </a:p>
          <a:p>
            <a:endParaRPr lang="en-IE" dirty="0"/>
          </a:p>
          <a:p>
            <a:r>
              <a:rPr lang="en-IE" dirty="0"/>
              <a:t>To discuss the role of assessment and differentiate between the different kinds of assessment valued within the NFQ and employed within this module.</a:t>
            </a:r>
          </a:p>
          <a:p>
            <a:endParaRPr lang="en-IE" dirty="0"/>
          </a:p>
        </p:txBody>
      </p:sp>
    </p:spTree>
    <p:extLst>
      <p:ext uri="{BB962C8B-B14F-4D97-AF65-F5344CB8AC3E}">
        <p14:creationId xmlns:p14="http://schemas.microsoft.com/office/powerpoint/2010/main" val="3166596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nvPr>
        </p:nvSpPr>
        <p:spPr>
          <a:xfrm>
            <a:off x="1239838" y="836613"/>
            <a:ext cx="8189912" cy="1143000"/>
          </a:xfrm>
        </p:spPr>
        <p:txBody>
          <a:bodyPr/>
          <a:lstStyle/>
          <a:p>
            <a:pPr eaLnBrk="1" hangingPunct="1"/>
            <a:r>
              <a:rPr lang="en-GB" altLang="en-US" sz="3600" b="1"/>
              <a:t>Learning – a deep approach</a:t>
            </a:r>
            <a:br>
              <a:rPr lang="en-US" altLang="en-US" sz="3600" b="1"/>
            </a:br>
            <a:endParaRPr lang="en-US" altLang="en-US" sz="3600" b="1"/>
          </a:p>
        </p:txBody>
      </p:sp>
      <p:sp>
        <p:nvSpPr>
          <p:cNvPr id="23555" name="Content Placeholder 7"/>
          <p:cNvSpPr>
            <a:spLocks noGrp="1"/>
          </p:cNvSpPr>
          <p:nvPr>
            <p:ph idx="1"/>
          </p:nvPr>
        </p:nvSpPr>
        <p:spPr>
          <a:xfrm>
            <a:off x="1443038" y="1728788"/>
            <a:ext cx="8229600" cy="4094162"/>
          </a:xfrm>
        </p:spPr>
        <p:txBody>
          <a:bodyPr/>
          <a:lstStyle/>
          <a:p>
            <a:pPr eaLnBrk="1" hangingPunct="1">
              <a:buFontTx/>
              <a:buNone/>
            </a:pPr>
            <a:r>
              <a:rPr lang="en-US" altLang="en-US" b="1" i="1">
                <a:ea typeface="MS PGothic" panose="020B0600070205080204" pitchFamily="34" charset="-128"/>
              </a:rPr>
              <a:t>Concerned with transforming material</a:t>
            </a:r>
          </a:p>
          <a:p>
            <a:pPr eaLnBrk="1" hangingPunct="1"/>
            <a:r>
              <a:rPr lang="en-US" altLang="en-US">
                <a:ea typeface="MS PGothic" panose="020B0600070205080204" pitchFamily="34" charset="-128"/>
              </a:rPr>
              <a:t>Internal focus</a:t>
            </a:r>
          </a:p>
          <a:p>
            <a:pPr eaLnBrk="1" hangingPunct="1"/>
            <a:r>
              <a:rPr lang="en-US" altLang="en-US">
                <a:ea typeface="MS PGothic" panose="020B0600070205080204" pitchFamily="34" charset="-128"/>
              </a:rPr>
              <a:t>Intention to understand for oneself</a:t>
            </a:r>
          </a:p>
          <a:p>
            <a:pPr eaLnBrk="1" hangingPunct="1"/>
            <a:r>
              <a:rPr lang="en-US" altLang="en-US">
                <a:ea typeface="MS PGothic" panose="020B0600070205080204" pitchFamily="34" charset="-128"/>
              </a:rPr>
              <a:t>Engage critically with content</a:t>
            </a:r>
          </a:p>
          <a:p>
            <a:pPr eaLnBrk="1" hangingPunct="1"/>
            <a:r>
              <a:rPr lang="en-US" altLang="en-US">
                <a:ea typeface="MS PGothic" panose="020B0600070205080204" pitchFamily="34" charset="-128"/>
              </a:rPr>
              <a:t>Relates ideas to previous knowledge</a:t>
            </a:r>
          </a:p>
          <a:p>
            <a:pPr eaLnBrk="1" hangingPunct="1"/>
            <a:r>
              <a:rPr lang="en-US" altLang="en-US">
                <a:ea typeface="MS PGothic" panose="020B0600070205080204" pitchFamily="34" charset="-128"/>
              </a:rPr>
              <a:t>Use organising principles to integrate ideas</a:t>
            </a:r>
          </a:p>
          <a:p>
            <a:pPr eaLnBrk="1" hangingPunct="1">
              <a:buFontTx/>
              <a:buNone/>
            </a:pPr>
            <a:endParaRPr lang="en-US" altLang="en-US">
              <a:ea typeface="MS PGothic" panose="020B0600070205080204" pitchFamily="34" charset="-128"/>
            </a:endParaRPr>
          </a:p>
        </p:txBody>
      </p:sp>
      <p:sp>
        <p:nvSpPr>
          <p:cNvPr id="23556" name="Rectangle 4"/>
          <p:cNvSpPr>
            <a:spLocks noChangeArrowheads="1"/>
          </p:cNvSpPr>
          <p:nvPr/>
        </p:nvSpPr>
        <p:spPr bwMode="auto">
          <a:xfrm>
            <a:off x="2782888" y="5822950"/>
            <a:ext cx="7273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n-US" altLang="en-US" sz="1800">
                <a:solidFill>
                  <a:srgbClr val="000000"/>
                </a:solidFill>
                <a:ea typeface="MS PGothic" panose="020B0600070205080204" pitchFamily="34" charset="-128"/>
              </a:rPr>
              <a:t>Entwhistle, F. &amp; Marton,  NJ. (1984) </a:t>
            </a:r>
            <a:r>
              <a:rPr lang="en-US" altLang="en-US" sz="1800" i="1">
                <a:solidFill>
                  <a:srgbClr val="000000"/>
                </a:solidFill>
                <a:ea typeface="MS PGothic" panose="020B0600070205080204" pitchFamily="34" charset="-128"/>
              </a:rPr>
              <a:t>The Experience of Learning</a:t>
            </a:r>
            <a:r>
              <a:rPr lang="en-US" altLang="en-US" sz="1800">
                <a:solidFill>
                  <a:srgbClr val="000000"/>
                </a:solidFill>
                <a:ea typeface="MS PGothic" panose="020B0600070205080204" pitchFamily="34" charset="-128"/>
              </a:rPr>
              <a:t>, Scottish</a:t>
            </a:r>
          </a:p>
          <a:p>
            <a:pPr eaLnBrk="1" hangingPunct="1">
              <a:lnSpc>
                <a:spcPct val="100000"/>
              </a:lnSpc>
              <a:spcBef>
                <a:spcPct val="20000"/>
              </a:spcBef>
              <a:buFontTx/>
              <a:buNone/>
            </a:pPr>
            <a:r>
              <a:rPr lang="en-US" altLang="en-US" sz="1800">
                <a:solidFill>
                  <a:srgbClr val="000000"/>
                </a:solidFill>
                <a:ea typeface="MS PGothic" panose="020B0600070205080204" pitchFamily="34" charset="-128"/>
              </a:rPr>
              <a:t>Academic Press, Edinburgh.</a:t>
            </a:r>
          </a:p>
        </p:txBody>
      </p:sp>
    </p:spTree>
    <p:extLst>
      <p:ext uri="{BB962C8B-B14F-4D97-AF65-F5344CB8AC3E}">
        <p14:creationId xmlns:p14="http://schemas.microsoft.com/office/powerpoint/2010/main" val="2772607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p:cNvSpPr>
          <p:nvPr/>
        </p:nvSpPr>
        <p:spPr bwMode="auto">
          <a:xfrm>
            <a:off x="2452688" y="1571625"/>
            <a:ext cx="3436937"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23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2325">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2325">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232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232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1350"/>
              </a:spcBef>
              <a:buSzPct val="141000"/>
              <a:buFont typeface="Lucida Grande"/>
              <a:buChar char="•"/>
            </a:pPr>
            <a:r>
              <a:rPr lang="en-US" altLang="en-US" sz="18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Teacher as disseminator</a:t>
            </a:r>
          </a:p>
          <a:p>
            <a:pPr eaLnBrk="1" hangingPunct="1">
              <a:lnSpc>
                <a:spcPct val="100000"/>
              </a:lnSpc>
              <a:spcBef>
                <a:spcPts val="1350"/>
              </a:spcBef>
              <a:buSzPct val="141000"/>
              <a:buFont typeface="Lucida Grande"/>
              <a:buChar char="-"/>
            </a:pPr>
            <a:r>
              <a:rPr lang="en-US" altLang="en-US" sz="14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controls all information</a:t>
            </a:r>
          </a:p>
          <a:p>
            <a:pPr eaLnBrk="1" hangingPunct="1">
              <a:lnSpc>
                <a:spcPct val="100000"/>
              </a:lnSpc>
              <a:spcBef>
                <a:spcPts val="1350"/>
              </a:spcBef>
              <a:buSzPct val="141000"/>
              <a:buFont typeface="Lucida Grande"/>
              <a:buChar char="-"/>
            </a:pPr>
            <a:r>
              <a:rPr lang="en-US" altLang="en-US" sz="14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directs/does the thinking</a:t>
            </a:r>
          </a:p>
          <a:p>
            <a:pPr eaLnBrk="1" hangingPunct="1">
              <a:lnSpc>
                <a:spcPct val="100000"/>
              </a:lnSpc>
              <a:spcBef>
                <a:spcPts val="1350"/>
              </a:spcBef>
              <a:buSzPct val="141000"/>
              <a:buFont typeface="Lucida Grande"/>
              <a:buChar char="-"/>
            </a:pPr>
            <a:r>
              <a:rPr lang="en-US" altLang="en-US" sz="14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evaluates students</a:t>
            </a:r>
          </a:p>
          <a:p>
            <a:pPr eaLnBrk="1" hangingPunct="1">
              <a:lnSpc>
                <a:spcPct val="100000"/>
              </a:lnSpc>
              <a:spcBef>
                <a:spcPts val="1350"/>
              </a:spcBef>
              <a:buSzPct val="141000"/>
              <a:buFont typeface="Lucida Grande"/>
              <a:buChar char="•"/>
            </a:pPr>
            <a:r>
              <a:rPr lang="en-US" altLang="en-US" sz="18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Student – passive role</a:t>
            </a:r>
          </a:p>
          <a:p>
            <a:pPr eaLnBrk="1" hangingPunct="1">
              <a:lnSpc>
                <a:spcPct val="100000"/>
              </a:lnSpc>
              <a:spcBef>
                <a:spcPts val="1350"/>
              </a:spcBef>
              <a:buSzPct val="141000"/>
              <a:buFont typeface="Lucida Grande"/>
              <a:buChar char="-"/>
            </a:pPr>
            <a:r>
              <a:rPr lang="en-US" altLang="en-US" sz="14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receives information</a:t>
            </a:r>
          </a:p>
          <a:p>
            <a:pPr eaLnBrk="1" hangingPunct="1">
              <a:lnSpc>
                <a:spcPct val="100000"/>
              </a:lnSpc>
              <a:spcBef>
                <a:spcPts val="1350"/>
              </a:spcBef>
              <a:buSzPct val="141000"/>
              <a:buFont typeface="Lucida Grande"/>
              <a:buChar char="-"/>
            </a:pPr>
            <a:r>
              <a:rPr lang="en-US" altLang="en-US" sz="14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learning driven by external factors</a:t>
            </a:r>
          </a:p>
          <a:p>
            <a:pPr eaLnBrk="1" hangingPunct="1">
              <a:lnSpc>
                <a:spcPct val="100000"/>
              </a:lnSpc>
              <a:spcBef>
                <a:spcPts val="1350"/>
              </a:spcBef>
              <a:buSzPct val="141000"/>
              <a:buFont typeface="Lucida Grande"/>
              <a:buChar char="-"/>
            </a:pPr>
            <a:r>
              <a:rPr lang="en-US" altLang="en-US" sz="14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inactive – no real ownership</a:t>
            </a:r>
          </a:p>
          <a:p>
            <a:pPr eaLnBrk="1" hangingPunct="1">
              <a:lnSpc>
                <a:spcPct val="100000"/>
              </a:lnSpc>
              <a:spcBef>
                <a:spcPts val="1350"/>
              </a:spcBef>
              <a:buSzPct val="141000"/>
              <a:buFontTx/>
              <a:buNone/>
            </a:pPr>
            <a:r>
              <a:rPr lang="en-US" altLang="en-US" sz="1800" b="1">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Content driven curriculum</a:t>
            </a:r>
          </a:p>
          <a:p>
            <a:pPr eaLnBrk="1" hangingPunct="1">
              <a:lnSpc>
                <a:spcPct val="100000"/>
              </a:lnSpc>
              <a:spcBef>
                <a:spcPts val="1350"/>
              </a:spcBef>
              <a:buSzPct val="141000"/>
              <a:buFont typeface="Lucida Grande"/>
              <a:buChar char="-"/>
            </a:pPr>
            <a:endParaRPr lang="en-US" altLang="en-US" sz="14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p:txBody>
      </p:sp>
      <p:sp>
        <p:nvSpPr>
          <p:cNvPr id="40963" name="Rectangle 3"/>
          <p:cNvSpPr>
            <a:spLocks noGrp="1" noChangeArrowheads="1"/>
          </p:cNvSpPr>
          <p:nvPr>
            <p:ph type="body" idx="1"/>
          </p:nvPr>
        </p:nvSpPr>
        <p:spPr>
          <a:xfrm>
            <a:off x="6167438" y="785813"/>
            <a:ext cx="3648075" cy="649287"/>
          </a:xfrm>
        </p:spPr>
        <p:txBody>
          <a:bodyPr rtlCol="0">
            <a:normAutofit/>
          </a:bodyPr>
          <a:lstStyle/>
          <a:p>
            <a:pPr marL="336550" eaLnBrk="1" fontAlgn="auto" hangingPunct="1">
              <a:spcAft>
                <a:spcPts val="0"/>
              </a:spcAft>
              <a:buSzPct val="133000"/>
              <a:buFont typeface="Arial" panose="020B0604020202020204" pitchFamily="34" charset="0"/>
              <a:buNone/>
              <a:defRPr/>
            </a:pPr>
            <a:r>
              <a:rPr lang="en-GB" b="1" dirty="0">
                <a:solidFill>
                  <a:srgbClr val="191C4D"/>
                </a:solidFill>
                <a:effectLst>
                  <a:outerShdw blurRad="38100" dist="38100" dir="2700000" algn="tl">
                    <a:srgbClr val="C0C0C0"/>
                  </a:outerShdw>
                </a:effectLst>
              </a:rPr>
              <a:t>Learner focused</a:t>
            </a:r>
            <a:endParaRPr lang="en-US" b="1" dirty="0">
              <a:solidFill>
                <a:srgbClr val="191C4D"/>
              </a:solidFill>
              <a:effectLst>
                <a:outerShdw blurRad="38100" dist="38100" dir="2700000" algn="tl">
                  <a:srgbClr val="C0C0C0"/>
                </a:outerShdw>
              </a:effectLst>
            </a:endParaRPr>
          </a:p>
        </p:txBody>
      </p:sp>
      <p:sp>
        <p:nvSpPr>
          <p:cNvPr id="24580" name="Line 4"/>
          <p:cNvSpPr>
            <a:spLocks noChangeShapeType="1"/>
          </p:cNvSpPr>
          <p:nvPr/>
        </p:nvSpPr>
        <p:spPr bwMode="auto">
          <a:xfrm rot="10800000" flipH="1">
            <a:off x="6026150" y="903288"/>
            <a:ext cx="0" cy="4594225"/>
          </a:xfrm>
          <a:prstGeom prst="line">
            <a:avLst/>
          </a:prstGeom>
          <a:noFill/>
          <a:ln w="9525">
            <a:solidFill>
              <a:srgbClr val="191C4D"/>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4581" name="Rectangle 6"/>
          <p:cNvSpPr>
            <a:spLocks/>
          </p:cNvSpPr>
          <p:nvPr/>
        </p:nvSpPr>
        <p:spPr bwMode="auto">
          <a:xfrm>
            <a:off x="6238875" y="1571625"/>
            <a:ext cx="36353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23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2325">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2325">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232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232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1350"/>
              </a:spcBef>
              <a:buSzPct val="141000"/>
              <a:buFont typeface="Lucida Grande"/>
              <a:buChar char="•"/>
            </a:pPr>
            <a:r>
              <a:rPr lang="en-US" altLang="en-US" sz="18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Teacher as facilitator</a:t>
            </a:r>
          </a:p>
          <a:p>
            <a:pPr eaLnBrk="1" hangingPunct="1">
              <a:lnSpc>
                <a:spcPct val="100000"/>
              </a:lnSpc>
              <a:spcBef>
                <a:spcPts val="1350"/>
              </a:spcBef>
              <a:buSzPct val="141000"/>
              <a:buFont typeface="Lucida Grande"/>
              <a:buChar char="-"/>
            </a:pPr>
            <a:r>
              <a:rPr lang="en-US" altLang="en-US" sz="14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models/coaches/fades out</a:t>
            </a:r>
          </a:p>
          <a:p>
            <a:pPr eaLnBrk="1" hangingPunct="1">
              <a:lnSpc>
                <a:spcPct val="100000"/>
              </a:lnSpc>
              <a:spcBef>
                <a:spcPts val="813"/>
              </a:spcBef>
              <a:buSzPct val="141000"/>
              <a:buFont typeface="Lucida Grande"/>
              <a:buChar char="-"/>
            </a:pPr>
            <a:r>
              <a:rPr lang="en-US" altLang="en-US" sz="14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probes/questions/monitors learning</a:t>
            </a:r>
          </a:p>
          <a:p>
            <a:pPr eaLnBrk="1" hangingPunct="1">
              <a:lnSpc>
                <a:spcPct val="100000"/>
              </a:lnSpc>
              <a:spcBef>
                <a:spcPts val="813"/>
              </a:spcBef>
              <a:buSzPct val="141000"/>
              <a:buFont typeface="Lucida Grande"/>
              <a:buChar char="-"/>
            </a:pPr>
            <a:r>
              <a:rPr lang="en-US" altLang="en-US" sz="14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keeps process moving/evaluates</a:t>
            </a:r>
          </a:p>
          <a:p>
            <a:pPr eaLnBrk="1" hangingPunct="1">
              <a:lnSpc>
                <a:spcPct val="100000"/>
              </a:lnSpc>
              <a:spcBef>
                <a:spcPts val="1350"/>
              </a:spcBef>
              <a:buSzPct val="141000"/>
              <a:buFont typeface="Lucida Grande"/>
              <a:buChar char="•"/>
            </a:pPr>
            <a:r>
              <a:rPr lang="en-US" altLang="en-US" sz="18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Student – active role</a:t>
            </a:r>
          </a:p>
          <a:p>
            <a:pPr eaLnBrk="1" hangingPunct="1">
              <a:lnSpc>
                <a:spcPct val="100000"/>
              </a:lnSpc>
              <a:spcBef>
                <a:spcPts val="1350"/>
              </a:spcBef>
              <a:buSzPct val="141000"/>
              <a:buFont typeface="Lucida Grande"/>
              <a:buChar char="-"/>
            </a:pPr>
            <a:r>
              <a:rPr lang="en-US" altLang="en-US" sz="14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problem solving</a:t>
            </a:r>
          </a:p>
          <a:p>
            <a:pPr eaLnBrk="1" hangingPunct="1">
              <a:lnSpc>
                <a:spcPct val="100000"/>
              </a:lnSpc>
              <a:spcBef>
                <a:spcPts val="1350"/>
              </a:spcBef>
              <a:buSzPct val="141000"/>
              <a:buFont typeface="Lucida Grande"/>
              <a:buChar char="-"/>
            </a:pPr>
            <a:r>
              <a:rPr lang="en-US" altLang="en-US" sz="14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engaged in learning</a:t>
            </a:r>
          </a:p>
          <a:p>
            <a:pPr eaLnBrk="1" hangingPunct="1">
              <a:lnSpc>
                <a:spcPct val="100000"/>
              </a:lnSpc>
              <a:spcBef>
                <a:spcPts val="1350"/>
              </a:spcBef>
              <a:buSzPct val="141000"/>
              <a:buFont typeface="Lucida Grande"/>
              <a:buChar char="-"/>
            </a:pPr>
            <a:r>
              <a:rPr lang="en-US" altLang="en-US" sz="1400"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ownership – constructs understanding</a:t>
            </a:r>
          </a:p>
          <a:p>
            <a:pPr eaLnBrk="1" hangingPunct="1">
              <a:lnSpc>
                <a:spcPct val="100000"/>
              </a:lnSpc>
              <a:spcBef>
                <a:spcPts val="1350"/>
              </a:spcBef>
              <a:buSzPct val="141000"/>
              <a:buFontTx/>
              <a:buNone/>
            </a:pPr>
            <a:r>
              <a:rPr lang="en-US" altLang="en-US" sz="2000" b="1"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Learning Outcomes driven curriculum</a:t>
            </a:r>
            <a:endParaRPr lang="en-GB" altLang="en-US" sz="2000" b="1"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a:p>
            <a:pPr eaLnBrk="1" hangingPunct="1">
              <a:lnSpc>
                <a:spcPct val="100000"/>
              </a:lnSpc>
              <a:spcBef>
                <a:spcPts val="1350"/>
              </a:spcBef>
              <a:buSzPct val="141000"/>
              <a:buFont typeface="Lucida Grande"/>
              <a:buChar char="-"/>
            </a:pPr>
            <a:endParaRPr lang="en-US" altLang="en-US" sz="1800" b="1" dirty="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p:txBody>
      </p:sp>
      <p:sp>
        <p:nvSpPr>
          <p:cNvPr id="8" name="Rectangle 3"/>
          <p:cNvSpPr txBox="1">
            <a:spLocks noChangeArrowheads="1"/>
          </p:cNvSpPr>
          <p:nvPr/>
        </p:nvSpPr>
        <p:spPr bwMode="auto">
          <a:xfrm>
            <a:off x="2095500" y="857250"/>
            <a:ext cx="3648075" cy="649288"/>
          </a:xfrm>
          <a:prstGeom prst="rect">
            <a:avLst/>
          </a:prstGeom>
          <a:noFill/>
          <a:ln w="9525">
            <a:noFill/>
            <a:miter lim="800000"/>
            <a:headEnd/>
            <a:tailEnd/>
          </a:ln>
        </p:spPr>
        <p:txBody>
          <a:bodyPr/>
          <a:lstStyle/>
          <a:p>
            <a:pPr marL="336550" indent="-273050" eaLnBrk="1" fontAlgn="auto" hangingPunct="1">
              <a:spcBef>
                <a:spcPct val="20000"/>
              </a:spcBef>
              <a:spcAft>
                <a:spcPts val="0"/>
              </a:spcAft>
              <a:buClr>
                <a:srgbClr val="0BD0D9"/>
              </a:buClr>
              <a:buSzPct val="133000"/>
              <a:defRPr/>
            </a:pPr>
            <a:r>
              <a:rPr lang="en-GB" sz="2600" b="1" dirty="0">
                <a:solidFill>
                  <a:srgbClr val="191C4D"/>
                </a:solidFill>
                <a:effectLst>
                  <a:outerShdw blurRad="38100" dist="38100" dir="2700000" algn="tl">
                    <a:srgbClr val="C0C0C0"/>
                  </a:outerShdw>
                </a:effectLst>
                <a:latin typeface="+mn-lt"/>
              </a:rPr>
              <a:t>Teacher focused</a:t>
            </a:r>
            <a:endParaRPr lang="en-US" sz="2600" b="1" dirty="0">
              <a:solidFill>
                <a:srgbClr val="191C4D"/>
              </a:solidFill>
              <a:effectLst>
                <a:outerShdw blurRad="38100" dist="38100" dir="2700000" algn="tl">
                  <a:srgbClr val="C0C0C0"/>
                </a:outerShdw>
              </a:effectLst>
              <a:latin typeface="+mn-lt"/>
            </a:endParaRPr>
          </a:p>
        </p:txBody>
      </p:sp>
      <p:pic>
        <p:nvPicPr>
          <p:cNvPr id="24583" name="Picture 12" descr="teacher_clipart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0"/>
            <a:ext cx="1714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0" descr="boardofdirectors_clip_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0" y="357188"/>
            <a:ext cx="171450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TextBox 10"/>
          <p:cNvSpPr txBox="1">
            <a:spLocks noChangeArrowheads="1"/>
          </p:cNvSpPr>
          <p:nvPr/>
        </p:nvSpPr>
        <p:spPr bwMode="auto">
          <a:xfrm>
            <a:off x="1774825" y="6072188"/>
            <a:ext cx="8424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23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2325">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2325">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232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2325">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23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1350"/>
              </a:spcBef>
              <a:buSzPct val="141000"/>
              <a:buFontTx/>
              <a:buNone/>
            </a:pPr>
            <a:r>
              <a:rPr lang="en-US" altLang="en-US" sz="1800" b="1">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Encourages Surface Approach		 Encourages Deep Approach to Learning                                        		 to Learning 	</a:t>
            </a:r>
            <a:endParaRPr lang="en-US" altLang="en-US" sz="1800">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p:txBody>
      </p:sp>
      <p:sp>
        <p:nvSpPr>
          <p:cNvPr id="12" name="Down Arrow 11"/>
          <p:cNvSpPr/>
          <p:nvPr/>
        </p:nvSpPr>
        <p:spPr>
          <a:xfrm flipH="1">
            <a:off x="3167063" y="5072063"/>
            <a:ext cx="1025525" cy="78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Down Arrow 12"/>
          <p:cNvSpPr/>
          <p:nvPr/>
        </p:nvSpPr>
        <p:spPr>
          <a:xfrm flipH="1">
            <a:off x="7453313" y="5072063"/>
            <a:ext cx="1025525" cy="78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Tree>
    <p:extLst>
      <p:ext uri="{BB962C8B-B14F-4D97-AF65-F5344CB8AC3E}">
        <p14:creationId xmlns:p14="http://schemas.microsoft.com/office/powerpoint/2010/main" val="347652703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141413" y="1520825"/>
            <a:ext cx="938847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Clr>
                <a:srgbClr val="008080"/>
              </a:buClr>
              <a:buFont typeface="Wingdings" panose="05000000000000000000" pitchFamily="2" charset="2"/>
              <a:buChar char="§"/>
            </a:pPr>
            <a:r>
              <a:rPr lang="en-AU" altLang="en-US" b="1" dirty="0">
                <a:ea typeface="MS PGothic" panose="020B0600070205080204" pitchFamily="34" charset="-128"/>
              </a:rPr>
              <a:t>Relevance is assured when we design teaching to address the </a:t>
            </a:r>
            <a:r>
              <a:rPr lang="en-AU" altLang="en-US" b="1" dirty="0">
                <a:solidFill>
                  <a:srgbClr val="002060"/>
                </a:solidFill>
                <a:ea typeface="MS PGothic" panose="020B0600070205080204" pitchFamily="34" charset="-128"/>
              </a:rPr>
              <a:t>intended learning outcome </a:t>
            </a:r>
            <a:r>
              <a:rPr lang="en-AU" altLang="en-US" b="1" dirty="0">
                <a:ea typeface="MS PGothic" panose="020B0600070205080204" pitchFamily="34" charset="-128"/>
              </a:rPr>
              <a:t>rather than just the topic to be taught. </a:t>
            </a:r>
          </a:p>
          <a:p>
            <a:pPr eaLnBrk="1" hangingPunct="1">
              <a:lnSpc>
                <a:spcPct val="100000"/>
              </a:lnSpc>
              <a:spcBef>
                <a:spcPct val="0"/>
              </a:spcBef>
              <a:buFont typeface="Wingdings" panose="05000000000000000000" pitchFamily="2" charset="2"/>
              <a:buNone/>
            </a:pPr>
            <a:r>
              <a:rPr lang="en-AU" altLang="en-US" b="1" dirty="0">
                <a:ea typeface="MS PGothic" panose="020B0600070205080204" pitchFamily="34" charset="-128"/>
              </a:rPr>
              <a:t> </a:t>
            </a:r>
          </a:p>
          <a:p>
            <a:pPr eaLnBrk="1" hangingPunct="1">
              <a:lnSpc>
                <a:spcPct val="100000"/>
              </a:lnSpc>
              <a:spcBef>
                <a:spcPct val="0"/>
              </a:spcBef>
              <a:buClr>
                <a:srgbClr val="008080"/>
              </a:buClr>
              <a:buFont typeface="Wingdings" panose="05000000000000000000" pitchFamily="2" charset="2"/>
              <a:buChar char="§"/>
            </a:pPr>
            <a:r>
              <a:rPr lang="en-AU" altLang="en-US" b="1" dirty="0">
                <a:ea typeface="MS PGothic" panose="020B0600070205080204" pitchFamily="34" charset="-128"/>
              </a:rPr>
              <a:t>Teaching by topic is about what the teacher does, </a:t>
            </a:r>
            <a:r>
              <a:rPr lang="en-AU" altLang="en-US" b="1" u="sng" dirty="0">
                <a:ea typeface="MS PGothic" panose="020B0600070205080204" pitchFamily="34" charset="-128"/>
              </a:rPr>
              <a:t>teaching by outcome is about what the learner has to do. </a:t>
            </a:r>
          </a:p>
          <a:p>
            <a:pPr eaLnBrk="1" hangingPunct="1">
              <a:lnSpc>
                <a:spcPct val="100000"/>
              </a:lnSpc>
              <a:spcBef>
                <a:spcPct val="0"/>
              </a:spcBef>
              <a:buClr>
                <a:srgbClr val="008080"/>
              </a:buClr>
              <a:buFont typeface="Wingdings" panose="05000000000000000000" pitchFamily="2" charset="2"/>
              <a:buChar char="§"/>
            </a:pPr>
            <a:endParaRPr lang="en-AU" altLang="en-US" b="1" u="sng" dirty="0">
              <a:ea typeface="MS PGothic" panose="020B0600070205080204" pitchFamily="34" charset="-128"/>
            </a:endParaRPr>
          </a:p>
          <a:p>
            <a:pPr eaLnBrk="1" hangingPunct="1">
              <a:lnSpc>
                <a:spcPct val="100000"/>
              </a:lnSpc>
              <a:spcBef>
                <a:spcPct val="0"/>
              </a:spcBef>
              <a:buClr>
                <a:srgbClr val="008080"/>
              </a:buClr>
              <a:buFont typeface="Wingdings" panose="05000000000000000000" pitchFamily="2" charset="2"/>
              <a:buChar char="§"/>
            </a:pPr>
            <a:r>
              <a:rPr lang="en-AU" altLang="en-US" sz="3200" b="1" dirty="0">
                <a:ea typeface="MS PGothic" panose="020B0600070205080204" pitchFamily="34" charset="-128"/>
              </a:rPr>
              <a:t>The NFQ is a Learning Outcomes based standard</a:t>
            </a:r>
            <a:r>
              <a:rPr lang="en-AU" altLang="en-US" b="1" dirty="0">
                <a:ea typeface="MS PGothic" panose="020B0600070205080204" pitchFamily="34" charset="-128"/>
              </a:rPr>
              <a:t>.</a:t>
            </a:r>
          </a:p>
          <a:p>
            <a:pPr lvl="2" eaLnBrk="1" hangingPunct="1">
              <a:lnSpc>
                <a:spcPct val="100000"/>
              </a:lnSpc>
              <a:spcBef>
                <a:spcPct val="0"/>
              </a:spcBef>
              <a:buClr>
                <a:srgbClr val="008080"/>
              </a:buClr>
              <a:buFontTx/>
              <a:buNone/>
            </a:pPr>
            <a:r>
              <a:rPr lang="en-AU" altLang="en-US" sz="2800" b="1" dirty="0">
                <a:ea typeface="MS PGothic" panose="020B0600070205080204" pitchFamily="34" charset="-128"/>
              </a:rPr>
              <a:t>		</a:t>
            </a:r>
          </a:p>
        </p:txBody>
      </p:sp>
      <p:sp>
        <p:nvSpPr>
          <p:cNvPr id="25603" name="TextBox 5"/>
          <p:cNvSpPr txBox="1">
            <a:spLocks noChangeArrowheads="1"/>
          </p:cNvSpPr>
          <p:nvPr/>
        </p:nvSpPr>
        <p:spPr bwMode="auto">
          <a:xfrm>
            <a:off x="933450" y="444500"/>
            <a:ext cx="785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3200" dirty="0">
                <a:ea typeface="MS PGothic" panose="020B0600070205080204" pitchFamily="34" charset="-128"/>
              </a:rPr>
              <a:t>Why Learning Outcomes based?</a:t>
            </a:r>
            <a:endParaRPr lang="en-US" altLang="en-US" sz="3200" dirty="0">
              <a:ea typeface="MS PGothic" panose="020B0600070205080204" pitchFamily="34" charset="-128"/>
            </a:endParaRPr>
          </a:p>
        </p:txBody>
      </p:sp>
    </p:spTree>
    <p:extLst>
      <p:ext uri="{BB962C8B-B14F-4D97-AF65-F5344CB8AC3E}">
        <p14:creationId xmlns:p14="http://schemas.microsoft.com/office/powerpoint/2010/main" val="2456326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IE" altLang="en-US"/>
              <a:t>Remember …</a:t>
            </a:r>
          </a:p>
        </p:txBody>
      </p:sp>
      <p:sp>
        <p:nvSpPr>
          <p:cNvPr id="26627" name="Content Placeholder 2"/>
          <p:cNvSpPr>
            <a:spLocks noGrp="1"/>
          </p:cNvSpPr>
          <p:nvPr>
            <p:ph idx="1"/>
          </p:nvPr>
        </p:nvSpPr>
        <p:spPr>
          <a:xfrm>
            <a:off x="838200" y="1690688"/>
            <a:ext cx="10515600" cy="4694237"/>
          </a:xfrm>
        </p:spPr>
        <p:txBody>
          <a:bodyPr/>
          <a:lstStyle/>
          <a:p>
            <a:pPr marL="0" indent="0" eaLnBrk="1" hangingPunct="1">
              <a:spcBef>
                <a:spcPct val="0"/>
              </a:spcBef>
              <a:buFont typeface="Arial" panose="020B0604020202020204" pitchFamily="34" charset="0"/>
              <a:buNone/>
            </a:pPr>
            <a:endParaRPr lang="en-US" altLang="en-US" dirty="0">
              <a:solidFill>
                <a:srgbClr val="262626"/>
              </a:solidFill>
              <a:latin typeface="Times New Roman" panose="02020603050405020304" pitchFamily="18" charset="0"/>
              <a:ea typeface="Calibri" panose="020F0502020204030204" pitchFamily="34" charset="0"/>
              <a:cs typeface="Calibri" panose="020F0502020204030204" pitchFamily="34" charset="0"/>
            </a:endParaRPr>
          </a:p>
          <a:p>
            <a:pPr marL="0" indent="0" eaLnBrk="1" hangingPunct="1">
              <a:spcBef>
                <a:spcPct val="0"/>
              </a:spcBef>
              <a:buFont typeface="Arial" panose="020B0604020202020204" pitchFamily="34" charset="0"/>
              <a:buNone/>
            </a:pPr>
            <a:r>
              <a:rPr lang="en-US" altLang="en-US" dirty="0">
                <a:solidFill>
                  <a:srgbClr val="262626"/>
                </a:solidFill>
                <a:latin typeface="Times New Roman" panose="02020603050405020304" pitchFamily="18" charset="0"/>
                <a:ea typeface="Calibri" panose="020F0502020204030204" pitchFamily="34" charset="0"/>
                <a:cs typeface="Calibri" panose="020F0502020204030204" pitchFamily="34" charset="0"/>
              </a:rPr>
              <a:t>If students (YOU) are to learn desired outcomes in a reasonably effective manner, then the teacher</a:t>
            </a:r>
            <a:r>
              <a:rPr lang="ja-JP" altLang="en-US" dirty="0">
                <a:solidFill>
                  <a:srgbClr val="262626"/>
                </a:solidFill>
                <a:latin typeface="Times New Roman" panose="02020603050405020304" pitchFamily="18" charset="0"/>
              </a:rPr>
              <a:t>’</a:t>
            </a:r>
            <a:r>
              <a:rPr lang="en-US" altLang="ja-JP"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s fundamental task is to </a:t>
            </a:r>
            <a:r>
              <a:rPr lang="en-US" altLang="ja-JP" b="1" u="sng"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get students (YOU) to engage in learning activities that are likely to result in their (YOU) achieving those outcomes</a:t>
            </a:r>
            <a:r>
              <a:rPr lang="en-US" altLang="ja-JP"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 it is helpful to remember that </a:t>
            </a:r>
            <a:r>
              <a:rPr lang="en-US" altLang="ja-JP" b="1" u="sng"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what the student (YOU) does </a:t>
            </a:r>
            <a:r>
              <a:rPr lang="en-US" altLang="ja-JP"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is actually </a:t>
            </a:r>
            <a:r>
              <a:rPr lang="en-US" altLang="ja-JP" b="1" u="sng"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more important </a:t>
            </a:r>
            <a:r>
              <a:rPr lang="en-US" altLang="ja-JP"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in determining what is learned than </a:t>
            </a:r>
            <a:r>
              <a:rPr lang="en-US" altLang="ja-JP" b="1" u="sng"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what the teacher does</a:t>
            </a:r>
            <a:r>
              <a:rPr lang="en-US" altLang="ja-JP"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ja-JP" dirty="0">
              <a:solidFill>
                <a:srgbClr val="262626"/>
              </a:solidFill>
              <a:latin typeface="Arial" panose="020B0604020202020204" pitchFamily="34" charset="0"/>
              <a:ea typeface="Calibri" panose="020F0502020204030204" pitchFamily="34" charset="0"/>
              <a:cs typeface="Times New Roman" panose="02020603050405020304" pitchFamily="18" charset="0"/>
            </a:endParaRPr>
          </a:p>
          <a:p>
            <a:pPr marL="0" indent="0" algn="r" eaLnBrk="1" hangingPunct="1">
              <a:spcBef>
                <a:spcPct val="0"/>
              </a:spcBef>
              <a:buFont typeface="Arial" panose="020B0604020202020204" pitchFamily="34" charset="0"/>
              <a:buNone/>
            </a:pPr>
            <a:r>
              <a:rPr lang="en-US" altLang="en-US"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Thomas J. </a:t>
            </a:r>
            <a:r>
              <a:rPr lang="en-US" altLang="en-US" dirty="0" err="1">
                <a:solidFill>
                  <a:srgbClr val="262626"/>
                </a:solidFill>
                <a:latin typeface="Times New Roman" panose="02020603050405020304" pitchFamily="18" charset="0"/>
                <a:ea typeface="Calibri" panose="020F0502020204030204" pitchFamily="34" charset="0"/>
                <a:cs typeface="Times New Roman" panose="02020603050405020304" pitchFamily="18" charset="0"/>
              </a:rPr>
              <a:t>Shuell</a:t>
            </a:r>
            <a:r>
              <a:rPr lang="en-US" altLang="en-US"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 (1986) </a:t>
            </a:r>
            <a:endParaRPr lang="en-US" altLang="en-US" dirty="0">
              <a:solidFill>
                <a:srgbClr val="262626"/>
              </a:solidFill>
              <a:latin typeface="Arial" panose="020B0604020202020204" pitchFamily="34" charset="0"/>
            </a:endParaRPr>
          </a:p>
          <a:p>
            <a:pPr marL="0" indent="0" eaLnBrk="1" hangingPunct="1">
              <a:buFont typeface="Wingdings 2" panose="05020102010507070707" pitchFamily="18" charset="2"/>
              <a:buChar char=""/>
            </a:pPr>
            <a:endParaRPr lang="en-US" altLang="en-US" dirty="0">
              <a:solidFill>
                <a:srgbClr val="262626"/>
              </a:solidFill>
            </a:endParaRPr>
          </a:p>
        </p:txBody>
      </p:sp>
    </p:spTree>
    <p:extLst>
      <p:ext uri="{BB962C8B-B14F-4D97-AF65-F5344CB8AC3E}">
        <p14:creationId xmlns:p14="http://schemas.microsoft.com/office/powerpoint/2010/main" val="3888736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3600" dirty="0"/>
              <a:t>To differentiate between Programme Learning Outcomes (PLOs) and Module Learning Outcomes (MLOs).</a:t>
            </a:r>
            <a:br>
              <a:rPr lang="en-IE" sz="3600" dirty="0"/>
            </a:br>
            <a:endParaRPr lang="en-IE" sz="3600"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073171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IE" altLang="en-US" dirty="0">
                <a:ea typeface="MS PGothic" panose="020B0600070205080204" pitchFamily="34" charset="-128"/>
              </a:rPr>
              <a:t>Programme Learning Outcomes (PLOs)</a:t>
            </a:r>
            <a:endParaRPr lang="en-IE" altLang="en-US" dirty="0"/>
          </a:p>
        </p:txBody>
      </p:sp>
      <p:sp>
        <p:nvSpPr>
          <p:cNvPr id="28675" name="Content Placeholder 2"/>
          <p:cNvSpPr>
            <a:spLocks noGrp="1"/>
          </p:cNvSpPr>
          <p:nvPr>
            <p:ph idx="1"/>
          </p:nvPr>
        </p:nvSpPr>
        <p:spPr/>
        <p:txBody>
          <a:bodyPr/>
          <a:lstStyle/>
          <a:p>
            <a:pPr marL="0" indent="0" eaLnBrk="1" hangingPunct="1">
              <a:buFont typeface="Arial" panose="020B0604020202020204" pitchFamily="34" charset="0"/>
              <a:buNone/>
            </a:pPr>
            <a:endParaRPr lang="en-IE" altLang="en-US" sz="4000" dirty="0">
              <a:ea typeface="MS PGothic" panose="020B0600070205080204" pitchFamily="34" charset="-128"/>
            </a:endParaRPr>
          </a:p>
          <a:p>
            <a:pPr marL="0" indent="0" eaLnBrk="1" hangingPunct="1">
              <a:buFont typeface="Arial" panose="020B0604020202020204" pitchFamily="34" charset="0"/>
              <a:buNone/>
            </a:pPr>
            <a:r>
              <a:rPr lang="en-IE" altLang="en-US" sz="4000" dirty="0">
                <a:ea typeface="MS PGothic" panose="020B0600070205080204" pitchFamily="34" charset="-128"/>
              </a:rPr>
              <a:t>Are:</a:t>
            </a:r>
          </a:p>
          <a:p>
            <a:pPr marL="0" indent="0" eaLnBrk="1" hangingPunct="1">
              <a:buFont typeface="Arial" panose="020B0604020202020204" pitchFamily="34" charset="0"/>
              <a:buNone/>
            </a:pPr>
            <a:r>
              <a:rPr lang="en-IE" altLang="en-US" sz="4000" dirty="0">
                <a:ea typeface="MS PGothic" panose="020B0600070205080204" pitchFamily="34" charset="-128"/>
              </a:rPr>
              <a:t>statements of what the learner is expected to know, understand or be able to do on successful completion of an </a:t>
            </a:r>
            <a:r>
              <a:rPr lang="en-IE" altLang="en-US" sz="4000" b="1" dirty="0">
                <a:ea typeface="MS PGothic" panose="020B0600070205080204" pitchFamily="34" charset="-128"/>
              </a:rPr>
              <a:t>entire programme</a:t>
            </a:r>
            <a:r>
              <a:rPr lang="en-IE" altLang="en-US" sz="4000" dirty="0">
                <a:ea typeface="MS PGothic" panose="020B0600070205080204" pitchFamily="34" charset="-128"/>
              </a:rPr>
              <a:t>.</a:t>
            </a:r>
          </a:p>
          <a:p>
            <a:pPr marL="0" indent="0" eaLnBrk="1" hangingPunct="1">
              <a:buFont typeface="Arial" panose="020B0604020202020204" pitchFamily="34" charset="0"/>
              <a:buNone/>
            </a:pPr>
            <a:endParaRPr lang="en-IE" altLang="en-US" dirty="0"/>
          </a:p>
        </p:txBody>
      </p:sp>
    </p:spTree>
    <p:extLst>
      <p:ext uri="{BB962C8B-B14F-4D97-AF65-F5344CB8AC3E}">
        <p14:creationId xmlns:p14="http://schemas.microsoft.com/office/powerpoint/2010/main" val="1642666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IE" altLang="en-US"/>
              <a:t>Programme Learning Outcomes (PLO)</a:t>
            </a:r>
          </a:p>
        </p:txBody>
      </p:sp>
      <p:sp>
        <p:nvSpPr>
          <p:cNvPr id="29699" name="Content Placeholder 2"/>
          <p:cNvSpPr>
            <a:spLocks noGrp="1"/>
          </p:cNvSpPr>
          <p:nvPr>
            <p:ph idx="1"/>
          </p:nvPr>
        </p:nvSpPr>
        <p:spPr/>
        <p:txBody>
          <a:bodyPr/>
          <a:lstStyle/>
          <a:p>
            <a:pPr eaLnBrk="1" hangingPunct="1"/>
            <a:r>
              <a:rPr lang="en-IE" altLang="en-US" dirty="0"/>
              <a:t>Purpose</a:t>
            </a:r>
          </a:p>
          <a:p>
            <a:pPr lvl="1" eaLnBrk="1" hangingPunct="1"/>
            <a:r>
              <a:rPr lang="en-IE" altLang="en-US" dirty="0">
                <a:ea typeface="MS PGothic" panose="020B0600070205080204" pitchFamily="34" charset="-128"/>
              </a:rPr>
              <a:t>Outline the expected learning from a programme</a:t>
            </a:r>
          </a:p>
          <a:p>
            <a:pPr lvl="1" eaLnBrk="1" hangingPunct="1"/>
            <a:r>
              <a:rPr lang="en-IE" altLang="en-US" dirty="0">
                <a:ea typeface="MS PGothic" panose="020B0600070205080204" pitchFamily="34" charset="-128"/>
              </a:rPr>
              <a:t>Inform learners about the programme</a:t>
            </a:r>
          </a:p>
          <a:p>
            <a:pPr lvl="1"/>
            <a:r>
              <a:rPr lang="en-IE" altLang="en-US" u="sng" dirty="0">
                <a:ea typeface="MS PGothic" panose="020B0600070205080204" pitchFamily="34" charset="-128"/>
              </a:rPr>
              <a:t>Link to the NFQ via the </a:t>
            </a:r>
            <a:r>
              <a:rPr lang="en-GB" altLang="en-US" u="sng" dirty="0"/>
              <a:t>Knowledge, Know-how and Skill, Competence strands</a:t>
            </a:r>
            <a:endParaRPr lang="en-IE" altLang="en-US" u="sng" dirty="0">
              <a:ea typeface="MS PGothic" panose="020B0600070205080204" pitchFamily="34" charset="-128"/>
            </a:endParaRPr>
          </a:p>
          <a:p>
            <a:pPr lvl="1" eaLnBrk="1" hangingPunct="1"/>
            <a:r>
              <a:rPr lang="en-IE" altLang="en-US" dirty="0">
                <a:ea typeface="MS PGothic" panose="020B0600070205080204" pitchFamily="34" charset="-128"/>
              </a:rPr>
              <a:t>Inform the teaching, learning and assessment strategies </a:t>
            </a:r>
          </a:p>
          <a:p>
            <a:pPr eaLnBrk="1" hangingPunct="1"/>
            <a:endParaRPr lang="en-IE" altLang="en-US" dirty="0"/>
          </a:p>
          <a:p>
            <a:pPr eaLnBrk="1" hangingPunct="1"/>
            <a:r>
              <a:rPr lang="en-IE" altLang="en-US" dirty="0"/>
              <a:t>Audience </a:t>
            </a:r>
          </a:p>
          <a:p>
            <a:pPr lvl="1" eaLnBrk="1" hangingPunct="1"/>
            <a:r>
              <a:rPr lang="en-IE" altLang="en-US" dirty="0">
                <a:ea typeface="MS PGothic" panose="020B0600070205080204" pitchFamily="34" charset="-128"/>
              </a:rPr>
              <a:t>Learners</a:t>
            </a:r>
          </a:p>
          <a:p>
            <a:pPr lvl="1" eaLnBrk="1" hangingPunct="1"/>
            <a:r>
              <a:rPr lang="en-IE" altLang="en-US" dirty="0">
                <a:ea typeface="MS PGothic" panose="020B0600070205080204" pitchFamily="34" charset="-128"/>
              </a:rPr>
              <a:t>Teachers</a:t>
            </a:r>
          </a:p>
          <a:p>
            <a:pPr lvl="1" eaLnBrk="1" hangingPunct="1"/>
            <a:r>
              <a:rPr lang="en-IE" altLang="en-US" dirty="0">
                <a:ea typeface="MS PGothic" panose="020B0600070205080204" pitchFamily="34" charset="-128"/>
              </a:rPr>
              <a:t>External world </a:t>
            </a:r>
          </a:p>
          <a:p>
            <a:pPr lvl="1" eaLnBrk="1" hangingPunct="1"/>
            <a:endParaRPr lang="en-IE" altLang="en-US" dirty="0">
              <a:ea typeface="MS PGothic" panose="020B0600070205080204" pitchFamily="34" charset="-128"/>
            </a:endParaRPr>
          </a:p>
          <a:p>
            <a:pPr eaLnBrk="1" hangingPunct="1"/>
            <a:endParaRPr lang="en-IE" altLang="en-US" dirty="0"/>
          </a:p>
          <a:p>
            <a:pPr eaLnBrk="1" hangingPunct="1"/>
            <a:endParaRPr lang="en-IE" altLang="en-US" dirty="0"/>
          </a:p>
        </p:txBody>
      </p:sp>
    </p:spTree>
    <p:extLst>
      <p:ext uri="{BB962C8B-B14F-4D97-AF65-F5344CB8AC3E}">
        <p14:creationId xmlns:p14="http://schemas.microsoft.com/office/powerpoint/2010/main" val="394271131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IE" altLang="en-US"/>
              <a:t>Programme Learning Outcomes : Guideline</a:t>
            </a:r>
          </a:p>
        </p:txBody>
      </p:sp>
      <p:sp>
        <p:nvSpPr>
          <p:cNvPr id="33795" name="Content Placeholder 2"/>
          <p:cNvSpPr>
            <a:spLocks noGrp="1"/>
          </p:cNvSpPr>
          <p:nvPr>
            <p:ph idx="1"/>
          </p:nvPr>
        </p:nvSpPr>
        <p:spPr/>
        <p:txBody>
          <a:bodyPr/>
          <a:lstStyle/>
          <a:p>
            <a:pPr eaLnBrk="1" hangingPunct="1"/>
            <a:endParaRPr lang="en-IE" altLang="en-US" dirty="0"/>
          </a:p>
          <a:p>
            <a:pPr eaLnBrk="1" hangingPunct="1"/>
            <a:r>
              <a:rPr lang="en-IE" altLang="en-US" b="1" dirty="0"/>
              <a:t>Eight</a:t>
            </a:r>
            <a:r>
              <a:rPr lang="en-IE" altLang="en-US" dirty="0"/>
              <a:t> to </a:t>
            </a:r>
            <a:r>
              <a:rPr lang="en-IE" altLang="en-US" b="1" dirty="0"/>
              <a:t>twelve</a:t>
            </a:r>
            <a:r>
              <a:rPr lang="en-IE" altLang="en-US" dirty="0"/>
              <a:t> programme learning outcomes are recommended for each programme with a guideline of </a:t>
            </a:r>
            <a:r>
              <a:rPr lang="en-IE" altLang="en-US" b="1" dirty="0"/>
              <a:t>two</a:t>
            </a:r>
            <a:r>
              <a:rPr lang="en-IE" altLang="en-US" dirty="0"/>
              <a:t> programme learning outcomes for each of the strands/sub-strands (Knowledge, Know-How and Skill and Competence).</a:t>
            </a:r>
          </a:p>
        </p:txBody>
      </p:sp>
    </p:spTree>
    <p:extLst>
      <p:ext uri="{BB962C8B-B14F-4D97-AF65-F5344CB8AC3E}">
        <p14:creationId xmlns:p14="http://schemas.microsoft.com/office/powerpoint/2010/main" val="1940047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pPr eaLnBrk="1" hangingPunct="1"/>
            <a:r>
              <a:rPr lang="en-IE" altLang="en-US" dirty="0">
                <a:ea typeface="MS PGothic" panose="020B0600070205080204" pitchFamily="34" charset="-128"/>
              </a:rPr>
              <a:t>Module Learning Outcomes (MLOs)</a:t>
            </a:r>
          </a:p>
        </p:txBody>
      </p:sp>
      <p:sp>
        <p:nvSpPr>
          <p:cNvPr id="2" name="Content Placeholder 1"/>
          <p:cNvSpPr>
            <a:spLocks noGrp="1"/>
          </p:cNvSpPr>
          <p:nvPr>
            <p:ph idx="1"/>
          </p:nvPr>
        </p:nvSpPr>
        <p:spPr>
          <a:xfrm>
            <a:off x="738188" y="1906588"/>
            <a:ext cx="10515600" cy="4351337"/>
          </a:xfrm>
        </p:spPr>
        <p:txBody>
          <a:bodyPr rtlCol="0">
            <a:normAutofit fontScale="77500" lnSpcReduction="20000"/>
          </a:bodyPr>
          <a:lstStyle/>
          <a:p>
            <a:pPr marL="365760" indent="-365760" eaLnBrk="1" fontAlgn="auto" hangingPunct="1">
              <a:spcAft>
                <a:spcPts val="0"/>
              </a:spcAft>
              <a:defRPr/>
            </a:pPr>
            <a:r>
              <a:rPr lang="en-IE" dirty="0">
                <a:solidFill>
                  <a:schemeClr val="tx1">
                    <a:lumMod val="85000"/>
                    <a:lumOff val="15000"/>
                  </a:schemeClr>
                </a:solidFill>
              </a:rPr>
              <a:t>Clear statements of intended student learning achievements, outlining what a student should be able to do/demonstrate on successful completion of a module.</a:t>
            </a:r>
          </a:p>
          <a:p>
            <a:pPr marL="365760" indent="-365760" eaLnBrk="1" fontAlgn="auto" hangingPunct="1">
              <a:spcAft>
                <a:spcPts val="0"/>
              </a:spcAft>
              <a:defRPr/>
            </a:pPr>
            <a:endParaRPr lang="en-IE" dirty="0">
              <a:solidFill>
                <a:schemeClr val="tx1">
                  <a:lumMod val="85000"/>
                  <a:lumOff val="15000"/>
                </a:schemeClr>
              </a:solidFill>
            </a:endParaRPr>
          </a:p>
          <a:p>
            <a:pPr marL="365760" indent="-365760" eaLnBrk="1" fontAlgn="auto" hangingPunct="1">
              <a:spcAft>
                <a:spcPts val="0"/>
              </a:spcAft>
              <a:defRPr/>
            </a:pPr>
            <a:r>
              <a:rPr lang="en-IE" dirty="0">
                <a:solidFill>
                  <a:schemeClr val="tx1">
                    <a:lumMod val="85000"/>
                    <a:lumOff val="15000"/>
                  </a:schemeClr>
                </a:solidFill>
              </a:rPr>
              <a:t>Focus on </a:t>
            </a:r>
            <a:r>
              <a:rPr lang="en-IE" b="1" dirty="0">
                <a:solidFill>
                  <a:schemeClr val="tx1">
                    <a:lumMod val="85000"/>
                    <a:lumOff val="15000"/>
                  </a:schemeClr>
                </a:solidFill>
              </a:rPr>
              <a:t>student learning </a:t>
            </a:r>
            <a:r>
              <a:rPr lang="en-IE" dirty="0">
                <a:solidFill>
                  <a:schemeClr val="tx1">
                    <a:lumMod val="85000"/>
                    <a:lumOff val="15000"/>
                  </a:schemeClr>
                </a:solidFill>
              </a:rPr>
              <a:t>rather than on what the lecturer will do. </a:t>
            </a:r>
          </a:p>
          <a:p>
            <a:pPr marL="365760" indent="-365760" eaLnBrk="1" fontAlgn="auto" hangingPunct="1">
              <a:spcAft>
                <a:spcPts val="0"/>
              </a:spcAft>
              <a:defRPr/>
            </a:pPr>
            <a:endParaRPr lang="en-IE" dirty="0">
              <a:solidFill>
                <a:schemeClr val="tx1">
                  <a:lumMod val="85000"/>
                  <a:lumOff val="15000"/>
                </a:schemeClr>
              </a:solidFill>
            </a:endParaRPr>
          </a:p>
          <a:p>
            <a:pPr marL="365760" indent="-365760" eaLnBrk="1" fontAlgn="auto" hangingPunct="1">
              <a:spcAft>
                <a:spcPts val="0"/>
              </a:spcAft>
              <a:defRPr/>
            </a:pPr>
            <a:r>
              <a:rPr lang="en-IE" dirty="0">
                <a:solidFill>
                  <a:schemeClr val="tx1">
                    <a:lumMod val="85000"/>
                    <a:lumOff val="15000"/>
                  </a:schemeClr>
                </a:solidFill>
              </a:rPr>
              <a:t>Make it clear to students what is expected of them in language they will understand.										</a:t>
            </a:r>
          </a:p>
          <a:p>
            <a:pPr marL="365760" indent="-365760" eaLnBrk="1" fontAlgn="auto" hangingPunct="1">
              <a:spcAft>
                <a:spcPts val="0"/>
              </a:spcAft>
              <a:defRPr/>
            </a:pPr>
            <a:r>
              <a:rPr lang="en-IE" dirty="0">
                <a:solidFill>
                  <a:schemeClr val="tx1">
                    <a:lumMod val="85000"/>
                    <a:lumOff val="15000"/>
                  </a:schemeClr>
                </a:solidFill>
              </a:rPr>
              <a:t>Make it clear to lecturers what students are expected to learn in their own and other modules.											</a:t>
            </a:r>
          </a:p>
          <a:p>
            <a:pPr marL="365760" indent="-365760" eaLnBrk="1" fontAlgn="auto" hangingPunct="1">
              <a:spcAft>
                <a:spcPts val="0"/>
              </a:spcAft>
              <a:defRPr/>
            </a:pPr>
            <a:r>
              <a:rPr lang="en-IE" dirty="0">
                <a:solidFill>
                  <a:schemeClr val="tx1">
                    <a:lumMod val="85000"/>
                    <a:lumOff val="15000"/>
                  </a:schemeClr>
                </a:solidFill>
              </a:rPr>
              <a:t>Help lecturers identify appropriate teaching and assessment strategies.</a:t>
            </a:r>
          </a:p>
          <a:p>
            <a:pPr marL="0" indent="0" eaLnBrk="1" fontAlgn="auto" hangingPunct="1">
              <a:spcAft>
                <a:spcPts val="0"/>
              </a:spcAft>
              <a:buFont typeface="Arial" panose="020B0604020202020204" pitchFamily="34" charset="0"/>
              <a:buNone/>
              <a:defRPr/>
            </a:pPr>
            <a:r>
              <a:rPr lang="en-IE" sz="1500" dirty="0">
                <a:solidFill>
                  <a:schemeClr val="tx1">
                    <a:lumMod val="85000"/>
                    <a:lumOff val="15000"/>
                  </a:schemeClr>
                </a:solidFill>
              </a:rPr>
              <a:t>			</a:t>
            </a:r>
          </a:p>
          <a:p>
            <a:pPr marL="0" indent="0" eaLnBrk="1" fontAlgn="auto" hangingPunct="1">
              <a:spcAft>
                <a:spcPts val="0"/>
              </a:spcAft>
              <a:buFont typeface="Arial" panose="020B0604020202020204" pitchFamily="34" charset="0"/>
              <a:buNone/>
              <a:defRPr/>
            </a:pPr>
            <a:r>
              <a:rPr lang="en-IE" sz="1500" dirty="0">
                <a:solidFill>
                  <a:schemeClr val="tx1">
                    <a:lumMod val="85000"/>
                    <a:lumOff val="15000"/>
                  </a:schemeClr>
                </a:solidFill>
              </a:rPr>
              <a:t>			</a:t>
            </a:r>
          </a:p>
        </p:txBody>
      </p:sp>
    </p:spTree>
    <p:extLst>
      <p:ext uri="{BB962C8B-B14F-4D97-AF65-F5344CB8AC3E}">
        <p14:creationId xmlns:p14="http://schemas.microsoft.com/office/powerpoint/2010/main" val="2850380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15950" y="676275"/>
            <a:ext cx="9042400" cy="923925"/>
          </a:xfrm>
        </p:spPr>
        <p:txBody>
          <a:bodyPr rtlCol="0">
            <a:normAutofit/>
          </a:bodyPr>
          <a:lstStyle/>
          <a:p>
            <a:pPr eaLnBrk="1" fontAlgn="auto" hangingPunct="1">
              <a:spcAft>
                <a:spcPts val="0"/>
              </a:spcAft>
              <a:defRPr/>
            </a:pPr>
            <a:r>
              <a:rPr lang="en-US" altLang="en-US" sz="4900" dirty="0"/>
              <a:t>Module Learning Outcome</a:t>
            </a:r>
          </a:p>
        </p:txBody>
      </p:sp>
      <p:sp>
        <p:nvSpPr>
          <p:cNvPr id="35843" name="Content Placeholder 2"/>
          <p:cNvSpPr>
            <a:spLocks noGrp="1"/>
          </p:cNvSpPr>
          <p:nvPr>
            <p:ph idx="1"/>
          </p:nvPr>
        </p:nvSpPr>
        <p:spPr/>
        <p:txBody>
          <a:bodyPr/>
          <a:lstStyle/>
          <a:p>
            <a:pPr eaLnBrk="1" hangingPunct="1">
              <a:buFont typeface="Wingdings 2" panose="05020102010507070707" pitchFamily="18" charset="2"/>
              <a:buNone/>
            </a:pPr>
            <a:endParaRPr lang="en-US" altLang="en-US">
              <a:ea typeface="MS PGothic" panose="020B0600070205080204" pitchFamily="34" charset="-128"/>
            </a:endParaRPr>
          </a:p>
          <a:p>
            <a:pPr eaLnBrk="1" hangingPunct="1"/>
            <a:r>
              <a:rPr lang="en-US" altLang="en-US">
                <a:ea typeface="MS PGothic" panose="020B0600070205080204" pitchFamily="34" charset="-128"/>
              </a:rPr>
              <a:t>Is statement of what students </a:t>
            </a:r>
            <a:r>
              <a:rPr lang="en-US" altLang="en-US" b="1" u="sng">
                <a:ea typeface="MS PGothic" panose="020B0600070205080204" pitchFamily="34" charset="-128"/>
              </a:rPr>
              <a:t>should/will be able to do </a:t>
            </a:r>
            <a:r>
              <a:rPr lang="en-US" altLang="en-US">
                <a:ea typeface="MS PGothic" panose="020B0600070205080204" pitchFamily="34" charset="-128"/>
              </a:rPr>
              <a:t> at the end of the module. 										</a:t>
            </a:r>
          </a:p>
          <a:p>
            <a:pPr eaLnBrk="1" hangingPunct="1"/>
            <a:r>
              <a:rPr lang="en-US" altLang="en-US">
                <a:ea typeface="MS PGothic" panose="020B0600070205080204" pitchFamily="34" charset="-128"/>
              </a:rPr>
              <a:t>Outcomes should be: </a:t>
            </a:r>
          </a:p>
          <a:p>
            <a:pPr lvl="1" eaLnBrk="1" hangingPunct="1"/>
            <a:r>
              <a:rPr lang="en-US" altLang="en-US" b="1" i="1" u="sng">
                <a:ea typeface="MS PGothic" panose="020B0600070205080204" pitchFamily="34" charset="-128"/>
              </a:rPr>
              <a:t>specific</a:t>
            </a:r>
            <a:r>
              <a:rPr lang="en-US" altLang="en-US" b="1">
                <a:ea typeface="MS PGothic" panose="020B0600070205080204" pitchFamily="34" charset="-128"/>
              </a:rPr>
              <a:t> </a:t>
            </a:r>
          </a:p>
          <a:p>
            <a:pPr lvl="1" eaLnBrk="1" hangingPunct="1"/>
            <a:r>
              <a:rPr lang="en-US" altLang="en-US" i="1">
                <a:ea typeface="MS PGothic" panose="020B0600070205080204" pitchFamily="34" charset="-128"/>
              </a:rPr>
              <a:t>directly </a:t>
            </a:r>
            <a:r>
              <a:rPr lang="en-US" altLang="en-US" b="1" i="1" u="sng">
                <a:ea typeface="MS PGothic" panose="020B0600070205080204" pitchFamily="34" charset="-128"/>
              </a:rPr>
              <a:t>observable </a:t>
            </a:r>
            <a:r>
              <a:rPr lang="en-US" altLang="en-US" i="1">
                <a:ea typeface="MS PGothic" panose="020B0600070205080204" pitchFamily="34" charset="-128"/>
              </a:rPr>
              <a:t>and</a:t>
            </a:r>
          </a:p>
          <a:p>
            <a:pPr lvl="1" eaLnBrk="1" hangingPunct="1"/>
            <a:r>
              <a:rPr lang="en-US" altLang="en-US" b="1" i="1" u="sng">
                <a:ea typeface="MS PGothic" panose="020B0600070205080204" pitchFamily="34" charset="-128"/>
              </a:rPr>
              <a:t>assessable</a:t>
            </a:r>
          </a:p>
        </p:txBody>
      </p:sp>
    </p:spTree>
    <p:extLst>
      <p:ext uri="{BB962C8B-B14F-4D97-AF65-F5344CB8AC3E}">
        <p14:creationId xmlns:p14="http://schemas.microsoft.com/office/powerpoint/2010/main" val="101086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3600" dirty="0"/>
              <a:t>To identify and discuss the National Framework of Qualifications (NFQ) upon which this module is to be taught, learned, and assessed.</a:t>
            </a:r>
            <a:br>
              <a:rPr lang="en-IE" sz="3600" dirty="0"/>
            </a:br>
            <a:endParaRPr lang="en-IE" sz="3600" dirty="0"/>
          </a:p>
        </p:txBody>
      </p:sp>
      <p:sp>
        <p:nvSpPr>
          <p:cNvPr id="3" name="Subtitle 2"/>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2212632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IE" altLang="en-US"/>
              <a:t>Module Learning Outcomes: Guideline</a:t>
            </a:r>
          </a:p>
        </p:txBody>
      </p:sp>
      <p:sp>
        <p:nvSpPr>
          <p:cNvPr id="39939" name="Content Placeholder 2"/>
          <p:cNvSpPr>
            <a:spLocks noGrp="1"/>
          </p:cNvSpPr>
          <p:nvPr>
            <p:ph idx="1"/>
          </p:nvPr>
        </p:nvSpPr>
        <p:spPr/>
        <p:txBody>
          <a:bodyPr/>
          <a:lstStyle/>
          <a:p>
            <a:pPr eaLnBrk="1" hangingPunct="1"/>
            <a:r>
              <a:rPr lang="en-IE" altLang="en-US"/>
              <a:t>A guideline of between </a:t>
            </a:r>
            <a:r>
              <a:rPr lang="en-IE" altLang="en-US" b="1"/>
              <a:t>four</a:t>
            </a:r>
            <a:r>
              <a:rPr lang="en-IE" altLang="en-US"/>
              <a:t> and </a:t>
            </a:r>
            <a:r>
              <a:rPr lang="en-IE" altLang="en-US" b="1"/>
              <a:t>eight</a:t>
            </a:r>
            <a:r>
              <a:rPr lang="en-IE" altLang="en-US"/>
              <a:t> learning outcomes is recommended for a </a:t>
            </a:r>
            <a:r>
              <a:rPr lang="en-IE" altLang="en-US" b="1"/>
              <a:t>five-credit</a:t>
            </a:r>
            <a:r>
              <a:rPr lang="en-IE" altLang="en-US"/>
              <a:t> module.</a:t>
            </a:r>
          </a:p>
        </p:txBody>
      </p:sp>
    </p:spTree>
    <p:extLst>
      <p:ext uri="{BB962C8B-B14F-4D97-AF65-F5344CB8AC3E}">
        <p14:creationId xmlns:p14="http://schemas.microsoft.com/office/powerpoint/2010/main" val="4016672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1992313" y="549275"/>
            <a:ext cx="7754937" cy="1054100"/>
          </a:xfrm>
        </p:spPr>
        <p:txBody>
          <a:bodyPr/>
          <a:lstStyle/>
          <a:p>
            <a:pPr eaLnBrk="1" hangingPunct="1"/>
            <a:r>
              <a:rPr lang="en-IE" altLang="en-US">
                <a:ea typeface="MS PGothic" panose="020B0600070205080204" pitchFamily="34" charset="-128"/>
              </a:rPr>
              <a:t>PLOs              V        MLOs</a:t>
            </a:r>
          </a:p>
        </p:txBody>
      </p:sp>
      <p:graphicFrame>
        <p:nvGraphicFramePr>
          <p:cNvPr id="4" name="Table 3"/>
          <p:cNvGraphicFramePr>
            <a:graphicFrameLocks noGrp="1"/>
          </p:cNvGraphicFramePr>
          <p:nvPr/>
        </p:nvGraphicFramePr>
        <p:xfrm>
          <a:off x="2279650" y="1397000"/>
          <a:ext cx="7777163" cy="4297510"/>
        </p:xfrm>
        <a:graphic>
          <a:graphicData uri="http://schemas.openxmlformats.org/drawingml/2006/table">
            <a:tbl>
              <a:tblPr/>
              <a:tblGrid>
                <a:gridCol w="3889375">
                  <a:extLst>
                    <a:ext uri="{9D8B030D-6E8A-4147-A177-3AD203B41FA5}">
                      <a16:colId xmlns:a16="http://schemas.microsoft.com/office/drawing/2014/main" val="20000"/>
                    </a:ext>
                  </a:extLst>
                </a:gridCol>
                <a:gridCol w="3887788">
                  <a:extLst>
                    <a:ext uri="{9D8B030D-6E8A-4147-A177-3AD203B41FA5}">
                      <a16:colId xmlns:a16="http://schemas.microsoft.com/office/drawing/2014/main" val="20001"/>
                    </a:ext>
                  </a:extLst>
                </a:gridCol>
              </a:tblGrid>
              <a:tr h="640025">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a:ln>
                            <a:noFill/>
                          </a:ln>
                          <a:solidFill>
                            <a:srgbClr val="FFFFFF"/>
                          </a:solidFill>
                          <a:effectLst/>
                          <a:latin typeface="Times" panose="02020603050405020304" pitchFamily="18" charset="0"/>
                          <a:ea typeface="MS PGothic" panose="020B0600070205080204" pitchFamily="34" charset="-128"/>
                        </a:rPr>
                        <a:t>Programme</a:t>
                      </a: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a:ln>
                            <a:noFill/>
                          </a:ln>
                          <a:solidFill>
                            <a:srgbClr val="FFFFFF"/>
                          </a:solidFill>
                          <a:effectLst/>
                          <a:latin typeface="Times" panose="02020603050405020304" pitchFamily="18" charset="0"/>
                          <a:ea typeface="MS PGothic" panose="020B0600070205080204" pitchFamily="34" charset="-128"/>
                        </a:rPr>
                        <a:t>Module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E" altLang="en-US" sz="1800" b="1" i="0" u="none" strike="noStrike" cap="none" normalizeH="0" baseline="0">
                        <a:ln>
                          <a:noFill/>
                        </a:ln>
                        <a:solidFill>
                          <a:srgbClr val="FFFFFF"/>
                        </a:solidFill>
                        <a:effectLst/>
                        <a:latin typeface="Times" panose="02020603050405020304" pitchFamily="18" charset="0"/>
                        <a:ea typeface="MS PGothic" panose="020B0600070205080204" pitchFamily="34" charset="-128"/>
                      </a:endParaRP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025">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Graduate Student </a:t>
                      </a: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Learner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endParaRP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640025">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Broad – across programme </a:t>
                      </a: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Specific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endParaRP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640025">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Achievable </a:t>
                      </a: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Assessable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endParaRP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1737262">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a:ln>
                            <a:noFill/>
                          </a:ln>
                          <a:solidFill>
                            <a:srgbClr val="000000"/>
                          </a:solidFill>
                          <a:effectLst/>
                          <a:latin typeface="Times" panose="02020603050405020304" pitchFamily="18" charset="0"/>
                          <a:ea typeface="MS PGothic" panose="020B0600070205080204" pitchFamily="34" charset="-128"/>
                        </a:rPr>
                        <a:t>Language: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Aspirational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Broader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E" altLang="en-US" sz="1800" b="1" i="0" u="none" strike="noStrike" cap="none" normalizeH="0" baseline="0">
                        <a:ln>
                          <a:noFill/>
                        </a:ln>
                        <a:solidFill>
                          <a:srgbClr val="000000"/>
                        </a:solidFill>
                        <a:effectLst/>
                        <a:latin typeface="Times" panose="02020603050405020304" pitchFamily="18" charset="0"/>
                        <a:ea typeface="MS PGothic"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endParaRP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Times"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a:ln>
                            <a:noFill/>
                          </a:ln>
                          <a:solidFill>
                            <a:srgbClr val="000000"/>
                          </a:solidFill>
                          <a:effectLst/>
                          <a:latin typeface="Times" panose="02020603050405020304" pitchFamily="18" charset="0"/>
                          <a:ea typeface="MS PGothic" panose="020B0600070205080204" pitchFamily="34" charset="-128"/>
                        </a:rPr>
                        <a:t>Language: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Performance based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More specific than</a:t>
                      </a:r>
                    </a:p>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Programme Learning Outcomes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rPr>
                        <a:t>Subject level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E" altLang="en-US" sz="1800" b="0" i="0" u="none" strike="noStrike" cap="none" normalizeH="0" baseline="0">
                        <a:ln>
                          <a:noFill/>
                        </a:ln>
                        <a:solidFill>
                          <a:srgbClr val="000000"/>
                        </a:solidFill>
                        <a:effectLst/>
                        <a:latin typeface="Times" panose="02020603050405020304" pitchFamily="18" charset="0"/>
                        <a:ea typeface="MS PGothic" panose="020B0600070205080204" pitchFamily="34" charset="-128"/>
                      </a:endParaRPr>
                    </a:p>
                  </a:txBody>
                  <a:tcPr marL="91444" marR="91444" marT="45703" marB="457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528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sz="4000" dirty="0"/>
              <a:t>To identify and differentiate between the different kinds of knowledge valued within the NFQ and employed within this module.</a:t>
            </a:r>
            <a:br>
              <a:rPr lang="en-IE" dirty="0"/>
            </a:b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598058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Mapping to </a:t>
            </a:r>
            <a:br>
              <a:rPr lang="en-IE" dirty="0"/>
            </a:br>
            <a:r>
              <a:rPr lang="en-IE" dirty="0"/>
              <a:t>B.Sc. in Software Design PLOs.</a:t>
            </a:r>
          </a:p>
        </p:txBody>
      </p:sp>
      <p:sp>
        <p:nvSpPr>
          <p:cNvPr id="3" name="Content Placeholder 2"/>
          <p:cNvSpPr>
            <a:spLocks noGrp="1"/>
          </p:cNvSpPr>
          <p:nvPr>
            <p:ph idx="1"/>
          </p:nvPr>
        </p:nvSpPr>
        <p:spPr/>
        <p:txBody>
          <a:bodyPr/>
          <a:lstStyle/>
          <a:p>
            <a:r>
              <a:rPr lang="en-IE" dirty="0"/>
              <a:t>B.Sc. in Software Design (Game/Cloud) Year 1 – </a:t>
            </a:r>
            <a:r>
              <a:rPr lang="en-IE" sz="3200" b="1" u="sng" dirty="0"/>
              <a:t>Level 6 on the NFQ.</a:t>
            </a:r>
          </a:p>
          <a:p>
            <a:endParaRPr lang="en-IE" dirty="0"/>
          </a:p>
          <a:p>
            <a:r>
              <a:rPr lang="en-IE" dirty="0"/>
              <a:t>Refer to the B.Sc. in Software Design (Game/Cloud) Programme Manual for details. (See Moodle)</a:t>
            </a:r>
          </a:p>
          <a:p>
            <a:endParaRPr lang="en-IE" dirty="0"/>
          </a:p>
          <a:p>
            <a:r>
              <a:rPr lang="en-IE" dirty="0"/>
              <a:t>Next section summarises Strand Mapping to PLOs for this programme – the B.Sc. in Software Design (Game/Cloud).</a:t>
            </a:r>
          </a:p>
        </p:txBody>
      </p:sp>
    </p:spTree>
    <p:extLst>
      <p:ext uri="{BB962C8B-B14F-4D97-AF65-F5344CB8AC3E}">
        <p14:creationId xmlns:p14="http://schemas.microsoft.com/office/powerpoint/2010/main" val="3318188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NFQ Strand				B.Sc. In Software 							Design PLO</a:t>
            </a:r>
          </a:p>
        </p:txBody>
      </p:sp>
      <p:sp>
        <p:nvSpPr>
          <p:cNvPr id="3" name="Content Placeholder 2"/>
          <p:cNvSpPr>
            <a:spLocks noGrp="1"/>
          </p:cNvSpPr>
          <p:nvPr>
            <p:ph sz="half" idx="1"/>
          </p:nvPr>
        </p:nvSpPr>
        <p:spPr/>
        <p:txBody>
          <a:bodyPr/>
          <a:lstStyle/>
          <a:p>
            <a:pPr marL="0" indent="0">
              <a:buNone/>
            </a:pPr>
            <a:r>
              <a:rPr lang="en-US" b="1" dirty="0"/>
              <a:t>Knowledge Breadth: </a:t>
            </a:r>
            <a:r>
              <a:rPr lang="en-US" i="1" dirty="0"/>
              <a:t>An understanding of the theory, concepts and methods pertaining to a field (or fields) </a:t>
            </a:r>
            <a:r>
              <a:rPr lang="en-IE" i="1" dirty="0"/>
              <a:t>of learning.</a:t>
            </a:r>
          </a:p>
          <a:p>
            <a:pPr marL="0" indent="0">
              <a:buNone/>
            </a:pPr>
            <a:endParaRPr lang="en-IE" dirty="0"/>
          </a:p>
        </p:txBody>
      </p:sp>
      <p:sp>
        <p:nvSpPr>
          <p:cNvPr id="4" name="Content Placeholder 3"/>
          <p:cNvSpPr>
            <a:spLocks noGrp="1"/>
          </p:cNvSpPr>
          <p:nvPr>
            <p:ph sz="half" idx="2"/>
          </p:nvPr>
        </p:nvSpPr>
        <p:spPr/>
        <p:txBody>
          <a:bodyPr/>
          <a:lstStyle/>
          <a:p>
            <a:pPr marL="0" indent="0">
              <a:buNone/>
            </a:pPr>
            <a:r>
              <a:rPr lang="en-US" b="1" dirty="0"/>
              <a:t>PLO 1 - </a:t>
            </a:r>
            <a:r>
              <a:rPr lang="en-US" dirty="0"/>
              <a:t>An understanding of each of the subject areas and processes (theory, abstraction, design and implementation) that are integral to Software Design.</a:t>
            </a:r>
            <a:endParaRPr lang="en-IE" dirty="0"/>
          </a:p>
        </p:txBody>
      </p:sp>
    </p:spTree>
    <p:extLst>
      <p:ext uri="{BB962C8B-B14F-4D97-AF65-F5344CB8AC3E}">
        <p14:creationId xmlns:p14="http://schemas.microsoft.com/office/powerpoint/2010/main" val="2207038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B.Sc. In Software 							 Design PLO</a:t>
            </a:r>
          </a:p>
        </p:txBody>
      </p:sp>
      <p:sp>
        <p:nvSpPr>
          <p:cNvPr id="3" name="Content Placeholder 2"/>
          <p:cNvSpPr>
            <a:spLocks noGrp="1"/>
          </p:cNvSpPr>
          <p:nvPr>
            <p:ph sz="half" idx="1"/>
          </p:nvPr>
        </p:nvSpPr>
        <p:spPr/>
        <p:txBody>
          <a:bodyPr>
            <a:normAutofit/>
          </a:bodyPr>
          <a:lstStyle/>
          <a:p>
            <a:pPr marL="0" indent="0">
              <a:buNone/>
            </a:pPr>
            <a:r>
              <a:rPr lang="en-US" b="1" dirty="0"/>
              <a:t>Knowledge Kind: </a:t>
            </a:r>
            <a:r>
              <a:rPr lang="en-US" i="1" dirty="0"/>
              <a:t>Detailed knowledge and understanding in one or more </a:t>
            </a:r>
            <a:r>
              <a:rPr lang="en-US" i="1" dirty="0" err="1"/>
              <a:t>specialised</a:t>
            </a:r>
            <a:r>
              <a:rPr lang="en-US" i="1" dirty="0"/>
              <a:t> areas, some of it at the current boundaries of the field(s).</a:t>
            </a:r>
          </a:p>
        </p:txBody>
      </p:sp>
      <p:sp>
        <p:nvSpPr>
          <p:cNvPr id="4" name="Content Placeholder 3"/>
          <p:cNvSpPr>
            <a:spLocks noGrp="1"/>
          </p:cNvSpPr>
          <p:nvPr>
            <p:ph sz="half" idx="2"/>
          </p:nvPr>
        </p:nvSpPr>
        <p:spPr/>
        <p:txBody>
          <a:bodyPr>
            <a:normAutofit/>
          </a:bodyPr>
          <a:lstStyle/>
          <a:p>
            <a:pPr marL="0" indent="0">
              <a:buNone/>
            </a:pPr>
            <a:r>
              <a:rPr lang="en-US" b="1" dirty="0"/>
              <a:t>PLO 2 - </a:t>
            </a:r>
            <a:r>
              <a:rPr lang="en-US" dirty="0"/>
              <a:t>Detailed knowledge and understanding of the processes, skills and tools in relation to Software </a:t>
            </a:r>
            <a:r>
              <a:rPr lang="en-IE" dirty="0"/>
              <a:t>Design and Cloud Computing/Game Development.</a:t>
            </a:r>
          </a:p>
        </p:txBody>
      </p:sp>
    </p:spTree>
    <p:extLst>
      <p:ext uri="{BB962C8B-B14F-4D97-AF65-F5344CB8AC3E}">
        <p14:creationId xmlns:p14="http://schemas.microsoft.com/office/powerpoint/2010/main" val="3456660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B.Sc. In Software 							 Design PLO</a:t>
            </a:r>
          </a:p>
        </p:txBody>
      </p:sp>
      <p:sp>
        <p:nvSpPr>
          <p:cNvPr id="3" name="Content Placeholder 2"/>
          <p:cNvSpPr>
            <a:spLocks noGrp="1"/>
          </p:cNvSpPr>
          <p:nvPr>
            <p:ph sz="half" idx="1"/>
          </p:nvPr>
        </p:nvSpPr>
        <p:spPr/>
        <p:txBody>
          <a:bodyPr>
            <a:normAutofit/>
          </a:bodyPr>
          <a:lstStyle/>
          <a:p>
            <a:r>
              <a:rPr lang="en-US" b="1" dirty="0"/>
              <a:t>Know How &amp; Skill Range: </a:t>
            </a:r>
            <a:r>
              <a:rPr lang="en-US" i="1" dirty="0"/>
              <a:t>Demonstrate mastery of a complex and </a:t>
            </a:r>
            <a:r>
              <a:rPr lang="en-US" i="1" dirty="0" err="1"/>
              <a:t>specialised</a:t>
            </a:r>
            <a:r>
              <a:rPr lang="en-US" i="1" dirty="0"/>
              <a:t> area of skills and tools; use and modify advanced skills and tools to conduct closely guided research, professional or advanced </a:t>
            </a:r>
            <a:r>
              <a:rPr lang="en-IE" i="1" dirty="0"/>
              <a:t>technical activity.</a:t>
            </a:r>
          </a:p>
        </p:txBody>
      </p:sp>
      <p:sp>
        <p:nvSpPr>
          <p:cNvPr id="4" name="Content Placeholder 3"/>
          <p:cNvSpPr>
            <a:spLocks noGrp="1"/>
          </p:cNvSpPr>
          <p:nvPr>
            <p:ph sz="half" idx="2"/>
          </p:nvPr>
        </p:nvSpPr>
        <p:spPr/>
        <p:txBody>
          <a:bodyPr>
            <a:normAutofit/>
          </a:bodyPr>
          <a:lstStyle/>
          <a:p>
            <a:pPr marL="0" indent="0">
              <a:buNone/>
            </a:pPr>
            <a:r>
              <a:rPr lang="en-US" b="1" dirty="0"/>
              <a:t>PLO 3 - </a:t>
            </a:r>
            <a:r>
              <a:rPr lang="en-US" dirty="0"/>
              <a:t>Ability to use acquired software skills at a high level to undertake research. 			</a:t>
            </a:r>
          </a:p>
          <a:p>
            <a:pPr marL="0" indent="0">
              <a:buNone/>
            </a:pPr>
            <a:r>
              <a:rPr lang="en-US" b="1" dirty="0"/>
              <a:t>PLO 4 </a:t>
            </a:r>
            <a:r>
              <a:rPr lang="en-US" dirty="0"/>
              <a:t>Ability to adapt emerging techniques so as to apply them as necessary in both research and </a:t>
            </a:r>
            <a:r>
              <a:rPr lang="en-IE" dirty="0"/>
              <a:t>professional working environments.</a:t>
            </a:r>
          </a:p>
        </p:txBody>
      </p:sp>
    </p:spTree>
    <p:extLst>
      <p:ext uri="{BB962C8B-B14F-4D97-AF65-F5344CB8AC3E}">
        <p14:creationId xmlns:p14="http://schemas.microsoft.com/office/powerpoint/2010/main" val="2318723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B.Sc. In Software 							 Design PLO</a:t>
            </a:r>
          </a:p>
        </p:txBody>
      </p:sp>
      <p:sp>
        <p:nvSpPr>
          <p:cNvPr id="3" name="Content Placeholder 2"/>
          <p:cNvSpPr>
            <a:spLocks noGrp="1"/>
          </p:cNvSpPr>
          <p:nvPr>
            <p:ph sz="half" idx="1"/>
          </p:nvPr>
        </p:nvSpPr>
        <p:spPr/>
        <p:txBody>
          <a:bodyPr>
            <a:normAutofit/>
          </a:bodyPr>
          <a:lstStyle/>
          <a:p>
            <a:pPr marL="0" indent="0">
              <a:buNone/>
            </a:pPr>
            <a:r>
              <a:rPr lang="en-US" b="1" dirty="0"/>
              <a:t>Know How &amp; Skill Selectivity: </a:t>
            </a:r>
            <a:r>
              <a:rPr lang="en-US" i="1" dirty="0"/>
              <a:t>Exercise appropriate judgement in a number of complex planning , design, technical and/or management functions related to products , services, operations or processes, including </a:t>
            </a:r>
            <a:r>
              <a:rPr lang="en-IE" i="1" dirty="0"/>
              <a:t>resourcing.</a:t>
            </a:r>
          </a:p>
        </p:txBody>
      </p:sp>
      <p:sp>
        <p:nvSpPr>
          <p:cNvPr id="4" name="Content Placeholder 3"/>
          <p:cNvSpPr>
            <a:spLocks noGrp="1"/>
          </p:cNvSpPr>
          <p:nvPr>
            <p:ph sz="half" idx="2"/>
          </p:nvPr>
        </p:nvSpPr>
        <p:spPr/>
        <p:txBody>
          <a:bodyPr>
            <a:normAutofit/>
          </a:bodyPr>
          <a:lstStyle/>
          <a:p>
            <a:pPr marL="0" indent="0">
              <a:buNone/>
            </a:pPr>
            <a:r>
              <a:rPr lang="en-US" b="1" dirty="0"/>
              <a:t>PLO 5 - </a:t>
            </a:r>
            <a:r>
              <a:rPr lang="en-US" dirty="0"/>
              <a:t>The ability to clearly define a problem and plan a design solution. 					</a:t>
            </a:r>
          </a:p>
          <a:p>
            <a:pPr marL="0" indent="0">
              <a:buNone/>
            </a:pPr>
            <a:r>
              <a:rPr lang="en-US" b="1" dirty="0"/>
              <a:t>PLO 6 - </a:t>
            </a:r>
            <a:r>
              <a:rPr lang="en-US" dirty="0"/>
              <a:t>The ability to produce the engineered solution professionally including project planning, software </a:t>
            </a:r>
            <a:r>
              <a:rPr lang="en-IE" dirty="0"/>
              <a:t>specification/analysis/design/ test, and documentation.</a:t>
            </a:r>
          </a:p>
        </p:txBody>
      </p:sp>
    </p:spTree>
    <p:extLst>
      <p:ext uri="{BB962C8B-B14F-4D97-AF65-F5344CB8AC3E}">
        <p14:creationId xmlns:p14="http://schemas.microsoft.com/office/powerpoint/2010/main" val="3100497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B.Sc. In Software 							 Design PLO</a:t>
            </a:r>
          </a:p>
        </p:txBody>
      </p:sp>
      <p:sp>
        <p:nvSpPr>
          <p:cNvPr id="3" name="Content Placeholder 2"/>
          <p:cNvSpPr>
            <a:spLocks noGrp="1"/>
          </p:cNvSpPr>
          <p:nvPr>
            <p:ph sz="half" idx="1"/>
          </p:nvPr>
        </p:nvSpPr>
        <p:spPr/>
        <p:txBody>
          <a:bodyPr/>
          <a:lstStyle/>
          <a:p>
            <a:pPr marL="0" indent="0">
              <a:buNone/>
            </a:pPr>
            <a:r>
              <a:rPr lang="en-US" b="1" dirty="0"/>
              <a:t>Competence Context: </a:t>
            </a:r>
            <a:r>
              <a:rPr lang="en-US" i="1" dirty="0"/>
              <a:t>Use advanced skills to conduct research, or advanced technical or professional activity, accepting accountability for all related decision making; transfer and apply diagnostics and creative skills in a range of contexts.</a:t>
            </a:r>
            <a:endParaRPr lang="en-IE" dirty="0"/>
          </a:p>
        </p:txBody>
      </p:sp>
      <p:sp>
        <p:nvSpPr>
          <p:cNvPr id="4" name="Content Placeholder 3"/>
          <p:cNvSpPr>
            <a:spLocks noGrp="1"/>
          </p:cNvSpPr>
          <p:nvPr>
            <p:ph sz="half" idx="2"/>
          </p:nvPr>
        </p:nvSpPr>
        <p:spPr/>
        <p:txBody>
          <a:bodyPr/>
          <a:lstStyle/>
          <a:p>
            <a:pPr marL="0" indent="0">
              <a:buNone/>
            </a:pPr>
            <a:r>
              <a:rPr lang="en-US" b="1" dirty="0"/>
              <a:t>PLO 7 - </a:t>
            </a:r>
            <a:r>
              <a:rPr lang="en-US" dirty="0"/>
              <a:t>The ability to apply advanced skills for research and professional activity.</a:t>
            </a:r>
          </a:p>
          <a:p>
            <a:pPr marL="0" indent="0">
              <a:buNone/>
            </a:pPr>
            <a:endParaRPr lang="en-IE" dirty="0"/>
          </a:p>
          <a:p>
            <a:pPr marL="0" indent="0">
              <a:buNone/>
            </a:pPr>
            <a:r>
              <a:rPr lang="en-US" b="1" dirty="0"/>
              <a:t>PLO 8 - </a:t>
            </a:r>
            <a:r>
              <a:rPr lang="en-US" dirty="0"/>
              <a:t>To be aware of the necessity for acceptance of accountability in the engineering of design.</a:t>
            </a:r>
            <a:endParaRPr lang="en-IE" dirty="0"/>
          </a:p>
        </p:txBody>
      </p:sp>
    </p:spTree>
    <p:extLst>
      <p:ext uri="{BB962C8B-B14F-4D97-AF65-F5344CB8AC3E}">
        <p14:creationId xmlns:p14="http://schemas.microsoft.com/office/powerpoint/2010/main" val="202145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B.Sc. In Software 							 Design PLO</a:t>
            </a:r>
          </a:p>
        </p:txBody>
      </p:sp>
      <p:sp>
        <p:nvSpPr>
          <p:cNvPr id="3" name="Content Placeholder 2"/>
          <p:cNvSpPr>
            <a:spLocks noGrp="1"/>
          </p:cNvSpPr>
          <p:nvPr>
            <p:ph sz="half" idx="1"/>
          </p:nvPr>
        </p:nvSpPr>
        <p:spPr/>
        <p:txBody>
          <a:bodyPr/>
          <a:lstStyle/>
          <a:p>
            <a:pPr marL="0" indent="0">
              <a:buNone/>
            </a:pPr>
            <a:r>
              <a:rPr lang="en-US" b="1" dirty="0"/>
              <a:t>Competence Role: </a:t>
            </a:r>
            <a:r>
              <a:rPr lang="en-US" i="1" dirty="0"/>
              <a:t>Act effectively under guidance in a peer relationship with qualified practitioners; lead </a:t>
            </a:r>
            <a:r>
              <a:rPr lang="en-IE" i="1" dirty="0"/>
              <a:t>multiple, complex heterogeneous groups.</a:t>
            </a:r>
            <a:endParaRPr lang="en-IE" dirty="0"/>
          </a:p>
        </p:txBody>
      </p:sp>
      <p:sp>
        <p:nvSpPr>
          <p:cNvPr id="4" name="Content Placeholder 3"/>
          <p:cNvSpPr>
            <a:spLocks noGrp="1"/>
          </p:cNvSpPr>
          <p:nvPr>
            <p:ph sz="half" idx="2"/>
          </p:nvPr>
        </p:nvSpPr>
        <p:spPr/>
        <p:txBody>
          <a:bodyPr/>
          <a:lstStyle/>
          <a:p>
            <a:pPr marL="0" indent="0">
              <a:buNone/>
            </a:pPr>
            <a:r>
              <a:rPr lang="en-US" b="1" dirty="0"/>
              <a:t>PLO 9 - </a:t>
            </a:r>
            <a:r>
              <a:rPr lang="en-US" dirty="0"/>
              <a:t>Possess effective communication skills in both oral and written form.</a:t>
            </a:r>
          </a:p>
          <a:p>
            <a:endParaRPr lang="en-US" dirty="0"/>
          </a:p>
          <a:p>
            <a:pPr marL="0" indent="0">
              <a:buNone/>
            </a:pPr>
            <a:r>
              <a:rPr lang="en-US" b="1" dirty="0"/>
              <a:t>PLO 10 - </a:t>
            </a:r>
            <a:r>
              <a:rPr lang="en-US" dirty="0"/>
              <a:t>The ability to lead and/or contribute to an effective team working environment.</a:t>
            </a:r>
            <a:endParaRPr lang="en-IE" dirty="0"/>
          </a:p>
        </p:txBody>
      </p:sp>
    </p:spTree>
    <p:extLst>
      <p:ext uri="{BB962C8B-B14F-4D97-AF65-F5344CB8AC3E}">
        <p14:creationId xmlns:p14="http://schemas.microsoft.com/office/powerpoint/2010/main" val="115647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IE" altLang="en-US" b="1" dirty="0"/>
              <a:t>National Framework of Qualifications (NFQ</a:t>
            </a:r>
            <a:r>
              <a:rPr lang="en-IE" altLang="en-US" dirty="0"/>
              <a:t>)</a:t>
            </a:r>
          </a:p>
        </p:txBody>
      </p:sp>
      <p:pic>
        <p:nvPicPr>
          <p:cNvPr id="1024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0036" y="1911065"/>
            <a:ext cx="3249613" cy="43513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945039" y="5592820"/>
            <a:ext cx="2180982" cy="369332"/>
          </a:xfrm>
          <a:prstGeom prst="rect">
            <a:avLst/>
          </a:prstGeom>
        </p:spPr>
        <p:txBody>
          <a:bodyPr wrap="none">
            <a:spAutoFit/>
          </a:bodyPr>
          <a:lstStyle/>
          <a:p>
            <a:r>
              <a:rPr lang="en-IE" dirty="0"/>
              <a:t>Website: </a:t>
            </a:r>
            <a:r>
              <a:rPr lang="en-IE" dirty="0">
                <a:hlinkClick r:id="rId3"/>
              </a:rPr>
              <a:t>www.qqi.ie </a:t>
            </a:r>
            <a:endParaRPr lang="en-IE" dirty="0"/>
          </a:p>
        </p:txBody>
      </p:sp>
      <p:sp>
        <p:nvSpPr>
          <p:cNvPr id="3" name="Rectangle 2"/>
          <p:cNvSpPr/>
          <p:nvPr/>
        </p:nvSpPr>
        <p:spPr>
          <a:xfrm>
            <a:off x="4945039" y="5223488"/>
            <a:ext cx="3930243" cy="369332"/>
          </a:xfrm>
          <a:prstGeom prst="rect">
            <a:avLst/>
          </a:prstGeom>
        </p:spPr>
        <p:txBody>
          <a:bodyPr wrap="none">
            <a:spAutoFit/>
          </a:bodyPr>
          <a:lstStyle/>
          <a:p>
            <a:r>
              <a:rPr lang="en-IE" dirty="0"/>
              <a:t>Quality and Qualifications Ireland (QQI) </a:t>
            </a:r>
          </a:p>
        </p:txBody>
      </p:sp>
      <p:sp>
        <p:nvSpPr>
          <p:cNvPr id="4" name="Rectangle 3"/>
          <p:cNvSpPr/>
          <p:nvPr/>
        </p:nvSpPr>
        <p:spPr>
          <a:xfrm>
            <a:off x="4945039" y="1911065"/>
            <a:ext cx="6096000" cy="1815882"/>
          </a:xfrm>
          <a:prstGeom prst="rect">
            <a:avLst/>
          </a:prstGeom>
        </p:spPr>
        <p:txBody>
          <a:bodyPr>
            <a:spAutoFit/>
          </a:bodyPr>
          <a:lstStyle/>
          <a:p>
            <a:r>
              <a:rPr lang="en-IE" sz="2800" dirty="0">
                <a:solidFill>
                  <a:prstClr val="black"/>
                </a:solidFill>
              </a:rPr>
              <a:t>The Framework which consists of 10 levels of qualifications ranging from schools, further education and training, to higher education.</a:t>
            </a:r>
            <a:endParaRPr lang="en-IE" dirty="0"/>
          </a:p>
        </p:txBody>
      </p:sp>
    </p:spTree>
    <p:extLst>
      <p:ext uri="{BB962C8B-B14F-4D97-AF65-F5344CB8AC3E}">
        <p14:creationId xmlns:p14="http://schemas.microsoft.com/office/powerpoint/2010/main" val="1206955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B.Sc. In Software 							 Design PLO</a:t>
            </a:r>
          </a:p>
        </p:txBody>
      </p:sp>
      <p:sp>
        <p:nvSpPr>
          <p:cNvPr id="3" name="Content Placeholder 2"/>
          <p:cNvSpPr>
            <a:spLocks noGrp="1"/>
          </p:cNvSpPr>
          <p:nvPr>
            <p:ph sz="half" idx="1"/>
          </p:nvPr>
        </p:nvSpPr>
        <p:spPr/>
        <p:txBody>
          <a:bodyPr>
            <a:normAutofit/>
          </a:bodyPr>
          <a:lstStyle/>
          <a:p>
            <a:pPr marL="0" indent="0">
              <a:buNone/>
            </a:pPr>
            <a:r>
              <a:rPr lang="en-US" b="1" dirty="0"/>
              <a:t>Competence Learning to Learn: </a:t>
            </a:r>
            <a:r>
              <a:rPr lang="en-US" i="1" dirty="0"/>
              <a:t>Learn to act in variable and unfamiliar learning contexts; learn to manage learning tasks independently, professionally and ethically.</a:t>
            </a:r>
          </a:p>
        </p:txBody>
      </p:sp>
      <p:sp>
        <p:nvSpPr>
          <p:cNvPr id="4" name="Content Placeholder 3"/>
          <p:cNvSpPr>
            <a:spLocks noGrp="1"/>
          </p:cNvSpPr>
          <p:nvPr>
            <p:ph sz="half" idx="2"/>
          </p:nvPr>
        </p:nvSpPr>
        <p:spPr/>
        <p:txBody>
          <a:bodyPr>
            <a:normAutofit/>
          </a:bodyPr>
          <a:lstStyle/>
          <a:p>
            <a:pPr marL="0" indent="0">
              <a:buNone/>
            </a:pPr>
            <a:r>
              <a:rPr lang="en-US" b="1" dirty="0"/>
              <a:t>PLO 11 - </a:t>
            </a:r>
            <a:r>
              <a:rPr lang="en-US" dirty="0"/>
              <a:t>Capacity to </a:t>
            </a:r>
            <a:r>
              <a:rPr lang="en-US" dirty="0" err="1"/>
              <a:t>analyse</a:t>
            </a:r>
            <a:r>
              <a:rPr lang="en-US" dirty="0"/>
              <a:t> unfamiliar problems domains and engineer innovative design solutions in an independent, professional, and ethical way.</a:t>
            </a:r>
          </a:p>
          <a:p>
            <a:pPr marL="0" indent="0">
              <a:buNone/>
            </a:pPr>
            <a:endParaRPr lang="en-US" dirty="0"/>
          </a:p>
          <a:p>
            <a:endParaRPr lang="en-IE" dirty="0"/>
          </a:p>
        </p:txBody>
      </p:sp>
    </p:spTree>
    <p:extLst>
      <p:ext uri="{BB962C8B-B14F-4D97-AF65-F5344CB8AC3E}">
        <p14:creationId xmlns:p14="http://schemas.microsoft.com/office/powerpoint/2010/main" val="1622062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NFQ Strand				 B.Sc. In Software 							 Design PLO</a:t>
            </a:r>
          </a:p>
        </p:txBody>
      </p:sp>
      <p:sp>
        <p:nvSpPr>
          <p:cNvPr id="3" name="Content Placeholder 2"/>
          <p:cNvSpPr>
            <a:spLocks noGrp="1"/>
          </p:cNvSpPr>
          <p:nvPr>
            <p:ph sz="half" idx="1"/>
          </p:nvPr>
        </p:nvSpPr>
        <p:spPr/>
        <p:txBody>
          <a:bodyPr>
            <a:normAutofit/>
          </a:bodyPr>
          <a:lstStyle/>
          <a:p>
            <a:pPr marL="0" indent="0">
              <a:buNone/>
            </a:pPr>
            <a:r>
              <a:rPr lang="en-US" b="1" dirty="0"/>
              <a:t>Competence Insight: </a:t>
            </a:r>
            <a:r>
              <a:rPr lang="en-US" i="1" dirty="0"/>
              <a:t>Express a comprehensive, </a:t>
            </a:r>
            <a:r>
              <a:rPr lang="en-US" i="1" dirty="0" err="1"/>
              <a:t>internalised</a:t>
            </a:r>
            <a:r>
              <a:rPr lang="en-US" i="1" dirty="0"/>
              <a:t>, personal world view, manifesting solidarity</a:t>
            </a:r>
            <a:r>
              <a:rPr lang="en-IE" i="1" dirty="0"/>
              <a:t>with others.</a:t>
            </a:r>
          </a:p>
        </p:txBody>
      </p:sp>
      <p:sp>
        <p:nvSpPr>
          <p:cNvPr id="4" name="Content Placeholder 3"/>
          <p:cNvSpPr>
            <a:spLocks noGrp="1"/>
          </p:cNvSpPr>
          <p:nvPr>
            <p:ph sz="half" idx="2"/>
          </p:nvPr>
        </p:nvSpPr>
        <p:spPr/>
        <p:txBody>
          <a:bodyPr>
            <a:normAutofit/>
          </a:bodyPr>
          <a:lstStyle/>
          <a:p>
            <a:pPr marL="0" indent="0">
              <a:buNone/>
            </a:pPr>
            <a:r>
              <a:rPr lang="en-US" b="1" dirty="0"/>
              <a:t>PL0 12 - </a:t>
            </a:r>
            <a:r>
              <a:rPr lang="en-US" dirty="0"/>
              <a:t>Understand the position of the software engineer in society and of the social cultural and ethical </a:t>
            </a:r>
            <a:r>
              <a:rPr lang="en-IE" dirty="0"/>
              <a:t>considerations inherent in software design.</a:t>
            </a:r>
          </a:p>
        </p:txBody>
      </p:sp>
    </p:spTree>
    <p:extLst>
      <p:ext uri="{BB962C8B-B14F-4D97-AF65-F5344CB8AC3E}">
        <p14:creationId xmlns:p14="http://schemas.microsoft.com/office/powerpoint/2010/main" val="3066908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B.Eng. in Software Design PLOs. Mappings to Subject MLOs</a:t>
            </a:r>
          </a:p>
        </p:txBody>
      </p:sp>
      <p:sp>
        <p:nvSpPr>
          <p:cNvPr id="3" name="Content Placeholder 2"/>
          <p:cNvSpPr>
            <a:spLocks noGrp="1"/>
          </p:cNvSpPr>
          <p:nvPr>
            <p:ph idx="1"/>
          </p:nvPr>
        </p:nvSpPr>
        <p:spPr/>
        <p:txBody>
          <a:bodyPr/>
          <a:lstStyle/>
          <a:p>
            <a:r>
              <a:rPr lang="en-IE" dirty="0"/>
              <a:t>Refer to the B.Sc. in Software Design (Game/Cloud) Programme Manual for details. (See Moodle)</a:t>
            </a:r>
          </a:p>
          <a:p>
            <a:endParaRPr lang="en-IE" dirty="0"/>
          </a:p>
          <a:p>
            <a:r>
              <a:rPr lang="en-IE" dirty="0"/>
              <a:t>Next section summarises the B.Sc. in Software Design (Game/Cloud) PLOs. Mappings to the Agile Methodologies 1 subject MLOs.</a:t>
            </a:r>
          </a:p>
        </p:txBody>
      </p:sp>
    </p:spTree>
    <p:extLst>
      <p:ext uri="{BB962C8B-B14F-4D97-AF65-F5344CB8AC3E}">
        <p14:creationId xmlns:p14="http://schemas.microsoft.com/office/powerpoint/2010/main" val="2834414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b="1" dirty="0"/>
              <a:t>PLO 1 - </a:t>
            </a:r>
            <a:r>
              <a:rPr lang="en-US" dirty="0"/>
              <a:t>An understanding of each of the subject areas and processes (theory, abstraction, design and implementation) that are integral to Software Design.</a:t>
            </a:r>
            <a:endParaRPr lang="en-IE" dirty="0"/>
          </a:p>
        </p:txBody>
      </p:sp>
      <p:sp>
        <p:nvSpPr>
          <p:cNvPr id="4" name="Content Placeholder 3"/>
          <p:cNvSpPr>
            <a:spLocks noGrp="1"/>
          </p:cNvSpPr>
          <p:nvPr>
            <p:ph sz="half" idx="2"/>
          </p:nvPr>
        </p:nvSpPr>
        <p:spPr>
          <a:xfrm>
            <a:off x="6172200" y="1825625"/>
            <a:ext cx="5181600" cy="4631446"/>
          </a:xfrm>
        </p:spPr>
        <p:txBody>
          <a:bodyPr>
            <a:normAutofit fontScale="92500" lnSpcReduction="20000"/>
          </a:bodyPr>
          <a:lstStyle/>
          <a:p>
            <a:r>
              <a:rPr lang="en-US" dirty="0"/>
              <a:t>2. Identify and contrast different types of agile methodologies: Scrum, Extreme Programming, Feature Driven Development and Kanban.</a:t>
            </a:r>
          </a:p>
          <a:p>
            <a:r>
              <a:rPr lang="en-US" dirty="0"/>
              <a:t>3. Employ User Stories to collect and document Requirements.</a:t>
            </a:r>
          </a:p>
          <a:p>
            <a:r>
              <a:rPr lang="en-US" dirty="0"/>
              <a:t>4. Practice Pair Programming and Test-Driven Development.</a:t>
            </a:r>
          </a:p>
          <a:p>
            <a:r>
              <a:rPr lang="en-US" dirty="0"/>
              <a:t>5. Discuss the role of Software Configuration Management (SCM) and demonstrate the use of an SCM Tool within Year 1 assignments and projects..</a:t>
            </a:r>
            <a:endParaRPr lang="en-IE" dirty="0"/>
          </a:p>
        </p:txBody>
      </p:sp>
    </p:spTree>
    <p:extLst>
      <p:ext uri="{BB962C8B-B14F-4D97-AF65-F5344CB8AC3E}">
        <p14:creationId xmlns:p14="http://schemas.microsoft.com/office/powerpoint/2010/main" val="2594782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normAutofit fontScale="77500" lnSpcReduction="20000"/>
          </a:bodyPr>
          <a:lstStyle/>
          <a:p>
            <a:pPr marL="0" indent="0">
              <a:buNone/>
            </a:pPr>
            <a:r>
              <a:rPr lang="en-US" b="1" dirty="0"/>
              <a:t>PLO 2 - </a:t>
            </a:r>
            <a:r>
              <a:rPr lang="en-US" dirty="0"/>
              <a:t>Detailed knowledge and understanding of the processes, skills and tools in relation to Software </a:t>
            </a:r>
            <a:r>
              <a:rPr lang="en-IE" dirty="0"/>
              <a:t>Design and Cloud Computing/Game Development.</a:t>
            </a:r>
          </a:p>
        </p:txBody>
      </p:sp>
      <p:sp>
        <p:nvSpPr>
          <p:cNvPr id="4" name="Content Placeholder 3"/>
          <p:cNvSpPr>
            <a:spLocks noGrp="1"/>
          </p:cNvSpPr>
          <p:nvPr>
            <p:ph sz="half" idx="2"/>
          </p:nvPr>
        </p:nvSpPr>
        <p:spPr/>
        <p:txBody>
          <a:bodyPr>
            <a:normAutofit fontScale="77500" lnSpcReduction="20000"/>
          </a:bodyPr>
          <a:lstStyle/>
          <a:p>
            <a:r>
              <a:rPr lang="en-US" dirty="0"/>
              <a:t>1. Explain what Software Engineering is, why it is important, and the role of a software </a:t>
            </a:r>
            <a:r>
              <a:rPr lang="en-IE" dirty="0"/>
              <a:t>engineer.</a:t>
            </a:r>
          </a:p>
          <a:p>
            <a:r>
              <a:rPr lang="en-US" dirty="0"/>
              <a:t>2. Identify and contrast different types of agile methodologies: Scrum, Extreme Programming, Feature Driven Development and Kanban.</a:t>
            </a:r>
          </a:p>
          <a:p>
            <a:r>
              <a:rPr lang="en-US" dirty="0"/>
              <a:t>3. Employ User Stories to collect and document Requirements.</a:t>
            </a:r>
          </a:p>
          <a:p>
            <a:r>
              <a:rPr lang="en-US" dirty="0"/>
              <a:t>4. Practice Pair Programming and Test-Driven Development.</a:t>
            </a:r>
          </a:p>
          <a:p>
            <a:r>
              <a:rPr lang="en-US" dirty="0"/>
              <a:t>5. Discuss the role of Software Configuration Management (SCM) and demonstrate the use of an SCM Tool within Year 1 assignments and projects.</a:t>
            </a:r>
            <a:endParaRPr lang="en-IE" dirty="0"/>
          </a:p>
        </p:txBody>
      </p:sp>
    </p:spTree>
    <p:extLst>
      <p:ext uri="{BB962C8B-B14F-4D97-AF65-F5344CB8AC3E}">
        <p14:creationId xmlns:p14="http://schemas.microsoft.com/office/powerpoint/2010/main" val="211540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normAutofit fontScale="77500" lnSpcReduction="20000"/>
          </a:bodyPr>
          <a:lstStyle/>
          <a:p>
            <a:pPr marL="0" indent="0">
              <a:buNone/>
            </a:pPr>
            <a:r>
              <a:rPr lang="en-US" b="1" dirty="0"/>
              <a:t>PLO 3 - </a:t>
            </a:r>
            <a:r>
              <a:rPr lang="en-US" dirty="0"/>
              <a:t>Ability to use acquired software skills at a high level to undertake research. 			</a:t>
            </a:r>
          </a:p>
          <a:p>
            <a:pPr marL="0" indent="0">
              <a:buNone/>
            </a:pPr>
            <a:r>
              <a:rPr lang="en-US" b="1" dirty="0"/>
              <a:t>PLO 4 </a:t>
            </a:r>
            <a:r>
              <a:rPr lang="en-US" dirty="0"/>
              <a:t>Ability to adapt emerging techniques so as to apply them as necessary in both research and </a:t>
            </a:r>
            <a:r>
              <a:rPr lang="en-IE" dirty="0"/>
              <a:t>professional working environments.</a:t>
            </a:r>
          </a:p>
        </p:txBody>
      </p:sp>
      <p:sp>
        <p:nvSpPr>
          <p:cNvPr id="4" name="Content Placeholder 3"/>
          <p:cNvSpPr>
            <a:spLocks noGrp="1"/>
          </p:cNvSpPr>
          <p:nvPr>
            <p:ph sz="half" idx="2"/>
          </p:nvPr>
        </p:nvSpPr>
        <p:spPr/>
        <p:txBody>
          <a:bodyPr>
            <a:normAutofit fontScale="77500" lnSpcReduction="20000"/>
          </a:bodyPr>
          <a:lstStyle/>
          <a:p>
            <a:r>
              <a:rPr lang="en-US" dirty="0"/>
              <a:t>1. Explain what Software Engineering is, why it is important, and the role of a software </a:t>
            </a:r>
            <a:r>
              <a:rPr lang="en-IE" dirty="0"/>
              <a:t>engineer.</a:t>
            </a:r>
          </a:p>
          <a:p>
            <a:r>
              <a:rPr lang="en-US" dirty="0"/>
              <a:t>2. Identify and contrast different types of agile methodologies: Scrum, Extreme Programming, Feature Driven Development and Kanban.</a:t>
            </a:r>
          </a:p>
          <a:p>
            <a:r>
              <a:rPr lang="en-US" dirty="0"/>
              <a:t>3. Employ User Stories to collect and document Requirements.</a:t>
            </a:r>
          </a:p>
          <a:p>
            <a:r>
              <a:rPr lang="en-US" dirty="0"/>
              <a:t>4. Practice Pair Programming and Test-Driven Development.</a:t>
            </a:r>
          </a:p>
          <a:p>
            <a:r>
              <a:rPr lang="en-US" dirty="0"/>
              <a:t>5. Discuss the role of Software Configuration Management (SCM) and demonstrate the use of an SCM Tool within Year 1 assignments and projects.</a:t>
            </a:r>
            <a:endParaRPr lang="en-IE" dirty="0"/>
          </a:p>
        </p:txBody>
      </p:sp>
    </p:spTree>
    <p:extLst>
      <p:ext uri="{BB962C8B-B14F-4D97-AF65-F5344CB8AC3E}">
        <p14:creationId xmlns:p14="http://schemas.microsoft.com/office/powerpoint/2010/main" val="4250693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b="1" dirty="0"/>
              <a:t>PLO 5 - </a:t>
            </a:r>
            <a:r>
              <a:rPr lang="en-US" dirty="0"/>
              <a:t>The ability to clearly define a problem and plan a design solution. 					</a:t>
            </a:r>
          </a:p>
          <a:p>
            <a:pPr marL="0" indent="0">
              <a:buNone/>
            </a:pPr>
            <a:r>
              <a:rPr lang="en-US" b="1" dirty="0"/>
              <a:t>PLO 6 - </a:t>
            </a:r>
            <a:r>
              <a:rPr lang="en-US" dirty="0"/>
              <a:t>The ability to produce the engineered solution professionally including project planning, software </a:t>
            </a:r>
            <a:r>
              <a:rPr lang="en-IE" dirty="0"/>
              <a:t>specification/analysis /design/test, and documentation.</a:t>
            </a:r>
          </a:p>
        </p:txBody>
      </p:sp>
      <p:sp>
        <p:nvSpPr>
          <p:cNvPr id="4" name="Content Placeholder 3"/>
          <p:cNvSpPr>
            <a:spLocks noGrp="1"/>
          </p:cNvSpPr>
          <p:nvPr>
            <p:ph sz="half" idx="2"/>
          </p:nvPr>
        </p:nvSpPr>
        <p:spPr/>
        <p:txBody>
          <a:bodyPr>
            <a:normAutofit fontScale="85000" lnSpcReduction="10000"/>
          </a:bodyPr>
          <a:lstStyle/>
          <a:p>
            <a:r>
              <a:rPr lang="en-US" dirty="0"/>
              <a:t>2. Identify and contrast different types of agile methodologies: Scrum, Extreme Programming, Feature Driven Development and Kanban.</a:t>
            </a:r>
          </a:p>
          <a:p>
            <a:r>
              <a:rPr lang="en-US" dirty="0"/>
              <a:t>3. Employ User Stories to collect and document Requirements.</a:t>
            </a:r>
          </a:p>
          <a:p>
            <a:r>
              <a:rPr lang="en-US" dirty="0"/>
              <a:t>4. Practice Pair Programming and Test-Driven Development.</a:t>
            </a:r>
          </a:p>
          <a:p>
            <a:r>
              <a:rPr lang="en-US" dirty="0"/>
              <a:t>5. Discuss the role of Software Configuration Management (SCM) and demonstrate the use of an SCM Tool within Year 1 assignments and projects.</a:t>
            </a:r>
            <a:endParaRPr lang="en-IE" dirty="0"/>
          </a:p>
        </p:txBody>
      </p:sp>
    </p:spTree>
    <p:extLst>
      <p:ext uri="{BB962C8B-B14F-4D97-AF65-F5344CB8AC3E}">
        <p14:creationId xmlns:p14="http://schemas.microsoft.com/office/powerpoint/2010/main" val="1591627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normAutofit/>
          </a:bodyPr>
          <a:lstStyle/>
          <a:p>
            <a:pPr marL="0" indent="0">
              <a:buNone/>
            </a:pPr>
            <a:r>
              <a:rPr lang="en-US" b="1" dirty="0"/>
              <a:t>PLO 7 - </a:t>
            </a:r>
            <a:r>
              <a:rPr lang="en-US" dirty="0"/>
              <a:t>The ability to apply advanced skills for research and professional activity.</a:t>
            </a:r>
          </a:p>
          <a:p>
            <a:pPr marL="0" indent="0">
              <a:buNone/>
            </a:pPr>
            <a:endParaRPr lang="en-IE" dirty="0"/>
          </a:p>
          <a:p>
            <a:pPr marL="0" indent="0">
              <a:buNone/>
            </a:pPr>
            <a:r>
              <a:rPr lang="en-US" b="1" dirty="0"/>
              <a:t>PLO 8 - </a:t>
            </a:r>
            <a:r>
              <a:rPr lang="en-US" dirty="0"/>
              <a:t>To be aware of the necessity for acceptance of accountability in the engineering of design.</a:t>
            </a:r>
            <a:endParaRPr lang="en-IE" dirty="0"/>
          </a:p>
        </p:txBody>
      </p:sp>
      <p:sp>
        <p:nvSpPr>
          <p:cNvPr id="4" name="Content Placeholder 3"/>
          <p:cNvSpPr>
            <a:spLocks noGrp="1"/>
          </p:cNvSpPr>
          <p:nvPr>
            <p:ph sz="half" idx="2"/>
          </p:nvPr>
        </p:nvSpPr>
        <p:spPr/>
        <p:txBody>
          <a:bodyPr>
            <a:normAutofit/>
          </a:bodyPr>
          <a:lstStyle/>
          <a:p>
            <a:pPr marL="0" indent="0">
              <a:buNone/>
            </a:pPr>
            <a:r>
              <a:rPr lang="en-US" dirty="0"/>
              <a:t>1. Explain what Software Engineering is, why it is important, and the role of a software </a:t>
            </a:r>
            <a:r>
              <a:rPr lang="en-IE" dirty="0"/>
              <a:t>engineer.			</a:t>
            </a:r>
          </a:p>
        </p:txBody>
      </p:sp>
    </p:spTree>
    <p:extLst>
      <p:ext uri="{BB962C8B-B14F-4D97-AF65-F5344CB8AC3E}">
        <p14:creationId xmlns:p14="http://schemas.microsoft.com/office/powerpoint/2010/main" val="1923089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lstStyle/>
          <a:p>
            <a:pPr marL="0" indent="0">
              <a:buNone/>
            </a:pPr>
            <a:r>
              <a:rPr lang="en-US" b="1" dirty="0"/>
              <a:t>PLO 9 - </a:t>
            </a:r>
            <a:r>
              <a:rPr lang="en-US" dirty="0"/>
              <a:t>Possess effective communication skills in both oral and written form.</a:t>
            </a:r>
          </a:p>
          <a:p>
            <a:endParaRPr lang="en-US" dirty="0"/>
          </a:p>
          <a:p>
            <a:pPr marL="0" indent="0">
              <a:buNone/>
            </a:pPr>
            <a:r>
              <a:rPr lang="en-US" b="1" dirty="0"/>
              <a:t>PLO 10 - </a:t>
            </a:r>
            <a:r>
              <a:rPr lang="en-US" dirty="0"/>
              <a:t>The ability to lead and/or contribute to an effective team working environment.</a:t>
            </a:r>
            <a:endParaRPr lang="en-IE" dirty="0"/>
          </a:p>
        </p:txBody>
      </p:sp>
      <p:sp>
        <p:nvSpPr>
          <p:cNvPr id="4" name="Content Placeholder 3"/>
          <p:cNvSpPr>
            <a:spLocks noGrp="1"/>
          </p:cNvSpPr>
          <p:nvPr>
            <p:ph sz="half" idx="2"/>
          </p:nvPr>
        </p:nvSpPr>
        <p:spPr/>
        <p:txBody>
          <a:bodyPr/>
          <a:lstStyle/>
          <a:p>
            <a:pPr marL="0" indent="0">
              <a:buNone/>
            </a:pPr>
            <a:r>
              <a:rPr lang="en-US" dirty="0"/>
              <a:t>3. Employ User Stories to collect and document Requirements.</a:t>
            </a:r>
          </a:p>
          <a:p>
            <a:pPr marL="0" indent="0">
              <a:buNone/>
            </a:pPr>
            <a:endParaRPr lang="en-US" dirty="0"/>
          </a:p>
          <a:p>
            <a:pPr marL="0" indent="0">
              <a:buNone/>
            </a:pPr>
            <a:r>
              <a:rPr lang="en-US" dirty="0"/>
              <a:t>4. Practice Pair Programming and Test-Driven Development.</a:t>
            </a:r>
            <a:endParaRPr lang="en-IE" dirty="0"/>
          </a:p>
        </p:txBody>
      </p:sp>
    </p:spTree>
    <p:extLst>
      <p:ext uri="{BB962C8B-B14F-4D97-AF65-F5344CB8AC3E}">
        <p14:creationId xmlns:p14="http://schemas.microsoft.com/office/powerpoint/2010/main" val="3942235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lstStyle/>
          <a:p>
            <a:pPr marL="0" indent="0">
              <a:buNone/>
            </a:pPr>
            <a:r>
              <a:rPr lang="en-US" b="1" dirty="0"/>
              <a:t>PLO 11 - </a:t>
            </a:r>
            <a:r>
              <a:rPr lang="en-US" dirty="0"/>
              <a:t>Capacity to </a:t>
            </a:r>
            <a:r>
              <a:rPr lang="en-US" dirty="0" err="1"/>
              <a:t>analyse</a:t>
            </a:r>
            <a:r>
              <a:rPr lang="en-US" dirty="0"/>
              <a:t> unfamiliar problems domains and engineer innovative design solutions in an independent, professional, and ethical way.</a:t>
            </a:r>
          </a:p>
        </p:txBody>
      </p:sp>
      <p:sp>
        <p:nvSpPr>
          <p:cNvPr id="4" name="Content Placeholder 3"/>
          <p:cNvSpPr>
            <a:spLocks noGrp="1"/>
          </p:cNvSpPr>
          <p:nvPr>
            <p:ph sz="half" idx="2"/>
          </p:nvPr>
        </p:nvSpPr>
        <p:spPr/>
        <p:txBody>
          <a:bodyPr/>
          <a:lstStyle/>
          <a:p>
            <a:pPr marL="0" indent="0">
              <a:buNone/>
            </a:pPr>
            <a:r>
              <a:rPr lang="en-US" dirty="0"/>
              <a:t>1. Explain what Software Engineering is, why it is important, and the role of a software </a:t>
            </a:r>
            <a:r>
              <a:rPr lang="en-IE" dirty="0"/>
              <a:t>engineer.</a:t>
            </a:r>
          </a:p>
        </p:txBody>
      </p:sp>
    </p:spTree>
    <p:extLst>
      <p:ext uri="{BB962C8B-B14F-4D97-AF65-F5344CB8AC3E}">
        <p14:creationId xmlns:p14="http://schemas.microsoft.com/office/powerpoint/2010/main" val="80339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NFQ: Levels 1 to 10</a:t>
            </a:r>
            <a:endParaRPr lang="en-IE"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37231" y="1690688"/>
            <a:ext cx="9758148" cy="4831308"/>
          </a:xfrm>
        </p:spPr>
      </p:pic>
    </p:spTree>
    <p:extLst>
      <p:ext uri="{BB962C8B-B14F-4D97-AF65-F5344CB8AC3E}">
        <p14:creationId xmlns:p14="http://schemas.microsoft.com/office/powerpoint/2010/main" val="3922874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B.Sc. In Software 		Agile Methodologies</a:t>
            </a:r>
            <a:br>
              <a:rPr lang="en-IE" dirty="0"/>
            </a:br>
            <a:r>
              <a:rPr lang="en-IE" dirty="0"/>
              <a:t>Engineering PLO			1 MLOs			</a:t>
            </a:r>
          </a:p>
        </p:txBody>
      </p:sp>
      <p:sp>
        <p:nvSpPr>
          <p:cNvPr id="3" name="Content Placeholder 2"/>
          <p:cNvSpPr>
            <a:spLocks noGrp="1"/>
          </p:cNvSpPr>
          <p:nvPr>
            <p:ph sz="half" idx="1"/>
          </p:nvPr>
        </p:nvSpPr>
        <p:spPr/>
        <p:txBody>
          <a:bodyPr/>
          <a:lstStyle/>
          <a:p>
            <a:pPr marL="0" indent="0">
              <a:buNone/>
            </a:pPr>
            <a:r>
              <a:rPr lang="en-US" b="1" dirty="0"/>
              <a:t>PL0 12 - </a:t>
            </a:r>
            <a:r>
              <a:rPr lang="en-US" dirty="0"/>
              <a:t>Understand the position of the software engineer in society and of the social cultural and ethical </a:t>
            </a:r>
            <a:r>
              <a:rPr lang="en-IE" dirty="0"/>
              <a:t>considerations inherent in software design.</a:t>
            </a:r>
          </a:p>
        </p:txBody>
      </p:sp>
      <p:sp>
        <p:nvSpPr>
          <p:cNvPr id="4" name="Content Placeholder 3"/>
          <p:cNvSpPr>
            <a:spLocks noGrp="1"/>
          </p:cNvSpPr>
          <p:nvPr>
            <p:ph sz="half" idx="2"/>
          </p:nvPr>
        </p:nvSpPr>
        <p:spPr/>
        <p:txBody>
          <a:bodyPr/>
          <a:lstStyle/>
          <a:p>
            <a:pPr marL="0" indent="0">
              <a:buNone/>
            </a:pPr>
            <a:r>
              <a:rPr lang="en-US" dirty="0"/>
              <a:t>1. Explain what Software Engineering is, why it is important, and the role of a software </a:t>
            </a:r>
            <a:r>
              <a:rPr lang="en-IE" dirty="0"/>
              <a:t>engineer.</a:t>
            </a:r>
          </a:p>
        </p:txBody>
      </p:sp>
    </p:spTree>
    <p:extLst>
      <p:ext uri="{BB962C8B-B14F-4D97-AF65-F5344CB8AC3E}">
        <p14:creationId xmlns:p14="http://schemas.microsoft.com/office/powerpoint/2010/main" val="3509610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sz="4000" dirty="0"/>
              <a:t>To discuss the role of assessment and differentiate between the different kinds of assessment valued within the NFQ and employed within this module.</a:t>
            </a:r>
            <a:br>
              <a:rPr lang="en-IE" dirty="0"/>
            </a:b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4286194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assessment?</a:t>
            </a:r>
          </a:p>
        </p:txBody>
      </p:sp>
      <p:sp>
        <p:nvSpPr>
          <p:cNvPr id="3" name="Content Placeholder 2"/>
          <p:cNvSpPr>
            <a:spLocks noGrp="1"/>
          </p:cNvSpPr>
          <p:nvPr>
            <p:ph idx="1"/>
          </p:nvPr>
        </p:nvSpPr>
        <p:spPr/>
        <p:txBody>
          <a:bodyPr/>
          <a:lstStyle/>
          <a:p>
            <a:r>
              <a:rPr lang="en-GB" altLang="en-US" dirty="0"/>
              <a:t>Any process that aims to judge the extent of students’ learning.</a:t>
            </a:r>
          </a:p>
          <a:p>
            <a:endParaRPr lang="en-GB" altLang="en-US" dirty="0"/>
          </a:p>
          <a:p>
            <a:r>
              <a:rPr lang="en-GB" altLang="en-US" dirty="0"/>
              <a:t>The assessment process requires</a:t>
            </a:r>
          </a:p>
          <a:p>
            <a:pPr lvl="1"/>
            <a:r>
              <a:rPr lang="en-GB" altLang="en-US" dirty="0"/>
              <a:t>comparison with a standard, in our case the NFQ</a:t>
            </a:r>
          </a:p>
          <a:p>
            <a:pPr lvl="1"/>
            <a:r>
              <a:rPr lang="en-GB" altLang="en-US" dirty="0"/>
              <a:t>based on evidence from students, e.g. assignments, exams, etc.</a:t>
            </a:r>
          </a:p>
          <a:p>
            <a:endParaRPr lang="en-IE" dirty="0"/>
          </a:p>
        </p:txBody>
      </p:sp>
    </p:spTree>
    <p:extLst>
      <p:ext uri="{BB962C8B-B14F-4D97-AF65-F5344CB8AC3E}">
        <p14:creationId xmlns:p14="http://schemas.microsoft.com/office/powerpoint/2010/main" val="2108563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being assessed?</a:t>
            </a:r>
          </a:p>
        </p:txBody>
      </p:sp>
      <p:sp>
        <p:nvSpPr>
          <p:cNvPr id="3" name="Content Placeholder 2"/>
          <p:cNvSpPr>
            <a:spLocks noGrp="1"/>
          </p:cNvSpPr>
          <p:nvPr>
            <p:ph idx="1"/>
          </p:nvPr>
        </p:nvSpPr>
        <p:spPr/>
        <p:txBody>
          <a:bodyPr/>
          <a:lstStyle/>
          <a:p>
            <a:r>
              <a:rPr lang="en-IE" altLang="en-US" dirty="0"/>
              <a:t>Learning</a:t>
            </a:r>
          </a:p>
          <a:p>
            <a:endParaRPr lang="en-IE" altLang="en-US" dirty="0"/>
          </a:p>
          <a:p>
            <a:r>
              <a:rPr lang="en-IE" altLang="en-US" dirty="0"/>
              <a:t>Learning outcomes</a:t>
            </a:r>
          </a:p>
          <a:p>
            <a:pPr lvl="1"/>
            <a:r>
              <a:rPr lang="en-GB" altLang="en-US" dirty="0"/>
              <a:t>A description of the learning to be achieved specified as</a:t>
            </a:r>
          </a:p>
          <a:p>
            <a:pPr lvl="2"/>
            <a:r>
              <a:rPr lang="en-IE" altLang="en-US" dirty="0"/>
              <a:t>Programme Learning Outcomes (PLOs)</a:t>
            </a:r>
          </a:p>
          <a:p>
            <a:pPr lvl="2"/>
            <a:r>
              <a:rPr lang="en-IE" altLang="en-US" dirty="0"/>
              <a:t>Module Learning Outcomes (MLOs)</a:t>
            </a:r>
          </a:p>
        </p:txBody>
      </p:sp>
    </p:spTree>
    <p:extLst>
      <p:ext uri="{BB962C8B-B14F-4D97-AF65-F5344CB8AC3E}">
        <p14:creationId xmlns:p14="http://schemas.microsoft.com/office/powerpoint/2010/main" val="601234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Another view of Student Learning</a:t>
            </a:r>
          </a:p>
        </p:txBody>
      </p:sp>
      <p:pic>
        <p:nvPicPr>
          <p:cNvPr id="4" name="Content Placeholder 3" descr="TLA diagram December 20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018" y="1858168"/>
            <a:ext cx="7865013" cy="455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516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assess?</a:t>
            </a:r>
          </a:p>
        </p:txBody>
      </p:sp>
      <p:sp>
        <p:nvSpPr>
          <p:cNvPr id="3" name="Content Placeholder 2"/>
          <p:cNvSpPr>
            <a:spLocks noGrp="1"/>
          </p:cNvSpPr>
          <p:nvPr>
            <p:ph idx="1"/>
          </p:nvPr>
        </p:nvSpPr>
        <p:spPr/>
        <p:txBody>
          <a:bodyPr/>
          <a:lstStyle/>
          <a:p>
            <a:r>
              <a:rPr lang="en-IE" altLang="en-US" dirty="0"/>
              <a:t>For students</a:t>
            </a:r>
          </a:p>
          <a:p>
            <a:pPr marL="0" indent="0">
              <a:buNone/>
            </a:pPr>
            <a:endParaRPr lang="en-IE" altLang="en-US" dirty="0"/>
          </a:p>
          <a:p>
            <a:pPr lvl="1"/>
            <a:r>
              <a:rPr lang="en-IE" altLang="en-US" dirty="0"/>
              <a:t>Motivation</a:t>
            </a:r>
          </a:p>
          <a:p>
            <a:pPr lvl="2"/>
            <a:r>
              <a:rPr lang="en-IE" altLang="en-US" dirty="0"/>
              <a:t>To add variety to the learning experience</a:t>
            </a:r>
          </a:p>
          <a:p>
            <a:pPr marL="914400" lvl="2" indent="0">
              <a:buNone/>
            </a:pPr>
            <a:endParaRPr lang="en-IE" altLang="en-US" dirty="0"/>
          </a:p>
          <a:p>
            <a:pPr lvl="1"/>
            <a:r>
              <a:rPr lang="en-IE" altLang="en-US" dirty="0"/>
              <a:t>Feedback</a:t>
            </a:r>
          </a:p>
          <a:p>
            <a:pPr lvl="2"/>
            <a:r>
              <a:rPr lang="en-IE" altLang="en-US" dirty="0"/>
              <a:t>To guide improvement</a:t>
            </a:r>
          </a:p>
          <a:p>
            <a:pPr lvl="2"/>
            <a:r>
              <a:rPr lang="en-IE" altLang="en-US" dirty="0"/>
              <a:t>To diagnose faults and allow for remediation</a:t>
            </a:r>
          </a:p>
          <a:p>
            <a:pPr marL="914400" lvl="2" indent="0">
              <a:buNone/>
            </a:pPr>
            <a:endParaRPr lang="en-IE" altLang="en-US" dirty="0"/>
          </a:p>
          <a:p>
            <a:pPr lvl="1"/>
            <a:r>
              <a:rPr lang="en-IE" altLang="en-US" dirty="0"/>
              <a:t>Marking and grading</a:t>
            </a:r>
          </a:p>
          <a:p>
            <a:pPr lvl="2"/>
            <a:r>
              <a:rPr lang="en-IE" altLang="en-US" dirty="0"/>
              <a:t>To enable student progression by achieving the standard</a:t>
            </a:r>
          </a:p>
          <a:p>
            <a:endParaRPr lang="en-IE" dirty="0"/>
          </a:p>
        </p:txBody>
      </p:sp>
    </p:spTree>
    <p:extLst>
      <p:ext uri="{BB962C8B-B14F-4D97-AF65-F5344CB8AC3E}">
        <p14:creationId xmlns:p14="http://schemas.microsoft.com/office/powerpoint/2010/main" val="3386785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Types/Purpose of Assessment</a:t>
            </a:r>
          </a:p>
        </p:txBody>
      </p:sp>
      <p:sp>
        <p:nvSpPr>
          <p:cNvPr id="3" name="Content Placeholder 2"/>
          <p:cNvSpPr>
            <a:spLocks noGrp="1"/>
          </p:cNvSpPr>
          <p:nvPr>
            <p:ph idx="1"/>
          </p:nvPr>
        </p:nvSpPr>
        <p:spPr>
          <a:xfrm>
            <a:off x="838200" y="1516136"/>
            <a:ext cx="10515600" cy="4814326"/>
          </a:xfrm>
        </p:spPr>
        <p:txBody>
          <a:bodyPr>
            <a:normAutofit/>
          </a:bodyPr>
          <a:lstStyle/>
          <a:p>
            <a:pPr>
              <a:defRPr/>
            </a:pPr>
            <a:r>
              <a:rPr lang="en-IE" altLang="en-US" sz="1600" dirty="0">
                <a:latin typeface="Arial" panose="020B0604020202020204" pitchFamily="34" charset="0"/>
                <a:cs typeface="Arial" panose="020B0604020202020204" pitchFamily="34" charset="0"/>
              </a:rPr>
              <a:t>Assessment </a:t>
            </a:r>
            <a:r>
              <a:rPr lang="en-IE" altLang="en-US" sz="1600" b="1" dirty="0">
                <a:latin typeface="Arial" panose="020B0604020202020204" pitchFamily="34" charset="0"/>
                <a:cs typeface="Arial" panose="020B0604020202020204" pitchFamily="34" charset="0"/>
              </a:rPr>
              <a:t>OF</a:t>
            </a:r>
            <a:r>
              <a:rPr lang="en-IE" altLang="en-US" sz="1600" dirty="0">
                <a:latin typeface="Arial" panose="020B0604020202020204" pitchFamily="34" charset="0"/>
                <a:cs typeface="Arial" panose="020B0604020202020204" pitchFamily="34" charset="0"/>
              </a:rPr>
              <a:t> Learning</a:t>
            </a:r>
          </a:p>
          <a:p>
            <a:pPr lvl="1">
              <a:defRPr/>
            </a:pPr>
            <a:r>
              <a:rPr lang="en-IE" altLang="en-US" sz="1600" dirty="0">
                <a:latin typeface="Arial" panose="020B0604020202020204" pitchFamily="34" charset="0"/>
                <a:cs typeface="Arial" panose="020B0604020202020204" pitchFamily="34" charset="0"/>
              </a:rPr>
              <a:t>Traditional view.</a:t>
            </a:r>
          </a:p>
          <a:p>
            <a:pPr lvl="1">
              <a:defRPr/>
            </a:pPr>
            <a:r>
              <a:rPr lang="en-IE" altLang="en-US" sz="1600" dirty="0">
                <a:latin typeface="Arial" panose="020B0604020202020204" pitchFamily="34" charset="0"/>
                <a:cs typeface="Arial" panose="020B0604020202020204" pitchFamily="34" charset="0"/>
              </a:rPr>
              <a:t>Focus is on students’ </a:t>
            </a:r>
            <a:r>
              <a:rPr lang="en-IE" altLang="en-US" sz="1600" i="1" dirty="0">
                <a:latin typeface="Arial" panose="020B0604020202020204" pitchFamily="34" charset="0"/>
                <a:cs typeface="Arial" panose="020B0604020202020204" pitchFamily="34" charset="0"/>
              </a:rPr>
              <a:t>summative</a:t>
            </a:r>
            <a:r>
              <a:rPr lang="en-IE" altLang="en-US" sz="1600" dirty="0">
                <a:latin typeface="Arial" panose="020B0604020202020204" pitchFamily="34" charset="0"/>
                <a:cs typeface="Arial" panose="020B0604020202020204" pitchFamily="34" charset="0"/>
              </a:rPr>
              <a:t> achievements.</a:t>
            </a:r>
          </a:p>
          <a:p>
            <a:pPr lvl="1">
              <a:defRPr/>
            </a:pPr>
            <a:r>
              <a:rPr lang="en-US" sz="1600" dirty="0">
                <a:ea typeface="ＭＳ Ｐゴシック" charset="0"/>
              </a:rPr>
              <a:t>Assessment happens after the learning has been completed.</a:t>
            </a:r>
            <a:endParaRPr lang="en-IE" altLang="en-US" sz="1600" dirty="0">
              <a:latin typeface="Arial" panose="020B0604020202020204" pitchFamily="34" charset="0"/>
              <a:cs typeface="Arial" panose="020B0604020202020204" pitchFamily="34" charset="0"/>
            </a:endParaRPr>
          </a:p>
          <a:p>
            <a:pPr lvl="1">
              <a:buNone/>
              <a:defRPr/>
            </a:pPr>
            <a:endParaRPr lang="en-IE" altLang="en-US" sz="1600" dirty="0">
              <a:latin typeface="Arial" panose="020B0604020202020204" pitchFamily="34" charset="0"/>
              <a:cs typeface="Arial" panose="020B0604020202020204" pitchFamily="34" charset="0"/>
            </a:endParaRPr>
          </a:p>
          <a:p>
            <a:pPr>
              <a:defRPr/>
            </a:pPr>
            <a:r>
              <a:rPr lang="en-IE" altLang="en-US" sz="1600" dirty="0">
                <a:latin typeface="Arial" panose="020B0604020202020204" pitchFamily="34" charset="0"/>
                <a:cs typeface="Arial" panose="020B0604020202020204" pitchFamily="34" charset="0"/>
              </a:rPr>
              <a:t>Assessment </a:t>
            </a:r>
            <a:r>
              <a:rPr lang="en-IE" altLang="en-US" sz="1600" b="1" dirty="0">
                <a:latin typeface="Arial" panose="020B0604020202020204" pitchFamily="34" charset="0"/>
                <a:cs typeface="Arial" panose="020B0604020202020204" pitchFamily="34" charset="0"/>
              </a:rPr>
              <a:t>FOR</a:t>
            </a:r>
            <a:r>
              <a:rPr lang="en-IE" altLang="en-US" sz="1600" dirty="0">
                <a:latin typeface="Arial" panose="020B0604020202020204" pitchFamily="34" charset="0"/>
                <a:cs typeface="Arial" panose="020B0604020202020204" pitchFamily="34" charset="0"/>
              </a:rPr>
              <a:t> Learning</a:t>
            </a:r>
          </a:p>
          <a:p>
            <a:pPr lvl="1">
              <a:defRPr/>
            </a:pPr>
            <a:r>
              <a:rPr lang="en-IE" altLang="en-US" sz="1600" dirty="0">
                <a:latin typeface="Arial" panose="020B0604020202020204" pitchFamily="34" charset="0"/>
                <a:cs typeface="Arial" panose="020B0604020202020204" pitchFamily="34" charset="0"/>
              </a:rPr>
              <a:t>Is </a:t>
            </a:r>
            <a:r>
              <a:rPr lang="en-IE" altLang="en-US" sz="1600" i="1" dirty="0">
                <a:latin typeface="Arial" panose="020B0604020202020204" pitchFamily="34" charset="0"/>
                <a:cs typeface="Arial" panose="020B0604020202020204" pitchFamily="34" charset="0"/>
              </a:rPr>
              <a:t>formative</a:t>
            </a:r>
            <a:r>
              <a:rPr lang="en-IE" altLang="en-US" sz="1600" dirty="0">
                <a:latin typeface="Arial" panose="020B0604020202020204" pitchFamily="34" charset="0"/>
                <a:cs typeface="Arial" panose="020B0604020202020204" pitchFamily="34" charset="0"/>
              </a:rPr>
              <a:t> and diagnostic.</a:t>
            </a:r>
          </a:p>
          <a:p>
            <a:pPr lvl="1">
              <a:defRPr/>
            </a:pPr>
            <a:r>
              <a:rPr lang="en-IE" altLang="en-US" sz="1600" dirty="0">
                <a:latin typeface="Arial" panose="020B0604020202020204" pitchFamily="34" charset="0"/>
                <a:cs typeface="Arial" panose="020B0604020202020204" pitchFamily="34" charset="0"/>
              </a:rPr>
              <a:t>Recognises the benefit of </a:t>
            </a:r>
            <a:r>
              <a:rPr lang="en-IE" altLang="en-US" sz="1600" i="1" dirty="0">
                <a:latin typeface="Arial" panose="020B0604020202020204" pitchFamily="34" charset="0"/>
                <a:cs typeface="Arial" panose="020B0604020202020204" pitchFamily="34" charset="0"/>
              </a:rPr>
              <a:t>feedback</a:t>
            </a:r>
            <a:r>
              <a:rPr lang="en-IE" altLang="en-US" sz="1600" dirty="0">
                <a:latin typeface="Arial" panose="020B0604020202020204" pitchFamily="34" charset="0"/>
                <a:cs typeface="Arial" panose="020B0604020202020204" pitchFamily="34" charset="0"/>
              </a:rPr>
              <a:t> on learning.</a:t>
            </a:r>
          </a:p>
          <a:p>
            <a:pPr lvl="1">
              <a:defRPr/>
            </a:pPr>
            <a:r>
              <a:rPr lang="en-IE" altLang="en-US" sz="1600" dirty="0">
                <a:latin typeface="Arial" panose="020B0604020202020204" pitchFamily="34" charset="0"/>
                <a:cs typeface="Arial" panose="020B0604020202020204" pitchFamily="34" charset="0"/>
              </a:rPr>
              <a:t>Allows teaching and learning to be changed in response to the needs of the learner.</a:t>
            </a:r>
          </a:p>
          <a:p>
            <a:pPr lvl="1">
              <a:buNone/>
              <a:defRPr/>
            </a:pPr>
            <a:endParaRPr lang="en-IE" altLang="en-US" sz="1600" dirty="0">
              <a:latin typeface="Arial" panose="020B0604020202020204" pitchFamily="34" charset="0"/>
              <a:cs typeface="Arial" panose="020B0604020202020204" pitchFamily="34" charset="0"/>
            </a:endParaRPr>
          </a:p>
          <a:p>
            <a:pPr>
              <a:defRPr/>
            </a:pPr>
            <a:r>
              <a:rPr lang="en-IE" altLang="en-US" sz="1600" dirty="0">
                <a:latin typeface="Arial" panose="020B0604020202020204" pitchFamily="34" charset="0"/>
                <a:cs typeface="Arial" panose="020B0604020202020204" pitchFamily="34" charset="0"/>
              </a:rPr>
              <a:t>Assessment </a:t>
            </a:r>
            <a:r>
              <a:rPr lang="en-IE" altLang="en-US" sz="1600" b="1" dirty="0">
                <a:latin typeface="Arial" panose="020B0604020202020204" pitchFamily="34" charset="0"/>
                <a:cs typeface="Arial" panose="020B0604020202020204" pitchFamily="34" charset="0"/>
              </a:rPr>
              <a:t>AS </a:t>
            </a:r>
            <a:r>
              <a:rPr lang="en-IE" altLang="en-US" sz="1600" dirty="0">
                <a:latin typeface="Arial" panose="020B0604020202020204" pitchFamily="34" charset="0"/>
                <a:cs typeface="Arial" panose="020B0604020202020204" pitchFamily="34" charset="0"/>
              </a:rPr>
              <a:t>Learning</a:t>
            </a:r>
          </a:p>
          <a:p>
            <a:pPr lvl="1">
              <a:defRPr/>
            </a:pPr>
            <a:r>
              <a:rPr lang="en-IE" altLang="en-US" sz="1600" dirty="0">
                <a:latin typeface="Arial" panose="020B0604020202020204" pitchFamily="34" charset="0"/>
                <a:cs typeface="Arial" panose="020B0604020202020204" pitchFamily="34" charset="0"/>
              </a:rPr>
              <a:t>Working on assignments.</a:t>
            </a:r>
          </a:p>
          <a:p>
            <a:pPr lvl="1">
              <a:defRPr/>
            </a:pPr>
            <a:r>
              <a:rPr lang="en-IE" altLang="en-US" sz="1600" dirty="0">
                <a:latin typeface="Arial" panose="020B0604020202020204" pitchFamily="34" charset="0"/>
                <a:cs typeface="Arial" panose="020B0604020202020204" pitchFamily="34" charset="0"/>
              </a:rPr>
              <a:t>Learners involved in assessment using </a:t>
            </a:r>
            <a:r>
              <a:rPr lang="en-IE" altLang="en-US" sz="1600" i="1" dirty="0">
                <a:latin typeface="Arial" panose="020B0604020202020204" pitchFamily="34" charset="0"/>
                <a:cs typeface="Arial" panose="020B0604020202020204" pitchFamily="34" charset="0"/>
              </a:rPr>
              <a:t>feedback</a:t>
            </a:r>
            <a:r>
              <a:rPr lang="en-IE" altLang="en-US" sz="1600" dirty="0">
                <a:latin typeface="Arial" panose="020B0604020202020204" pitchFamily="34" charset="0"/>
                <a:cs typeface="Arial" panose="020B0604020202020204" pitchFamily="34" charset="0"/>
              </a:rPr>
              <a:t> . 		</a:t>
            </a:r>
          </a:p>
          <a:p>
            <a:pPr lvl="1">
              <a:defRPr/>
            </a:pPr>
            <a:endParaRPr lang="en-IE" altLang="en-US" sz="1600" dirty="0">
              <a:latin typeface="Arial" panose="020B0604020202020204" pitchFamily="34" charset="0"/>
              <a:cs typeface="Arial" panose="020B0604020202020204" pitchFamily="34" charset="0"/>
            </a:endParaRPr>
          </a:p>
          <a:p>
            <a:pPr>
              <a:defRPr/>
            </a:pPr>
            <a:r>
              <a:rPr lang="en-US" sz="2000" dirty="0">
                <a:ea typeface="ＭＳ Ｐゴシック" charset="0"/>
              </a:rPr>
              <a:t>All 3 types of assessment will be employed on this module.</a:t>
            </a:r>
          </a:p>
          <a:p>
            <a:endParaRPr lang="en-IE" sz="2000" dirty="0"/>
          </a:p>
          <a:p>
            <a:pPr>
              <a:defRPr/>
            </a:pPr>
            <a:endParaRPr lang="en-IE" altLang="en-US" sz="2000" dirty="0">
              <a:latin typeface="Arial" panose="020B0604020202020204" pitchFamily="34" charset="0"/>
              <a:cs typeface="Arial" panose="020B0604020202020204" pitchFamily="34" charset="0"/>
            </a:endParaRPr>
          </a:p>
          <a:p>
            <a:endParaRPr lang="en-IE" dirty="0"/>
          </a:p>
        </p:txBody>
      </p:sp>
    </p:spTree>
    <p:extLst>
      <p:ext uri="{BB962C8B-B14F-4D97-AF65-F5344CB8AC3E}">
        <p14:creationId xmlns:p14="http://schemas.microsoft.com/office/powerpoint/2010/main" val="22296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49238" y="134938"/>
            <a:ext cx="11398811" cy="1420812"/>
          </a:xfrm>
        </p:spPr>
        <p:txBody>
          <a:bodyPr/>
          <a:lstStyle/>
          <a:p>
            <a:pPr algn="ctr" eaLnBrk="1" hangingPunct="1"/>
            <a:r>
              <a:rPr lang="en-GB" altLang="en-US" sz="3600" dirty="0"/>
              <a:t>Each NFQ Level consists of 3 main strands </a:t>
            </a:r>
            <a:br>
              <a:rPr lang="en-GB" altLang="en-US" sz="3600" dirty="0"/>
            </a:br>
            <a:r>
              <a:rPr lang="en-GB" altLang="en-US" sz="3600" dirty="0"/>
              <a:t>(incorporating sub-strands): </a:t>
            </a:r>
            <a:br>
              <a:rPr lang="en-GB" altLang="en-US" sz="3600" dirty="0"/>
            </a:br>
            <a:r>
              <a:rPr lang="en-GB" altLang="en-US" sz="3600" dirty="0"/>
              <a:t>Knowledge, Know-how and Skill, Competence</a:t>
            </a:r>
            <a:endParaRPr lang="en-US" altLang="en-US" sz="3600" dirty="0"/>
          </a:p>
        </p:txBody>
      </p:sp>
      <p:pic>
        <p:nvPicPr>
          <p:cNvPr id="1331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3588" y="2951163"/>
            <a:ext cx="3422650" cy="2516187"/>
          </a:xfrm>
        </p:spPr>
      </p:pic>
      <p:pic>
        <p:nvPicPr>
          <p:cNvPr id="133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1758950"/>
            <a:ext cx="2268537"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3583781" y="3996532"/>
            <a:ext cx="3590925"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75275" y="2205038"/>
            <a:ext cx="8572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75275" y="5805488"/>
            <a:ext cx="9286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75275" y="4005263"/>
            <a:ext cx="8572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1" name="TextBox 17"/>
          <p:cNvSpPr txBox="1">
            <a:spLocks noChangeArrowheads="1"/>
          </p:cNvSpPr>
          <p:nvPr/>
        </p:nvSpPr>
        <p:spPr bwMode="auto">
          <a:xfrm>
            <a:off x="6524625" y="2214563"/>
            <a:ext cx="1809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GB" altLang="en-US" sz="1800" b="1">
                <a:solidFill>
                  <a:prstClr val="black"/>
                </a:solidFill>
                <a:ea typeface="MS PGothic" panose="020B0600070205080204" pitchFamily="34" charset="-128"/>
              </a:rPr>
              <a:t>Knowledge</a:t>
            </a:r>
          </a:p>
          <a:p>
            <a:pPr fontAlgn="base">
              <a:lnSpc>
                <a:spcPct val="100000"/>
              </a:lnSpc>
              <a:spcBef>
                <a:spcPct val="0"/>
              </a:spcBef>
              <a:spcAft>
                <a:spcPct val="0"/>
              </a:spcAft>
              <a:buFontTx/>
              <a:buNone/>
            </a:pPr>
            <a:r>
              <a:rPr lang="en-GB" altLang="en-US" sz="1800">
                <a:solidFill>
                  <a:prstClr val="black"/>
                </a:solidFill>
                <a:ea typeface="MS PGothic" panose="020B0600070205080204" pitchFamily="34" charset="-128"/>
              </a:rPr>
              <a:t>Breadth and Kind</a:t>
            </a:r>
            <a:endParaRPr lang="en-US" altLang="en-US" sz="1800">
              <a:solidFill>
                <a:prstClr val="black"/>
              </a:solidFill>
              <a:ea typeface="MS PGothic" panose="020B0600070205080204" pitchFamily="34" charset="-128"/>
            </a:endParaRPr>
          </a:p>
        </p:txBody>
      </p:sp>
      <p:sp>
        <p:nvSpPr>
          <p:cNvPr id="13322" name="TextBox 18"/>
          <p:cNvSpPr txBox="1">
            <a:spLocks noChangeArrowheads="1"/>
          </p:cNvSpPr>
          <p:nvPr/>
        </p:nvSpPr>
        <p:spPr bwMode="auto">
          <a:xfrm>
            <a:off x="6527800" y="3716338"/>
            <a:ext cx="2571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GB" altLang="en-US" sz="1800" b="1">
                <a:solidFill>
                  <a:prstClr val="black"/>
                </a:solidFill>
                <a:ea typeface="MS PGothic" panose="020B0600070205080204" pitchFamily="34" charset="-128"/>
              </a:rPr>
              <a:t>Know-how and Skill</a:t>
            </a:r>
          </a:p>
          <a:p>
            <a:pPr fontAlgn="base">
              <a:lnSpc>
                <a:spcPct val="100000"/>
              </a:lnSpc>
              <a:spcBef>
                <a:spcPct val="0"/>
              </a:spcBef>
              <a:spcAft>
                <a:spcPct val="0"/>
              </a:spcAft>
              <a:buFontTx/>
              <a:buNone/>
            </a:pPr>
            <a:r>
              <a:rPr lang="en-GB" altLang="en-US" sz="1800">
                <a:solidFill>
                  <a:prstClr val="black"/>
                </a:solidFill>
                <a:ea typeface="MS PGothic" panose="020B0600070205080204" pitchFamily="34" charset="-128"/>
              </a:rPr>
              <a:t>Range and Selectivity</a:t>
            </a:r>
            <a:endParaRPr lang="en-US" altLang="en-US" sz="1800">
              <a:solidFill>
                <a:prstClr val="black"/>
              </a:solidFill>
              <a:ea typeface="MS PGothic" panose="020B0600070205080204" pitchFamily="34" charset="-128"/>
            </a:endParaRPr>
          </a:p>
        </p:txBody>
      </p:sp>
      <p:sp>
        <p:nvSpPr>
          <p:cNvPr id="13323" name="TextBox 19"/>
          <p:cNvSpPr txBox="1">
            <a:spLocks noChangeArrowheads="1"/>
          </p:cNvSpPr>
          <p:nvPr/>
        </p:nvSpPr>
        <p:spPr bwMode="auto">
          <a:xfrm>
            <a:off x="6600825" y="5229225"/>
            <a:ext cx="2571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GB" altLang="en-US" sz="1800" b="1">
                <a:solidFill>
                  <a:prstClr val="black"/>
                </a:solidFill>
                <a:ea typeface="MS PGothic" panose="020B0600070205080204" pitchFamily="34" charset="-128"/>
              </a:rPr>
              <a:t>Competence</a:t>
            </a:r>
          </a:p>
          <a:p>
            <a:pPr fontAlgn="base">
              <a:lnSpc>
                <a:spcPct val="100000"/>
              </a:lnSpc>
              <a:spcBef>
                <a:spcPct val="0"/>
              </a:spcBef>
              <a:spcAft>
                <a:spcPct val="0"/>
              </a:spcAft>
              <a:buFontTx/>
              <a:buNone/>
            </a:pPr>
            <a:r>
              <a:rPr lang="en-GB" altLang="en-US" sz="1800">
                <a:solidFill>
                  <a:prstClr val="black"/>
                </a:solidFill>
                <a:ea typeface="MS PGothic" panose="020B0600070205080204" pitchFamily="34" charset="-128"/>
              </a:rPr>
              <a:t>Context, Role, Learn to Learn and Insight</a:t>
            </a:r>
            <a:endParaRPr lang="en-US" altLang="en-US" sz="1800">
              <a:solidFill>
                <a:prstClr val="black"/>
              </a:solidFill>
              <a:ea typeface="MS PGothic" panose="020B0600070205080204" pitchFamily="34" charset="-128"/>
            </a:endParaRPr>
          </a:p>
        </p:txBody>
      </p:sp>
      <p:pic>
        <p:nvPicPr>
          <p:cNvPr id="13324" name="Picture 20" descr="Brai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04288" y="1916113"/>
            <a:ext cx="10572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lab_work1.jpg"/>
          <p:cNvPicPr>
            <a:picLocks noChangeAspect="1"/>
          </p:cNvPicPr>
          <p:nvPr/>
        </p:nvPicPr>
        <p:blipFill>
          <a:blip r:embed="rId6" cstate="print"/>
          <a:stretch>
            <a:fillRect/>
          </a:stretch>
        </p:blipFill>
        <p:spPr>
          <a:xfrm>
            <a:off x="8904312" y="3429000"/>
            <a:ext cx="1143008" cy="1071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326" name="Picture 16" descr="people working.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975725" y="5084763"/>
            <a:ext cx="11874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53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Knowledge Strand</a:t>
            </a:r>
          </a:p>
        </p:txBody>
      </p:sp>
      <p:sp>
        <p:nvSpPr>
          <p:cNvPr id="3" name="Content Placeholder 2"/>
          <p:cNvSpPr>
            <a:spLocks noGrp="1"/>
          </p:cNvSpPr>
          <p:nvPr>
            <p:ph idx="1"/>
          </p:nvPr>
        </p:nvSpPr>
        <p:spPr/>
        <p:txBody>
          <a:bodyPr>
            <a:normAutofit fontScale="77500" lnSpcReduction="20000"/>
          </a:bodyPr>
          <a:lstStyle/>
          <a:p>
            <a:r>
              <a:rPr lang="en-US" dirty="0"/>
              <a:t>This is the form of learning outcome commonly identified with declarative knowledge. </a:t>
            </a:r>
          </a:p>
          <a:p>
            <a:endParaRPr lang="en-US" dirty="0"/>
          </a:p>
          <a:p>
            <a:r>
              <a:rPr lang="en-US" dirty="0"/>
              <a:t>Declarative knowledge is the cognitive representation of ideas, events or happenings. It can be derived empirically from practical or professional experience as well as from formal instruction or study.</a:t>
            </a:r>
          </a:p>
          <a:p>
            <a:endParaRPr lang="en-US" dirty="0"/>
          </a:p>
          <a:p>
            <a:r>
              <a:rPr lang="en-US" dirty="0"/>
              <a:t>Such knowledge has meaning outside any specific context of application or practice. It can comprise description, memory, understanding, thinking, analysis, synthesis, debate and research. </a:t>
            </a:r>
          </a:p>
          <a:p>
            <a:endParaRPr lang="en-US" dirty="0"/>
          </a:p>
          <a:p>
            <a:r>
              <a:rPr lang="en-US" dirty="0"/>
              <a:t>Any new knowledge is not simply added to the knowledge a learner has before, but is conditioned by the nature, richness and structure of one’s previous knowledge and, furthermore, serves to modify and restructure the latter, however partially.</a:t>
            </a:r>
            <a:endParaRPr lang="en-IE" dirty="0"/>
          </a:p>
        </p:txBody>
      </p:sp>
    </p:spTree>
    <p:extLst>
      <p:ext uri="{BB962C8B-B14F-4D97-AF65-F5344CB8AC3E}">
        <p14:creationId xmlns:p14="http://schemas.microsoft.com/office/powerpoint/2010/main" val="269283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Knowledge: breadth sub-strand</a:t>
            </a:r>
          </a:p>
        </p:txBody>
      </p:sp>
      <p:sp>
        <p:nvSpPr>
          <p:cNvPr id="3" name="Content Placeholder 2"/>
          <p:cNvSpPr>
            <a:spLocks noGrp="1"/>
          </p:cNvSpPr>
          <p:nvPr>
            <p:ph idx="1"/>
          </p:nvPr>
        </p:nvSpPr>
        <p:spPr/>
        <p:txBody>
          <a:bodyPr/>
          <a:lstStyle/>
          <a:p>
            <a:r>
              <a:rPr lang="en-US" dirty="0"/>
              <a:t>Knowledge outcomes are associated with facts and concepts; that is, they refer to knowledge of, or about, something.</a:t>
            </a:r>
          </a:p>
          <a:p>
            <a:endParaRPr lang="en-US" dirty="0"/>
          </a:p>
          <a:p>
            <a:r>
              <a:rPr lang="en-US" dirty="0"/>
              <a:t>The more diverse, complex and varied the facts and concepts, the greater the breadth of knowledge and this is a matter of level.</a:t>
            </a:r>
          </a:p>
          <a:p>
            <a:endParaRPr lang="en-US" dirty="0"/>
          </a:p>
          <a:p>
            <a:r>
              <a:rPr lang="en-US" dirty="0"/>
              <a:t>Breadth is be distinguished from the number of different facts and concepts learned, which relates to volume.</a:t>
            </a:r>
            <a:endParaRPr lang="en-IE" dirty="0"/>
          </a:p>
        </p:txBody>
      </p:sp>
    </p:spTree>
    <p:extLst>
      <p:ext uri="{BB962C8B-B14F-4D97-AF65-F5344CB8AC3E}">
        <p14:creationId xmlns:p14="http://schemas.microsoft.com/office/powerpoint/2010/main" val="232924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Knowledge: kind sub-strand</a:t>
            </a:r>
          </a:p>
        </p:txBody>
      </p:sp>
      <p:sp>
        <p:nvSpPr>
          <p:cNvPr id="3" name="Content Placeholder 2"/>
          <p:cNvSpPr>
            <a:spLocks noGrp="1"/>
          </p:cNvSpPr>
          <p:nvPr>
            <p:ph idx="1"/>
          </p:nvPr>
        </p:nvSpPr>
        <p:spPr/>
        <p:txBody>
          <a:bodyPr>
            <a:normAutofit/>
          </a:bodyPr>
          <a:lstStyle/>
          <a:p>
            <a:r>
              <a:rPr lang="en-US" dirty="0"/>
              <a:t>The representation of facts and concepts, including ideas, events or happenings, is cumulative.</a:t>
            </a:r>
          </a:p>
          <a:p>
            <a:endParaRPr lang="en-US" dirty="0"/>
          </a:p>
          <a:p>
            <a:r>
              <a:rPr lang="en-US" dirty="0"/>
              <a:t>The more facts and concepts are layered on top of each other, and draw successively upon each other to construct meaning, the higher the level of learning. </a:t>
            </a:r>
          </a:p>
          <a:p>
            <a:endParaRPr lang="en-US" dirty="0"/>
          </a:p>
          <a:p>
            <a:r>
              <a:rPr lang="en-US" dirty="0"/>
              <a:t>This process is typically associated with progressively greater abstraction from </a:t>
            </a:r>
            <a:r>
              <a:rPr lang="en-IE" dirty="0"/>
              <a:t>concrete phenomena into theory.</a:t>
            </a:r>
          </a:p>
        </p:txBody>
      </p:sp>
    </p:spTree>
    <p:extLst>
      <p:ext uri="{BB962C8B-B14F-4D97-AF65-F5344CB8AC3E}">
        <p14:creationId xmlns:p14="http://schemas.microsoft.com/office/powerpoint/2010/main" val="287592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3416</Words>
  <Application>Microsoft Office PowerPoint</Application>
  <PresentationFormat>Widescreen</PresentationFormat>
  <Paragraphs>349</Paragraphs>
  <Slides>56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Arial</vt:lpstr>
      <vt:lpstr>Calibri</vt:lpstr>
      <vt:lpstr>Calibri Light</vt:lpstr>
      <vt:lpstr>Lucida Grande</vt:lpstr>
      <vt:lpstr>Tahoma</vt:lpstr>
      <vt:lpstr>Times</vt:lpstr>
      <vt:lpstr>Times New Roman</vt:lpstr>
      <vt:lpstr>Wingdings</vt:lpstr>
      <vt:lpstr>Wingdings 2</vt:lpstr>
      <vt:lpstr>Office Theme</vt:lpstr>
      <vt:lpstr>1_Office Theme</vt:lpstr>
      <vt:lpstr>Agile Methodology 1 - Standards</vt:lpstr>
      <vt:lpstr>Objectives</vt:lpstr>
      <vt:lpstr>To identify and discuss the National Framework of Qualifications (NFQ) upon which this module is to be taught, learned, and assessed. </vt:lpstr>
      <vt:lpstr>National Framework of Qualifications (NFQ)</vt:lpstr>
      <vt:lpstr>NFQ: Levels 1 to 10</vt:lpstr>
      <vt:lpstr>Each NFQ Level consists of 3 main strands  (incorporating sub-strands):  Knowledge, Know-how and Skill, Competence</vt:lpstr>
      <vt:lpstr>Knowledge Strand</vt:lpstr>
      <vt:lpstr>Knowledge: breadth sub-strand</vt:lpstr>
      <vt:lpstr>Knowledge: kind sub-strand</vt:lpstr>
      <vt:lpstr>Know-how and skill Strand</vt:lpstr>
      <vt:lpstr>Know-how and skill: range sub-strand</vt:lpstr>
      <vt:lpstr>Know-how and skill: selectivity sub-strand</vt:lpstr>
      <vt:lpstr>Competence Strand</vt:lpstr>
      <vt:lpstr>Competence: context sub-strand</vt:lpstr>
      <vt:lpstr>Competence: role sub-strand</vt:lpstr>
      <vt:lpstr>Competence: learning to learn sub-strand</vt:lpstr>
      <vt:lpstr>Competence: insight sub-strand</vt:lpstr>
      <vt:lpstr>To discuss approaches to Learning (Surface vs. Deep) </vt:lpstr>
      <vt:lpstr>PowerPoint Presentation</vt:lpstr>
      <vt:lpstr>Learning – a deep approach </vt:lpstr>
      <vt:lpstr>PowerPoint Presentation</vt:lpstr>
      <vt:lpstr>PowerPoint Presentation</vt:lpstr>
      <vt:lpstr>Remember …</vt:lpstr>
      <vt:lpstr>To differentiate between Programme Learning Outcomes (PLOs) and Module Learning Outcomes (MLOs). </vt:lpstr>
      <vt:lpstr>Programme Learning Outcomes (PLOs)</vt:lpstr>
      <vt:lpstr>Programme Learning Outcomes (PLO)</vt:lpstr>
      <vt:lpstr>Programme Learning Outcomes : Guideline</vt:lpstr>
      <vt:lpstr>Module Learning Outcomes (MLOs)</vt:lpstr>
      <vt:lpstr>Module Learning Outcome</vt:lpstr>
      <vt:lpstr>Module Learning Outcomes: Guideline</vt:lpstr>
      <vt:lpstr>PLOs              V        MLOs</vt:lpstr>
      <vt:lpstr>To identify and differentiate between the different kinds of knowledge valued within the NFQ and employed within this module. </vt:lpstr>
      <vt:lpstr>NFQ Strand Mapping to  B.Sc. in Software Design PLOs.</vt:lpstr>
      <vt:lpstr>NFQ Strand    B.Sc. In Software        Design PLO</vt:lpstr>
      <vt:lpstr>NFQ Strand     B.Sc. In Software         Design PLO</vt:lpstr>
      <vt:lpstr>NFQ Strand     B.Sc. In Software         Design PLO</vt:lpstr>
      <vt:lpstr>NFQ Strand     B.Sc. In Software         Design PLO</vt:lpstr>
      <vt:lpstr>NFQ Strand     B.Sc. In Software         Design PLO</vt:lpstr>
      <vt:lpstr>NFQ Strand     B.Sc. In Software         Design PLO</vt:lpstr>
      <vt:lpstr>NFQ Strand     B.Sc. In Software         Design PLO</vt:lpstr>
      <vt:lpstr>NFQ Strand     B.Sc. In Software         Design PLO</vt:lpstr>
      <vt:lpstr>B.Eng. in Software Design PLOs. Mappings to Subject MLOs</vt:lpstr>
      <vt:lpstr>B.Sc. In Software   Agile Methodologies Engineering PLO   1 MLOs   </vt:lpstr>
      <vt:lpstr>B.Sc. In Software   Agile Methodologies Engineering PLO   1 MLOs   </vt:lpstr>
      <vt:lpstr>B.Sc. In Software   Agile Methodologies Engineering PLO   1 MLOs   </vt:lpstr>
      <vt:lpstr>B.Sc. In Software   Agile Methodologies Engineering PLO   1 MLOs   </vt:lpstr>
      <vt:lpstr>B.Sc. In Software   Agile Methodologies Engineering PLO   1 MLOs   </vt:lpstr>
      <vt:lpstr>B.Sc. In Software   Agile Methodologies Engineering PLO   1 MLOs   </vt:lpstr>
      <vt:lpstr>B.Sc. In Software   Agile Methodologies Engineering PLO   1 MLOs   </vt:lpstr>
      <vt:lpstr>B.Sc. In Software   Agile Methodologies Engineering PLO   1 MLOs   </vt:lpstr>
      <vt:lpstr>To discuss the role of assessment and differentiate between the different kinds of assessment valued within the NFQ and employed within this module. </vt:lpstr>
      <vt:lpstr>What is assessment?</vt:lpstr>
      <vt:lpstr>What is being assessed?</vt:lpstr>
      <vt:lpstr>Another view of Student Learning</vt:lpstr>
      <vt:lpstr>Why assess?</vt:lpstr>
      <vt:lpstr>Types/Purpose of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 4.1 - Standards</dc:title>
  <dc:creator>Michael Russell</dc:creator>
  <cp:lastModifiedBy>Raphael Salaja</cp:lastModifiedBy>
  <cp:revision>54</cp:revision>
  <dcterms:created xsi:type="dcterms:W3CDTF">2016-09-06T11:00:37Z</dcterms:created>
  <dcterms:modified xsi:type="dcterms:W3CDTF">2019-09-20T16:06:57Z</dcterms:modified>
</cp:coreProperties>
</file>