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afaribooksonline.com/library/view/introduction-to-agile/9780133435245/gloss01.html#gloss_17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afaribooksonline.com/library/view/introduction-to-agile/9780133435245/gloss01.html#gloss_0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Agile Organisational Considerations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08431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Self-Organising Teams</a:t>
            </a:r>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team gets to establish their </a:t>
            </a:r>
            <a:r>
              <a:rPr lang="en-US" dirty="0" smtClean="0"/>
              <a:t>own </a:t>
            </a:r>
            <a:r>
              <a:rPr lang="en-US" b="1" dirty="0">
                <a:hlinkClick r:id="rId2"/>
              </a:rPr>
              <a:t>working </a:t>
            </a:r>
            <a:r>
              <a:rPr lang="en-US" b="1" dirty="0" smtClean="0">
                <a:hlinkClick r:id="rId2"/>
              </a:rPr>
              <a:t>agreement</a:t>
            </a:r>
            <a:r>
              <a:rPr lang="en-US" b="1" dirty="0" smtClean="0"/>
              <a:t> -</a:t>
            </a:r>
            <a:r>
              <a:rPr lang="en-US" dirty="0" smtClean="0"/>
              <a:t> </a:t>
            </a:r>
            <a:r>
              <a:rPr lang="en-US" dirty="0"/>
              <a:t>norms and rules of engagement without management </a:t>
            </a:r>
            <a:r>
              <a:rPr lang="en-US" dirty="0" smtClean="0"/>
              <a:t>oversight.								</a:t>
            </a:r>
          </a:p>
          <a:p>
            <a:r>
              <a:rPr lang="en-US" dirty="0" smtClean="0"/>
              <a:t>This </a:t>
            </a:r>
            <a:r>
              <a:rPr lang="en-US" dirty="0"/>
              <a:t>offers developers and testers a great deal of </a:t>
            </a:r>
            <a:r>
              <a:rPr lang="en-US" dirty="0" smtClean="0"/>
              <a:t>autonomy.</a:t>
            </a:r>
          </a:p>
          <a:p>
            <a:endParaRPr lang="en-US" dirty="0"/>
          </a:p>
          <a:p>
            <a:r>
              <a:rPr lang="en-US" dirty="0" smtClean="0"/>
              <a:t>Individual team </a:t>
            </a:r>
            <a:r>
              <a:rPr lang="en-US" dirty="0"/>
              <a:t>members get to actually </a:t>
            </a:r>
            <a:r>
              <a:rPr lang="en-US" b="1" dirty="0"/>
              <a:t>select the tasks</a:t>
            </a:r>
            <a:r>
              <a:rPr lang="en-US" dirty="0"/>
              <a:t> they want to work on during </a:t>
            </a:r>
            <a:r>
              <a:rPr lang="en-US" dirty="0" smtClean="0"/>
              <a:t>an iteration.					</a:t>
            </a:r>
          </a:p>
          <a:p>
            <a:r>
              <a:rPr lang="en-US" dirty="0"/>
              <a:t>Another benefit to self-organizing teams is the ability to organically cross-train. This happens when one developer wants to learn something new and acts on that desire.</a:t>
            </a:r>
            <a:endParaRPr lang="en-IE" dirty="0"/>
          </a:p>
        </p:txBody>
      </p:sp>
    </p:spTree>
    <p:extLst>
      <p:ext uri="{BB962C8B-B14F-4D97-AF65-F5344CB8AC3E}">
        <p14:creationId xmlns:p14="http://schemas.microsoft.com/office/powerpoint/2010/main" val="1534471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Continuous Improvement</a:t>
            </a:r>
            <a:endParaRPr lang="en-IE" dirty="0"/>
          </a:p>
        </p:txBody>
      </p:sp>
      <p:sp>
        <p:nvSpPr>
          <p:cNvPr id="3" name="Content Placeholder 2"/>
          <p:cNvSpPr>
            <a:spLocks noGrp="1"/>
          </p:cNvSpPr>
          <p:nvPr>
            <p:ph idx="1"/>
          </p:nvPr>
        </p:nvSpPr>
        <p:spPr/>
        <p:txBody>
          <a:bodyPr>
            <a:normAutofit fontScale="85000" lnSpcReduction="20000"/>
          </a:bodyPr>
          <a:lstStyle/>
          <a:p>
            <a:r>
              <a:rPr lang="en-US" dirty="0"/>
              <a:t>E</a:t>
            </a:r>
            <a:r>
              <a:rPr lang="en-US" dirty="0" smtClean="0"/>
              <a:t>ach </a:t>
            </a:r>
            <a:r>
              <a:rPr lang="en-US" dirty="0"/>
              <a:t>team member is responsible for ensuring that problems from a past or current iteration are not carried into the next </a:t>
            </a:r>
            <a:r>
              <a:rPr lang="en-US" dirty="0" smtClean="0"/>
              <a:t>one.					</a:t>
            </a:r>
          </a:p>
          <a:p>
            <a:r>
              <a:rPr lang="en-US" dirty="0"/>
              <a:t>T</a:t>
            </a:r>
            <a:r>
              <a:rPr lang="en-US" dirty="0" smtClean="0"/>
              <a:t>his </a:t>
            </a:r>
            <a:r>
              <a:rPr lang="en-US" dirty="0"/>
              <a:t>creates a higher level of engagement from </a:t>
            </a:r>
            <a:r>
              <a:rPr lang="en-US" dirty="0" smtClean="0"/>
              <a:t>individuals, </a:t>
            </a:r>
            <a:r>
              <a:rPr lang="en-US" dirty="0"/>
              <a:t>because they have to determine how best to solve any problems or issues existing within the team. </a:t>
            </a:r>
            <a:r>
              <a:rPr lang="en-US" dirty="0" smtClean="0"/>
              <a:t>								</a:t>
            </a:r>
          </a:p>
          <a:p>
            <a:r>
              <a:rPr lang="en-US" dirty="0" smtClean="0"/>
              <a:t>This </a:t>
            </a:r>
            <a:r>
              <a:rPr lang="en-US" dirty="0"/>
              <a:t>type of continuous improvement applies not just to their code and the products they produce but also to their sense of teamwork. </a:t>
            </a:r>
            <a:endParaRPr lang="en-US" dirty="0" smtClean="0"/>
          </a:p>
        </p:txBody>
      </p:sp>
    </p:spTree>
    <p:extLst>
      <p:ext uri="{BB962C8B-B14F-4D97-AF65-F5344CB8AC3E}">
        <p14:creationId xmlns:p14="http://schemas.microsoft.com/office/powerpoint/2010/main" val="86096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Continuous Improvement</a:t>
            </a:r>
          </a:p>
        </p:txBody>
      </p:sp>
      <p:sp>
        <p:nvSpPr>
          <p:cNvPr id="3" name="Content Placeholder 2"/>
          <p:cNvSpPr>
            <a:spLocks noGrp="1"/>
          </p:cNvSpPr>
          <p:nvPr>
            <p:ph idx="1"/>
          </p:nvPr>
        </p:nvSpPr>
        <p:spPr/>
        <p:txBody>
          <a:bodyPr>
            <a:normAutofit fontScale="92500" lnSpcReduction="10000"/>
          </a:bodyPr>
          <a:lstStyle/>
          <a:p>
            <a:r>
              <a:rPr lang="en-US" dirty="0"/>
              <a:t>The best teams actively practice reflection, usually through a meeting called a </a:t>
            </a:r>
            <a:r>
              <a:rPr lang="en-US" i="1" dirty="0"/>
              <a:t>retrospective</a:t>
            </a:r>
            <a:r>
              <a:rPr lang="en-US" i="1" dirty="0" smtClean="0"/>
              <a:t>.							</a:t>
            </a:r>
          </a:p>
          <a:p>
            <a:r>
              <a:rPr lang="en-US" dirty="0"/>
              <a:t>Allowing the teams time to reflect on their actions and progress is important within the fast-paced cycle of iterative </a:t>
            </a:r>
            <a:r>
              <a:rPr lang="en-US" dirty="0" smtClean="0"/>
              <a:t>development.			</a:t>
            </a:r>
          </a:p>
          <a:p>
            <a:r>
              <a:rPr lang="en-US" dirty="0" smtClean="0"/>
              <a:t>The teams </a:t>
            </a:r>
            <a:r>
              <a:rPr lang="en-US" dirty="0"/>
              <a:t>are empowered and encouraged to seek out answers and improvements on their own.</a:t>
            </a:r>
            <a:endParaRPr lang="en-IE" dirty="0"/>
          </a:p>
          <a:p>
            <a:endParaRPr lang="en-IE" dirty="0"/>
          </a:p>
          <a:p>
            <a:endParaRPr lang="en-IE" dirty="0"/>
          </a:p>
        </p:txBody>
      </p:sp>
    </p:spTree>
    <p:extLst>
      <p:ext uri="{BB962C8B-B14F-4D97-AF65-F5344CB8AC3E}">
        <p14:creationId xmlns:p14="http://schemas.microsoft.com/office/powerpoint/2010/main" val="3933476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Frequent Delivery</a:t>
            </a:r>
            <a:endParaRPr lang="en-IE" dirty="0"/>
          </a:p>
        </p:txBody>
      </p:sp>
      <p:sp>
        <p:nvSpPr>
          <p:cNvPr id="3" name="Content Placeholder 2"/>
          <p:cNvSpPr>
            <a:spLocks noGrp="1"/>
          </p:cNvSpPr>
          <p:nvPr>
            <p:ph idx="1"/>
          </p:nvPr>
        </p:nvSpPr>
        <p:spPr/>
        <p:txBody>
          <a:bodyPr>
            <a:normAutofit lnSpcReduction="10000"/>
          </a:bodyPr>
          <a:lstStyle/>
          <a:p>
            <a:r>
              <a:rPr lang="en-US" dirty="0"/>
              <a:t>In many pre-Agile organizations, developers and testers could work on a project for months and months with very little feedback. </a:t>
            </a:r>
            <a:endParaRPr lang="en-US" dirty="0" smtClean="0"/>
          </a:p>
          <a:p>
            <a:endParaRPr lang="en-US" dirty="0" smtClean="0"/>
          </a:p>
          <a:p>
            <a:r>
              <a:rPr lang="en-US" dirty="0" smtClean="0"/>
              <a:t>This </a:t>
            </a:r>
            <a:r>
              <a:rPr lang="en-US" dirty="0"/>
              <a:t>is </a:t>
            </a:r>
            <a:r>
              <a:rPr lang="en-US" dirty="0" smtClean="0"/>
              <a:t>not the case in </a:t>
            </a:r>
            <a:r>
              <a:rPr lang="en-US" dirty="0"/>
              <a:t>an Agile </a:t>
            </a:r>
            <a:r>
              <a:rPr lang="en-US" dirty="0" smtClean="0"/>
              <a:t>workplace.</a:t>
            </a:r>
          </a:p>
          <a:p>
            <a:endParaRPr lang="en-US" dirty="0"/>
          </a:p>
          <a:p>
            <a:r>
              <a:rPr lang="en-US" dirty="0" smtClean="0"/>
              <a:t>Teams </a:t>
            </a:r>
            <a:r>
              <a:rPr lang="en-US" dirty="0"/>
              <a:t>are asked to deliver tested code very quickly so that stakeholders can review progress and make adjustments if necessary.</a:t>
            </a:r>
            <a:endParaRPr lang="en-IE" dirty="0"/>
          </a:p>
        </p:txBody>
      </p:sp>
    </p:spTree>
    <p:extLst>
      <p:ext uri="{BB962C8B-B14F-4D97-AF65-F5344CB8AC3E}">
        <p14:creationId xmlns:p14="http://schemas.microsoft.com/office/powerpoint/2010/main" val="558284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Frequent Delivery - Advantages</a:t>
            </a:r>
            <a:endParaRPr lang="en-IE"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The </a:t>
            </a:r>
            <a:r>
              <a:rPr lang="en-US" dirty="0" smtClean="0"/>
              <a:t>project sponsors </a:t>
            </a:r>
            <a:r>
              <a:rPr lang="en-US" dirty="0"/>
              <a:t>get critical feedback on the rate of progress of the team</a:t>
            </a:r>
            <a:r>
              <a:rPr lang="en-US" dirty="0" smtClean="0"/>
              <a:t>.								</a:t>
            </a:r>
            <a:endParaRPr lang="en-IE" dirty="0"/>
          </a:p>
          <a:p>
            <a:r>
              <a:rPr lang="en-US" dirty="0"/>
              <a:t>Users get a chance to discover whether their original request was for what they actually need and to get their discoveries fed back into development</a:t>
            </a:r>
            <a:r>
              <a:rPr lang="en-US" dirty="0" smtClean="0"/>
              <a:t>.				</a:t>
            </a:r>
            <a:endParaRPr lang="en-IE" dirty="0"/>
          </a:p>
          <a:p>
            <a:r>
              <a:rPr lang="en-US" dirty="0"/>
              <a:t>Developers keep their focus, breaking deadlocks of indecision</a:t>
            </a:r>
            <a:r>
              <a:rPr lang="en-US" dirty="0" smtClean="0"/>
              <a:t>.								</a:t>
            </a:r>
            <a:endParaRPr lang="en-IE" dirty="0"/>
          </a:p>
          <a:p>
            <a:r>
              <a:rPr lang="en-US" dirty="0"/>
              <a:t>The team gets to debug their development and deployment processes, and gets a morale boost through accomplishments.</a:t>
            </a:r>
            <a:endParaRPr lang="en-IE" dirty="0"/>
          </a:p>
          <a:p>
            <a:pPr marL="0" indent="0">
              <a:buNone/>
            </a:pPr>
            <a:endParaRPr lang="en-IE" dirty="0"/>
          </a:p>
        </p:txBody>
      </p:sp>
    </p:spTree>
    <p:extLst>
      <p:ext uri="{BB962C8B-B14F-4D97-AF65-F5344CB8AC3E}">
        <p14:creationId xmlns:p14="http://schemas.microsoft.com/office/powerpoint/2010/main" val="4019160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Frequent Delivery </a:t>
            </a:r>
            <a:endParaRPr lang="en-IE" dirty="0"/>
          </a:p>
        </p:txBody>
      </p:sp>
      <p:sp>
        <p:nvSpPr>
          <p:cNvPr id="3" name="Content Placeholder 2"/>
          <p:cNvSpPr>
            <a:spLocks noGrp="1"/>
          </p:cNvSpPr>
          <p:nvPr>
            <p:ph idx="1"/>
          </p:nvPr>
        </p:nvSpPr>
        <p:spPr/>
        <p:txBody>
          <a:bodyPr>
            <a:normAutofit fontScale="92500"/>
          </a:bodyPr>
          <a:lstStyle/>
          <a:p>
            <a:r>
              <a:rPr lang="en-US" dirty="0"/>
              <a:t>Obtaining feedback is critical to an organization’s ability to course-correct if something is not quite right or does not meet the needs of the customer. </a:t>
            </a:r>
            <a:endParaRPr lang="en-US" dirty="0" smtClean="0"/>
          </a:p>
          <a:p>
            <a:endParaRPr lang="en-US" dirty="0"/>
          </a:p>
          <a:p>
            <a:r>
              <a:rPr lang="en-US" dirty="0" smtClean="0"/>
              <a:t>Within </a:t>
            </a:r>
            <a:r>
              <a:rPr lang="en-US" dirty="0"/>
              <a:t>Waterfall, because working software was not delivered at regular intervals but rather as a “big bang” after months or years of development, gathering this type of interim feedback was difficult. </a:t>
            </a:r>
            <a:endParaRPr lang="en-IE" dirty="0"/>
          </a:p>
        </p:txBody>
      </p:sp>
    </p:spTree>
    <p:extLst>
      <p:ext uri="{BB962C8B-B14F-4D97-AF65-F5344CB8AC3E}">
        <p14:creationId xmlns:p14="http://schemas.microsoft.com/office/powerpoint/2010/main" val="751555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 “Us versus Them” Scenarios</a:t>
            </a:r>
            <a:endParaRPr lang="en-IE" dirty="0"/>
          </a:p>
        </p:txBody>
      </p:sp>
      <p:sp>
        <p:nvSpPr>
          <p:cNvPr id="3" name="Content Placeholder 2"/>
          <p:cNvSpPr>
            <a:spLocks noGrp="1"/>
          </p:cNvSpPr>
          <p:nvPr>
            <p:ph idx="1"/>
          </p:nvPr>
        </p:nvSpPr>
        <p:spPr/>
        <p:txBody>
          <a:bodyPr>
            <a:normAutofit fontScale="92500" lnSpcReduction="10000"/>
          </a:bodyPr>
          <a:lstStyle/>
          <a:p>
            <a:r>
              <a:rPr lang="en-US" dirty="0" smtClean="0"/>
              <a:t>Before Agile methodologies, some </a:t>
            </a:r>
            <a:r>
              <a:rPr lang="en-US" dirty="0"/>
              <a:t>development teams handed off their code to </a:t>
            </a:r>
            <a:r>
              <a:rPr lang="en-US" dirty="0" smtClean="0"/>
              <a:t>an independent </a:t>
            </a:r>
            <a:r>
              <a:rPr lang="en-US" dirty="0"/>
              <a:t>testing </a:t>
            </a:r>
            <a:r>
              <a:rPr lang="en-US" dirty="0" smtClean="0"/>
              <a:t>group. 							</a:t>
            </a:r>
          </a:p>
          <a:p>
            <a:r>
              <a:rPr lang="en-US" dirty="0"/>
              <a:t>T</a:t>
            </a:r>
            <a:r>
              <a:rPr lang="en-US" dirty="0" smtClean="0"/>
              <a:t>his </a:t>
            </a:r>
            <a:r>
              <a:rPr lang="en-US" dirty="0"/>
              <a:t>handoff frequently created an “us versus them” environment, where the developers could criticize the testers based on the types and quality of tests they were running, and the testers could lament the poorly written code that they were expected to debug. </a:t>
            </a:r>
            <a:endParaRPr lang="en-IE" dirty="0"/>
          </a:p>
        </p:txBody>
      </p:sp>
    </p:spTree>
    <p:extLst>
      <p:ext uri="{BB962C8B-B14F-4D97-AF65-F5344CB8AC3E}">
        <p14:creationId xmlns:p14="http://schemas.microsoft.com/office/powerpoint/2010/main" val="4213456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No “Us versus Them” Scenarios</a:t>
            </a:r>
          </a:p>
        </p:txBody>
      </p:sp>
      <p:sp>
        <p:nvSpPr>
          <p:cNvPr id="3" name="Content Placeholder 2"/>
          <p:cNvSpPr>
            <a:spLocks noGrp="1"/>
          </p:cNvSpPr>
          <p:nvPr>
            <p:ph idx="1"/>
          </p:nvPr>
        </p:nvSpPr>
        <p:spPr/>
        <p:txBody>
          <a:bodyPr>
            <a:normAutofit fontScale="92500" lnSpcReduction="20000"/>
          </a:bodyPr>
          <a:lstStyle/>
          <a:p>
            <a:r>
              <a:rPr lang="en-US" dirty="0"/>
              <a:t>By changing the definition of “</a:t>
            </a:r>
            <a:r>
              <a:rPr lang="en-US" dirty="0" smtClean="0"/>
              <a:t>done” to </a:t>
            </a:r>
            <a:r>
              <a:rPr lang="en-US" dirty="0"/>
              <a:t>include testing, the team has a new appreciation for the testing effort. </a:t>
            </a:r>
            <a:endParaRPr lang="en-US" dirty="0" smtClean="0"/>
          </a:p>
          <a:p>
            <a:endParaRPr lang="en-US" dirty="0" smtClean="0"/>
          </a:p>
          <a:p>
            <a:r>
              <a:rPr lang="en-US" dirty="0" smtClean="0"/>
              <a:t>Developers </a:t>
            </a:r>
            <a:r>
              <a:rPr lang="en-US" dirty="0"/>
              <a:t>are now collaborating with their testing teammates to create the highest quality software. </a:t>
            </a:r>
            <a:endParaRPr lang="en-US" dirty="0" smtClean="0"/>
          </a:p>
          <a:p>
            <a:endParaRPr lang="en-US" dirty="0"/>
          </a:p>
          <a:p>
            <a:r>
              <a:rPr lang="en-US" dirty="0" smtClean="0"/>
              <a:t>If </a:t>
            </a:r>
            <a:r>
              <a:rPr lang="en-US" dirty="0"/>
              <a:t>an iteration cannot be completed on time because of testing problems, the entire team is responsible.</a:t>
            </a:r>
            <a:endParaRPr lang="en-IE" dirty="0"/>
          </a:p>
          <a:p>
            <a:endParaRPr lang="en-IE" dirty="0"/>
          </a:p>
        </p:txBody>
      </p:sp>
    </p:spTree>
    <p:extLst>
      <p:ext uri="{BB962C8B-B14F-4D97-AF65-F5344CB8AC3E}">
        <p14:creationId xmlns:p14="http://schemas.microsoft.com/office/powerpoint/2010/main" val="2008644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No “Us versus Them” Scenarios</a:t>
            </a:r>
          </a:p>
        </p:txBody>
      </p:sp>
      <p:sp>
        <p:nvSpPr>
          <p:cNvPr id="3" name="Content Placeholder 2"/>
          <p:cNvSpPr>
            <a:spLocks noGrp="1"/>
          </p:cNvSpPr>
          <p:nvPr>
            <p:ph idx="1"/>
          </p:nvPr>
        </p:nvSpPr>
        <p:spPr/>
        <p:txBody>
          <a:bodyPr>
            <a:normAutofit fontScale="92500" lnSpcReduction="20000"/>
          </a:bodyPr>
          <a:lstStyle/>
          <a:p>
            <a:r>
              <a:rPr lang="en-US" dirty="0"/>
              <a:t>Another area where this is demonstrated is between the product owner and the team. </a:t>
            </a:r>
            <a:r>
              <a:rPr lang="en-US" dirty="0" smtClean="0"/>
              <a:t>						</a:t>
            </a:r>
          </a:p>
          <a:p>
            <a:r>
              <a:rPr lang="en-US" dirty="0" smtClean="0"/>
              <a:t>In </a:t>
            </a:r>
            <a:r>
              <a:rPr lang="en-US" dirty="0"/>
              <a:t>the past, a lack of clear requirements was often the reason that software was late or inadequate. </a:t>
            </a:r>
            <a:r>
              <a:rPr lang="en-US" dirty="0" smtClean="0"/>
              <a:t>								</a:t>
            </a:r>
          </a:p>
          <a:p>
            <a:r>
              <a:rPr lang="en-US" dirty="0" smtClean="0"/>
              <a:t>Now</a:t>
            </a:r>
            <a:r>
              <a:rPr lang="en-US" dirty="0"/>
              <a:t>, the product owner, with responsibility for bringing clarity and priority to the requirements, is part of the delivery team. </a:t>
            </a:r>
            <a:r>
              <a:rPr lang="en-US" dirty="0" smtClean="0"/>
              <a:t>							</a:t>
            </a:r>
          </a:p>
        </p:txBody>
      </p:sp>
    </p:spTree>
    <p:extLst>
      <p:ext uri="{BB962C8B-B14F-4D97-AF65-F5344CB8AC3E}">
        <p14:creationId xmlns:p14="http://schemas.microsoft.com/office/powerpoint/2010/main" val="3089209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No “Us versus Them” Scenarios</a:t>
            </a:r>
          </a:p>
        </p:txBody>
      </p:sp>
      <p:sp>
        <p:nvSpPr>
          <p:cNvPr id="3" name="Content Placeholder 2"/>
          <p:cNvSpPr>
            <a:spLocks noGrp="1"/>
          </p:cNvSpPr>
          <p:nvPr>
            <p:ph idx="1"/>
          </p:nvPr>
        </p:nvSpPr>
        <p:spPr/>
        <p:txBody>
          <a:bodyPr/>
          <a:lstStyle/>
          <a:p>
            <a:r>
              <a:rPr lang="en-US" dirty="0"/>
              <a:t>If a developer is unsure of how to proceed, it is his or her responsibility to seek clarity from the product owner, and it is the product owner’s responsibility to provide an educated response</a:t>
            </a:r>
            <a:r>
              <a:rPr lang="en-US" dirty="0" smtClean="0"/>
              <a:t>.</a:t>
            </a:r>
            <a:endParaRPr lang="en-IE" dirty="0" smtClean="0"/>
          </a:p>
          <a:p>
            <a:endParaRPr lang="en-IE" dirty="0"/>
          </a:p>
          <a:p>
            <a:r>
              <a:rPr lang="en-US" dirty="0"/>
              <a:t>Central to this </a:t>
            </a:r>
            <a:r>
              <a:rPr lang="en-US" dirty="0" smtClean="0"/>
              <a:t>is </a:t>
            </a:r>
            <a:r>
              <a:rPr lang="en-US" dirty="0"/>
              <a:t>the idea that the team succeeds or fails together</a:t>
            </a:r>
            <a:endParaRPr lang="en-IE" dirty="0"/>
          </a:p>
        </p:txBody>
      </p:sp>
    </p:spTree>
    <p:extLst>
      <p:ext uri="{BB962C8B-B14F-4D97-AF65-F5344CB8AC3E}">
        <p14:creationId xmlns:p14="http://schemas.microsoft.com/office/powerpoint/2010/main" val="2473538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Agile Software Development Approach</a:t>
            </a:r>
            <a:endParaRPr lang="en-IE" dirty="0"/>
          </a:p>
        </p:txBody>
      </p:sp>
      <p:sp>
        <p:nvSpPr>
          <p:cNvPr id="3" name="Content Placeholder 2"/>
          <p:cNvSpPr>
            <a:spLocks noGrp="1"/>
          </p:cNvSpPr>
          <p:nvPr>
            <p:ph idx="1"/>
          </p:nvPr>
        </p:nvSpPr>
        <p:spPr/>
        <p:txBody>
          <a:bodyPr>
            <a:noAutofit/>
          </a:bodyPr>
          <a:lstStyle/>
          <a:p>
            <a:r>
              <a:rPr lang="en-US" sz="2600" b="1" dirty="0">
                <a:hlinkClick r:id="rId2"/>
              </a:rPr>
              <a:t>Agile</a:t>
            </a:r>
            <a:r>
              <a:rPr lang="en-US" sz="2600" dirty="0"/>
              <a:t> is an overarching term that includes iterative approaches to software development that embrace the values of the Manifesto for Agile Software </a:t>
            </a:r>
            <a:r>
              <a:rPr lang="en-US" sz="2600" dirty="0" smtClean="0"/>
              <a:t>Development.							</a:t>
            </a:r>
          </a:p>
          <a:p>
            <a:r>
              <a:rPr lang="en-US" sz="2600" dirty="0"/>
              <a:t>Agile development methodologies are designed to flex and support the needs of the project and organization</a:t>
            </a:r>
            <a:r>
              <a:rPr lang="en-US" sz="2600" dirty="0" smtClean="0"/>
              <a:t>.		 </a:t>
            </a:r>
          </a:p>
          <a:p>
            <a:r>
              <a:rPr lang="en-US" sz="2600" dirty="0" smtClean="0"/>
              <a:t>Agile </a:t>
            </a:r>
            <a:r>
              <a:rPr lang="en-US" sz="2600" dirty="0"/>
              <a:t>does not describe a specific approach, but instead offers a collection of tools and best practices that help development organizations focus on efficiency, collaboration, quality, and the creation of customer value. </a:t>
            </a:r>
            <a:endParaRPr lang="en-US" sz="2600" dirty="0" smtClean="0"/>
          </a:p>
        </p:txBody>
      </p:sp>
    </p:spTree>
    <p:extLst>
      <p:ext uri="{BB962C8B-B14F-4D97-AF65-F5344CB8AC3E}">
        <p14:creationId xmlns:p14="http://schemas.microsoft.com/office/powerpoint/2010/main" val="3469275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Collaborative Physical Workspace</a:t>
            </a:r>
            <a:endParaRPr lang="en-IE" dirty="0"/>
          </a:p>
        </p:txBody>
      </p:sp>
      <p:sp>
        <p:nvSpPr>
          <p:cNvPr id="3" name="Content Placeholder 2"/>
          <p:cNvSpPr>
            <a:spLocks noGrp="1"/>
          </p:cNvSpPr>
          <p:nvPr>
            <p:ph idx="1"/>
          </p:nvPr>
        </p:nvSpPr>
        <p:spPr/>
        <p:txBody>
          <a:bodyPr/>
          <a:lstStyle/>
          <a:p>
            <a:r>
              <a:rPr lang="en-US" dirty="0"/>
              <a:t>The collaboration aspect of Agile allows team members to work together and solve problems quickly. </a:t>
            </a:r>
            <a:r>
              <a:rPr lang="en-US" dirty="0" smtClean="0"/>
              <a:t>						</a:t>
            </a:r>
          </a:p>
          <a:p>
            <a:r>
              <a:rPr lang="en-US" dirty="0" smtClean="0"/>
              <a:t>When </a:t>
            </a:r>
            <a:r>
              <a:rPr lang="en-US" dirty="0"/>
              <a:t>the entire development team is </a:t>
            </a:r>
            <a:r>
              <a:rPr lang="en-US" dirty="0" smtClean="0"/>
              <a:t>co-located</a:t>
            </a:r>
            <a:r>
              <a:rPr lang="en-US" dirty="0"/>
              <a:t>, which is </a:t>
            </a:r>
            <a:r>
              <a:rPr lang="en-US" dirty="0" smtClean="0"/>
              <a:t>the ideal</a:t>
            </a:r>
            <a:r>
              <a:rPr lang="en-US" dirty="0"/>
              <a:t>, then how the seating arrangements are managed can greatly contribute to their </a:t>
            </a:r>
            <a:r>
              <a:rPr lang="en-US" dirty="0" smtClean="0"/>
              <a:t>effectiveness.</a:t>
            </a:r>
            <a:endParaRPr lang="en-IE" dirty="0"/>
          </a:p>
        </p:txBody>
      </p:sp>
    </p:spTree>
    <p:extLst>
      <p:ext uri="{BB962C8B-B14F-4D97-AF65-F5344CB8AC3E}">
        <p14:creationId xmlns:p14="http://schemas.microsoft.com/office/powerpoint/2010/main" val="4145986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Collaborative Physical Workspace</a:t>
            </a:r>
          </a:p>
        </p:txBody>
      </p:sp>
      <p:sp>
        <p:nvSpPr>
          <p:cNvPr id="3" name="Content Placeholder 2"/>
          <p:cNvSpPr>
            <a:spLocks noGrp="1"/>
          </p:cNvSpPr>
          <p:nvPr>
            <p:ph idx="1"/>
          </p:nvPr>
        </p:nvSpPr>
        <p:spPr/>
        <p:txBody>
          <a:bodyPr>
            <a:normAutofit fontScale="85000" lnSpcReduction="20000"/>
          </a:bodyPr>
          <a:lstStyle/>
          <a:p>
            <a:r>
              <a:rPr lang="en-US" dirty="0"/>
              <a:t>Cubicle walls (or even offices) can be torn down so everyone can sit together and see one </a:t>
            </a:r>
            <a:r>
              <a:rPr lang="en-US" dirty="0" smtClean="0"/>
              <a:t>another. This </a:t>
            </a:r>
            <a:r>
              <a:rPr lang="en-US" dirty="0"/>
              <a:t>invites collaboration. </a:t>
            </a:r>
            <a:r>
              <a:rPr lang="en-US" dirty="0" smtClean="0"/>
              <a:t>						</a:t>
            </a:r>
          </a:p>
          <a:p>
            <a:r>
              <a:rPr lang="en-US" dirty="0"/>
              <a:t>By allowing the developers and testers to have easy access to one another, questions or issues that may have taken several e-mails or meetings to resolve can be addressed face-to-face for immediate resolution. </a:t>
            </a:r>
            <a:r>
              <a:rPr lang="en-US" dirty="0" smtClean="0"/>
              <a:t>	</a:t>
            </a:r>
          </a:p>
          <a:p>
            <a:r>
              <a:rPr lang="en-US" dirty="0" smtClean="0"/>
              <a:t>The </a:t>
            </a:r>
            <a:r>
              <a:rPr lang="en-US" dirty="0"/>
              <a:t>speed of clarification and problem solving that comes from being collaborative provides teams with an excellent opportunity to improve their deliverables.</a:t>
            </a:r>
            <a:endParaRPr lang="en-IE" dirty="0"/>
          </a:p>
          <a:p>
            <a:endParaRPr lang="en-IE" dirty="0"/>
          </a:p>
        </p:txBody>
      </p:sp>
    </p:spTree>
    <p:extLst>
      <p:ext uri="{BB962C8B-B14F-4D97-AF65-F5344CB8AC3E}">
        <p14:creationId xmlns:p14="http://schemas.microsoft.com/office/powerpoint/2010/main" val="1512970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Managers</a:t>
            </a:r>
            <a:endParaRPr lang="en-IE" dirty="0"/>
          </a:p>
        </p:txBody>
      </p:sp>
      <p:sp>
        <p:nvSpPr>
          <p:cNvPr id="3" name="Content Placeholder 2"/>
          <p:cNvSpPr>
            <a:spLocks noGrp="1"/>
          </p:cNvSpPr>
          <p:nvPr>
            <p:ph idx="1"/>
          </p:nvPr>
        </p:nvSpPr>
        <p:spPr/>
        <p:txBody>
          <a:bodyPr>
            <a:normAutofit/>
          </a:bodyPr>
          <a:lstStyle/>
          <a:p>
            <a:r>
              <a:rPr lang="en-US" dirty="0"/>
              <a:t>Perhaps the biggest impact </a:t>
            </a:r>
            <a:r>
              <a:rPr lang="en-US" dirty="0" smtClean="0"/>
              <a:t>Agile approaches have for managers </a:t>
            </a:r>
            <a:r>
              <a:rPr lang="en-US" dirty="0"/>
              <a:t>is that they are no longer responsible for defining the solutions—this now belongs to the team. </a:t>
            </a:r>
            <a:endParaRPr lang="en-US" dirty="0" smtClean="0"/>
          </a:p>
          <a:p>
            <a:endParaRPr lang="en-US" dirty="0"/>
          </a:p>
          <a:p>
            <a:r>
              <a:rPr lang="en-US" dirty="0"/>
              <a:t>The </a:t>
            </a:r>
            <a:r>
              <a:rPr lang="en-US" dirty="0" smtClean="0"/>
              <a:t>manager’s role is now to </a:t>
            </a:r>
            <a:r>
              <a:rPr lang="en-US" dirty="0"/>
              <a:t>facilitate how much a team learns and how quickly they embrace their self-organization. </a:t>
            </a:r>
            <a:endParaRPr lang="en-IE" dirty="0"/>
          </a:p>
        </p:txBody>
      </p:sp>
    </p:spTree>
    <p:extLst>
      <p:ext uri="{BB962C8B-B14F-4D97-AF65-F5344CB8AC3E}">
        <p14:creationId xmlns:p14="http://schemas.microsoft.com/office/powerpoint/2010/main" val="2996549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Executives</a:t>
            </a:r>
            <a:endParaRPr lang="en-IE" dirty="0"/>
          </a:p>
        </p:txBody>
      </p:sp>
      <p:sp>
        <p:nvSpPr>
          <p:cNvPr id="3" name="Content Placeholder 2"/>
          <p:cNvSpPr>
            <a:spLocks noGrp="1"/>
          </p:cNvSpPr>
          <p:nvPr>
            <p:ph idx="1"/>
          </p:nvPr>
        </p:nvSpPr>
        <p:spPr/>
        <p:txBody>
          <a:bodyPr>
            <a:normAutofit lnSpcReduction="10000"/>
          </a:bodyPr>
          <a:lstStyle/>
          <a:p>
            <a:r>
              <a:rPr lang="en-US" dirty="0"/>
              <a:t>Executives </a:t>
            </a:r>
            <a:r>
              <a:rPr lang="en-US" dirty="0" smtClean="0"/>
              <a:t>hold </a:t>
            </a:r>
            <a:r>
              <a:rPr lang="en-US" dirty="0"/>
              <a:t>the power in terms of budget and personnel </a:t>
            </a:r>
            <a:r>
              <a:rPr lang="en-US" dirty="0" smtClean="0"/>
              <a:t>resources within any organization.							</a:t>
            </a:r>
          </a:p>
          <a:p>
            <a:r>
              <a:rPr lang="en-US" dirty="0"/>
              <a:t>Executives are tasked with budgets, milestones, and reporting progress to the board of directors, shareholders, and others who have invested in the success of the </a:t>
            </a:r>
            <a:r>
              <a:rPr lang="en-US" dirty="0" smtClean="0"/>
              <a:t>company.</a:t>
            </a:r>
            <a:endParaRPr lang="en-IE" dirty="0"/>
          </a:p>
        </p:txBody>
      </p:sp>
    </p:spTree>
    <p:extLst>
      <p:ext uri="{BB962C8B-B14F-4D97-AF65-F5344CB8AC3E}">
        <p14:creationId xmlns:p14="http://schemas.microsoft.com/office/powerpoint/2010/main" val="868753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Executives</a:t>
            </a:r>
          </a:p>
        </p:txBody>
      </p:sp>
      <p:sp>
        <p:nvSpPr>
          <p:cNvPr id="3" name="Content Placeholder 2"/>
          <p:cNvSpPr>
            <a:spLocks noGrp="1"/>
          </p:cNvSpPr>
          <p:nvPr>
            <p:ph idx="1"/>
          </p:nvPr>
        </p:nvSpPr>
        <p:spPr/>
        <p:txBody>
          <a:bodyPr>
            <a:normAutofit fontScale="92500" lnSpcReduction="10000"/>
          </a:bodyPr>
          <a:lstStyle/>
          <a:p>
            <a:r>
              <a:rPr lang="en-US" dirty="0"/>
              <a:t>Agile </a:t>
            </a:r>
            <a:r>
              <a:rPr lang="en-US" dirty="0" smtClean="0"/>
              <a:t>executives support the approach of keeping </a:t>
            </a:r>
            <a:r>
              <a:rPr lang="en-US" dirty="0"/>
              <a:t>the scope very small, </a:t>
            </a:r>
            <a:r>
              <a:rPr lang="en-US" dirty="0" smtClean="0"/>
              <a:t>delivering frequently</a:t>
            </a:r>
            <a:r>
              <a:rPr lang="en-US" dirty="0"/>
              <a:t>, and </a:t>
            </a:r>
            <a:r>
              <a:rPr lang="en-US" dirty="0" smtClean="0"/>
              <a:t>inspecting results </a:t>
            </a:r>
            <a:r>
              <a:rPr lang="en-US" dirty="0"/>
              <a:t>often, allowing </a:t>
            </a:r>
            <a:r>
              <a:rPr lang="en-US" dirty="0" smtClean="0"/>
              <a:t>for course-correction </a:t>
            </a:r>
            <a:r>
              <a:rPr lang="en-US" dirty="0"/>
              <a:t>if </a:t>
            </a:r>
            <a:r>
              <a:rPr lang="en-US" dirty="0" smtClean="0"/>
              <a:t>necessary.					</a:t>
            </a:r>
          </a:p>
          <a:p>
            <a:r>
              <a:rPr lang="en-US" dirty="0"/>
              <a:t>Agile </a:t>
            </a:r>
            <a:r>
              <a:rPr lang="en-US" dirty="0" smtClean="0"/>
              <a:t>executives must understand </a:t>
            </a:r>
            <a:r>
              <a:rPr lang="en-US" dirty="0"/>
              <a:t>and respect the current priority projects being delivered and will send the request to the appropriate product owner to begin exploring all of the details of the new </a:t>
            </a:r>
            <a:r>
              <a:rPr lang="en-US" dirty="0" smtClean="0"/>
              <a:t>request.</a:t>
            </a:r>
            <a:endParaRPr lang="en-IE" dirty="0"/>
          </a:p>
        </p:txBody>
      </p:sp>
    </p:spTree>
    <p:extLst>
      <p:ext uri="{BB962C8B-B14F-4D97-AF65-F5344CB8AC3E}">
        <p14:creationId xmlns:p14="http://schemas.microsoft.com/office/powerpoint/2010/main" val="1377802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Summary</a:t>
            </a:r>
            <a:endParaRPr lang="en-IE"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US" dirty="0"/>
              <a:t>Organizational culture is the accumulation of years of interactions and experiences that have formed into a belief system of how work progresses and how decisions are made. To shift the culture to Agile, the organization must be willing to embrace new roles, workflows, and definitions of success</a:t>
            </a:r>
            <a:r>
              <a:rPr lang="en-US" dirty="0" smtClean="0"/>
              <a:t>.									</a:t>
            </a:r>
            <a:endParaRPr lang="en-IE" dirty="0"/>
          </a:p>
          <a:p>
            <a:r>
              <a:rPr lang="en-US" dirty="0" smtClean="0"/>
              <a:t> </a:t>
            </a:r>
            <a:r>
              <a:rPr lang="en-US" dirty="0"/>
              <a:t>Self-organizing teams have working agreements, select the work that they will own, cross-train and support one another, and create a dynamic that plays to the strengths of each individual</a:t>
            </a:r>
            <a:r>
              <a:rPr lang="en-US" dirty="0" smtClean="0"/>
              <a:t>.					</a:t>
            </a:r>
            <a:endParaRPr lang="en-IE" dirty="0"/>
          </a:p>
          <a:p>
            <a:r>
              <a:rPr lang="en-US" dirty="0" smtClean="0"/>
              <a:t>Continuous </a:t>
            </a:r>
            <a:r>
              <a:rPr lang="en-US" dirty="0"/>
              <a:t>improvement on teams means that members can solve their own problems without outside intervention and they are working to improve not only the product but also team effectiveness</a:t>
            </a:r>
            <a:r>
              <a:rPr lang="en-US" dirty="0" smtClean="0"/>
              <a:t>.							</a:t>
            </a:r>
            <a:endParaRPr lang="en-IE" dirty="0"/>
          </a:p>
          <a:p>
            <a:r>
              <a:rPr lang="en-US" dirty="0" smtClean="0"/>
              <a:t>Frequent </a:t>
            </a:r>
            <a:r>
              <a:rPr lang="en-US" dirty="0"/>
              <a:t>delivery of working software is central to Agile success. This creates a meaningful feedback loop for the team to incorporate.</a:t>
            </a:r>
            <a:endParaRPr lang="en-IE" dirty="0"/>
          </a:p>
          <a:p>
            <a:endParaRPr lang="en-IE" dirty="0"/>
          </a:p>
        </p:txBody>
      </p:sp>
    </p:spTree>
    <p:extLst>
      <p:ext uri="{BB962C8B-B14F-4D97-AF65-F5344CB8AC3E}">
        <p14:creationId xmlns:p14="http://schemas.microsoft.com/office/powerpoint/2010/main" val="616164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Summary</a:t>
            </a:r>
            <a:endParaRPr lang="en-IE" dirty="0"/>
          </a:p>
        </p:txBody>
      </p:sp>
      <p:sp>
        <p:nvSpPr>
          <p:cNvPr id="3" name="Content Placeholder 2"/>
          <p:cNvSpPr>
            <a:spLocks noGrp="1"/>
          </p:cNvSpPr>
          <p:nvPr>
            <p:ph idx="1"/>
          </p:nvPr>
        </p:nvSpPr>
        <p:spPr/>
        <p:txBody>
          <a:bodyPr>
            <a:normAutofit fontScale="55000" lnSpcReduction="20000"/>
          </a:bodyPr>
          <a:lstStyle/>
          <a:p>
            <a:r>
              <a:rPr lang="en-US" sz="3800" dirty="0"/>
              <a:t>Agile breaks down organizational silos and creates teams where developers, testers, and requirements owners all depend on each other for shared success</a:t>
            </a:r>
            <a:r>
              <a:rPr lang="en-US" sz="3800" dirty="0" smtClean="0"/>
              <a:t>.							</a:t>
            </a:r>
            <a:endParaRPr lang="en-IE" sz="3800" dirty="0"/>
          </a:p>
          <a:p>
            <a:r>
              <a:rPr lang="en-US" sz="3800" dirty="0"/>
              <a:t>In Agile, teams should be </a:t>
            </a:r>
            <a:r>
              <a:rPr lang="en-US" sz="3800" dirty="0" smtClean="0"/>
              <a:t>co-located </a:t>
            </a:r>
            <a:r>
              <a:rPr lang="en-US" sz="3800" dirty="0"/>
              <a:t>to facilitate collaboration. This can be challenging for teams with virtual or international participants, so optimizing the physical workspace and collaboration tools is a priority</a:t>
            </a:r>
            <a:r>
              <a:rPr lang="en-US" sz="3800" dirty="0" smtClean="0"/>
              <a:t>.					</a:t>
            </a:r>
            <a:endParaRPr lang="en-IE" sz="3800" dirty="0"/>
          </a:p>
          <a:p>
            <a:r>
              <a:rPr lang="en-US" sz="3800" dirty="0"/>
              <a:t>High-performing teams have excellent team dynamics where individuals know and respect each other and can resolve differences productively</a:t>
            </a:r>
            <a:r>
              <a:rPr lang="en-US" sz="3800" dirty="0" smtClean="0"/>
              <a:t>.								</a:t>
            </a:r>
            <a:endParaRPr lang="en-IE" sz="3800" dirty="0"/>
          </a:p>
          <a:p>
            <a:r>
              <a:rPr lang="en-US" sz="3800" dirty="0" smtClean="0"/>
              <a:t>Effective </a:t>
            </a:r>
            <a:r>
              <a:rPr lang="en-US" sz="3800" dirty="0"/>
              <a:t>teams are adaptable to the changes that come with continuous improvement in Agile, and they demonstrate a commitment to completing the deliverables even when circumstances are not ideal.</a:t>
            </a:r>
            <a:endParaRPr lang="en-IE" sz="3800" dirty="0"/>
          </a:p>
          <a:p>
            <a:endParaRPr lang="en-IE" dirty="0"/>
          </a:p>
        </p:txBody>
      </p:sp>
    </p:spTree>
    <p:extLst>
      <p:ext uri="{BB962C8B-B14F-4D97-AF65-F5344CB8AC3E}">
        <p14:creationId xmlns:p14="http://schemas.microsoft.com/office/powerpoint/2010/main" val="3722939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Agile Software Development Approach</a:t>
            </a:r>
          </a:p>
        </p:txBody>
      </p:sp>
      <p:sp>
        <p:nvSpPr>
          <p:cNvPr id="3" name="Content Placeholder 2"/>
          <p:cNvSpPr>
            <a:spLocks noGrp="1"/>
          </p:cNvSpPr>
          <p:nvPr>
            <p:ph idx="1"/>
          </p:nvPr>
        </p:nvSpPr>
        <p:spPr/>
        <p:txBody>
          <a:bodyPr/>
          <a:lstStyle/>
          <a:p>
            <a:r>
              <a:rPr lang="en-US" dirty="0"/>
              <a:t>Agile development includes methodologies such as Extreme </a:t>
            </a:r>
            <a:r>
              <a:rPr lang="en-US" dirty="0" smtClean="0"/>
              <a:t>Programming and Scrum.</a:t>
            </a:r>
          </a:p>
          <a:p>
            <a:pPr marL="0" indent="0">
              <a:buNone/>
            </a:pPr>
            <a:endParaRPr lang="en-US" dirty="0"/>
          </a:p>
          <a:p>
            <a:r>
              <a:rPr lang="en-US" dirty="0"/>
              <a:t>A</a:t>
            </a:r>
            <a:r>
              <a:rPr lang="en-US" dirty="0" smtClean="0"/>
              <a:t>ll </a:t>
            </a:r>
            <a:r>
              <a:rPr lang="en-US" dirty="0"/>
              <a:t>of these versions of Agile development have their own nuances, but they share the goal of avoiding “a single pass sequential, document-driven, gated-step approach” </a:t>
            </a:r>
            <a:endParaRPr lang="en-IE" dirty="0"/>
          </a:p>
          <a:p>
            <a:endParaRPr lang="en-IE" dirty="0"/>
          </a:p>
        </p:txBody>
      </p:sp>
    </p:spTree>
    <p:extLst>
      <p:ext uri="{BB962C8B-B14F-4D97-AF65-F5344CB8AC3E}">
        <p14:creationId xmlns:p14="http://schemas.microsoft.com/office/powerpoint/2010/main" val="4233653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Software Development Approaches</a:t>
            </a:r>
            <a:endParaRPr lang="en-IE"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6781800" cy="3276600"/>
          </a:xfrm>
          <a:prstGeom prst="rect">
            <a:avLst/>
          </a:prstGeom>
          <a:noFill/>
          <a:ln>
            <a:noFill/>
          </a:ln>
        </p:spPr>
      </p:pic>
    </p:spTree>
    <p:extLst>
      <p:ext uri="{BB962C8B-B14F-4D97-AF65-F5344CB8AC3E}">
        <p14:creationId xmlns:p14="http://schemas.microsoft.com/office/powerpoint/2010/main" val="1679088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Software Development Approaches</a:t>
            </a:r>
            <a:endParaRPr lang="en-IE" dirty="0"/>
          </a:p>
        </p:txBody>
      </p:sp>
      <p:sp>
        <p:nvSpPr>
          <p:cNvPr id="3" name="Content Placeholder 2"/>
          <p:cNvSpPr>
            <a:spLocks noGrp="1"/>
          </p:cNvSpPr>
          <p:nvPr>
            <p:ph idx="1"/>
          </p:nvPr>
        </p:nvSpPr>
        <p:spPr/>
        <p:txBody>
          <a:bodyPr>
            <a:normAutofit fontScale="77500" lnSpcReduction="20000"/>
          </a:bodyPr>
          <a:lstStyle/>
          <a:p>
            <a:r>
              <a:rPr lang="en-US" dirty="0"/>
              <a:t>Software development has traditionally been performed using the Waterfall methodology, which focuses on completing each phase of development before the next phase starts</a:t>
            </a:r>
            <a:r>
              <a:rPr lang="en-US" dirty="0" smtClean="0"/>
              <a:t>.	</a:t>
            </a:r>
          </a:p>
          <a:p>
            <a:pPr marL="0" indent="0">
              <a:buNone/>
            </a:pPr>
            <a:r>
              <a:rPr lang="en-US" dirty="0" smtClean="0"/>
              <a:t>					</a:t>
            </a:r>
            <a:endParaRPr lang="en-IE" dirty="0"/>
          </a:p>
          <a:p>
            <a:r>
              <a:rPr lang="en-US" dirty="0" smtClean="0"/>
              <a:t>Waterfall </a:t>
            </a:r>
            <a:r>
              <a:rPr lang="en-US" dirty="0"/>
              <a:t>development methods are sequential, prescriptive, and documentation intensive, but Agile methods promote iterative development, flexibility, and intuitive design</a:t>
            </a:r>
            <a:r>
              <a:rPr lang="en-US" dirty="0" smtClean="0"/>
              <a:t>.	</a:t>
            </a:r>
          </a:p>
          <a:p>
            <a:pPr marL="0" indent="0">
              <a:buNone/>
            </a:pPr>
            <a:r>
              <a:rPr lang="en-US" dirty="0" smtClean="0"/>
              <a:t>					</a:t>
            </a:r>
          </a:p>
          <a:p>
            <a:r>
              <a:rPr lang="en-US" dirty="0"/>
              <a:t>Agile methods started gaining popularity for software development in the 1990s, and teams began to experiment with better ways to develop software.</a:t>
            </a:r>
            <a:endParaRPr lang="en-IE" dirty="0"/>
          </a:p>
          <a:p>
            <a:endParaRPr lang="en-IE" dirty="0"/>
          </a:p>
          <a:p>
            <a:endParaRPr lang="en-IE" dirty="0"/>
          </a:p>
        </p:txBody>
      </p:sp>
    </p:spTree>
    <p:extLst>
      <p:ext uri="{BB962C8B-B14F-4D97-AF65-F5344CB8AC3E}">
        <p14:creationId xmlns:p14="http://schemas.microsoft.com/office/powerpoint/2010/main" val="1019841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Organisational Culture</a:t>
            </a:r>
            <a:endParaRPr lang="en-IE" dirty="0"/>
          </a:p>
        </p:txBody>
      </p:sp>
      <p:sp>
        <p:nvSpPr>
          <p:cNvPr id="3" name="Content Placeholder 2"/>
          <p:cNvSpPr>
            <a:spLocks noGrp="1"/>
          </p:cNvSpPr>
          <p:nvPr>
            <p:ph idx="1"/>
          </p:nvPr>
        </p:nvSpPr>
        <p:spPr/>
        <p:txBody>
          <a:bodyPr>
            <a:normAutofit lnSpcReduction="10000"/>
          </a:bodyPr>
          <a:lstStyle/>
          <a:p>
            <a:r>
              <a:rPr lang="en-US" dirty="0"/>
              <a:t>C</a:t>
            </a:r>
            <a:r>
              <a:rPr lang="en-US" dirty="0" smtClean="0"/>
              <a:t>ulture is </a:t>
            </a:r>
            <a:r>
              <a:rPr lang="en-US" dirty="0"/>
              <a:t>the infrastructure, </a:t>
            </a:r>
            <a:r>
              <a:rPr lang="en-US" dirty="0" smtClean="0"/>
              <a:t>bond or </a:t>
            </a:r>
            <a:r>
              <a:rPr lang="en-US" dirty="0"/>
              <a:t>glue that binds together people and processes to generate </a:t>
            </a:r>
            <a:r>
              <a:rPr lang="en-US" dirty="0" smtClean="0"/>
              <a:t>results.						</a:t>
            </a:r>
          </a:p>
          <a:p>
            <a:r>
              <a:rPr lang="en-US" dirty="0"/>
              <a:t>An organization’s culture </a:t>
            </a:r>
            <a:r>
              <a:rPr lang="en-US" dirty="0" smtClean="0"/>
              <a:t>is not </a:t>
            </a:r>
            <a:r>
              <a:rPr lang="en-US" dirty="0"/>
              <a:t>built overnight; it is the accumulation of years of interactions and experiences that have formed into a belief system of how work progresses and how decisions are </a:t>
            </a:r>
            <a:r>
              <a:rPr lang="en-US" dirty="0" smtClean="0"/>
              <a:t>made.</a:t>
            </a:r>
            <a:endParaRPr lang="en-IE" dirty="0"/>
          </a:p>
        </p:txBody>
      </p:sp>
    </p:spTree>
    <p:extLst>
      <p:ext uri="{BB962C8B-B14F-4D97-AF65-F5344CB8AC3E}">
        <p14:creationId xmlns:p14="http://schemas.microsoft.com/office/powerpoint/2010/main" val="353955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Organisational </a:t>
            </a:r>
            <a:r>
              <a:rPr lang="en-IE" dirty="0" smtClean="0"/>
              <a:t>Culture - Who’s who?</a:t>
            </a:r>
            <a:endParaRPr lang="en-IE" dirty="0"/>
          </a:p>
        </p:txBody>
      </p:sp>
      <p:sp>
        <p:nvSpPr>
          <p:cNvPr id="3" name="Content Placeholder 2"/>
          <p:cNvSpPr>
            <a:spLocks noGrp="1"/>
          </p:cNvSpPr>
          <p:nvPr>
            <p:ph idx="1"/>
          </p:nvPr>
        </p:nvSpPr>
        <p:spPr/>
        <p:txBody>
          <a:bodyPr/>
          <a:lstStyle/>
          <a:p>
            <a:r>
              <a:rPr lang="en-IE" dirty="0" smtClean="0"/>
              <a:t>Team Members							</a:t>
            </a:r>
          </a:p>
          <a:p>
            <a:r>
              <a:rPr lang="en-IE" dirty="0" smtClean="0"/>
              <a:t>Managers							</a:t>
            </a:r>
          </a:p>
          <a:p>
            <a:r>
              <a:rPr lang="en-IE" dirty="0" smtClean="0"/>
              <a:t>Executives</a:t>
            </a:r>
            <a:endParaRPr lang="en-IE" dirty="0"/>
          </a:p>
        </p:txBody>
      </p:sp>
    </p:spTree>
    <p:extLst>
      <p:ext uri="{BB962C8B-B14F-4D97-AF65-F5344CB8AC3E}">
        <p14:creationId xmlns:p14="http://schemas.microsoft.com/office/powerpoint/2010/main" val="3065275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Team Members</a:t>
            </a:r>
            <a:endParaRPr lang="en-IE" dirty="0"/>
          </a:p>
        </p:txBody>
      </p:sp>
      <p:sp>
        <p:nvSpPr>
          <p:cNvPr id="3" name="Content Placeholder 2"/>
          <p:cNvSpPr>
            <a:spLocks noGrp="1"/>
          </p:cNvSpPr>
          <p:nvPr>
            <p:ph idx="1"/>
          </p:nvPr>
        </p:nvSpPr>
        <p:spPr/>
        <p:txBody>
          <a:bodyPr>
            <a:normAutofit fontScale="85000" lnSpcReduction="20000"/>
          </a:bodyPr>
          <a:lstStyle/>
          <a:p>
            <a:r>
              <a:rPr lang="en-US" dirty="0" smtClean="0"/>
              <a:t>Individual </a:t>
            </a:r>
            <a:r>
              <a:rPr lang="en-US" dirty="0"/>
              <a:t>people within an Agile </a:t>
            </a:r>
            <a:r>
              <a:rPr lang="en-US" dirty="0" smtClean="0"/>
              <a:t>team.			</a:t>
            </a:r>
            <a:endParaRPr lang="en-US" dirty="0"/>
          </a:p>
          <a:p>
            <a:r>
              <a:rPr lang="en-US" dirty="0" smtClean="0"/>
              <a:t>Typically </a:t>
            </a:r>
            <a:r>
              <a:rPr lang="en-US" dirty="0"/>
              <a:t>work in development and quality assurance (QA</a:t>
            </a:r>
            <a:r>
              <a:rPr lang="en-US" dirty="0" smtClean="0"/>
              <a:t>)/testing </a:t>
            </a:r>
            <a:r>
              <a:rPr lang="en-US" dirty="0"/>
              <a:t>roles</a:t>
            </a:r>
            <a:r>
              <a:rPr lang="en-US" dirty="0" smtClean="0"/>
              <a:t>.</a:t>
            </a:r>
          </a:p>
          <a:p>
            <a:endParaRPr lang="en-US" dirty="0"/>
          </a:p>
          <a:p>
            <a:r>
              <a:rPr lang="en-US" dirty="0" smtClean="0"/>
              <a:t>Agile Practices employed by team members:</a:t>
            </a:r>
          </a:p>
          <a:p>
            <a:pPr lvl="1"/>
            <a:r>
              <a:rPr lang="en-US" dirty="0" smtClean="0"/>
              <a:t>Self-organizing teams,</a:t>
            </a:r>
          </a:p>
          <a:p>
            <a:pPr lvl="1"/>
            <a:r>
              <a:rPr lang="en-US" dirty="0" smtClean="0"/>
              <a:t>Continuous Improvement,</a:t>
            </a:r>
          </a:p>
          <a:p>
            <a:pPr lvl="1"/>
            <a:r>
              <a:rPr lang="en-US" dirty="0" smtClean="0"/>
              <a:t>Frequent Delivery</a:t>
            </a:r>
          </a:p>
          <a:p>
            <a:pPr lvl="1"/>
            <a:r>
              <a:rPr lang="en-US" dirty="0" smtClean="0"/>
              <a:t>No “Us versus Them” Scenarios</a:t>
            </a:r>
          </a:p>
          <a:p>
            <a:pPr lvl="1"/>
            <a:r>
              <a:rPr lang="en-US" dirty="0" smtClean="0"/>
              <a:t>Collaborative Physical Workspace</a:t>
            </a:r>
            <a:endParaRPr lang="en-IE" dirty="0"/>
          </a:p>
          <a:p>
            <a:endParaRPr lang="en-IE" dirty="0"/>
          </a:p>
        </p:txBody>
      </p:sp>
    </p:spTree>
    <p:extLst>
      <p:ext uri="{BB962C8B-B14F-4D97-AF65-F5344CB8AC3E}">
        <p14:creationId xmlns:p14="http://schemas.microsoft.com/office/powerpoint/2010/main" val="2755429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Self-Organising Teams</a:t>
            </a:r>
            <a:endParaRPr lang="en-IE" dirty="0"/>
          </a:p>
        </p:txBody>
      </p:sp>
      <p:sp>
        <p:nvSpPr>
          <p:cNvPr id="3" name="Content Placeholder 2"/>
          <p:cNvSpPr>
            <a:spLocks noGrp="1"/>
          </p:cNvSpPr>
          <p:nvPr>
            <p:ph idx="1"/>
          </p:nvPr>
        </p:nvSpPr>
        <p:spPr/>
        <p:txBody>
          <a:bodyPr/>
          <a:lstStyle/>
          <a:p>
            <a:r>
              <a:rPr lang="en-US" dirty="0"/>
              <a:t>Agile advocates for self-organizing </a:t>
            </a:r>
            <a:r>
              <a:rPr lang="en-US" dirty="0" smtClean="0"/>
              <a:t>teams.		</a:t>
            </a:r>
          </a:p>
          <a:p>
            <a:r>
              <a:rPr lang="en-US" dirty="0" smtClean="0"/>
              <a:t>People come </a:t>
            </a:r>
            <a:r>
              <a:rPr lang="en-US" dirty="0"/>
              <a:t>together as a team—not just a set of individuals—and they establish themselves as an entity. </a:t>
            </a:r>
            <a:r>
              <a:rPr lang="en-US" dirty="0" smtClean="0"/>
              <a:t>					</a:t>
            </a:r>
          </a:p>
          <a:p>
            <a:r>
              <a:rPr lang="en-US" dirty="0" smtClean="0"/>
              <a:t>They </a:t>
            </a:r>
            <a:r>
              <a:rPr lang="en-US" dirty="0"/>
              <a:t>become a group of people driving toward a common goal.</a:t>
            </a:r>
            <a:endParaRPr lang="en-IE" dirty="0"/>
          </a:p>
        </p:txBody>
      </p:sp>
    </p:spTree>
    <p:extLst>
      <p:ext uri="{BB962C8B-B14F-4D97-AF65-F5344CB8AC3E}">
        <p14:creationId xmlns:p14="http://schemas.microsoft.com/office/powerpoint/2010/main" val="3919714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738</Words>
  <Application>Microsoft Office PowerPoint</Application>
  <PresentationFormat>On-screen Show (4:3)</PresentationFormat>
  <Paragraphs>110</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Agile Organisational Considerations</vt:lpstr>
      <vt:lpstr>Agile Software Development Approach</vt:lpstr>
      <vt:lpstr>Agile Software Development Approach</vt:lpstr>
      <vt:lpstr>Comparing Software Development Approaches</vt:lpstr>
      <vt:lpstr>Comparing Software Development Approaches</vt:lpstr>
      <vt:lpstr>Organisational Culture</vt:lpstr>
      <vt:lpstr>Organisational Culture - Who’s who?</vt:lpstr>
      <vt:lpstr>Team Members</vt:lpstr>
      <vt:lpstr>Self-Organising Teams</vt:lpstr>
      <vt:lpstr>Self-Organising Teams</vt:lpstr>
      <vt:lpstr>Continuous Improvement</vt:lpstr>
      <vt:lpstr>Continuous Improvement</vt:lpstr>
      <vt:lpstr>Frequent Delivery</vt:lpstr>
      <vt:lpstr>Frequent Delivery - Advantages</vt:lpstr>
      <vt:lpstr>Frequent Delivery </vt:lpstr>
      <vt:lpstr>No “Us versus Them” Scenarios</vt:lpstr>
      <vt:lpstr>No “Us versus Them” Scenarios</vt:lpstr>
      <vt:lpstr>No “Us versus Them” Scenarios</vt:lpstr>
      <vt:lpstr>No “Us versus Them” Scenarios</vt:lpstr>
      <vt:lpstr>Collaborative Physical Workspace</vt:lpstr>
      <vt:lpstr>Collaborative Physical Workspace</vt:lpstr>
      <vt:lpstr>Managers</vt:lpstr>
      <vt:lpstr>Executives</vt:lpstr>
      <vt:lpstr>Executives</vt:lpstr>
      <vt:lpstr>Summary</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Organisational Considerations</dc:title>
  <dc:creator>Michael Russell</dc:creator>
  <cp:lastModifiedBy>Michael Russell</cp:lastModifiedBy>
  <cp:revision>31</cp:revision>
  <dcterms:created xsi:type="dcterms:W3CDTF">2006-08-16T00:00:00Z</dcterms:created>
  <dcterms:modified xsi:type="dcterms:W3CDTF">2015-09-03T10:47:44Z</dcterms:modified>
</cp:coreProperties>
</file>