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00"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2"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6" y="7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Agile Roles and Teamwork</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379931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Product Owner</a:t>
            </a:r>
          </a:p>
        </p:txBody>
      </p:sp>
      <p:sp>
        <p:nvSpPr>
          <p:cNvPr id="3" name="Content Placeholder 2"/>
          <p:cNvSpPr>
            <a:spLocks noGrp="1"/>
          </p:cNvSpPr>
          <p:nvPr>
            <p:ph idx="1"/>
          </p:nvPr>
        </p:nvSpPr>
        <p:spPr/>
        <p:txBody>
          <a:bodyPr>
            <a:normAutofit fontScale="92500" lnSpcReduction="10000"/>
          </a:bodyPr>
          <a:lstStyle/>
          <a:p>
            <a:r>
              <a:rPr lang="en-US" dirty="0"/>
              <a:t>Turning the product vision into an actionable project is accomplished by creating and maintaining the </a:t>
            </a:r>
            <a:r>
              <a:rPr lang="en-US" u="sng" dirty="0"/>
              <a:t>product </a:t>
            </a:r>
            <a:r>
              <a:rPr lang="en-US" u="sng" dirty="0" smtClean="0"/>
              <a:t>backlog</a:t>
            </a:r>
            <a:r>
              <a:rPr lang="en-US" dirty="0" smtClean="0"/>
              <a:t> (discussed elsewhere), </a:t>
            </a:r>
            <a:r>
              <a:rPr lang="en-US" dirty="0"/>
              <a:t>which is the core responsibility of the product owner. </a:t>
            </a:r>
            <a:endParaRPr lang="en-US" dirty="0" smtClean="0"/>
          </a:p>
          <a:p>
            <a:endParaRPr lang="en-US" dirty="0"/>
          </a:p>
          <a:p>
            <a:r>
              <a:rPr lang="en-US" dirty="0" smtClean="0"/>
              <a:t>The </a:t>
            </a:r>
            <a:r>
              <a:rPr lang="en-US" dirty="0"/>
              <a:t>product backlog contains all of the requirements for the project in priority order to ensure that the team is always working on the most important things.</a:t>
            </a:r>
            <a:endParaRPr lang="en-IE" dirty="0"/>
          </a:p>
        </p:txBody>
      </p:sp>
    </p:spTree>
    <p:extLst>
      <p:ext uri="{BB962C8B-B14F-4D97-AF65-F5344CB8AC3E}">
        <p14:creationId xmlns:p14="http://schemas.microsoft.com/office/powerpoint/2010/main" val="429249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Product Owner</a:t>
            </a:r>
          </a:p>
        </p:txBody>
      </p:sp>
      <p:sp>
        <p:nvSpPr>
          <p:cNvPr id="3" name="Content Placeholder 2"/>
          <p:cNvSpPr>
            <a:spLocks noGrp="1"/>
          </p:cNvSpPr>
          <p:nvPr>
            <p:ph idx="1"/>
          </p:nvPr>
        </p:nvSpPr>
        <p:spPr/>
        <p:txBody>
          <a:bodyPr/>
          <a:lstStyle/>
          <a:p>
            <a:r>
              <a:rPr lang="en-US" dirty="0"/>
              <a:t>One of the key differences with Agile, and specifically Scrum, is that the requirements are broken down into small units of work called “user </a:t>
            </a:r>
            <a:r>
              <a:rPr lang="en-US" dirty="0" smtClean="0"/>
              <a:t>stories”.</a:t>
            </a:r>
          </a:p>
          <a:p>
            <a:endParaRPr lang="en-US" dirty="0"/>
          </a:p>
          <a:p>
            <a:r>
              <a:rPr lang="en-US" dirty="0"/>
              <a:t>T</a:t>
            </a:r>
            <a:r>
              <a:rPr lang="en-US" dirty="0" smtClean="0"/>
              <a:t>he </a:t>
            </a:r>
            <a:r>
              <a:rPr lang="en-US" dirty="0"/>
              <a:t>product owner writes these user stories to capture the most urgent needs of the desired customer.</a:t>
            </a:r>
            <a:endParaRPr lang="en-IE" dirty="0"/>
          </a:p>
        </p:txBody>
      </p:sp>
    </p:spTree>
    <p:extLst>
      <p:ext uri="{BB962C8B-B14F-4D97-AF65-F5344CB8AC3E}">
        <p14:creationId xmlns:p14="http://schemas.microsoft.com/office/powerpoint/2010/main" val="3033727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Product Owner</a:t>
            </a:r>
          </a:p>
        </p:txBody>
      </p:sp>
      <p:sp>
        <p:nvSpPr>
          <p:cNvPr id="3" name="Content Placeholder 2"/>
          <p:cNvSpPr>
            <a:spLocks noGrp="1"/>
          </p:cNvSpPr>
          <p:nvPr>
            <p:ph idx="1"/>
          </p:nvPr>
        </p:nvSpPr>
        <p:spPr/>
        <p:txBody>
          <a:bodyPr>
            <a:normAutofit lnSpcReduction="10000"/>
          </a:bodyPr>
          <a:lstStyle/>
          <a:p>
            <a:r>
              <a:rPr lang="en-US" dirty="0"/>
              <a:t>As the marketplace, competition, and customer expectations change and evolve, the product owner can easily react by changing the priority of the work units in the backlog. </a:t>
            </a:r>
            <a:endParaRPr lang="en-US" dirty="0" smtClean="0"/>
          </a:p>
          <a:p>
            <a:endParaRPr lang="en-US" dirty="0"/>
          </a:p>
          <a:p>
            <a:r>
              <a:rPr lang="en-US" dirty="0" smtClean="0"/>
              <a:t>The </a:t>
            </a:r>
            <a:r>
              <a:rPr lang="en-US" dirty="0"/>
              <a:t>ability to seamlessly respond to change without disrupting the development process is one of the things that makes Agile so enduring.</a:t>
            </a:r>
            <a:endParaRPr lang="en-IE" dirty="0"/>
          </a:p>
          <a:p>
            <a:endParaRPr lang="en-IE" dirty="0"/>
          </a:p>
        </p:txBody>
      </p:sp>
    </p:spTree>
    <p:extLst>
      <p:ext uri="{BB962C8B-B14F-4D97-AF65-F5344CB8AC3E}">
        <p14:creationId xmlns:p14="http://schemas.microsoft.com/office/powerpoint/2010/main" val="21104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a:t>
            </a:r>
            <a:r>
              <a:rPr lang="en-IE" dirty="0" smtClean="0"/>
              <a:t>Owner –</a:t>
            </a:r>
            <a:br>
              <a:rPr lang="en-IE" dirty="0" smtClean="0"/>
            </a:br>
            <a:r>
              <a:rPr lang="en-IE" dirty="0" smtClean="0"/>
              <a:t> Setting the Priorities</a:t>
            </a:r>
            <a:endParaRPr lang="en-IE" dirty="0"/>
          </a:p>
        </p:txBody>
      </p:sp>
      <p:sp>
        <p:nvSpPr>
          <p:cNvPr id="3" name="Content Placeholder 2"/>
          <p:cNvSpPr>
            <a:spLocks noGrp="1"/>
          </p:cNvSpPr>
          <p:nvPr>
            <p:ph idx="1"/>
          </p:nvPr>
        </p:nvSpPr>
        <p:spPr/>
        <p:txBody>
          <a:bodyPr>
            <a:normAutofit fontScale="77500" lnSpcReduction="20000"/>
          </a:bodyPr>
          <a:lstStyle/>
          <a:p>
            <a:r>
              <a:rPr lang="en-US" dirty="0"/>
              <a:t>O</a:t>
            </a:r>
            <a:r>
              <a:rPr lang="en-US" dirty="0" smtClean="0"/>
              <a:t>ne </a:t>
            </a:r>
            <a:r>
              <a:rPr lang="en-US" dirty="0"/>
              <a:t>important part of the product owner role is the responsibility of setting the priorities, and this can belong to only one person. </a:t>
            </a:r>
            <a:endParaRPr lang="en-US" dirty="0" smtClean="0"/>
          </a:p>
          <a:p>
            <a:endParaRPr lang="en-US" dirty="0"/>
          </a:p>
          <a:p>
            <a:r>
              <a:rPr lang="en-US" dirty="0" smtClean="0"/>
              <a:t>If </a:t>
            </a:r>
            <a:r>
              <a:rPr lang="en-US" dirty="0"/>
              <a:t>you have two or more people tasked with setting the priorities, then you are likely to incur a conflict. </a:t>
            </a:r>
            <a:endParaRPr lang="en-US" dirty="0" smtClean="0"/>
          </a:p>
          <a:p>
            <a:endParaRPr lang="en-US" dirty="0"/>
          </a:p>
          <a:p>
            <a:r>
              <a:rPr lang="en-US" dirty="0" smtClean="0"/>
              <a:t>In </a:t>
            </a:r>
            <a:r>
              <a:rPr lang="en-US" dirty="0"/>
              <a:t>the business world, it is very common to have more work to do than the team can reasonably get done, so there are often multiple top priorities; having one person tasked with being a tie-breaker can make the difference between success and failure within a project.</a:t>
            </a:r>
            <a:endParaRPr lang="en-IE" dirty="0"/>
          </a:p>
        </p:txBody>
      </p:sp>
    </p:spTree>
    <p:extLst>
      <p:ext uri="{BB962C8B-B14F-4D97-AF65-F5344CB8AC3E}">
        <p14:creationId xmlns:p14="http://schemas.microsoft.com/office/powerpoint/2010/main" val="322441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 Setting the Priorities</a:t>
            </a:r>
          </a:p>
        </p:txBody>
      </p:sp>
      <p:sp>
        <p:nvSpPr>
          <p:cNvPr id="3" name="Content Placeholder 2"/>
          <p:cNvSpPr>
            <a:spLocks noGrp="1"/>
          </p:cNvSpPr>
          <p:nvPr>
            <p:ph idx="1"/>
          </p:nvPr>
        </p:nvSpPr>
        <p:spPr/>
        <p:txBody>
          <a:bodyPr/>
          <a:lstStyle/>
          <a:p>
            <a:r>
              <a:rPr lang="en-US" dirty="0" smtClean="0"/>
              <a:t>Remember this is a key practice within Scrum: 	</a:t>
            </a:r>
          </a:p>
          <a:p>
            <a:pPr lvl="1"/>
            <a:r>
              <a:rPr lang="en-US" b="1" i="1" dirty="0"/>
              <a:t>O</a:t>
            </a:r>
            <a:r>
              <a:rPr lang="en-US" b="1" i="1" dirty="0" smtClean="0"/>
              <a:t>nly </a:t>
            </a:r>
            <a:r>
              <a:rPr lang="en-US" b="1" i="1" dirty="0"/>
              <a:t>one person is responsible for maintaining and sustaining the content and priority of a single Product Backlog. </a:t>
            </a:r>
            <a:endParaRPr lang="en-US" b="1" i="1" dirty="0" smtClean="0"/>
          </a:p>
          <a:p>
            <a:pPr lvl="1"/>
            <a:endParaRPr lang="en-US" dirty="0"/>
          </a:p>
          <a:p>
            <a:r>
              <a:rPr lang="en-US" dirty="0" smtClean="0"/>
              <a:t>Otherwise</a:t>
            </a:r>
            <a:r>
              <a:rPr lang="en-US" dirty="0"/>
              <a:t>, multiple conflicting lists flourish and the Scrum teams don’t know which list to listen to. </a:t>
            </a:r>
            <a:endParaRPr lang="en-IE" dirty="0"/>
          </a:p>
        </p:txBody>
      </p:sp>
    </p:spTree>
    <p:extLst>
      <p:ext uri="{BB962C8B-B14F-4D97-AF65-F5344CB8AC3E}">
        <p14:creationId xmlns:p14="http://schemas.microsoft.com/office/powerpoint/2010/main" val="1186439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 Setting the Priorities</a:t>
            </a:r>
          </a:p>
        </p:txBody>
      </p:sp>
      <p:sp>
        <p:nvSpPr>
          <p:cNvPr id="3" name="Content Placeholder 2"/>
          <p:cNvSpPr>
            <a:spLocks noGrp="1"/>
          </p:cNvSpPr>
          <p:nvPr>
            <p:ph idx="1"/>
          </p:nvPr>
        </p:nvSpPr>
        <p:spPr/>
        <p:txBody>
          <a:bodyPr/>
          <a:lstStyle/>
          <a:p>
            <a:r>
              <a:rPr lang="en-US" dirty="0" smtClean="0"/>
              <a:t>This approach allows the Product Owner to identify and start </a:t>
            </a:r>
            <a:r>
              <a:rPr lang="en-US" dirty="0"/>
              <a:t>with </a:t>
            </a:r>
            <a:r>
              <a:rPr lang="en-US" dirty="0" smtClean="0"/>
              <a:t>basic features and </a:t>
            </a:r>
            <a:r>
              <a:rPr lang="en-US" dirty="0"/>
              <a:t>get </a:t>
            </a:r>
            <a:r>
              <a:rPr lang="en-US" dirty="0" smtClean="0"/>
              <a:t>the product </a:t>
            </a:r>
            <a:r>
              <a:rPr lang="en-US" dirty="0"/>
              <a:t>to market quickly, knowing that </a:t>
            </a:r>
            <a:r>
              <a:rPr lang="en-US" dirty="0" smtClean="0"/>
              <a:t>features can be added </a:t>
            </a:r>
            <a:r>
              <a:rPr lang="en-US" dirty="0"/>
              <a:t>in future sprints</a:t>
            </a:r>
            <a:r>
              <a:rPr lang="en-US" dirty="0" smtClean="0"/>
              <a:t>.</a:t>
            </a:r>
          </a:p>
          <a:p>
            <a:endParaRPr lang="en-US" dirty="0"/>
          </a:p>
          <a:p>
            <a:r>
              <a:rPr lang="en-US" dirty="0"/>
              <a:t>The concept of being able to iterate, continuously grow and improve </a:t>
            </a:r>
            <a:r>
              <a:rPr lang="en-US" dirty="0" smtClean="0"/>
              <a:t>a product is </a:t>
            </a:r>
            <a:r>
              <a:rPr lang="en-US" dirty="0"/>
              <a:t>central to the benefits of Agile.</a:t>
            </a:r>
            <a:endParaRPr lang="en-IE" dirty="0"/>
          </a:p>
          <a:p>
            <a:endParaRPr lang="en-IE" dirty="0"/>
          </a:p>
          <a:p>
            <a:endParaRPr lang="en-IE" dirty="0"/>
          </a:p>
        </p:txBody>
      </p:sp>
    </p:spTree>
    <p:extLst>
      <p:ext uri="{BB962C8B-B14F-4D97-AF65-F5344CB8AC3E}">
        <p14:creationId xmlns:p14="http://schemas.microsoft.com/office/powerpoint/2010/main" val="95106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Product Owner –</a:t>
            </a:r>
            <a:br>
              <a:rPr lang="en-IE" dirty="0" smtClean="0"/>
            </a:br>
            <a:r>
              <a:rPr lang="en-IE" dirty="0" smtClean="0"/>
              <a:t>Prioritization by Business Value</a:t>
            </a:r>
            <a:endParaRPr lang="en-IE" dirty="0"/>
          </a:p>
        </p:txBody>
      </p:sp>
      <p:sp>
        <p:nvSpPr>
          <p:cNvPr id="3" name="Content Placeholder 2"/>
          <p:cNvSpPr>
            <a:spLocks noGrp="1"/>
          </p:cNvSpPr>
          <p:nvPr>
            <p:ph idx="1"/>
          </p:nvPr>
        </p:nvSpPr>
        <p:spPr/>
        <p:txBody>
          <a:bodyPr/>
          <a:lstStyle/>
          <a:p>
            <a:r>
              <a:rPr lang="en-IE" dirty="0" smtClean="0"/>
              <a:t>What happens if we have </a:t>
            </a:r>
            <a:r>
              <a:rPr lang="en-US" dirty="0"/>
              <a:t>conflicting </a:t>
            </a:r>
            <a:r>
              <a:rPr lang="en-US" dirty="0" smtClean="0"/>
              <a:t>priorities among the features that have yet to be implemented.</a:t>
            </a:r>
          </a:p>
          <a:p>
            <a:endParaRPr lang="en-US" dirty="0"/>
          </a:p>
          <a:p>
            <a:r>
              <a:rPr lang="en-US" dirty="0"/>
              <a:t>Within Agile, the main driver of priorities should be </a:t>
            </a:r>
            <a:r>
              <a:rPr lang="en-US" b="1" dirty="0"/>
              <a:t>business value</a:t>
            </a:r>
            <a:r>
              <a:rPr lang="en-US" dirty="0"/>
              <a:t>. </a:t>
            </a:r>
            <a:endParaRPr lang="en-IE" dirty="0"/>
          </a:p>
        </p:txBody>
      </p:sp>
    </p:spTree>
    <p:extLst>
      <p:ext uri="{BB962C8B-B14F-4D97-AF65-F5344CB8AC3E}">
        <p14:creationId xmlns:p14="http://schemas.microsoft.com/office/powerpoint/2010/main" val="271640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Prioritization by Business Value</a:t>
            </a:r>
          </a:p>
        </p:txBody>
      </p:sp>
      <p:sp>
        <p:nvSpPr>
          <p:cNvPr id="3" name="Content Placeholder 2"/>
          <p:cNvSpPr>
            <a:spLocks noGrp="1"/>
          </p:cNvSpPr>
          <p:nvPr>
            <p:ph idx="1"/>
          </p:nvPr>
        </p:nvSpPr>
        <p:spPr/>
        <p:txBody>
          <a:bodyPr>
            <a:normAutofit fontScale="92500" lnSpcReduction="10000"/>
          </a:bodyPr>
          <a:lstStyle/>
          <a:p>
            <a:r>
              <a:rPr lang="en-US" dirty="0"/>
              <a:t>Business value can take a number of forms, such as the following:</a:t>
            </a:r>
            <a:endParaRPr lang="en-IE" dirty="0"/>
          </a:p>
          <a:p>
            <a:pPr lvl="1"/>
            <a:r>
              <a:rPr lang="en-US" dirty="0" smtClean="0"/>
              <a:t>Increased </a:t>
            </a:r>
            <a:r>
              <a:rPr lang="en-US" dirty="0"/>
              <a:t>revenue</a:t>
            </a:r>
            <a:endParaRPr lang="en-IE" dirty="0"/>
          </a:p>
          <a:p>
            <a:pPr lvl="1"/>
            <a:r>
              <a:rPr lang="en-US" dirty="0" smtClean="0"/>
              <a:t>Expansion </a:t>
            </a:r>
            <a:r>
              <a:rPr lang="en-US" dirty="0"/>
              <a:t>of addressable market (i.e., with this new feature, more people will be interested in buying it)</a:t>
            </a:r>
            <a:endParaRPr lang="en-IE" dirty="0"/>
          </a:p>
          <a:p>
            <a:pPr lvl="1"/>
            <a:r>
              <a:rPr lang="en-US" dirty="0" smtClean="0"/>
              <a:t>Decreased </a:t>
            </a:r>
            <a:r>
              <a:rPr lang="en-US" dirty="0"/>
              <a:t>cost</a:t>
            </a:r>
            <a:endParaRPr lang="en-IE" dirty="0"/>
          </a:p>
          <a:p>
            <a:pPr lvl="1"/>
            <a:r>
              <a:rPr lang="en-US" dirty="0" smtClean="0"/>
              <a:t>Increased </a:t>
            </a:r>
            <a:r>
              <a:rPr lang="en-US" dirty="0"/>
              <a:t>customer satisfaction</a:t>
            </a:r>
            <a:endParaRPr lang="en-IE" dirty="0"/>
          </a:p>
          <a:p>
            <a:pPr lvl="1"/>
            <a:r>
              <a:rPr lang="en-US" dirty="0" smtClean="0"/>
              <a:t>Increased </a:t>
            </a:r>
            <a:r>
              <a:rPr lang="en-US" dirty="0"/>
              <a:t>processing speed</a:t>
            </a:r>
            <a:endParaRPr lang="en-IE" dirty="0"/>
          </a:p>
          <a:p>
            <a:pPr lvl="1"/>
            <a:r>
              <a:rPr lang="en-US" dirty="0" smtClean="0"/>
              <a:t>Increased </a:t>
            </a:r>
            <a:r>
              <a:rPr lang="en-US" dirty="0"/>
              <a:t>stability of the application</a:t>
            </a:r>
            <a:endParaRPr lang="en-IE" dirty="0"/>
          </a:p>
          <a:p>
            <a:pPr lvl="1"/>
            <a:r>
              <a:rPr lang="en-US" dirty="0" smtClean="0"/>
              <a:t> </a:t>
            </a:r>
            <a:r>
              <a:rPr lang="en-US" dirty="0"/>
              <a:t>Improved usability</a:t>
            </a:r>
            <a:endParaRPr lang="en-IE" dirty="0"/>
          </a:p>
          <a:p>
            <a:endParaRPr lang="en-IE" dirty="0"/>
          </a:p>
        </p:txBody>
      </p:sp>
    </p:spTree>
    <p:extLst>
      <p:ext uri="{BB962C8B-B14F-4D97-AF65-F5344CB8AC3E}">
        <p14:creationId xmlns:p14="http://schemas.microsoft.com/office/powerpoint/2010/main" val="397221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Prioritization by Business Value</a:t>
            </a:r>
          </a:p>
        </p:txBody>
      </p:sp>
      <p:sp>
        <p:nvSpPr>
          <p:cNvPr id="3" name="Content Placeholder 2"/>
          <p:cNvSpPr>
            <a:spLocks noGrp="1"/>
          </p:cNvSpPr>
          <p:nvPr>
            <p:ph idx="1"/>
          </p:nvPr>
        </p:nvSpPr>
        <p:spPr/>
        <p:txBody>
          <a:bodyPr>
            <a:normAutofit fontScale="85000" lnSpcReduction="20000"/>
          </a:bodyPr>
          <a:lstStyle/>
          <a:p>
            <a:r>
              <a:rPr lang="en-US" dirty="0"/>
              <a:t>The important thing about business value is that it is understood, articulated, and measured (when possible.) </a:t>
            </a:r>
            <a:endParaRPr lang="en-US" dirty="0" smtClean="0"/>
          </a:p>
          <a:p>
            <a:endParaRPr lang="en-US" dirty="0"/>
          </a:p>
          <a:p>
            <a:r>
              <a:rPr lang="en-US" dirty="0" smtClean="0"/>
              <a:t>The </a:t>
            </a:r>
            <a:r>
              <a:rPr lang="en-US" dirty="0"/>
              <a:t>reality of the workplace is that subjective measures may come into play, such as political pressure, executive opinions, or power within the organization. </a:t>
            </a:r>
            <a:endParaRPr lang="en-US" dirty="0" smtClean="0"/>
          </a:p>
          <a:p>
            <a:endParaRPr lang="en-US" dirty="0"/>
          </a:p>
          <a:p>
            <a:r>
              <a:rPr lang="en-US" dirty="0" smtClean="0"/>
              <a:t>Although </a:t>
            </a:r>
            <a:r>
              <a:rPr lang="en-US" dirty="0"/>
              <a:t>these types of things certainly happen, the goal of Agile is to be as objective as possible, always striving to </a:t>
            </a:r>
            <a:r>
              <a:rPr lang="en-US" i="1" dirty="0"/>
              <a:t>increase business value</a:t>
            </a:r>
            <a:r>
              <a:rPr lang="en-US" dirty="0"/>
              <a:t>.</a:t>
            </a:r>
            <a:endParaRPr lang="en-IE" dirty="0"/>
          </a:p>
          <a:p>
            <a:endParaRPr lang="en-IE" dirty="0"/>
          </a:p>
        </p:txBody>
      </p:sp>
    </p:spTree>
    <p:extLst>
      <p:ext uri="{BB962C8B-B14F-4D97-AF65-F5344CB8AC3E}">
        <p14:creationId xmlns:p14="http://schemas.microsoft.com/office/powerpoint/2010/main" val="235893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Prioritization by Business Value</a:t>
            </a:r>
          </a:p>
        </p:txBody>
      </p:sp>
      <p:sp>
        <p:nvSpPr>
          <p:cNvPr id="3" name="Content Placeholder 2"/>
          <p:cNvSpPr>
            <a:spLocks noGrp="1"/>
          </p:cNvSpPr>
          <p:nvPr>
            <p:ph idx="1"/>
          </p:nvPr>
        </p:nvSpPr>
        <p:spPr/>
        <p:txBody>
          <a:bodyPr>
            <a:normAutofit lnSpcReduction="10000"/>
          </a:bodyPr>
          <a:lstStyle/>
          <a:p>
            <a:r>
              <a:rPr lang="en-US" dirty="0"/>
              <a:t>The product owner must balance all of these inputs to determine the next effort that the Scrum team will work on, thereby setting the priorities. </a:t>
            </a:r>
            <a:endParaRPr lang="en-US" dirty="0" smtClean="0"/>
          </a:p>
          <a:p>
            <a:endParaRPr lang="en-US" dirty="0"/>
          </a:p>
          <a:p>
            <a:r>
              <a:rPr lang="en-US" dirty="0" smtClean="0"/>
              <a:t>It </a:t>
            </a:r>
            <a:r>
              <a:rPr lang="en-US" dirty="0"/>
              <a:t>is important that the product owner be precise in the prioritization setting as well, truly defining the number 1 and number 2 priorities, and so </a:t>
            </a:r>
            <a:r>
              <a:rPr lang="en-US" dirty="0" smtClean="0"/>
              <a:t>on.</a:t>
            </a:r>
            <a:endParaRPr lang="en-IE" dirty="0"/>
          </a:p>
        </p:txBody>
      </p:sp>
    </p:spTree>
    <p:extLst>
      <p:ext uri="{BB962C8B-B14F-4D97-AF65-F5344CB8AC3E}">
        <p14:creationId xmlns:p14="http://schemas.microsoft.com/office/powerpoint/2010/main" val="225346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Introduction</a:t>
            </a:r>
            <a:endParaRPr lang="en-IE"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smtClean="0"/>
              <a:t>The purpose of this topic is to:					</a:t>
            </a:r>
          </a:p>
          <a:p>
            <a:pPr lvl="1"/>
            <a:r>
              <a:rPr lang="en-US" dirty="0" smtClean="0"/>
              <a:t>Understand </a:t>
            </a:r>
            <a:r>
              <a:rPr lang="en-US" dirty="0"/>
              <a:t>the roles in Scrum with their specific responsibilities—product owner, Scrum master, and </a:t>
            </a:r>
            <a:r>
              <a:rPr lang="en-US" dirty="0" smtClean="0"/>
              <a:t>team.								</a:t>
            </a:r>
            <a:endParaRPr lang="en-IE" dirty="0"/>
          </a:p>
          <a:p>
            <a:pPr lvl="1"/>
            <a:r>
              <a:rPr lang="en-US" dirty="0" smtClean="0"/>
              <a:t>Identify </a:t>
            </a:r>
            <a:r>
              <a:rPr lang="en-US" dirty="0"/>
              <a:t>the attributes and personality types that are most successful in the various </a:t>
            </a:r>
            <a:r>
              <a:rPr lang="en-US" dirty="0" smtClean="0"/>
              <a:t>roles.					</a:t>
            </a:r>
            <a:endParaRPr lang="en-IE" dirty="0"/>
          </a:p>
          <a:p>
            <a:pPr lvl="1"/>
            <a:r>
              <a:rPr lang="en-US" dirty="0" smtClean="0"/>
              <a:t>Learn </a:t>
            </a:r>
            <a:r>
              <a:rPr lang="en-US" dirty="0"/>
              <a:t>the Agile definitions of “chickens” and “pigs</a:t>
            </a:r>
            <a:r>
              <a:rPr lang="en-US" dirty="0" smtClean="0"/>
              <a:t>”.		</a:t>
            </a:r>
            <a:endParaRPr lang="en-IE" dirty="0"/>
          </a:p>
          <a:p>
            <a:pPr lvl="1"/>
            <a:r>
              <a:rPr lang="en-US" dirty="0" smtClean="0"/>
              <a:t>See </a:t>
            </a:r>
            <a:r>
              <a:rPr lang="en-US" dirty="0"/>
              <a:t>how extended team members interact with the </a:t>
            </a:r>
            <a:r>
              <a:rPr lang="en-US" dirty="0" smtClean="0"/>
              <a:t>team.		</a:t>
            </a:r>
            <a:endParaRPr lang="en-IE" dirty="0"/>
          </a:p>
          <a:p>
            <a:pPr lvl="1"/>
            <a:r>
              <a:rPr lang="en-US" dirty="0" smtClean="0"/>
              <a:t>Compare </a:t>
            </a:r>
            <a:r>
              <a:rPr lang="en-US" dirty="0"/>
              <a:t>and contrast the roles in Scrum and the other </a:t>
            </a:r>
            <a:r>
              <a:rPr lang="en-US" dirty="0" smtClean="0"/>
              <a:t>methodologies.</a:t>
            </a:r>
            <a:endParaRPr lang="en-IE" dirty="0"/>
          </a:p>
          <a:p>
            <a:endParaRPr lang="en-IE" dirty="0"/>
          </a:p>
        </p:txBody>
      </p:sp>
    </p:spTree>
    <p:extLst>
      <p:ext uri="{BB962C8B-B14F-4D97-AF65-F5344CB8AC3E}">
        <p14:creationId xmlns:p14="http://schemas.microsoft.com/office/powerpoint/2010/main" val="958830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Product Owner – </a:t>
            </a:r>
            <a:br>
              <a:rPr lang="en-IE" dirty="0" smtClean="0"/>
            </a:br>
            <a:r>
              <a:rPr lang="en-IE" dirty="0" smtClean="0"/>
              <a:t>Sprint Results</a:t>
            </a:r>
            <a:endParaRPr lang="en-IE" dirty="0"/>
          </a:p>
        </p:txBody>
      </p:sp>
      <p:sp>
        <p:nvSpPr>
          <p:cNvPr id="3" name="Content Placeholder 2"/>
          <p:cNvSpPr>
            <a:spLocks noGrp="1"/>
          </p:cNvSpPr>
          <p:nvPr>
            <p:ph idx="1"/>
          </p:nvPr>
        </p:nvSpPr>
        <p:spPr/>
        <p:txBody>
          <a:bodyPr>
            <a:normAutofit fontScale="85000" lnSpcReduction="10000"/>
          </a:bodyPr>
          <a:lstStyle/>
          <a:p>
            <a:r>
              <a:rPr lang="en-US" dirty="0"/>
              <a:t>Another responsibility of the product owner is to accept or reject the work at the end of the Sprint or iteration. </a:t>
            </a:r>
            <a:endParaRPr lang="en-US" dirty="0" smtClean="0"/>
          </a:p>
          <a:p>
            <a:endParaRPr lang="en-US" dirty="0"/>
          </a:p>
          <a:p>
            <a:r>
              <a:rPr lang="en-US" dirty="0" smtClean="0"/>
              <a:t>Although it </a:t>
            </a:r>
            <a:r>
              <a:rPr lang="en-US" dirty="0"/>
              <a:t>is not in the spirit of Agile to simply reject’ the work, because that is not being collaborative. </a:t>
            </a:r>
            <a:endParaRPr lang="en-US" dirty="0" smtClean="0"/>
          </a:p>
          <a:p>
            <a:endParaRPr lang="en-US" dirty="0"/>
          </a:p>
          <a:p>
            <a:r>
              <a:rPr lang="en-US" dirty="0" smtClean="0"/>
              <a:t>The </a:t>
            </a:r>
            <a:r>
              <a:rPr lang="en-US" dirty="0"/>
              <a:t>more likely scenario is that if the results of the sprint do not meet the product owner’s expectations, then he or she will add new user stories to future sprints to correct the imperfection. </a:t>
            </a:r>
            <a:endParaRPr lang="en-IE" dirty="0"/>
          </a:p>
        </p:txBody>
      </p:sp>
    </p:spTree>
    <p:extLst>
      <p:ext uri="{BB962C8B-B14F-4D97-AF65-F5344CB8AC3E}">
        <p14:creationId xmlns:p14="http://schemas.microsoft.com/office/powerpoint/2010/main" val="146819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 </a:t>
            </a:r>
            <a:br>
              <a:rPr lang="en-IE" dirty="0"/>
            </a:br>
            <a:r>
              <a:rPr lang="en-IE" dirty="0"/>
              <a:t>Sprint Results</a:t>
            </a:r>
          </a:p>
        </p:txBody>
      </p:sp>
      <p:sp>
        <p:nvSpPr>
          <p:cNvPr id="3" name="Content Placeholder 2"/>
          <p:cNvSpPr>
            <a:spLocks noGrp="1"/>
          </p:cNvSpPr>
          <p:nvPr>
            <p:ph idx="1"/>
          </p:nvPr>
        </p:nvSpPr>
        <p:spPr/>
        <p:txBody>
          <a:bodyPr>
            <a:normAutofit fontScale="85000" lnSpcReduction="20000"/>
          </a:bodyPr>
          <a:lstStyle/>
          <a:p>
            <a:r>
              <a:rPr lang="en-US" dirty="0"/>
              <a:t>It is also the product owner’s responsibility to make sure all of the necessary work was completed on a story. </a:t>
            </a:r>
            <a:endParaRPr lang="en-US" dirty="0" smtClean="0"/>
          </a:p>
          <a:p>
            <a:endParaRPr lang="en-US" dirty="0"/>
          </a:p>
          <a:p>
            <a:r>
              <a:rPr lang="en-US" dirty="0" smtClean="0"/>
              <a:t>If </a:t>
            </a:r>
            <a:r>
              <a:rPr lang="en-US" dirty="0"/>
              <a:t>the team says that a story is done and yet the code is filled with bugs or the documentation is lacking, the product owner needs to hold the team accountable for the quality of their work</a:t>
            </a:r>
            <a:r>
              <a:rPr lang="en-US" dirty="0" smtClean="0"/>
              <a:t>.</a:t>
            </a:r>
          </a:p>
          <a:p>
            <a:endParaRPr lang="en-US" dirty="0"/>
          </a:p>
          <a:p>
            <a:r>
              <a:rPr lang="en-US" dirty="0" smtClean="0"/>
              <a:t>The </a:t>
            </a:r>
            <a:r>
              <a:rPr lang="en-US" dirty="0"/>
              <a:t>definition of “done” is another Agile concept to help with this process, </a:t>
            </a:r>
            <a:r>
              <a:rPr lang="en-US" dirty="0" smtClean="0"/>
              <a:t>and shall be discussed in detail later.</a:t>
            </a:r>
            <a:endParaRPr lang="en-IE" dirty="0"/>
          </a:p>
        </p:txBody>
      </p:sp>
    </p:spTree>
    <p:extLst>
      <p:ext uri="{BB962C8B-B14F-4D97-AF65-F5344CB8AC3E}">
        <p14:creationId xmlns:p14="http://schemas.microsoft.com/office/powerpoint/2010/main" val="524004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Product Owner –</a:t>
            </a:r>
            <a:br>
              <a:rPr lang="en-IE" dirty="0" smtClean="0"/>
            </a:br>
            <a:r>
              <a:rPr lang="en-IE" dirty="0" smtClean="0"/>
              <a:t>Release Management</a:t>
            </a:r>
            <a:endParaRPr lang="en-IE" dirty="0"/>
          </a:p>
        </p:txBody>
      </p:sp>
      <p:sp>
        <p:nvSpPr>
          <p:cNvPr id="3" name="Content Placeholder 2"/>
          <p:cNvSpPr>
            <a:spLocks noGrp="1"/>
          </p:cNvSpPr>
          <p:nvPr>
            <p:ph idx="1"/>
          </p:nvPr>
        </p:nvSpPr>
        <p:spPr/>
        <p:txBody>
          <a:bodyPr>
            <a:normAutofit lnSpcReduction="10000"/>
          </a:bodyPr>
          <a:lstStyle/>
          <a:p>
            <a:r>
              <a:rPr lang="en-US" dirty="0"/>
              <a:t>Related to the setting of individual priorities, the product owner is also responsible for release management, deciding how many features need to be included in a product before it can be released. </a:t>
            </a:r>
            <a:endParaRPr lang="en-US" dirty="0" smtClean="0"/>
          </a:p>
          <a:p>
            <a:endParaRPr lang="en-US" dirty="0"/>
          </a:p>
          <a:p>
            <a:r>
              <a:rPr lang="en-US" dirty="0" smtClean="0"/>
              <a:t>This </a:t>
            </a:r>
            <a:r>
              <a:rPr lang="en-US" dirty="0"/>
              <a:t>is critical with new products, because you do not want to launch something that will not resonate with your target customers.</a:t>
            </a:r>
            <a:endParaRPr lang="en-IE" dirty="0"/>
          </a:p>
          <a:p>
            <a:endParaRPr lang="en-IE" dirty="0"/>
          </a:p>
        </p:txBody>
      </p:sp>
    </p:spTree>
    <p:extLst>
      <p:ext uri="{BB962C8B-B14F-4D97-AF65-F5344CB8AC3E}">
        <p14:creationId xmlns:p14="http://schemas.microsoft.com/office/powerpoint/2010/main" val="331467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a:t>
            </a:r>
            <a:br>
              <a:rPr lang="en-IE" dirty="0"/>
            </a:br>
            <a:r>
              <a:rPr lang="en-IE" dirty="0"/>
              <a:t>Release Management</a:t>
            </a:r>
          </a:p>
        </p:txBody>
      </p:sp>
      <p:sp>
        <p:nvSpPr>
          <p:cNvPr id="3" name="Content Placeholder 2"/>
          <p:cNvSpPr>
            <a:spLocks noGrp="1"/>
          </p:cNvSpPr>
          <p:nvPr>
            <p:ph idx="1"/>
          </p:nvPr>
        </p:nvSpPr>
        <p:spPr/>
        <p:txBody>
          <a:bodyPr>
            <a:normAutofit fontScale="92500" lnSpcReduction="20000"/>
          </a:bodyPr>
          <a:lstStyle/>
          <a:p>
            <a:r>
              <a:rPr lang="en-US" dirty="0" smtClean="0"/>
              <a:t>Some features are complex</a:t>
            </a:r>
            <a:r>
              <a:rPr lang="en-US" dirty="0"/>
              <a:t>, requiring several sprints to complete. </a:t>
            </a:r>
            <a:endParaRPr lang="en-US" dirty="0" smtClean="0"/>
          </a:p>
          <a:p>
            <a:endParaRPr lang="en-US" dirty="0"/>
          </a:p>
          <a:p>
            <a:r>
              <a:rPr lang="en-US" dirty="0" smtClean="0"/>
              <a:t>These </a:t>
            </a:r>
            <a:r>
              <a:rPr lang="en-US" dirty="0"/>
              <a:t>features would need to wait for a formal release, as opposed to being pushed to production after each sprint or iteration. </a:t>
            </a:r>
            <a:endParaRPr lang="en-US" dirty="0" smtClean="0"/>
          </a:p>
          <a:p>
            <a:endParaRPr lang="en-US" dirty="0"/>
          </a:p>
          <a:p>
            <a:r>
              <a:rPr lang="en-US" dirty="0"/>
              <a:t>It is the responsibility of the product owner to determine what constitutes a release and then manage the feature set within that release.</a:t>
            </a:r>
            <a:endParaRPr lang="en-IE" dirty="0"/>
          </a:p>
          <a:p>
            <a:endParaRPr lang="en-IE" dirty="0"/>
          </a:p>
        </p:txBody>
      </p:sp>
    </p:spTree>
    <p:extLst>
      <p:ext uri="{BB962C8B-B14F-4D97-AF65-F5344CB8AC3E}">
        <p14:creationId xmlns:p14="http://schemas.microsoft.com/office/powerpoint/2010/main" val="294246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Who is the Product Owner?</a:t>
            </a:r>
            <a:endParaRPr lang="en-IE" dirty="0"/>
          </a:p>
        </p:txBody>
      </p:sp>
      <p:sp>
        <p:nvSpPr>
          <p:cNvPr id="3" name="Content Placeholder 2"/>
          <p:cNvSpPr>
            <a:spLocks noGrp="1"/>
          </p:cNvSpPr>
          <p:nvPr>
            <p:ph idx="1"/>
          </p:nvPr>
        </p:nvSpPr>
        <p:spPr/>
        <p:txBody>
          <a:bodyPr>
            <a:normAutofit fontScale="77500" lnSpcReduction="20000"/>
          </a:bodyPr>
          <a:lstStyle/>
          <a:p>
            <a:r>
              <a:rPr lang="en-US" dirty="0"/>
              <a:t>Given these responsibilities for understanding the marketplace, authoring and prioritizing the requirements, ensuring adequate completion, and managing the releases, who are the best people to fill this critical role? </a:t>
            </a:r>
            <a:endParaRPr lang="en-US" dirty="0" smtClean="0"/>
          </a:p>
          <a:p>
            <a:endParaRPr lang="en-US" dirty="0"/>
          </a:p>
          <a:p>
            <a:r>
              <a:rPr lang="en-US" dirty="0"/>
              <a:t>The most important consideration when selecting a product owner is to make sure that the person has an eye on the marketplace and the needs of customers and prospects. </a:t>
            </a:r>
            <a:endParaRPr lang="en-US" dirty="0" smtClean="0"/>
          </a:p>
          <a:p>
            <a:endParaRPr lang="en-US" dirty="0"/>
          </a:p>
          <a:p>
            <a:r>
              <a:rPr lang="en-US" dirty="0"/>
              <a:t>It is critical that the product owner know WHAT the team needs to build, so he or she must have easy access to feedback and market drivers.</a:t>
            </a:r>
            <a:endParaRPr lang="en-IE" dirty="0"/>
          </a:p>
          <a:p>
            <a:endParaRPr lang="en-IE" dirty="0"/>
          </a:p>
        </p:txBody>
      </p:sp>
    </p:spTree>
    <p:extLst>
      <p:ext uri="{BB962C8B-B14F-4D97-AF65-F5344CB8AC3E}">
        <p14:creationId xmlns:p14="http://schemas.microsoft.com/office/powerpoint/2010/main" val="273749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Product Owner – </a:t>
            </a:r>
            <a:br>
              <a:rPr lang="en-IE" dirty="0" smtClean="0"/>
            </a:br>
            <a:r>
              <a:rPr lang="en-IE" dirty="0" smtClean="0"/>
              <a:t>Breath of Responsibilities?</a:t>
            </a:r>
            <a:endParaRPr lang="en-IE" dirty="0"/>
          </a:p>
        </p:txBody>
      </p:sp>
      <p:sp>
        <p:nvSpPr>
          <p:cNvPr id="3" name="Content Placeholder 2"/>
          <p:cNvSpPr>
            <a:spLocks noGrp="1"/>
          </p:cNvSpPr>
          <p:nvPr>
            <p:ph idx="1"/>
          </p:nvPr>
        </p:nvSpPr>
        <p:spPr/>
        <p:txBody>
          <a:bodyPr>
            <a:normAutofit fontScale="85000" lnSpcReduction="10000"/>
          </a:bodyPr>
          <a:lstStyle/>
          <a:p>
            <a:r>
              <a:rPr lang="en-US" dirty="0"/>
              <a:t>Another nuance of the product owner role is the breadth of his or her ownership. </a:t>
            </a:r>
            <a:endParaRPr lang="en-US" dirty="0" smtClean="0"/>
          </a:p>
          <a:p>
            <a:endParaRPr lang="en-US" dirty="0"/>
          </a:p>
          <a:p>
            <a:r>
              <a:rPr lang="en-US" dirty="0" smtClean="0"/>
              <a:t>Does </a:t>
            </a:r>
            <a:r>
              <a:rPr lang="en-US" dirty="0"/>
              <a:t>one product owner manage multiple products? </a:t>
            </a:r>
            <a:endParaRPr lang="en-US" dirty="0" smtClean="0"/>
          </a:p>
          <a:p>
            <a:endParaRPr lang="en-US" dirty="0"/>
          </a:p>
          <a:p>
            <a:r>
              <a:rPr lang="en-US" dirty="0" smtClean="0"/>
              <a:t>Or </a:t>
            </a:r>
            <a:r>
              <a:rPr lang="en-US" dirty="0"/>
              <a:t>is one product so big that it requires multiple product owners? </a:t>
            </a:r>
            <a:endParaRPr lang="en-US" dirty="0" smtClean="0"/>
          </a:p>
          <a:p>
            <a:endParaRPr lang="en-US" dirty="0"/>
          </a:p>
          <a:p>
            <a:r>
              <a:rPr lang="en-US" dirty="0" smtClean="0"/>
              <a:t>Both </a:t>
            </a:r>
            <a:r>
              <a:rPr lang="en-US" dirty="0"/>
              <a:t>of these situations are common in the workplace where teams are thin and expectations are high.</a:t>
            </a:r>
            <a:endParaRPr lang="en-IE" dirty="0"/>
          </a:p>
          <a:p>
            <a:endParaRPr lang="en-IE" dirty="0"/>
          </a:p>
        </p:txBody>
      </p:sp>
    </p:spTree>
    <p:extLst>
      <p:ext uri="{BB962C8B-B14F-4D97-AF65-F5344CB8AC3E}">
        <p14:creationId xmlns:p14="http://schemas.microsoft.com/office/powerpoint/2010/main" val="3989678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 </a:t>
            </a:r>
            <a:br>
              <a:rPr lang="en-IE" dirty="0"/>
            </a:br>
            <a:r>
              <a:rPr lang="en-IE" dirty="0"/>
              <a:t>Breath of Responsibilities?</a:t>
            </a:r>
          </a:p>
        </p:txBody>
      </p:sp>
      <p:sp>
        <p:nvSpPr>
          <p:cNvPr id="3" name="Content Placeholder 2"/>
          <p:cNvSpPr>
            <a:spLocks noGrp="1"/>
          </p:cNvSpPr>
          <p:nvPr>
            <p:ph idx="1"/>
          </p:nvPr>
        </p:nvSpPr>
        <p:spPr>
          <a:xfrm>
            <a:off x="457200" y="1676400"/>
            <a:ext cx="8229600" cy="4876800"/>
          </a:xfrm>
        </p:spPr>
        <p:txBody>
          <a:bodyPr>
            <a:normAutofit fontScale="77500" lnSpcReduction="20000"/>
          </a:bodyPr>
          <a:lstStyle/>
          <a:p>
            <a:r>
              <a:rPr lang="en-US" dirty="0"/>
              <a:t>W</a:t>
            </a:r>
            <a:r>
              <a:rPr lang="en-US" dirty="0" smtClean="0"/>
              <a:t>hat </a:t>
            </a:r>
            <a:r>
              <a:rPr lang="en-US" dirty="0"/>
              <a:t>are the advantages and disadvantages of having one product owner responsible for multiple products? </a:t>
            </a:r>
            <a:endParaRPr lang="en-US" dirty="0" smtClean="0"/>
          </a:p>
          <a:p>
            <a:endParaRPr lang="en-US" dirty="0"/>
          </a:p>
          <a:p>
            <a:r>
              <a:rPr lang="en-US" dirty="0" smtClean="0"/>
              <a:t>The </a:t>
            </a:r>
            <a:r>
              <a:rPr lang="en-US" dirty="0"/>
              <a:t>biggest risk factor is time and attention. </a:t>
            </a:r>
            <a:endParaRPr lang="en-US" dirty="0" smtClean="0"/>
          </a:p>
          <a:p>
            <a:endParaRPr lang="en-US" dirty="0"/>
          </a:p>
          <a:p>
            <a:r>
              <a:rPr lang="en-US" dirty="0" smtClean="0"/>
              <a:t>Can </a:t>
            </a:r>
            <a:r>
              <a:rPr lang="en-US" dirty="0"/>
              <a:t>the product owner devote adequate time to every product that he or she is responsible for? </a:t>
            </a:r>
            <a:endParaRPr lang="en-US" dirty="0" smtClean="0"/>
          </a:p>
          <a:p>
            <a:endParaRPr lang="en-US" dirty="0"/>
          </a:p>
          <a:p>
            <a:r>
              <a:rPr lang="en-US" dirty="0" smtClean="0"/>
              <a:t>Does </a:t>
            </a:r>
            <a:r>
              <a:rPr lang="en-US" dirty="0"/>
              <a:t>this person have the necessary depth of understanding to truly collaborate with IT on the best solutions? </a:t>
            </a:r>
            <a:endParaRPr lang="en-US" dirty="0" smtClean="0"/>
          </a:p>
          <a:p>
            <a:endParaRPr lang="en-US" dirty="0"/>
          </a:p>
          <a:p>
            <a:r>
              <a:rPr lang="en-US" dirty="0" smtClean="0"/>
              <a:t>It </a:t>
            </a:r>
            <a:r>
              <a:rPr lang="en-US" dirty="0"/>
              <a:t>is a risk, but certainly one that can be </a:t>
            </a:r>
            <a:r>
              <a:rPr lang="en-US" dirty="0" smtClean="0"/>
              <a:t>overcome.</a:t>
            </a:r>
            <a:endParaRPr lang="en-IE" dirty="0"/>
          </a:p>
        </p:txBody>
      </p:sp>
    </p:spTree>
    <p:extLst>
      <p:ext uri="{BB962C8B-B14F-4D97-AF65-F5344CB8AC3E}">
        <p14:creationId xmlns:p14="http://schemas.microsoft.com/office/powerpoint/2010/main" val="180296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 </a:t>
            </a:r>
            <a:br>
              <a:rPr lang="en-IE" dirty="0"/>
            </a:br>
            <a:r>
              <a:rPr lang="en-IE" dirty="0"/>
              <a:t>Breath of Responsibilities?</a:t>
            </a:r>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a:t>In the instance where the product is large enough to have multiple product owners, there is a chance that the priorities will not align. </a:t>
            </a:r>
            <a:r>
              <a:rPr lang="en-US" dirty="0" smtClean="0"/>
              <a:t>					</a:t>
            </a:r>
          </a:p>
          <a:p>
            <a:r>
              <a:rPr lang="en-US" dirty="0" smtClean="0"/>
              <a:t>However</a:t>
            </a:r>
            <a:r>
              <a:rPr lang="en-US" dirty="0"/>
              <a:t>, one of the core tenets of Agile is collaboration, which includes collaboration between product owners. </a:t>
            </a:r>
            <a:r>
              <a:rPr lang="en-US" dirty="0" smtClean="0"/>
              <a:t>							</a:t>
            </a:r>
          </a:p>
          <a:p>
            <a:r>
              <a:rPr lang="en-US" dirty="0" smtClean="0"/>
              <a:t>Product </a:t>
            </a:r>
            <a:r>
              <a:rPr lang="en-US" dirty="0"/>
              <a:t>owners need to be in communication with each other to clearly articulate the best plan for all groups—knowing that at any given time, one group’s needs will take precedence over another’s.</a:t>
            </a:r>
            <a:endParaRPr lang="en-IE" dirty="0"/>
          </a:p>
          <a:p>
            <a:endParaRPr lang="en-IE" dirty="0"/>
          </a:p>
        </p:txBody>
      </p:sp>
    </p:spTree>
    <p:extLst>
      <p:ext uri="{BB962C8B-B14F-4D97-AF65-F5344CB8AC3E}">
        <p14:creationId xmlns:p14="http://schemas.microsoft.com/office/powerpoint/2010/main" val="798620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Product Owner – </a:t>
            </a:r>
            <a:br>
              <a:rPr lang="en-IE" dirty="0"/>
            </a:br>
            <a:r>
              <a:rPr lang="en-IE" dirty="0"/>
              <a:t>Breath of Responsibilities?</a:t>
            </a:r>
          </a:p>
        </p:txBody>
      </p:sp>
      <p:sp>
        <p:nvSpPr>
          <p:cNvPr id="3" name="Content Placeholder 2"/>
          <p:cNvSpPr>
            <a:spLocks noGrp="1"/>
          </p:cNvSpPr>
          <p:nvPr>
            <p:ph idx="1"/>
          </p:nvPr>
        </p:nvSpPr>
        <p:spPr/>
        <p:txBody>
          <a:bodyPr/>
          <a:lstStyle/>
          <a:p>
            <a:r>
              <a:rPr lang="en-US" dirty="0"/>
              <a:t>Even if you have a single product owner for every product, that does not mean that things are easy. </a:t>
            </a:r>
            <a:endParaRPr lang="en-US" dirty="0" smtClean="0"/>
          </a:p>
          <a:p>
            <a:endParaRPr lang="en-US" dirty="0"/>
          </a:p>
          <a:p>
            <a:r>
              <a:rPr lang="en-US" dirty="0" smtClean="0"/>
              <a:t>Between </a:t>
            </a:r>
            <a:r>
              <a:rPr lang="en-US" dirty="0"/>
              <a:t>systems there are interactions, and to create a new feature or make a modification, the product owner may need to consider dependencies.</a:t>
            </a:r>
            <a:endParaRPr lang="en-IE" dirty="0"/>
          </a:p>
          <a:p>
            <a:endParaRPr lang="en-IE" dirty="0"/>
          </a:p>
        </p:txBody>
      </p:sp>
    </p:spTree>
    <p:extLst>
      <p:ext uri="{BB962C8B-B14F-4D97-AF65-F5344CB8AC3E}">
        <p14:creationId xmlns:p14="http://schemas.microsoft.com/office/powerpoint/2010/main" val="3182607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Scrum Master</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22267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normAutofit lnSpcReduction="10000"/>
          </a:bodyPr>
          <a:lstStyle/>
          <a:p>
            <a:r>
              <a:rPr lang="en-US" dirty="0"/>
              <a:t>It is important to understand the different roles that are used in Agile because they lay the foundation for how the work is </a:t>
            </a:r>
            <a:r>
              <a:rPr lang="en-US" dirty="0" smtClean="0"/>
              <a:t>delivered.</a:t>
            </a:r>
          </a:p>
          <a:p>
            <a:endParaRPr lang="en-US" dirty="0"/>
          </a:p>
          <a:p>
            <a:r>
              <a:rPr lang="en-US" dirty="0" smtClean="0"/>
              <a:t>Understanding the details of the </a:t>
            </a:r>
            <a:r>
              <a:rPr lang="en-US" dirty="0"/>
              <a:t>responsibilities of each role shows how the Agile principles are brought to life in organizations of various sizes and complexities. </a:t>
            </a:r>
            <a:endParaRPr lang="en-IE" dirty="0"/>
          </a:p>
        </p:txBody>
      </p:sp>
    </p:spTree>
    <p:extLst>
      <p:ext uri="{BB962C8B-B14F-4D97-AF65-F5344CB8AC3E}">
        <p14:creationId xmlns:p14="http://schemas.microsoft.com/office/powerpoint/2010/main" val="3347491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Scrum Master</a:t>
            </a:r>
            <a:endParaRPr lang="en-IE" dirty="0"/>
          </a:p>
        </p:txBody>
      </p:sp>
      <p:sp>
        <p:nvSpPr>
          <p:cNvPr id="3" name="Content Placeholder 2"/>
          <p:cNvSpPr>
            <a:spLocks noGrp="1"/>
          </p:cNvSpPr>
          <p:nvPr>
            <p:ph idx="1"/>
          </p:nvPr>
        </p:nvSpPr>
        <p:spPr/>
        <p:txBody>
          <a:bodyPr/>
          <a:lstStyle/>
          <a:p>
            <a:r>
              <a:rPr lang="en-US" dirty="0"/>
              <a:t>The Scrum master is responsible for leading the development team and working through any issues that arise during a sprint. </a:t>
            </a:r>
            <a:endParaRPr lang="en-US" dirty="0" smtClean="0"/>
          </a:p>
          <a:p>
            <a:endParaRPr lang="en-US" dirty="0"/>
          </a:p>
          <a:p>
            <a:r>
              <a:rPr lang="en-US" dirty="0" smtClean="0"/>
              <a:t>The </a:t>
            </a:r>
            <a:r>
              <a:rPr lang="en-US" dirty="0"/>
              <a:t>specific responsibilities can vary based on the size and experience of the team, as well as the size and complexity of the work effort. </a:t>
            </a:r>
            <a:endParaRPr lang="en-IE" dirty="0"/>
          </a:p>
        </p:txBody>
      </p:sp>
    </p:spTree>
    <p:extLst>
      <p:ext uri="{BB962C8B-B14F-4D97-AF65-F5344CB8AC3E}">
        <p14:creationId xmlns:p14="http://schemas.microsoft.com/office/powerpoint/2010/main" val="1654635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normAutofit fontScale="85000" lnSpcReduction="20000"/>
          </a:bodyPr>
          <a:lstStyle/>
          <a:p>
            <a:r>
              <a:rPr lang="en-US" dirty="0"/>
              <a:t>There are some consistent personality traits that lead to a successful Scrum master. </a:t>
            </a:r>
            <a:endParaRPr lang="en-US" dirty="0" smtClean="0"/>
          </a:p>
          <a:p>
            <a:endParaRPr lang="en-US" dirty="0"/>
          </a:p>
          <a:p>
            <a:r>
              <a:rPr lang="en-US" dirty="0" smtClean="0"/>
              <a:t>For </a:t>
            </a:r>
            <a:r>
              <a:rPr lang="en-US" dirty="0"/>
              <a:t>example, the Scrum master must be willing to make decisions and actively work throughout the organization to remove impediments or roadblocks for the team. </a:t>
            </a:r>
            <a:endParaRPr lang="en-US" dirty="0" smtClean="0"/>
          </a:p>
          <a:p>
            <a:endParaRPr lang="en-US" dirty="0"/>
          </a:p>
          <a:p>
            <a:r>
              <a:rPr lang="en-US" dirty="0" smtClean="0"/>
              <a:t>Being </a:t>
            </a:r>
            <a:r>
              <a:rPr lang="en-US" dirty="0"/>
              <a:t>Scrum master is not right for everyone: Some people are not comfortable with the visibility associated with the role or taking the initiative necessary to </a:t>
            </a:r>
            <a:r>
              <a:rPr lang="en-US" dirty="0" smtClean="0"/>
              <a:t>succeed.</a:t>
            </a:r>
            <a:endParaRPr lang="en-IE" dirty="0"/>
          </a:p>
        </p:txBody>
      </p:sp>
    </p:spTree>
    <p:extLst>
      <p:ext uri="{BB962C8B-B14F-4D97-AF65-F5344CB8AC3E}">
        <p14:creationId xmlns:p14="http://schemas.microsoft.com/office/powerpoint/2010/main" val="3692130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normAutofit lnSpcReduction="10000"/>
          </a:bodyPr>
          <a:lstStyle/>
          <a:p>
            <a:r>
              <a:rPr lang="en-US" dirty="0"/>
              <a:t>Removing impediments is one key role that the Scrum master plays. </a:t>
            </a:r>
            <a:endParaRPr lang="en-US" dirty="0" smtClean="0"/>
          </a:p>
          <a:p>
            <a:endParaRPr lang="en-US" dirty="0"/>
          </a:p>
          <a:p>
            <a:r>
              <a:rPr lang="en-US" dirty="0" smtClean="0"/>
              <a:t>An </a:t>
            </a:r>
            <a:r>
              <a:rPr lang="en-US" dirty="0"/>
              <a:t>impediment is anything that gets in the way of the developers getting their work done. </a:t>
            </a:r>
            <a:endParaRPr lang="en-US" dirty="0" smtClean="0"/>
          </a:p>
          <a:p>
            <a:endParaRPr lang="en-US" dirty="0"/>
          </a:p>
          <a:p>
            <a:r>
              <a:rPr lang="en-US" dirty="0" smtClean="0"/>
              <a:t>Tasks can be easier </a:t>
            </a:r>
            <a:r>
              <a:rPr lang="en-US" dirty="0"/>
              <a:t>to do when not </a:t>
            </a:r>
            <a:r>
              <a:rPr lang="en-US" dirty="0" smtClean="0"/>
              <a:t>interrupted.</a:t>
            </a:r>
            <a:endParaRPr lang="en-IE" dirty="0"/>
          </a:p>
        </p:txBody>
      </p:sp>
    </p:spTree>
    <p:extLst>
      <p:ext uri="{BB962C8B-B14F-4D97-AF65-F5344CB8AC3E}">
        <p14:creationId xmlns:p14="http://schemas.microsoft.com/office/powerpoint/2010/main" val="324755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a:xfrm>
            <a:off x="457200" y="1417638"/>
            <a:ext cx="8229600" cy="5029200"/>
          </a:xfrm>
        </p:spPr>
        <p:txBody>
          <a:bodyPr>
            <a:normAutofit fontScale="40000" lnSpcReduction="20000"/>
          </a:bodyPr>
          <a:lstStyle/>
          <a:p>
            <a:r>
              <a:rPr lang="en-US" sz="5500" dirty="0"/>
              <a:t>What happens when we are interrupted by the telephone or someone asking a </a:t>
            </a:r>
            <a:r>
              <a:rPr lang="en-US" sz="5500" dirty="0" smtClean="0"/>
              <a:t>question, </a:t>
            </a:r>
            <a:r>
              <a:rPr lang="en-US" sz="5500" dirty="0" err="1" smtClean="0"/>
              <a:t>etc</a:t>
            </a:r>
            <a:r>
              <a:rPr lang="en-US" sz="5500" dirty="0" smtClean="0"/>
              <a:t>? </a:t>
            </a:r>
          </a:p>
          <a:p>
            <a:endParaRPr lang="en-US" sz="5500" dirty="0"/>
          </a:p>
          <a:p>
            <a:r>
              <a:rPr lang="en-US" sz="5500" dirty="0" smtClean="0"/>
              <a:t>Any </a:t>
            </a:r>
            <a:r>
              <a:rPr lang="en-US" sz="5500" dirty="0"/>
              <a:t>of these things can break our rhythm, and getting started again after an interruption is not as simple as sitting back down and picking up where we left off. </a:t>
            </a:r>
            <a:endParaRPr lang="en-US" sz="5500" dirty="0" smtClean="0"/>
          </a:p>
          <a:p>
            <a:endParaRPr lang="en-US" sz="5500" dirty="0"/>
          </a:p>
          <a:p>
            <a:r>
              <a:rPr lang="en-US" sz="5500" dirty="0" smtClean="0"/>
              <a:t>When </a:t>
            </a:r>
            <a:r>
              <a:rPr lang="en-US" sz="5500" dirty="0"/>
              <a:t>subjects re-engage in a sequence of tasks following an interruption, there is an increased response time, or ‘restart cost</a:t>
            </a:r>
            <a:r>
              <a:rPr lang="en-US" sz="5500" dirty="0" smtClean="0"/>
              <a:t>’. </a:t>
            </a:r>
          </a:p>
          <a:p>
            <a:endParaRPr lang="en-US" sz="5500" dirty="0"/>
          </a:p>
          <a:p>
            <a:r>
              <a:rPr lang="en-US" sz="5500" dirty="0" smtClean="0"/>
              <a:t>This </a:t>
            </a:r>
            <a:r>
              <a:rPr lang="en-US" sz="5500" dirty="0"/>
              <a:t>“restart cost” can be significant and can result in lost productivity. </a:t>
            </a:r>
            <a:endParaRPr lang="en-US" sz="5500" dirty="0" smtClean="0"/>
          </a:p>
          <a:p>
            <a:endParaRPr lang="en-US" sz="5500" dirty="0"/>
          </a:p>
          <a:p>
            <a:r>
              <a:rPr lang="en-US" sz="5500" dirty="0" smtClean="0"/>
              <a:t>It </a:t>
            </a:r>
            <a:r>
              <a:rPr lang="en-US" sz="5500" dirty="0"/>
              <a:t>is the Scrum master’s job to remove as many impediments as possible.</a:t>
            </a:r>
            <a:endParaRPr lang="en-IE" sz="5500" dirty="0"/>
          </a:p>
          <a:p>
            <a:endParaRPr lang="en-IE" dirty="0"/>
          </a:p>
        </p:txBody>
      </p:sp>
    </p:spTree>
    <p:extLst>
      <p:ext uri="{BB962C8B-B14F-4D97-AF65-F5344CB8AC3E}">
        <p14:creationId xmlns:p14="http://schemas.microsoft.com/office/powerpoint/2010/main" val="205489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Scrum Master</a:t>
            </a:r>
            <a:endParaRPr lang="en-IE" dirty="0"/>
          </a:p>
        </p:txBody>
      </p:sp>
      <p:sp>
        <p:nvSpPr>
          <p:cNvPr id="3" name="Content Placeholder 2"/>
          <p:cNvSpPr>
            <a:spLocks noGrp="1"/>
          </p:cNvSpPr>
          <p:nvPr>
            <p:ph idx="1"/>
          </p:nvPr>
        </p:nvSpPr>
        <p:spPr/>
        <p:txBody>
          <a:bodyPr>
            <a:normAutofit/>
          </a:bodyPr>
          <a:lstStyle/>
          <a:p>
            <a:r>
              <a:rPr lang="en-US" dirty="0"/>
              <a:t>There is significant value in having a team member who can remove </a:t>
            </a:r>
            <a:r>
              <a:rPr lang="en-US" dirty="0" smtClean="0"/>
              <a:t>roadblocks </a:t>
            </a:r>
            <a:r>
              <a:rPr lang="en-US" dirty="0"/>
              <a:t>so that developers can spend the majority of their time writing code. </a:t>
            </a:r>
            <a:endParaRPr lang="en-US" dirty="0" smtClean="0"/>
          </a:p>
          <a:p>
            <a:endParaRPr lang="en-US" dirty="0"/>
          </a:p>
          <a:p>
            <a:r>
              <a:rPr lang="en-US" dirty="0" smtClean="0"/>
              <a:t>The </a:t>
            </a:r>
            <a:r>
              <a:rPr lang="en-US" dirty="0"/>
              <a:t>ability to tackle these issues requires determination and </a:t>
            </a:r>
            <a:r>
              <a:rPr lang="en-US" dirty="0" smtClean="0"/>
              <a:t>stubbornness, </a:t>
            </a:r>
            <a:r>
              <a:rPr lang="en-US" dirty="0"/>
              <a:t>so selecting the right person for the role is important.</a:t>
            </a:r>
            <a:endParaRPr lang="en-IE" dirty="0"/>
          </a:p>
          <a:p>
            <a:endParaRPr lang="en-IE" dirty="0"/>
          </a:p>
        </p:txBody>
      </p:sp>
    </p:spTree>
    <p:extLst>
      <p:ext uri="{BB962C8B-B14F-4D97-AF65-F5344CB8AC3E}">
        <p14:creationId xmlns:p14="http://schemas.microsoft.com/office/powerpoint/2010/main" val="387035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With any project, there are many questions about how something should be done or what exactly is meant in a certain </a:t>
            </a:r>
            <a:r>
              <a:rPr lang="en-US" dirty="0" smtClean="0"/>
              <a:t>requirement.</a:t>
            </a:r>
          </a:p>
          <a:p>
            <a:endParaRPr lang="en-US" dirty="0"/>
          </a:p>
          <a:p>
            <a:r>
              <a:rPr lang="en-US" dirty="0"/>
              <a:t>T</a:t>
            </a:r>
            <a:r>
              <a:rPr lang="en-US" dirty="0" smtClean="0"/>
              <a:t>he </a:t>
            </a:r>
            <a:r>
              <a:rPr lang="en-US" dirty="0"/>
              <a:t>Scrum master is the coordination link to getting all of the necessary answers. </a:t>
            </a:r>
            <a:endParaRPr lang="en-US" dirty="0" smtClean="0"/>
          </a:p>
          <a:p>
            <a:endParaRPr lang="en-US" dirty="0"/>
          </a:p>
          <a:p>
            <a:r>
              <a:rPr lang="en-US" dirty="0" smtClean="0"/>
              <a:t>This </a:t>
            </a:r>
            <a:r>
              <a:rPr lang="en-US" dirty="0"/>
              <a:t>may involve attending a number of meetings or seeking out specific people. </a:t>
            </a:r>
            <a:endParaRPr lang="en-US" dirty="0" smtClean="0"/>
          </a:p>
          <a:p>
            <a:endParaRPr lang="en-US" dirty="0"/>
          </a:p>
          <a:p>
            <a:r>
              <a:rPr lang="en-US" dirty="0" smtClean="0"/>
              <a:t>The </a:t>
            </a:r>
            <a:r>
              <a:rPr lang="en-US" dirty="0"/>
              <a:t>Scrum master is also responsible for conveying information back to the team. </a:t>
            </a:r>
            <a:endParaRPr lang="en-IE" dirty="0"/>
          </a:p>
        </p:txBody>
      </p:sp>
    </p:spTree>
    <p:extLst>
      <p:ext uri="{BB962C8B-B14F-4D97-AF65-F5344CB8AC3E}">
        <p14:creationId xmlns:p14="http://schemas.microsoft.com/office/powerpoint/2010/main" val="3235423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normAutofit lnSpcReduction="10000"/>
          </a:bodyPr>
          <a:lstStyle/>
          <a:p>
            <a:r>
              <a:rPr lang="en-US" dirty="0" smtClean="0"/>
              <a:t>For example, if </a:t>
            </a:r>
            <a:r>
              <a:rPr lang="en-US" dirty="0"/>
              <a:t>something material changes on a project, such as the proposed delivery date, the Scrum master may be the first to hear this news, and he or she is responsible for ensuring that the team is kept fully informed. </a:t>
            </a:r>
            <a:endParaRPr lang="en-US" dirty="0" smtClean="0"/>
          </a:p>
          <a:p>
            <a:endParaRPr lang="en-US" dirty="0"/>
          </a:p>
          <a:p>
            <a:r>
              <a:rPr lang="en-US" dirty="0" smtClean="0"/>
              <a:t>Agile </a:t>
            </a:r>
            <a:r>
              <a:rPr lang="en-US" dirty="0"/>
              <a:t>strives for “no surprises,” and the Scrum master can assist with this goal by keeping the team apprised of all information.</a:t>
            </a:r>
            <a:endParaRPr lang="en-IE" dirty="0"/>
          </a:p>
          <a:p>
            <a:endParaRPr lang="en-IE" dirty="0"/>
          </a:p>
        </p:txBody>
      </p:sp>
    </p:spTree>
    <p:extLst>
      <p:ext uri="{BB962C8B-B14F-4D97-AF65-F5344CB8AC3E}">
        <p14:creationId xmlns:p14="http://schemas.microsoft.com/office/powerpoint/2010/main" val="400176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normAutofit fontScale="85000" lnSpcReduction="20000"/>
          </a:bodyPr>
          <a:lstStyle/>
          <a:p>
            <a:r>
              <a:rPr lang="en-US" dirty="0"/>
              <a:t>The Scrum master is also responsible for making sure that the team is adhering to the principles of Scrum. </a:t>
            </a:r>
            <a:endParaRPr lang="en-US" dirty="0" smtClean="0"/>
          </a:p>
          <a:p>
            <a:endParaRPr lang="en-US" dirty="0"/>
          </a:p>
          <a:p>
            <a:r>
              <a:rPr lang="en-US" dirty="0" smtClean="0"/>
              <a:t>For </a:t>
            </a:r>
            <a:r>
              <a:rPr lang="en-US" dirty="0"/>
              <a:t>example, if you have a particularly quiet teammate and another member who is fairly dominant, it is the Scrum master’s job to make sure all voices are heard. </a:t>
            </a:r>
            <a:endParaRPr lang="en-US" dirty="0" smtClean="0"/>
          </a:p>
          <a:p>
            <a:endParaRPr lang="en-US" dirty="0"/>
          </a:p>
          <a:p>
            <a:r>
              <a:rPr lang="en-US" dirty="0" smtClean="0"/>
              <a:t>That </a:t>
            </a:r>
            <a:r>
              <a:rPr lang="en-US" dirty="0"/>
              <a:t>might mean asking specific questions to the quiet team member and paying close attention to the answers. It might also mean delicately informing the dominant team member to stop talking and let everyone participate. </a:t>
            </a:r>
            <a:endParaRPr lang="en-IE" dirty="0"/>
          </a:p>
        </p:txBody>
      </p:sp>
    </p:spTree>
    <p:extLst>
      <p:ext uri="{BB962C8B-B14F-4D97-AF65-F5344CB8AC3E}">
        <p14:creationId xmlns:p14="http://schemas.microsoft.com/office/powerpoint/2010/main" val="306487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lstStyle/>
          <a:p>
            <a:r>
              <a:rPr lang="en-US" dirty="0"/>
              <a:t>This might sound like a small responsibility, but effective team management can be the difference between the success and failure of a project.</a:t>
            </a:r>
            <a:endParaRPr lang="en-IE" dirty="0"/>
          </a:p>
          <a:p>
            <a:endParaRPr lang="en-IE" dirty="0"/>
          </a:p>
        </p:txBody>
      </p:sp>
    </p:spTree>
    <p:extLst>
      <p:ext uri="{BB962C8B-B14F-4D97-AF65-F5344CB8AC3E}">
        <p14:creationId xmlns:p14="http://schemas.microsoft.com/office/powerpoint/2010/main" val="4202891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Scrum Master</a:t>
            </a:r>
          </a:p>
        </p:txBody>
      </p:sp>
      <p:sp>
        <p:nvSpPr>
          <p:cNvPr id="3" name="Content Placeholder 2"/>
          <p:cNvSpPr>
            <a:spLocks noGrp="1"/>
          </p:cNvSpPr>
          <p:nvPr>
            <p:ph idx="1"/>
          </p:nvPr>
        </p:nvSpPr>
        <p:spPr/>
        <p:txBody>
          <a:bodyPr/>
          <a:lstStyle/>
          <a:p>
            <a:r>
              <a:rPr lang="en-US" dirty="0"/>
              <a:t>The Scrum master also needs to hold the team accountable for honoring their commitments. </a:t>
            </a:r>
            <a:endParaRPr lang="en-US" dirty="0" smtClean="0"/>
          </a:p>
          <a:p>
            <a:endParaRPr lang="en-US" dirty="0"/>
          </a:p>
          <a:p>
            <a:r>
              <a:rPr lang="en-US" dirty="0" smtClean="0"/>
              <a:t>If </a:t>
            </a:r>
            <a:r>
              <a:rPr lang="en-US" dirty="0"/>
              <a:t>the team is not completing testing or documentation, the Scrum master needs to work with the team to improve their performance and address any root causes that might have led to the lapse.</a:t>
            </a:r>
            <a:endParaRPr lang="en-IE" dirty="0"/>
          </a:p>
          <a:p>
            <a:endParaRPr lang="en-IE" dirty="0"/>
          </a:p>
        </p:txBody>
      </p:sp>
    </p:spTree>
    <p:extLst>
      <p:ext uri="{BB962C8B-B14F-4D97-AF65-F5344CB8AC3E}">
        <p14:creationId xmlns:p14="http://schemas.microsoft.com/office/powerpoint/2010/main" val="421075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Introduction</a:t>
            </a:r>
          </a:p>
        </p:txBody>
      </p:sp>
      <p:sp>
        <p:nvSpPr>
          <p:cNvPr id="3" name="Content Placeholder 2"/>
          <p:cNvSpPr>
            <a:spLocks noGrp="1"/>
          </p:cNvSpPr>
          <p:nvPr>
            <p:ph idx="1"/>
          </p:nvPr>
        </p:nvSpPr>
        <p:spPr/>
        <p:txBody>
          <a:bodyPr>
            <a:normAutofit fontScale="92500"/>
          </a:bodyPr>
          <a:lstStyle/>
          <a:p>
            <a:r>
              <a:rPr lang="en-US" dirty="0"/>
              <a:t>W</a:t>
            </a:r>
            <a:r>
              <a:rPr lang="en-US" dirty="0" smtClean="0"/>
              <a:t>e </a:t>
            </a:r>
            <a:r>
              <a:rPr lang="en-US" dirty="0"/>
              <a:t>first explore the roles within Scrum, the most widely used Agile methodology </a:t>
            </a:r>
            <a:r>
              <a:rPr lang="en-US" dirty="0" smtClean="0"/>
              <a:t>and </a:t>
            </a:r>
            <a:r>
              <a:rPr lang="en-US" dirty="0"/>
              <a:t>deep dive into the descriptions of the </a:t>
            </a:r>
            <a:r>
              <a:rPr lang="en-US" i="1" dirty="0"/>
              <a:t>product owner</a:t>
            </a:r>
            <a:r>
              <a:rPr lang="en-US" dirty="0"/>
              <a:t>, the </a:t>
            </a:r>
            <a:r>
              <a:rPr lang="en-US" i="1" dirty="0"/>
              <a:t>Scrum master</a:t>
            </a:r>
            <a:r>
              <a:rPr lang="en-US" dirty="0"/>
              <a:t>, and the </a:t>
            </a:r>
            <a:r>
              <a:rPr lang="en-US" i="1" dirty="0"/>
              <a:t>Scrum team</a:t>
            </a:r>
            <a:r>
              <a:rPr lang="en-US" dirty="0"/>
              <a:t>. </a:t>
            </a:r>
            <a:endParaRPr lang="en-US" dirty="0" smtClean="0"/>
          </a:p>
          <a:p>
            <a:endParaRPr lang="en-US" dirty="0"/>
          </a:p>
          <a:p>
            <a:r>
              <a:rPr lang="en-US" dirty="0"/>
              <a:t>W</a:t>
            </a:r>
            <a:r>
              <a:rPr lang="en-US" dirty="0" smtClean="0"/>
              <a:t>e then look at other </a:t>
            </a:r>
            <a:r>
              <a:rPr lang="en-US" dirty="0"/>
              <a:t>roles and methodologies and how they approach the delivery of working software to key stakeholders and customers.</a:t>
            </a:r>
            <a:endParaRPr lang="en-IE" dirty="0"/>
          </a:p>
          <a:p>
            <a:endParaRPr lang="en-IE" dirty="0"/>
          </a:p>
        </p:txBody>
      </p:sp>
    </p:spTree>
    <p:extLst>
      <p:ext uri="{BB962C8B-B14F-4D97-AF65-F5344CB8AC3E}">
        <p14:creationId xmlns:p14="http://schemas.microsoft.com/office/powerpoint/2010/main" val="2931502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Scrum Master – </a:t>
            </a:r>
            <a:br>
              <a:rPr lang="en-IE" dirty="0" smtClean="0"/>
            </a:br>
            <a:r>
              <a:rPr lang="en-IE" dirty="0" smtClean="0"/>
              <a:t>Full-Time or Part-Time</a:t>
            </a:r>
            <a:endParaRPr lang="en-IE" dirty="0"/>
          </a:p>
        </p:txBody>
      </p:sp>
      <p:sp>
        <p:nvSpPr>
          <p:cNvPr id="3" name="Content Placeholder 2"/>
          <p:cNvSpPr>
            <a:spLocks noGrp="1"/>
          </p:cNvSpPr>
          <p:nvPr>
            <p:ph idx="1"/>
          </p:nvPr>
        </p:nvSpPr>
        <p:spPr/>
        <p:txBody>
          <a:bodyPr>
            <a:normAutofit lnSpcReduction="10000"/>
          </a:bodyPr>
          <a:lstStyle/>
          <a:p>
            <a:r>
              <a:rPr lang="en-US" dirty="0"/>
              <a:t>There is debate over whether the Scrum master should assume this role full-time. </a:t>
            </a:r>
            <a:endParaRPr lang="en-US" dirty="0" smtClean="0"/>
          </a:p>
          <a:p>
            <a:endParaRPr lang="en-US" dirty="0"/>
          </a:p>
          <a:p>
            <a:r>
              <a:rPr lang="en-US" dirty="0" smtClean="0"/>
              <a:t>If </a:t>
            </a:r>
            <a:r>
              <a:rPr lang="en-US" dirty="0"/>
              <a:t>you have a large team, many new members, a complex project, a weak product owner, or other similar factors, it might be wise to have the Scrum master dedicated full-time to a single team, therefore assuming no other responsibilities. </a:t>
            </a:r>
            <a:endParaRPr lang="en-IE" dirty="0"/>
          </a:p>
        </p:txBody>
      </p:sp>
    </p:spTree>
    <p:extLst>
      <p:ext uri="{BB962C8B-B14F-4D97-AF65-F5344CB8AC3E}">
        <p14:creationId xmlns:p14="http://schemas.microsoft.com/office/powerpoint/2010/main" val="960311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Scrum Master – </a:t>
            </a:r>
            <a:br>
              <a:rPr lang="en-IE" dirty="0"/>
            </a:br>
            <a:r>
              <a:rPr lang="en-IE" dirty="0"/>
              <a:t>Full-Time or Part-Time</a:t>
            </a:r>
          </a:p>
        </p:txBody>
      </p:sp>
      <p:sp>
        <p:nvSpPr>
          <p:cNvPr id="3" name="Content Placeholder 2"/>
          <p:cNvSpPr>
            <a:spLocks noGrp="1"/>
          </p:cNvSpPr>
          <p:nvPr>
            <p:ph idx="1"/>
          </p:nvPr>
        </p:nvSpPr>
        <p:spPr/>
        <p:txBody>
          <a:bodyPr>
            <a:normAutofit fontScale="92500"/>
          </a:bodyPr>
          <a:lstStyle/>
          <a:p>
            <a:r>
              <a:rPr lang="en-US" dirty="0"/>
              <a:t>Conversely, if your team is small or experienced and working on something well defined, then you might decide that the Scrum master could be a working member of the team, meaning that he or she assumes the Scrum master duties in addition to writing code that contributes to the project. </a:t>
            </a:r>
            <a:endParaRPr lang="en-US" dirty="0" smtClean="0"/>
          </a:p>
          <a:p>
            <a:endParaRPr lang="en-US" dirty="0"/>
          </a:p>
          <a:p>
            <a:r>
              <a:rPr lang="en-US" dirty="0"/>
              <a:t>Another approach is to have a single Scrum master preside over more than one </a:t>
            </a:r>
            <a:r>
              <a:rPr lang="en-US" dirty="0" smtClean="0"/>
              <a:t>team.</a:t>
            </a:r>
            <a:endParaRPr lang="en-IE" dirty="0"/>
          </a:p>
          <a:p>
            <a:endParaRPr lang="en-IE" dirty="0"/>
          </a:p>
        </p:txBody>
      </p:sp>
    </p:spTree>
    <p:extLst>
      <p:ext uri="{BB962C8B-B14F-4D97-AF65-F5344CB8AC3E}">
        <p14:creationId xmlns:p14="http://schemas.microsoft.com/office/powerpoint/2010/main" val="2704874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Scrum Master – </a:t>
            </a:r>
            <a:br>
              <a:rPr lang="en-IE" dirty="0"/>
            </a:br>
            <a:r>
              <a:rPr lang="en-IE" dirty="0" smtClean="0"/>
              <a:t>Permanent or Rotating</a:t>
            </a:r>
            <a:endParaRPr lang="en-IE" dirty="0"/>
          </a:p>
        </p:txBody>
      </p:sp>
      <p:sp>
        <p:nvSpPr>
          <p:cNvPr id="3" name="Content Placeholder 2"/>
          <p:cNvSpPr>
            <a:spLocks noGrp="1"/>
          </p:cNvSpPr>
          <p:nvPr>
            <p:ph idx="1"/>
          </p:nvPr>
        </p:nvSpPr>
        <p:spPr/>
        <p:txBody>
          <a:bodyPr>
            <a:normAutofit lnSpcReduction="10000"/>
          </a:bodyPr>
          <a:lstStyle/>
          <a:p>
            <a:r>
              <a:rPr lang="en-US" dirty="0"/>
              <a:t>Another variation is determining if the Scrum master is assigned on a permanent or long-term basis, or if you can rotate the Scrum master responsibilities among the team members. </a:t>
            </a:r>
            <a:endParaRPr lang="en-US" dirty="0" smtClean="0"/>
          </a:p>
          <a:p>
            <a:endParaRPr lang="en-US" dirty="0"/>
          </a:p>
          <a:p>
            <a:r>
              <a:rPr lang="en-US" dirty="0" smtClean="0"/>
              <a:t>As </a:t>
            </a:r>
            <a:r>
              <a:rPr lang="en-US" dirty="0"/>
              <a:t>with the full-time vs. part-time decision, permanent vs. rotating depends on a number of factors.</a:t>
            </a:r>
            <a:endParaRPr lang="en-IE" dirty="0"/>
          </a:p>
          <a:p>
            <a:endParaRPr lang="en-IE" dirty="0"/>
          </a:p>
        </p:txBody>
      </p:sp>
    </p:spTree>
    <p:extLst>
      <p:ext uri="{BB962C8B-B14F-4D97-AF65-F5344CB8AC3E}">
        <p14:creationId xmlns:p14="http://schemas.microsoft.com/office/powerpoint/2010/main" val="2769689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Scrum Master – </a:t>
            </a:r>
            <a:br>
              <a:rPr lang="en-IE" dirty="0"/>
            </a:br>
            <a:r>
              <a:rPr lang="en-IE" dirty="0"/>
              <a:t>Permanent or Rotating</a:t>
            </a:r>
          </a:p>
        </p:txBody>
      </p:sp>
      <p:sp>
        <p:nvSpPr>
          <p:cNvPr id="3" name="Content Placeholder 2"/>
          <p:cNvSpPr>
            <a:spLocks noGrp="1"/>
          </p:cNvSpPr>
          <p:nvPr>
            <p:ph idx="1"/>
          </p:nvPr>
        </p:nvSpPr>
        <p:spPr/>
        <p:txBody>
          <a:bodyPr>
            <a:normAutofit fontScale="92500"/>
          </a:bodyPr>
          <a:lstStyle/>
          <a:p>
            <a:r>
              <a:rPr lang="en-US" dirty="0"/>
              <a:t>If you have a natural leader who enjoys playing the role of Scrum master, then the continuity and consistency of that assignment can be quite beneficial. </a:t>
            </a:r>
            <a:endParaRPr lang="en-US" dirty="0" smtClean="0"/>
          </a:p>
          <a:p>
            <a:endParaRPr lang="en-US" dirty="0"/>
          </a:p>
          <a:p>
            <a:r>
              <a:rPr lang="en-US" dirty="0" smtClean="0"/>
              <a:t>However</a:t>
            </a:r>
            <a:r>
              <a:rPr lang="en-US" dirty="0"/>
              <a:t>, if you have an experienced team who are disciplined about their adherence to Agile practices, then rotating the Scrum master duties might provide a nice variety for the team.</a:t>
            </a:r>
            <a:endParaRPr lang="en-IE" dirty="0"/>
          </a:p>
          <a:p>
            <a:endParaRPr lang="en-IE" dirty="0"/>
          </a:p>
        </p:txBody>
      </p:sp>
    </p:spTree>
    <p:extLst>
      <p:ext uri="{BB962C8B-B14F-4D97-AF65-F5344CB8AC3E}">
        <p14:creationId xmlns:p14="http://schemas.microsoft.com/office/powerpoint/2010/main" val="255146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Scrum Master – </a:t>
            </a:r>
            <a:br>
              <a:rPr lang="en-IE" dirty="0" smtClean="0"/>
            </a:br>
            <a:r>
              <a:rPr lang="en-IE" dirty="0" smtClean="0"/>
              <a:t>Summary</a:t>
            </a:r>
            <a:endParaRPr lang="en-IE"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a:t>
            </a:r>
            <a:r>
              <a:rPr lang="en-US" dirty="0"/>
              <a:t>Scrum master is a challenging and significant role that deserves </a:t>
            </a:r>
            <a:r>
              <a:rPr lang="en-US" dirty="0" smtClean="0"/>
              <a:t>respect.</a:t>
            </a:r>
          </a:p>
          <a:p>
            <a:endParaRPr lang="en-US" dirty="0"/>
          </a:p>
          <a:p>
            <a:r>
              <a:rPr lang="en-US" dirty="0"/>
              <a:t>The important thing when choosing your Scrum master is that the person </a:t>
            </a:r>
            <a:r>
              <a:rPr lang="en-US" dirty="0" smtClean="0"/>
              <a:t>should:				</a:t>
            </a:r>
          </a:p>
          <a:p>
            <a:pPr lvl="1"/>
            <a:r>
              <a:rPr lang="en-US" dirty="0" smtClean="0"/>
              <a:t> </a:t>
            </a:r>
            <a:r>
              <a:rPr lang="en-US" dirty="0"/>
              <a:t>be able to remove impediments, </a:t>
            </a:r>
            <a:endParaRPr lang="en-US" dirty="0" smtClean="0"/>
          </a:p>
          <a:p>
            <a:pPr lvl="1"/>
            <a:r>
              <a:rPr lang="en-US" dirty="0" smtClean="0"/>
              <a:t>minimize </a:t>
            </a:r>
            <a:r>
              <a:rPr lang="en-US" dirty="0"/>
              <a:t>interruptions, </a:t>
            </a:r>
            <a:endParaRPr lang="en-US" dirty="0" smtClean="0"/>
          </a:p>
          <a:p>
            <a:pPr lvl="1"/>
            <a:r>
              <a:rPr lang="en-US" dirty="0" smtClean="0"/>
              <a:t>lead </a:t>
            </a:r>
            <a:r>
              <a:rPr lang="en-US" dirty="0"/>
              <a:t>the team, and </a:t>
            </a:r>
            <a:endParaRPr lang="en-US" dirty="0" smtClean="0"/>
          </a:p>
          <a:p>
            <a:pPr lvl="1"/>
            <a:r>
              <a:rPr lang="en-US" dirty="0" smtClean="0"/>
              <a:t>enforce </a:t>
            </a:r>
            <a:r>
              <a:rPr lang="en-US" dirty="0"/>
              <a:t>the principles of Agile.</a:t>
            </a:r>
            <a:endParaRPr lang="en-IE" dirty="0"/>
          </a:p>
          <a:p>
            <a:endParaRPr lang="en-US" dirty="0" smtClean="0"/>
          </a:p>
          <a:p>
            <a:endParaRPr lang="en-US" dirty="0"/>
          </a:p>
          <a:p>
            <a:endParaRPr lang="en-IE" dirty="0"/>
          </a:p>
        </p:txBody>
      </p:sp>
    </p:spTree>
    <p:extLst>
      <p:ext uri="{BB962C8B-B14F-4D97-AF65-F5344CB8AC3E}">
        <p14:creationId xmlns:p14="http://schemas.microsoft.com/office/powerpoint/2010/main" val="3682405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Product Owner and Scrum Master</a:t>
            </a:r>
            <a:endParaRPr lang="en-IE" dirty="0"/>
          </a:p>
        </p:txBody>
      </p:sp>
      <p:sp>
        <p:nvSpPr>
          <p:cNvPr id="3" name="Content Placeholder 2"/>
          <p:cNvSpPr>
            <a:spLocks noGrp="1"/>
          </p:cNvSpPr>
          <p:nvPr>
            <p:ph idx="1"/>
          </p:nvPr>
        </p:nvSpPr>
        <p:spPr/>
        <p:txBody>
          <a:bodyPr>
            <a:normAutofit fontScale="92500" lnSpcReduction="10000"/>
          </a:bodyPr>
          <a:lstStyle/>
          <a:p>
            <a:r>
              <a:rPr lang="en-US" dirty="0"/>
              <a:t>For an Agile implementation to maximize its effectiveness, the product owner and the Scrum master both need to be enthusiastic advocates for their respective roles. </a:t>
            </a:r>
            <a:endParaRPr lang="en-US" dirty="0" smtClean="0"/>
          </a:p>
          <a:p>
            <a:endParaRPr lang="en-US" dirty="0"/>
          </a:p>
          <a:p>
            <a:r>
              <a:rPr lang="en-US" dirty="0" smtClean="0"/>
              <a:t>Both </a:t>
            </a:r>
            <a:r>
              <a:rPr lang="en-US" dirty="0"/>
              <a:t>need to be strong communicators who are committed to the success of the product and the team, focusing on collaboration and finding creative and workable solutions to the problems that naturally arise.</a:t>
            </a:r>
            <a:endParaRPr lang="en-IE" dirty="0"/>
          </a:p>
          <a:p>
            <a:endParaRPr lang="en-IE" dirty="0"/>
          </a:p>
        </p:txBody>
      </p:sp>
    </p:spTree>
    <p:extLst>
      <p:ext uri="{BB962C8B-B14F-4D97-AF65-F5344CB8AC3E}">
        <p14:creationId xmlns:p14="http://schemas.microsoft.com/office/powerpoint/2010/main" val="2607461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The (Scrum) Team</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507296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Team</a:t>
            </a:r>
            <a:endParaRPr lang="en-IE" dirty="0"/>
          </a:p>
        </p:txBody>
      </p:sp>
      <p:sp>
        <p:nvSpPr>
          <p:cNvPr id="3" name="Content Placeholder 2"/>
          <p:cNvSpPr>
            <a:spLocks noGrp="1"/>
          </p:cNvSpPr>
          <p:nvPr>
            <p:ph idx="1"/>
          </p:nvPr>
        </p:nvSpPr>
        <p:spPr/>
        <p:txBody>
          <a:bodyPr/>
          <a:lstStyle/>
          <a:p>
            <a:r>
              <a:rPr lang="en-US" dirty="0"/>
              <a:t>The final defined role within Scrum is the Scrum team, full of talented people who will ultimately deliver on the project. </a:t>
            </a:r>
            <a:r>
              <a:rPr lang="en-US" dirty="0" smtClean="0"/>
              <a:t>			</a:t>
            </a:r>
          </a:p>
          <a:p>
            <a:r>
              <a:rPr lang="en-US" dirty="0" smtClean="0"/>
              <a:t>What is an </a:t>
            </a:r>
            <a:r>
              <a:rPr lang="en-US" dirty="0"/>
              <a:t>effective Scrum </a:t>
            </a:r>
            <a:r>
              <a:rPr lang="en-US" dirty="0" smtClean="0"/>
              <a:t>team? </a:t>
            </a:r>
          </a:p>
          <a:p>
            <a:endParaRPr lang="en-US" dirty="0"/>
          </a:p>
          <a:p>
            <a:r>
              <a:rPr lang="en-US" dirty="0" smtClean="0"/>
              <a:t>It </a:t>
            </a:r>
            <a:r>
              <a:rPr lang="en-US" dirty="0"/>
              <a:t>is </a:t>
            </a:r>
            <a:r>
              <a:rPr lang="en-US" dirty="0" smtClean="0"/>
              <a:t>a team that operates </a:t>
            </a:r>
            <a:r>
              <a:rPr lang="en-US" dirty="0"/>
              <a:t>with trust, transparency, and teamwork.</a:t>
            </a:r>
            <a:endParaRPr lang="en-IE" dirty="0"/>
          </a:p>
          <a:p>
            <a:endParaRPr lang="en-IE" dirty="0"/>
          </a:p>
        </p:txBody>
      </p:sp>
    </p:spTree>
    <p:extLst>
      <p:ext uri="{BB962C8B-B14F-4D97-AF65-F5344CB8AC3E}">
        <p14:creationId xmlns:p14="http://schemas.microsoft.com/office/powerpoint/2010/main" val="478375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a:t>
            </a:r>
            <a:br>
              <a:rPr lang="en-IE" dirty="0" smtClean="0"/>
            </a:br>
            <a:r>
              <a:rPr lang="en-IE" dirty="0" smtClean="0"/>
              <a:t>Working Agreement</a:t>
            </a:r>
            <a:endParaRPr lang="en-IE" dirty="0"/>
          </a:p>
        </p:txBody>
      </p:sp>
      <p:sp>
        <p:nvSpPr>
          <p:cNvPr id="3" name="Content Placeholder 2"/>
          <p:cNvSpPr>
            <a:spLocks noGrp="1"/>
          </p:cNvSpPr>
          <p:nvPr>
            <p:ph idx="1"/>
          </p:nvPr>
        </p:nvSpPr>
        <p:spPr/>
        <p:txBody>
          <a:bodyPr>
            <a:normAutofit fontScale="77500" lnSpcReduction="20000"/>
          </a:bodyPr>
          <a:lstStyle/>
          <a:p>
            <a:r>
              <a:rPr lang="en-US" dirty="0"/>
              <a:t>One way that trust and teamwork are established and enforced is through the creation of a working </a:t>
            </a:r>
            <a:r>
              <a:rPr lang="en-US" dirty="0" smtClean="0"/>
              <a:t>agreement.</a:t>
            </a:r>
          </a:p>
          <a:p>
            <a:endParaRPr lang="en-US" dirty="0"/>
          </a:p>
          <a:p>
            <a:r>
              <a:rPr lang="en-US" dirty="0" smtClean="0"/>
              <a:t>This </a:t>
            </a:r>
            <a:r>
              <a:rPr lang="en-US" dirty="0"/>
              <a:t>is a document or set of expectations that define how the Scrum team is going to work together. </a:t>
            </a:r>
            <a:endParaRPr lang="en-US" dirty="0" smtClean="0"/>
          </a:p>
          <a:p>
            <a:endParaRPr lang="en-US" dirty="0"/>
          </a:p>
          <a:p>
            <a:r>
              <a:rPr lang="en-US" dirty="0" smtClean="0"/>
              <a:t>The </a:t>
            </a:r>
            <a:r>
              <a:rPr lang="en-US" dirty="0"/>
              <a:t>working agreement is the first point of collaboration for a new Scrum team as they define their relationships. </a:t>
            </a:r>
            <a:endParaRPr lang="en-US" dirty="0" smtClean="0"/>
          </a:p>
          <a:p>
            <a:endParaRPr lang="en-US" dirty="0"/>
          </a:p>
          <a:p>
            <a:r>
              <a:rPr lang="en-US" dirty="0" smtClean="0"/>
              <a:t>It </a:t>
            </a:r>
            <a:r>
              <a:rPr lang="en-US" dirty="0"/>
              <a:t>is more than just rules of engagement for team behavior; the working agreement ultimately reflects the values and commitment of the </a:t>
            </a:r>
            <a:r>
              <a:rPr lang="en-US" dirty="0" smtClean="0"/>
              <a:t>team.</a:t>
            </a:r>
            <a:endParaRPr lang="en-IE" dirty="0"/>
          </a:p>
        </p:txBody>
      </p:sp>
    </p:spTree>
    <p:extLst>
      <p:ext uri="{BB962C8B-B14F-4D97-AF65-F5344CB8AC3E}">
        <p14:creationId xmlns:p14="http://schemas.microsoft.com/office/powerpoint/2010/main" val="705243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Working </a:t>
            </a:r>
            <a:r>
              <a:rPr lang="en-IE" dirty="0" smtClean="0"/>
              <a:t>Agreement Topics</a:t>
            </a:r>
            <a:endParaRPr lang="en-IE" dirty="0"/>
          </a:p>
        </p:txBody>
      </p:sp>
      <p:sp>
        <p:nvSpPr>
          <p:cNvPr id="3" name="Content Placeholder 2"/>
          <p:cNvSpPr>
            <a:spLocks noGrp="1"/>
          </p:cNvSpPr>
          <p:nvPr>
            <p:ph idx="1"/>
          </p:nvPr>
        </p:nvSpPr>
        <p:spPr/>
        <p:txBody>
          <a:bodyPr>
            <a:normAutofit fontScale="85000" lnSpcReduction="10000"/>
          </a:bodyPr>
          <a:lstStyle/>
          <a:p>
            <a:r>
              <a:rPr lang="en-US" dirty="0"/>
              <a:t>Time and location of Daily Scrum</a:t>
            </a:r>
            <a:endParaRPr lang="en-IE" dirty="0"/>
          </a:p>
          <a:p>
            <a:r>
              <a:rPr lang="en-US" dirty="0" smtClean="0"/>
              <a:t>Testing </a:t>
            </a:r>
            <a:r>
              <a:rPr lang="en-US" dirty="0"/>
              <a:t>strategy (unit, functional, integration, performance, stress, etc...)</a:t>
            </a:r>
            <a:endParaRPr lang="en-IE" dirty="0"/>
          </a:p>
          <a:p>
            <a:r>
              <a:rPr lang="en-US" dirty="0" smtClean="0"/>
              <a:t>Build </a:t>
            </a:r>
            <a:r>
              <a:rPr lang="en-US" dirty="0"/>
              <a:t>and infrastructure plans (shared responsibilities)</a:t>
            </a:r>
            <a:endParaRPr lang="en-IE" dirty="0"/>
          </a:p>
          <a:p>
            <a:r>
              <a:rPr lang="en-US" dirty="0" smtClean="0"/>
              <a:t>Team </a:t>
            </a:r>
            <a:r>
              <a:rPr lang="en-US" dirty="0"/>
              <a:t>norms (be on time, respect estimates, help when needed, etc...)</a:t>
            </a:r>
            <a:endParaRPr lang="en-IE" dirty="0"/>
          </a:p>
          <a:p>
            <a:r>
              <a:rPr lang="en-US" dirty="0" smtClean="0"/>
              <a:t>How </a:t>
            </a:r>
            <a:r>
              <a:rPr lang="en-US" dirty="0"/>
              <a:t>to address bugs/fires during Sprint</a:t>
            </a:r>
            <a:endParaRPr lang="en-IE" dirty="0"/>
          </a:p>
          <a:p>
            <a:r>
              <a:rPr lang="en-US" dirty="0" smtClean="0"/>
              <a:t>Product </a:t>
            </a:r>
            <a:r>
              <a:rPr lang="en-US" dirty="0"/>
              <a:t>Owner availability (phone, office hours, attendance in Daily Scrum)</a:t>
            </a:r>
            <a:endParaRPr lang="en-IE" dirty="0"/>
          </a:p>
          <a:p>
            <a:r>
              <a:rPr lang="en-US" dirty="0" smtClean="0"/>
              <a:t>Capacity </a:t>
            </a:r>
            <a:r>
              <a:rPr lang="en-US" dirty="0"/>
              <a:t>plan for initial Sprint(s)</a:t>
            </a:r>
            <a:endParaRPr lang="en-IE" dirty="0"/>
          </a:p>
          <a:p>
            <a:endParaRPr lang="en-IE" dirty="0"/>
          </a:p>
        </p:txBody>
      </p:sp>
    </p:spTree>
    <p:extLst>
      <p:ext uri="{BB962C8B-B14F-4D97-AF65-F5344CB8AC3E}">
        <p14:creationId xmlns:p14="http://schemas.microsoft.com/office/powerpoint/2010/main" val="143699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Scrum Roles</a:t>
            </a:r>
            <a:endParaRPr lang="en-IE" dirty="0"/>
          </a:p>
        </p:txBody>
      </p:sp>
      <p:sp>
        <p:nvSpPr>
          <p:cNvPr id="3" name="Content Placeholder 2"/>
          <p:cNvSpPr>
            <a:spLocks noGrp="1"/>
          </p:cNvSpPr>
          <p:nvPr>
            <p:ph idx="1"/>
          </p:nvPr>
        </p:nvSpPr>
        <p:spPr/>
        <p:txBody>
          <a:bodyPr/>
          <a:lstStyle/>
          <a:p>
            <a:r>
              <a:rPr lang="en-US" dirty="0"/>
              <a:t>T</a:t>
            </a:r>
            <a:r>
              <a:rPr lang="en-US" dirty="0" smtClean="0"/>
              <a:t>he </a:t>
            </a:r>
            <a:r>
              <a:rPr lang="en-US" dirty="0"/>
              <a:t>roles with the Scrum </a:t>
            </a:r>
            <a:r>
              <a:rPr lang="en-US" dirty="0" smtClean="0"/>
              <a:t>methodology are:</a:t>
            </a:r>
          </a:p>
          <a:p>
            <a:endParaRPr lang="en-US" dirty="0"/>
          </a:p>
          <a:p>
            <a:pPr lvl="1"/>
            <a:r>
              <a:rPr lang="en-US" dirty="0" smtClean="0"/>
              <a:t>the </a:t>
            </a:r>
            <a:r>
              <a:rPr lang="en-US" dirty="0"/>
              <a:t>product owner, </a:t>
            </a:r>
            <a:endParaRPr lang="en-US" dirty="0" smtClean="0"/>
          </a:p>
          <a:p>
            <a:pPr lvl="1"/>
            <a:endParaRPr lang="en-US" dirty="0"/>
          </a:p>
          <a:p>
            <a:pPr lvl="1"/>
            <a:r>
              <a:rPr lang="en-US" dirty="0" smtClean="0"/>
              <a:t>the </a:t>
            </a:r>
            <a:r>
              <a:rPr lang="en-US" dirty="0"/>
              <a:t>Scrum master, and </a:t>
            </a:r>
            <a:endParaRPr lang="en-US" dirty="0" smtClean="0"/>
          </a:p>
          <a:p>
            <a:pPr lvl="1"/>
            <a:endParaRPr lang="en-US" dirty="0"/>
          </a:p>
          <a:p>
            <a:pPr lvl="1"/>
            <a:r>
              <a:rPr lang="en-US" dirty="0" smtClean="0"/>
              <a:t>the </a:t>
            </a:r>
            <a:r>
              <a:rPr lang="en-US" dirty="0"/>
              <a:t>team.</a:t>
            </a:r>
            <a:endParaRPr lang="en-IE" dirty="0"/>
          </a:p>
        </p:txBody>
      </p:sp>
    </p:spTree>
    <p:extLst>
      <p:ext uri="{BB962C8B-B14F-4D97-AF65-F5344CB8AC3E}">
        <p14:creationId xmlns:p14="http://schemas.microsoft.com/office/powerpoint/2010/main" val="1609279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r>
              <a:rPr lang="en-IE" dirty="0" smtClean="0"/>
              <a:t>– </a:t>
            </a:r>
            <a:br>
              <a:rPr lang="en-IE" dirty="0" smtClean="0"/>
            </a:br>
            <a:r>
              <a:rPr lang="en-IE" dirty="0" smtClean="0"/>
              <a:t>Fist of Five</a:t>
            </a:r>
            <a:endParaRPr lang="en-IE"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“Fist of five” is another important concept to understand when discussing Scrum teams and the desire for trust, transparency, and teamwork. </a:t>
            </a:r>
            <a:endParaRPr lang="en-US" dirty="0" smtClean="0"/>
          </a:p>
          <a:p>
            <a:endParaRPr lang="en-US" dirty="0"/>
          </a:p>
          <a:p>
            <a:r>
              <a:rPr lang="en-US" dirty="0" smtClean="0"/>
              <a:t>Here </a:t>
            </a:r>
            <a:r>
              <a:rPr lang="en-US" dirty="0"/>
              <a:t>is how it works: </a:t>
            </a:r>
            <a:r>
              <a:rPr lang="en-US" dirty="0" smtClean="0"/>
              <a:t>						</a:t>
            </a:r>
          </a:p>
          <a:p>
            <a:pPr lvl="1"/>
            <a:r>
              <a:rPr lang="en-US" dirty="0" smtClean="0"/>
              <a:t>Whenever </a:t>
            </a:r>
            <a:r>
              <a:rPr lang="en-US" dirty="0"/>
              <a:t>a team comes to a decision point where they are discussing several options and there is no ideal solution, they may vote on the best available option. </a:t>
            </a:r>
            <a:r>
              <a:rPr lang="en-US" dirty="0" smtClean="0"/>
              <a:t>				</a:t>
            </a:r>
          </a:p>
          <a:p>
            <a:pPr lvl="1"/>
            <a:r>
              <a:rPr lang="en-US" dirty="0" smtClean="0"/>
              <a:t>A </a:t>
            </a:r>
            <a:r>
              <a:rPr lang="en-US" dirty="0"/>
              <a:t>team member will propose a direction forward and the team will demonstrate their acceptance by holding up their hands with the number of fingers that corresponds with their level of support.</a:t>
            </a:r>
            <a:endParaRPr lang="en-IE" dirty="0"/>
          </a:p>
          <a:p>
            <a:endParaRPr lang="en-IE" dirty="0"/>
          </a:p>
        </p:txBody>
      </p:sp>
    </p:spTree>
    <p:extLst>
      <p:ext uri="{BB962C8B-B14F-4D97-AF65-F5344CB8AC3E}">
        <p14:creationId xmlns:p14="http://schemas.microsoft.com/office/powerpoint/2010/main" val="2818584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 </a:t>
            </a:r>
            <a:br>
              <a:rPr lang="en-IE" dirty="0"/>
            </a:br>
            <a:r>
              <a:rPr lang="en-IE" dirty="0"/>
              <a:t>Fist of Five</a:t>
            </a: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5 fingers = I am all in. I completely agree</a:t>
            </a:r>
            <a:r>
              <a:rPr lang="en-US" dirty="0" smtClean="0"/>
              <a:t>.			</a:t>
            </a:r>
            <a:endParaRPr lang="en-IE" dirty="0"/>
          </a:p>
          <a:p>
            <a:r>
              <a:rPr lang="en-US" dirty="0" smtClean="0"/>
              <a:t>4 </a:t>
            </a:r>
            <a:r>
              <a:rPr lang="en-US" dirty="0"/>
              <a:t>fingers = I buy into the option and I will support it</a:t>
            </a:r>
            <a:r>
              <a:rPr lang="en-US" dirty="0" smtClean="0"/>
              <a:t>.									</a:t>
            </a:r>
            <a:endParaRPr lang="en-IE" dirty="0"/>
          </a:p>
          <a:p>
            <a:r>
              <a:rPr lang="en-US" dirty="0" smtClean="0"/>
              <a:t>3 </a:t>
            </a:r>
            <a:r>
              <a:rPr lang="en-US" dirty="0"/>
              <a:t>fingers = I have some reservations, but I can support the decision and move forward</a:t>
            </a:r>
            <a:r>
              <a:rPr lang="en-US" dirty="0" smtClean="0"/>
              <a:t>.					</a:t>
            </a:r>
            <a:endParaRPr lang="en-IE" dirty="0"/>
          </a:p>
          <a:p>
            <a:r>
              <a:rPr lang="en-US" dirty="0" smtClean="0"/>
              <a:t>2 </a:t>
            </a:r>
            <a:r>
              <a:rPr lang="en-US" dirty="0"/>
              <a:t>fingers = I have reservations, and I cannot support this decision without further discussion and clarification</a:t>
            </a:r>
            <a:r>
              <a:rPr lang="en-US" dirty="0" smtClean="0"/>
              <a:t>.							</a:t>
            </a:r>
            <a:endParaRPr lang="en-IE" dirty="0"/>
          </a:p>
          <a:p>
            <a:r>
              <a:rPr lang="en-US" dirty="0" smtClean="0"/>
              <a:t>1 </a:t>
            </a:r>
            <a:r>
              <a:rPr lang="en-US" dirty="0"/>
              <a:t>finger = I cannot support this decision. I completely disagree.</a:t>
            </a:r>
            <a:endParaRPr lang="en-IE" dirty="0"/>
          </a:p>
          <a:p>
            <a:endParaRPr lang="en-IE" dirty="0"/>
          </a:p>
        </p:txBody>
      </p:sp>
    </p:spTree>
    <p:extLst>
      <p:ext uri="{BB962C8B-B14F-4D97-AF65-F5344CB8AC3E}">
        <p14:creationId xmlns:p14="http://schemas.microsoft.com/office/powerpoint/2010/main" val="640066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 </a:t>
            </a:r>
            <a:br>
              <a:rPr lang="en-IE" dirty="0"/>
            </a:br>
            <a:r>
              <a:rPr lang="en-IE" dirty="0"/>
              <a:t>Fist of Five</a:t>
            </a:r>
          </a:p>
        </p:txBody>
      </p:sp>
      <p:sp>
        <p:nvSpPr>
          <p:cNvPr id="3" name="Content Placeholder 2"/>
          <p:cNvSpPr>
            <a:spLocks noGrp="1"/>
          </p:cNvSpPr>
          <p:nvPr>
            <p:ph idx="1"/>
          </p:nvPr>
        </p:nvSpPr>
        <p:spPr/>
        <p:txBody>
          <a:bodyPr>
            <a:normAutofit fontScale="85000" lnSpcReduction="10000"/>
          </a:bodyPr>
          <a:lstStyle/>
          <a:p>
            <a:r>
              <a:rPr lang="en-US" dirty="0"/>
              <a:t>The fist of five allows all team members to show their level of support so there can be no “quiet dissenters” or people who say nothing in the meeting and then sabotage the decision afterward. </a:t>
            </a:r>
            <a:endParaRPr lang="en-US" dirty="0" smtClean="0"/>
          </a:p>
          <a:p>
            <a:endParaRPr lang="en-US" dirty="0"/>
          </a:p>
          <a:p>
            <a:r>
              <a:rPr lang="en-US" dirty="0"/>
              <a:t>As long as everyone shows 3, 4, or 5 fingers, the team is free to proceed</a:t>
            </a:r>
            <a:r>
              <a:rPr lang="en-US" dirty="0" smtClean="0"/>
              <a:t>.</a:t>
            </a:r>
          </a:p>
          <a:p>
            <a:endParaRPr lang="en-US" dirty="0"/>
          </a:p>
          <a:p>
            <a:r>
              <a:rPr lang="en-US" dirty="0"/>
              <a:t>If anyone shows a 1 or a 2, the team needs to stop and discuss the issue further. The team should not move forward until every team member is at a 3 or higher. </a:t>
            </a:r>
          </a:p>
          <a:p>
            <a:endParaRPr lang="en-IE" dirty="0"/>
          </a:p>
        </p:txBody>
      </p:sp>
    </p:spTree>
    <p:extLst>
      <p:ext uri="{BB962C8B-B14F-4D97-AF65-F5344CB8AC3E}">
        <p14:creationId xmlns:p14="http://schemas.microsoft.com/office/powerpoint/2010/main" val="84409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 </a:t>
            </a:r>
            <a:br>
              <a:rPr lang="en-IE" dirty="0"/>
            </a:br>
            <a:r>
              <a:rPr lang="en-IE" dirty="0"/>
              <a:t>Fist of Five</a:t>
            </a:r>
          </a:p>
        </p:txBody>
      </p:sp>
      <p:sp>
        <p:nvSpPr>
          <p:cNvPr id="3" name="Content Placeholder 2"/>
          <p:cNvSpPr>
            <a:spLocks noGrp="1"/>
          </p:cNvSpPr>
          <p:nvPr>
            <p:ph idx="1"/>
          </p:nvPr>
        </p:nvSpPr>
        <p:spPr>
          <a:xfrm>
            <a:off x="457200" y="1676400"/>
            <a:ext cx="8229600" cy="4800600"/>
          </a:xfrm>
        </p:spPr>
        <p:txBody>
          <a:bodyPr>
            <a:normAutofit fontScale="85000" lnSpcReduction="20000"/>
          </a:bodyPr>
          <a:lstStyle/>
          <a:p>
            <a:pPr marL="0" indent="0">
              <a:buNone/>
            </a:pPr>
            <a:endParaRPr lang="en-US" dirty="0" smtClean="0"/>
          </a:p>
          <a:p>
            <a:r>
              <a:rPr lang="en-US" dirty="0" smtClean="0"/>
              <a:t>Another </a:t>
            </a:r>
            <a:r>
              <a:rPr lang="en-US" dirty="0"/>
              <a:t>common problem that fist of five solves is the team dynamic with introverts and extroverts. </a:t>
            </a:r>
            <a:endParaRPr lang="en-US" dirty="0" smtClean="0"/>
          </a:p>
          <a:p>
            <a:endParaRPr lang="en-US" dirty="0"/>
          </a:p>
          <a:p>
            <a:r>
              <a:rPr lang="en-US" dirty="0" smtClean="0"/>
              <a:t>There </a:t>
            </a:r>
            <a:r>
              <a:rPr lang="en-US" dirty="0"/>
              <a:t>are people who are naturally quieter in their demeanor and do not want to interrupt others or jump into a heated debate; fist of five allows those people to have their voice heard in a very </a:t>
            </a:r>
            <a:r>
              <a:rPr lang="en-US" dirty="0" smtClean="0"/>
              <a:t>non-confrontational </a:t>
            </a:r>
            <a:r>
              <a:rPr lang="en-US" dirty="0"/>
              <a:t>manner. </a:t>
            </a:r>
            <a:endParaRPr lang="en-US" dirty="0" smtClean="0"/>
          </a:p>
          <a:p>
            <a:endParaRPr lang="en-US" dirty="0"/>
          </a:p>
          <a:p>
            <a:r>
              <a:rPr lang="en-US" dirty="0" smtClean="0"/>
              <a:t>By </a:t>
            </a:r>
            <a:r>
              <a:rPr lang="en-US" dirty="0"/>
              <a:t>simply holding up a “2,” that person now has the opportunity to express concerns or ask critical questions.</a:t>
            </a:r>
            <a:endParaRPr lang="en-IE" dirty="0"/>
          </a:p>
          <a:p>
            <a:endParaRPr lang="en-IE" dirty="0"/>
          </a:p>
        </p:txBody>
      </p:sp>
    </p:spTree>
    <p:extLst>
      <p:ext uri="{BB962C8B-B14F-4D97-AF65-F5344CB8AC3E}">
        <p14:creationId xmlns:p14="http://schemas.microsoft.com/office/powerpoint/2010/main" val="3569450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a:t>
            </a:r>
            <a:br>
              <a:rPr lang="en-IE" dirty="0" smtClean="0"/>
            </a:br>
            <a:r>
              <a:rPr lang="en-IE" dirty="0" smtClean="0"/>
              <a:t>Self-Organising </a:t>
            </a:r>
            <a:endParaRPr lang="en-IE" dirty="0"/>
          </a:p>
        </p:txBody>
      </p:sp>
      <p:sp>
        <p:nvSpPr>
          <p:cNvPr id="3" name="Content Placeholder 2"/>
          <p:cNvSpPr>
            <a:spLocks noGrp="1"/>
          </p:cNvSpPr>
          <p:nvPr>
            <p:ph idx="1"/>
          </p:nvPr>
        </p:nvSpPr>
        <p:spPr/>
        <p:txBody>
          <a:bodyPr>
            <a:normAutofit fontScale="92500" lnSpcReduction="10000"/>
          </a:bodyPr>
          <a:lstStyle/>
          <a:p>
            <a:r>
              <a:rPr lang="en-US" dirty="0"/>
              <a:t>The working agreement and fist of five reinforce one of the critical points of Agile and Scrum—that the team must be self-organizing. </a:t>
            </a:r>
            <a:endParaRPr lang="en-US" dirty="0" smtClean="0"/>
          </a:p>
          <a:p>
            <a:endParaRPr lang="en-US" dirty="0"/>
          </a:p>
          <a:p>
            <a:r>
              <a:rPr lang="en-US" dirty="0" smtClean="0"/>
              <a:t>What </a:t>
            </a:r>
            <a:r>
              <a:rPr lang="en-US" dirty="0"/>
              <a:t>does this mean? </a:t>
            </a:r>
            <a:endParaRPr lang="en-US" dirty="0" smtClean="0"/>
          </a:p>
          <a:p>
            <a:endParaRPr lang="en-US" dirty="0"/>
          </a:p>
          <a:p>
            <a:r>
              <a:rPr lang="en-US" dirty="0" smtClean="0"/>
              <a:t>Not </a:t>
            </a:r>
            <a:r>
              <a:rPr lang="en-US" dirty="0"/>
              <a:t>only does the team get to decide how they will work together, but they also are empowered to define and evolve their roles within the team.</a:t>
            </a:r>
            <a:endParaRPr lang="en-IE" dirty="0"/>
          </a:p>
          <a:p>
            <a:endParaRPr lang="en-IE" dirty="0"/>
          </a:p>
        </p:txBody>
      </p:sp>
    </p:spTree>
    <p:extLst>
      <p:ext uri="{BB962C8B-B14F-4D97-AF65-F5344CB8AC3E}">
        <p14:creationId xmlns:p14="http://schemas.microsoft.com/office/powerpoint/2010/main" val="3995570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Self-Organising </a:t>
            </a:r>
          </a:p>
        </p:txBody>
      </p:sp>
      <p:sp>
        <p:nvSpPr>
          <p:cNvPr id="3" name="Content Placeholder 2"/>
          <p:cNvSpPr>
            <a:spLocks noGrp="1"/>
          </p:cNvSpPr>
          <p:nvPr>
            <p:ph idx="1"/>
          </p:nvPr>
        </p:nvSpPr>
        <p:spPr/>
        <p:txBody>
          <a:bodyPr>
            <a:normAutofit fontScale="92500" lnSpcReduction="10000"/>
          </a:bodyPr>
          <a:lstStyle/>
          <a:p>
            <a:r>
              <a:rPr lang="en-US" dirty="0"/>
              <a:t>Self-organizing teams can radically outperform larger, traditionally managed teams. </a:t>
            </a:r>
            <a:endParaRPr lang="en-US" dirty="0" smtClean="0"/>
          </a:p>
          <a:p>
            <a:endParaRPr lang="en-US" dirty="0"/>
          </a:p>
          <a:p>
            <a:r>
              <a:rPr lang="en-US" dirty="0" smtClean="0"/>
              <a:t>Family-sized </a:t>
            </a:r>
            <a:r>
              <a:rPr lang="en-US" dirty="0"/>
              <a:t>groups naturally self-organize when the right conditions are met:</a:t>
            </a:r>
            <a:endParaRPr lang="en-IE" dirty="0"/>
          </a:p>
          <a:p>
            <a:pPr lvl="1"/>
            <a:r>
              <a:rPr lang="en-US" dirty="0" smtClean="0"/>
              <a:t>Members </a:t>
            </a:r>
            <a:r>
              <a:rPr lang="en-US" dirty="0"/>
              <a:t>are committed to clear, short-term goals</a:t>
            </a:r>
            <a:endParaRPr lang="en-IE" dirty="0"/>
          </a:p>
          <a:p>
            <a:pPr lvl="1"/>
            <a:r>
              <a:rPr lang="en-US" dirty="0" smtClean="0"/>
              <a:t>Members </a:t>
            </a:r>
            <a:r>
              <a:rPr lang="en-US" dirty="0"/>
              <a:t>can gauge the group’s progress</a:t>
            </a:r>
            <a:endParaRPr lang="en-IE" dirty="0"/>
          </a:p>
          <a:p>
            <a:pPr lvl="1"/>
            <a:r>
              <a:rPr lang="en-US" dirty="0" smtClean="0"/>
              <a:t>Members </a:t>
            </a:r>
            <a:r>
              <a:rPr lang="en-US" dirty="0"/>
              <a:t>can observe each other’s contribution</a:t>
            </a:r>
            <a:endParaRPr lang="en-IE" dirty="0"/>
          </a:p>
          <a:p>
            <a:pPr lvl="1"/>
            <a:r>
              <a:rPr lang="en-US" dirty="0" smtClean="0"/>
              <a:t>Members </a:t>
            </a:r>
            <a:r>
              <a:rPr lang="en-US" dirty="0"/>
              <a:t>feel safe to give each other unvarnished feedback</a:t>
            </a:r>
            <a:endParaRPr lang="en-IE" dirty="0"/>
          </a:p>
          <a:p>
            <a:endParaRPr lang="en-IE" dirty="0"/>
          </a:p>
        </p:txBody>
      </p:sp>
    </p:spTree>
    <p:extLst>
      <p:ext uri="{BB962C8B-B14F-4D97-AF65-F5344CB8AC3E}">
        <p14:creationId xmlns:p14="http://schemas.microsoft.com/office/powerpoint/2010/main" val="2125698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Self-Organising </a:t>
            </a:r>
          </a:p>
        </p:txBody>
      </p:sp>
      <p:sp>
        <p:nvSpPr>
          <p:cNvPr id="3" name="Content Placeholder 2"/>
          <p:cNvSpPr>
            <a:spLocks noGrp="1"/>
          </p:cNvSpPr>
          <p:nvPr>
            <p:ph idx="1"/>
          </p:nvPr>
        </p:nvSpPr>
        <p:spPr/>
        <p:txBody>
          <a:bodyPr>
            <a:normAutofit fontScale="85000" lnSpcReduction="10000"/>
          </a:bodyPr>
          <a:lstStyle/>
          <a:p>
            <a:r>
              <a:rPr lang="en-US" dirty="0"/>
              <a:t>Another critical difference between Waterfall and Agile is the handling of task assignments on self-organizing teams. </a:t>
            </a:r>
            <a:endParaRPr lang="en-US" dirty="0" smtClean="0"/>
          </a:p>
          <a:p>
            <a:endParaRPr lang="en-US" dirty="0"/>
          </a:p>
          <a:p>
            <a:r>
              <a:rPr lang="en-US" dirty="0" smtClean="0"/>
              <a:t>Once </a:t>
            </a:r>
            <a:r>
              <a:rPr lang="en-US" dirty="0"/>
              <a:t>the sprint has been groomed (</a:t>
            </a:r>
            <a:r>
              <a:rPr lang="en-US" dirty="0" smtClean="0"/>
              <a:t>described later), </a:t>
            </a:r>
            <a:r>
              <a:rPr lang="en-US" dirty="0"/>
              <a:t>the team members can select the tasks that they want to work on. </a:t>
            </a:r>
            <a:endParaRPr lang="en-US" dirty="0" smtClean="0"/>
          </a:p>
          <a:p>
            <a:endParaRPr lang="en-US" dirty="0"/>
          </a:p>
          <a:p>
            <a:r>
              <a:rPr lang="en-US" dirty="0" smtClean="0"/>
              <a:t>This </a:t>
            </a:r>
            <a:r>
              <a:rPr lang="en-US" dirty="0"/>
              <a:t>ownership of task assignment is a huge departure from Waterfall, where the manager often told each developer what he or she was expected to accomplish. </a:t>
            </a:r>
            <a:endParaRPr lang="en-IE" dirty="0"/>
          </a:p>
        </p:txBody>
      </p:sp>
    </p:spTree>
    <p:extLst>
      <p:ext uri="{BB962C8B-B14F-4D97-AF65-F5344CB8AC3E}">
        <p14:creationId xmlns:p14="http://schemas.microsoft.com/office/powerpoint/2010/main" val="1821365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Self-Organising </a:t>
            </a:r>
          </a:p>
        </p:txBody>
      </p:sp>
      <p:sp>
        <p:nvSpPr>
          <p:cNvPr id="3" name="Content Placeholder 2"/>
          <p:cNvSpPr>
            <a:spLocks noGrp="1"/>
          </p:cNvSpPr>
          <p:nvPr>
            <p:ph idx="1"/>
          </p:nvPr>
        </p:nvSpPr>
        <p:spPr>
          <a:xfrm>
            <a:off x="431800" y="1600200"/>
            <a:ext cx="8229600" cy="5440362"/>
          </a:xfrm>
        </p:spPr>
        <p:txBody>
          <a:bodyPr>
            <a:normAutofit fontScale="77500" lnSpcReduction="20000"/>
          </a:bodyPr>
          <a:lstStyle/>
          <a:p>
            <a:r>
              <a:rPr lang="en-US" dirty="0"/>
              <a:t>The ability for each team member to pick assignments leads to significant lifts in job satisfaction. </a:t>
            </a:r>
            <a:endParaRPr lang="en-US" dirty="0" smtClean="0"/>
          </a:p>
          <a:p>
            <a:endParaRPr lang="en-US" dirty="0"/>
          </a:p>
          <a:p>
            <a:r>
              <a:rPr lang="en-US" dirty="0" smtClean="0"/>
              <a:t>It </a:t>
            </a:r>
            <a:r>
              <a:rPr lang="en-US" dirty="0"/>
              <a:t>also invites the opportunity for cross-training, because less experienced people could request tasks that they would like to learn, and they can be mentored by the more experienced members of the team. </a:t>
            </a:r>
            <a:endParaRPr lang="en-US" dirty="0" smtClean="0"/>
          </a:p>
          <a:p>
            <a:endParaRPr lang="en-US" dirty="0"/>
          </a:p>
          <a:p>
            <a:r>
              <a:rPr lang="en-US" dirty="0" smtClean="0"/>
              <a:t>This </a:t>
            </a:r>
            <a:r>
              <a:rPr lang="en-US" dirty="0"/>
              <a:t>is all positive, but it is worth pointing out that all of the work still needs to get done, so although the team is self-organizing, they cannot neglect certain less desirable tasks, such as documentation. </a:t>
            </a:r>
            <a:endParaRPr lang="en-US" dirty="0" smtClean="0"/>
          </a:p>
          <a:p>
            <a:endParaRPr lang="en-US" dirty="0"/>
          </a:p>
          <a:p>
            <a:r>
              <a:rPr lang="en-US" dirty="0" smtClean="0"/>
              <a:t>How </a:t>
            </a:r>
            <a:r>
              <a:rPr lang="en-US" dirty="0"/>
              <a:t>the team chooses to assign documentation, though, is within their control.</a:t>
            </a:r>
            <a:endParaRPr lang="en-IE" dirty="0"/>
          </a:p>
          <a:p>
            <a:endParaRPr lang="en-IE" dirty="0"/>
          </a:p>
        </p:txBody>
      </p:sp>
    </p:spTree>
    <p:extLst>
      <p:ext uri="{BB962C8B-B14F-4D97-AF65-F5344CB8AC3E}">
        <p14:creationId xmlns:p14="http://schemas.microsoft.com/office/powerpoint/2010/main" val="3461869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 </a:t>
            </a:r>
            <a:br>
              <a:rPr lang="en-IE" dirty="0" smtClean="0"/>
            </a:br>
            <a:r>
              <a:rPr lang="en-IE" dirty="0" smtClean="0"/>
              <a:t>Team Size</a:t>
            </a:r>
            <a:endParaRPr lang="en-IE"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The best practice is for a team of five to nine people. </a:t>
            </a:r>
            <a:endParaRPr lang="en-US" dirty="0" smtClean="0"/>
          </a:p>
          <a:p>
            <a:endParaRPr lang="en-US" dirty="0"/>
          </a:p>
          <a:p>
            <a:r>
              <a:rPr lang="en-US" dirty="0" smtClean="0"/>
              <a:t>The </a:t>
            </a:r>
            <a:r>
              <a:rPr lang="en-US" dirty="0"/>
              <a:t>reason for this recommendation is easy to understand: </a:t>
            </a:r>
            <a:endParaRPr lang="en-US" dirty="0" smtClean="0"/>
          </a:p>
          <a:p>
            <a:endParaRPr lang="en-US" dirty="0"/>
          </a:p>
          <a:p>
            <a:pPr lvl="1"/>
            <a:r>
              <a:rPr lang="en-US" dirty="0" smtClean="0"/>
              <a:t>Anything </a:t>
            </a:r>
            <a:r>
              <a:rPr lang="en-US" dirty="0"/>
              <a:t>fewer than five means you lose an element of collaboration and the ability to assign tasks to different people based on the requirements of the sprint, but more than nine means you can have too much collaboration with a variety of opinions and personalities that must be managed as a cohesive unit. </a:t>
            </a:r>
            <a:endParaRPr lang="en-US" dirty="0" smtClean="0"/>
          </a:p>
          <a:p>
            <a:endParaRPr lang="en-US" dirty="0"/>
          </a:p>
          <a:p>
            <a:r>
              <a:rPr lang="en-US" dirty="0" smtClean="0"/>
              <a:t>If </a:t>
            </a:r>
            <a:r>
              <a:rPr lang="en-US" dirty="0"/>
              <a:t>you have a product that requires a large team, it might be worth breaking it into two teams; this adds complexity, but can certainly be managed.</a:t>
            </a:r>
            <a:endParaRPr lang="en-IE" dirty="0"/>
          </a:p>
        </p:txBody>
      </p:sp>
    </p:spTree>
    <p:extLst>
      <p:ext uri="{BB962C8B-B14F-4D97-AF65-F5344CB8AC3E}">
        <p14:creationId xmlns:p14="http://schemas.microsoft.com/office/powerpoint/2010/main" val="2956888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 </a:t>
            </a:r>
            <a:br>
              <a:rPr lang="en-IE" dirty="0"/>
            </a:br>
            <a:r>
              <a:rPr lang="en-IE" dirty="0" smtClean="0"/>
              <a:t>Cross-Functional</a:t>
            </a:r>
            <a:endParaRPr lang="en-IE"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sz="3300" dirty="0"/>
              <a:t>The team needs to be cross-functional so that the requirements can be designed, coded, and tested within a single sprint. </a:t>
            </a:r>
            <a:endParaRPr lang="en-US" sz="3300" dirty="0" smtClean="0"/>
          </a:p>
          <a:p>
            <a:endParaRPr lang="en-US" sz="3300" dirty="0"/>
          </a:p>
          <a:p>
            <a:r>
              <a:rPr lang="en-US" sz="3300" dirty="0" smtClean="0"/>
              <a:t>Therefore</a:t>
            </a:r>
            <a:r>
              <a:rPr lang="en-US" sz="3300" dirty="0"/>
              <a:t>, each team should be composed of people with these skills so they can develop working software without the involvement of ancillary resources. </a:t>
            </a:r>
            <a:endParaRPr lang="en-US" sz="3300" dirty="0" smtClean="0"/>
          </a:p>
          <a:p>
            <a:endParaRPr lang="en-US" sz="3300" dirty="0"/>
          </a:p>
          <a:p>
            <a:r>
              <a:rPr lang="en-US" sz="3300" dirty="0" smtClean="0"/>
              <a:t>This </a:t>
            </a:r>
            <a:r>
              <a:rPr lang="en-US" sz="3300" dirty="0"/>
              <a:t>is particularly important when it comes to testing. </a:t>
            </a:r>
            <a:endParaRPr lang="en-US" sz="3300" dirty="0" smtClean="0"/>
          </a:p>
          <a:p>
            <a:endParaRPr lang="en-US" sz="3300" dirty="0"/>
          </a:p>
          <a:p>
            <a:r>
              <a:rPr lang="en-US" sz="3300" dirty="0" smtClean="0"/>
              <a:t>Scrum </a:t>
            </a:r>
            <a:r>
              <a:rPr lang="en-US" sz="3300" dirty="0"/>
              <a:t>strives for working software at the end of each sprint, and this requires that the code be tested thoroughly so that it could be deployed, if that was the release plan. </a:t>
            </a:r>
            <a:endParaRPr lang="en-US" sz="3300" dirty="0" smtClean="0"/>
          </a:p>
          <a:p>
            <a:endParaRPr lang="en-US" sz="3300" dirty="0"/>
          </a:p>
          <a:p>
            <a:r>
              <a:rPr lang="en-US" sz="3300" dirty="0" smtClean="0"/>
              <a:t>Having </a:t>
            </a:r>
            <a:r>
              <a:rPr lang="en-US" sz="3300" dirty="0"/>
              <a:t>full-time, dedicated testing (QA) people on each team can facilitate this goal.</a:t>
            </a:r>
            <a:endParaRPr lang="en-IE" sz="3300" dirty="0"/>
          </a:p>
          <a:p>
            <a:endParaRPr lang="en-IE" dirty="0"/>
          </a:p>
        </p:txBody>
      </p:sp>
    </p:spTree>
    <p:extLst>
      <p:ext uri="{BB962C8B-B14F-4D97-AF65-F5344CB8AC3E}">
        <p14:creationId xmlns:p14="http://schemas.microsoft.com/office/powerpoint/2010/main" val="123136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Product Owner</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232150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IE" dirty="0" smtClean="0"/>
              <a:t>The Team – </a:t>
            </a:r>
            <a:br>
              <a:rPr lang="en-IE" dirty="0" smtClean="0"/>
            </a:br>
            <a:r>
              <a:rPr lang="en-IE" dirty="0" smtClean="0"/>
              <a:t>Consistency in Membership</a:t>
            </a:r>
            <a:br>
              <a:rPr lang="en-IE" dirty="0" smtClean="0"/>
            </a:br>
            <a:endParaRPr lang="en-IE"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The team should be as static as possible, meaning that team membership should not change frequently, and it should never change during a sprint. </a:t>
            </a:r>
            <a:endParaRPr lang="en-US" dirty="0" smtClean="0"/>
          </a:p>
          <a:p>
            <a:endParaRPr lang="en-US" dirty="0"/>
          </a:p>
          <a:p>
            <a:r>
              <a:rPr lang="en-US" dirty="0" smtClean="0"/>
              <a:t>The </a:t>
            </a:r>
            <a:r>
              <a:rPr lang="en-US" dirty="0"/>
              <a:t>reason for this is the desired consistency and teamwork that Agile strives to create. </a:t>
            </a:r>
            <a:endParaRPr lang="en-US" dirty="0" smtClean="0"/>
          </a:p>
          <a:p>
            <a:endParaRPr lang="en-US" dirty="0"/>
          </a:p>
          <a:p>
            <a:r>
              <a:rPr lang="en-US" dirty="0" smtClean="0"/>
              <a:t>If </a:t>
            </a:r>
            <a:r>
              <a:rPr lang="en-US" dirty="0"/>
              <a:t>a developer works with the same group of people for a period of time, they get to know one another and can establish trust. </a:t>
            </a:r>
            <a:endParaRPr lang="en-US" dirty="0" smtClean="0"/>
          </a:p>
          <a:p>
            <a:endParaRPr lang="en-US" dirty="0"/>
          </a:p>
          <a:p>
            <a:r>
              <a:rPr lang="en-US" dirty="0" smtClean="0"/>
              <a:t>Creating </a:t>
            </a:r>
            <a:r>
              <a:rPr lang="en-US" dirty="0"/>
              <a:t>an environment of trust is absolutely critical in Agile, because it is </a:t>
            </a:r>
            <a:r>
              <a:rPr lang="en-US" i="1" dirty="0"/>
              <a:t>the team</a:t>
            </a:r>
            <a:r>
              <a:rPr lang="en-US" dirty="0"/>
              <a:t> that commits to the deliverables in the sprint. </a:t>
            </a:r>
            <a:endParaRPr lang="en-US" dirty="0" smtClean="0"/>
          </a:p>
          <a:p>
            <a:endParaRPr lang="en-US" dirty="0"/>
          </a:p>
          <a:p>
            <a:pPr marL="0" indent="0">
              <a:buNone/>
            </a:pPr>
            <a:endParaRPr lang="en-IE" dirty="0"/>
          </a:p>
        </p:txBody>
      </p:sp>
    </p:spTree>
    <p:extLst>
      <p:ext uri="{BB962C8B-B14F-4D97-AF65-F5344CB8AC3E}">
        <p14:creationId xmlns:p14="http://schemas.microsoft.com/office/powerpoint/2010/main" val="2856070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 </a:t>
            </a:r>
            <a:br>
              <a:rPr lang="en-IE" dirty="0" smtClean="0"/>
            </a:br>
            <a:r>
              <a:rPr lang="en-IE" dirty="0" smtClean="0"/>
              <a:t>Consistency in Membership</a:t>
            </a:r>
            <a:endParaRPr lang="en-IE" dirty="0"/>
          </a:p>
        </p:txBody>
      </p:sp>
      <p:sp>
        <p:nvSpPr>
          <p:cNvPr id="3" name="Content Placeholder 2"/>
          <p:cNvSpPr>
            <a:spLocks noGrp="1"/>
          </p:cNvSpPr>
          <p:nvPr>
            <p:ph idx="1"/>
          </p:nvPr>
        </p:nvSpPr>
        <p:spPr/>
        <p:txBody>
          <a:bodyPr>
            <a:normAutofit fontScale="92500" lnSpcReduction="10000"/>
          </a:bodyPr>
          <a:lstStyle/>
          <a:p>
            <a:r>
              <a:rPr lang="en-US" dirty="0"/>
              <a:t>If team members don’t trust each other, then how can they commit to delivering a feature when they are not certain that everyone can or will live up to their responsibilities? </a:t>
            </a:r>
            <a:endParaRPr lang="en-US" dirty="0" smtClean="0"/>
          </a:p>
          <a:p>
            <a:endParaRPr lang="en-US" dirty="0"/>
          </a:p>
          <a:p>
            <a:r>
              <a:rPr lang="en-US" dirty="0" smtClean="0"/>
              <a:t>Ideally</a:t>
            </a:r>
            <a:r>
              <a:rPr lang="en-US" dirty="0"/>
              <a:t>, you want to create a team where mutual respect, teamwork, and trust are present and evident. When team membership changes regularly, it is difficult to get trust established, and the team’s rhythm is out of sync.</a:t>
            </a:r>
            <a:endParaRPr lang="en-IE" dirty="0"/>
          </a:p>
          <a:p>
            <a:endParaRPr lang="en-IE" dirty="0"/>
          </a:p>
        </p:txBody>
      </p:sp>
    </p:spTree>
    <p:extLst>
      <p:ext uri="{BB962C8B-B14F-4D97-AF65-F5344CB8AC3E}">
        <p14:creationId xmlns:p14="http://schemas.microsoft.com/office/powerpoint/2010/main" val="4088493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a:t>
            </a:r>
            <a:br>
              <a:rPr lang="en-IE" dirty="0" smtClean="0"/>
            </a:br>
            <a:r>
              <a:rPr lang="en-IE" dirty="0" smtClean="0"/>
              <a:t>Full-time Membership</a:t>
            </a:r>
            <a:endParaRPr lang="en-IE" dirty="0"/>
          </a:p>
        </p:txBody>
      </p:sp>
      <p:sp>
        <p:nvSpPr>
          <p:cNvPr id="3" name="Content Placeholder 2"/>
          <p:cNvSpPr>
            <a:spLocks noGrp="1"/>
          </p:cNvSpPr>
          <p:nvPr>
            <p:ph idx="1"/>
          </p:nvPr>
        </p:nvSpPr>
        <p:spPr/>
        <p:txBody>
          <a:bodyPr/>
          <a:lstStyle/>
          <a:p>
            <a:r>
              <a:rPr lang="en-US" dirty="0"/>
              <a:t>W</a:t>
            </a:r>
            <a:r>
              <a:rPr lang="en-US" dirty="0" smtClean="0"/>
              <a:t>here </a:t>
            </a:r>
            <a:r>
              <a:rPr lang="en-US" dirty="0"/>
              <a:t>possible, the members need to be assigned to only one team. </a:t>
            </a:r>
            <a:endParaRPr lang="en-US" dirty="0" smtClean="0"/>
          </a:p>
          <a:p>
            <a:endParaRPr lang="en-US" dirty="0"/>
          </a:p>
          <a:p>
            <a:r>
              <a:rPr lang="en-US" dirty="0" smtClean="0"/>
              <a:t>There </a:t>
            </a:r>
            <a:r>
              <a:rPr lang="en-US" dirty="0"/>
              <a:t>are instances where this is not possible so the teams have to adjust, but the best practice is full-time membership. </a:t>
            </a:r>
            <a:endParaRPr lang="en-IE" dirty="0"/>
          </a:p>
        </p:txBody>
      </p:sp>
    </p:spTree>
    <p:extLst>
      <p:ext uri="{BB962C8B-B14F-4D97-AF65-F5344CB8AC3E}">
        <p14:creationId xmlns:p14="http://schemas.microsoft.com/office/powerpoint/2010/main" val="3659056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 </a:t>
            </a:r>
            <a:br>
              <a:rPr lang="en-IE" dirty="0" smtClean="0"/>
            </a:br>
            <a:r>
              <a:rPr lang="en-IE" dirty="0" smtClean="0"/>
              <a:t>Chickens and Pigs</a:t>
            </a:r>
            <a:endParaRPr lang="en-IE"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315199" cy="3124200"/>
          </a:xfrm>
          <a:prstGeom prst="rect">
            <a:avLst/>
          </a:prstGeom>
          <a:noFill/>
          <a:ln>
            <a:noFill/>
          </a:ln>
        </p:spPr>
      </p:pic>
    </p:spTree>
    <p:extLst>
      <p:ext uri="{BB962C8B-B14F-4D97-AF65-F5344CB8AC3E}">
        <p14:creationId xmlns:p14="http://schemas.microsoft.com/office/powerpoint/2010/main" val="3142001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The Team –</a:t>
            </a:r>
            <a:br>
              <a:rPr lang="en-IE" dirty="0" smtClean="0"/>
            </a:br>
            <a:r>
              <a:rPr lang="en-IE" dirty="0" smtClean="0"/>
              <a:t>Chickens and Pigs</a:t>
            </a:r>
            <a:endParaRPr lang="en-IE" dirty="0"/>
          </a:p>
        </p:txBody>
      </p:sp>
      <p:sp>
        <p:nvSpPr>
          <p:cNvPr id="3" name="Content Placeholder 2"/>
          <p:cNvSpPr>
            <a:spLocks noGrp="1"/>
          </p:cNvSpPr>
          <p:nvPr>
            <p:ph idx="1"/>
          </p:nvPr>
        </p:nvSpPr>
        <p:spPr/>
        <p:txBody>
          <a:bodyPr/>
          <a:lstStyle/>
          <a:p>
            <a:r>
              <a:rPr lang="en-US" dirty="0"/>
              <a:t>The point of this cartoon is that some people in the Scrum process have a higher level of commitment (pigs) than others (chickens) based on the nature of their work. </a:t>
            </a:r>
            <a:endParaRPr lang="en-US" dirty="0" smtClean="0"/>
          </a:p>
          <a:p>
            <a:endParaRPr lang="en-US" dirty="0"/>
          </a:p>
          <a:p>
            <a:r>
              <a:rPr lang="en-US" dirty="0" smtClean="0"/>
              <a:t>For </a:t>
            </a:r>
            <a:r>
              <a:rPr lang="en-US" dirty="0"/>
              <a:t>example, developers are pigs: </a:t>
            </a:r>
            <a:r>
              <a:rPr lang="en-US" dirty="0" smtClean="0"/>
              <a:t>Team </a:t>
            </a:r>
            <a:r>
              <a:rPr lang="en-US" dirty="0"/>
              <a:t>members commit to a goal and do the work that is required to meet it. </a:t>
            </a:r>
            <a:endParaRPr lang="en-IE" dirty="0"/>
          </a:p>
        </p:txBody>
      </p:sp>
    </p:spTree>
    <p:extLst>
      <p:ext uri="{BB962C8B-B14F-4D97-AF65-F5344CB8AC3E}">
        <p14:creationId xmlns:p14="http://schemas.microsoft.com/office/powerpoint/2010/main" val="3589638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Chickens and Pigs</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This commitment cannot be taken lightly. </a:t>
            </a:r>
            <a:endParaRPr lang="en-US" dirty="0" smtClean="0"/>
          </a:p>
          <a:p>
            <a:endParaRPr lang="en-US" dirty="0"/>
          </a:p>
          <a:p>
            <a:r>
              <a:rPr lang="en-US" dirty="0" smtClean="0"/>
              <a:t>It </a:t>
            </a:r>
            <a:r>
              <a:rPr lang="en-US" dirty="0"/>
              <a:t>is a promise, and the developers know that if something goes wrong, they might have to work long hours in order to deliver on that commitment. </a:t>
            </a:r>
            <a:endParaRPr lang="en-US" dirty="0" smtClean="0"/>
          </a:p>
          <a:p>
            <a:endParaRPr lang="en-US" dirty="0"/>
          </a:p>
          <a:p>
            <a:r>
              <a:rPr lang="en-US" dirty="0" smtClean="0"/>
              <a:t>They </a:t>
            </a:r>
            <a:r>
              <a:rPr lang="en-US" dirty="0"/>
              <a:t>are, in effect, putting their reputations on the line every time they make a commitment. </a:t>
            </a:r>
            <a:endParaRPr lang="en-US" dirty="0" smtClean="0"/>
          </a:p>
          <a:p>
            <a:endParaRPr lang="en-US" dirty="0"/>
          </a:p>
          <a:p>
            <a:r>
              <a:rPr lang="en-US" dirty="0" smtClean="0"/>
              <a:t>The </a:t>
            </a:r>
            <a:r>
              <a:rPr lang="en-US" dirty="0"/>
              <a:t>more promises that are kept, the more the team’s reputation in the organization goes up; but if several promises are missed, then the team is held in lower regard. </a:t>
            </a:r>
            <a:endParaRPr lang="en-IE" dirty="0"/>
          </a:p>
        </p:txBody>
      </p:sp>
    </p:spTree>
    <p:extLst>
      <p:ext uri="{BB962C8B-B14F-4D97-AF65-F5344CB8AC3E}">
        <p14:creationId xmlns:p14="http://schemas.microsoft.com/office/powerpoint/2010/main" val="883323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Chickens and Pigs</a:t>
            </a:r>
          </a:p>
        </p:txBody>
      </p:sp>
      <p:sp>
        <p:nvSpPr>
          <p:cNvPr id="3" name="Content Placeholder 2"/>
          <p:cNvSpPr>
            <a:spLocks noGrp="1"/>
          </p:cNvSpPr>
          <p:nvPr>
            <p:ph idx="1"/>
          </p:nvPr>
        </p:nvSpPr>
        <p:spPr/>
        <p:txBody>
          <a:bodyPr/>
          <a:lstStyle/>
          <a:p>
            <a:r>
              <a:rPr lang="en-US" dirty="0"/>
              <a:t>Chickens, on the other hand, are definitely interested in the project and want to see it succeed, but their reputations or careers </a:t>
            </a:r>
            <a:r>
              <a:rPr lang="en-US" dirty="0" smtClean="0"/>
              <a:t>are </a:t>
            </a:r>
            <a:r>
              <a:rPr lang="en-US" dirty="0"/>
              <a:t>not on the line. </a:t>
            </a:r>
            <a:endParaRPr lang="en-US" dirty="0" smtClean="0"/>
          </a:p>
          <a:p>
            <a:endParaRPr lang="en-US" dirty="0"/>
          </a:p>
          <a:p>
            <a:r>
              <a:rPr lang="en-US" dirty="0"/>
              <a:t>Product owners are great to look at because sometimes they are chickens and sometimes they are pigs. </a:t>
            </a:r>
            <a:endParaRPr lang="en-IE" dirty="0"/>
          </a:p>
        </p:txBody>
      </p:sp>
    </p:spTree>
    <p:extLst>
      <p:ext uri="{BB962C8B-B14F-4D97-AF65-F5344CB8AC3E}">
        <p14:creationId xmlns:p14="http://schemas.microsoft.com/office/powerpoint/2010/main" val="775233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Chickens and </a:t>
            </a:r>
            <a:r>
              <a:rPr lang="en-IE" dirty="0" smtClean="0"/>
              <a:t>Pigs (Example)</a:t>
            </a:r>
            <a:endParaRPr lang="en-IE" dirty="0"/>
          </a:p>
        </p:txBody>
      </p:sp>
      <p:sp>
        <p:nvSpPr>
          <p:cNvPr id="3" name="Content Placeholder 2"/>
          <p:cNvSpPr>
            <a:spLocks noGrp="1"/>
          </p:cNvSpPr>
          <p:nvPr>
            <p:ph idx="1"/>
          </p:nvPr>
        </p:nvSpPr>
        <p:spPr/>
        <p:txBody>
          <a:bodyPr/>
          <a:lstStyle/>
          <a:p>
            <a:r>
              <a:rPr lang="en-US" dirty="0"/>
              <a:t>The product owner has to be knowledgeable about the feature request and the business value that it will bring to the company. </a:t>
            </a:r>
            <a:endParaRPr lang="en-US" dirty="0" smtClean="0"/>
          </a:p>
          <a:p>
            <a:endParaRPr lang="en-US" dirty="0"/>
          </a:p>
          <a:p>
            <a:r>
              <a:rPr lang="en-US" dirty="0" smtClean="0"/>
              <a:t>In the discussion on features or user-stories, </a:t>
            </a:r>
            <a:r>
              <a:rPr lang="en-US" dirty="0"/>
              <a:t>the product owner is clearly a pig: He or she is heavily invested in and committed to the outcome.</a:t>
            </a:r>
            <a:endParaRPr lang="en-IE" dirty="0"/>
          </a:p>
          <a:p>
            <a:endParaRPr lang="en-IE" dirty="0"/>
          </a:p>
        </p:txBody>
      </p:sp>
    </p:spTree>
    <p:extLst>
      <p:ext uri="{BB962C8B-B14F-4D97-AF65-F5344CB8AC3E}">
        <p14:creationId xmlns:p14="http://schemas.microsoft.com/office/powerpoint/2010/main" val="452687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Chickens and </a:t>
            </a:r>
            <a:r>
              <a:rPr lang="en-IE" dirty="0" smtClean="0"/>
              <a:t>Pigs </a:t>
            </a:r>
            <a:r>
              <a:rPr lang="en-IE" dirty="0"/>
              <a:t>(Example)</a:t>
            </a:r>
          </a:p>
        </p:txBody>
      </p:sp>
      <p:sp>
        <p:nvSpPr>
          <p:cNvPr id="3" name="Content Placeholder 2"/>
          <p:cNvSpPr>
            <a:spLocks noGrp="1"/>
          </p:cNvSpPr>
          <p:nvPr>
            <p:ph idx="1"/>
          </p:nvPr>
        </p:nvSpPr>
        <p:spPr/>
        <p:txBody>
          <a:bodyPr>
            <a:normAutofit fontScale="92500" lnSpcReduction="20000"/>
          </a:bodyPr>
          <a:lstStyle/>
          <a:p>
            <a:r>
              <a:rPr lang="en-US" dirty="0" smtClean="0"/>
              <a:t>However, when </a:t>
            </a:r>
            <a:r>
              <a:rPr lang="en-US" dirty="0"/>
              <a:t>the Scrum team is getting into the details of the coding options, the product owner turns into a </a:t>
            </a:r>
            <a:r>
              <a:rPr lang="en-US" dirty="0" smtClean="0"/>
              <a:t>chicken. </a:t>
            </a:r>
          </a:p>
          <a:p>
            <a:endParaRPr lang="en-US" dirty="0"/>
          </a:p>
          <a:p>
            <a:r>
              <a:rPr lang="en-US" dirty="0" smtClean="0"/>
              <a:t>Although the product owner’s input </a:t>
            </a:r>
            <a:r>
              <a:rPr lang="en-US" dirty="0"/>
              <a:t>may be interesting, it is not the product owner’s decision on the technology. </a:t>
            </a:r>
            <a:endParaRPr lang="en-US" dirty="0" smtClean="0"/>
          </a:p>
          <a:p>
            <a:endParaRPr lang="en-US" dirty="0"/>
          </a:p>
          <a:p>
            <a:r>
              <a:rPr lang="en-US" dirty="0" smtClean="0"/>
              <a:t>That </a:t>
            </a:r>
            <a:r>
              <a:rPr lang="en-US" dirty="0"/>
              <a:t>belongs to the team writing the code, and they are the pigs.</a:t>
            </a:r>
            <a:endParaRPr lang="en-IE" dirty="0"/>
          </a:p>
          <a:p>
            <a:endParaRPr lang="en-IE" dirty="0"/>
          </a:p>
        </p:txBody>
      </p:sp>
    </p:spTree>
    <p:extLst>
      <p:ext uri="{BB962C8B-B14F-4D97-AF65-F5344CB8AC3E}">
        <p14:creationId xmlns:p14="http://schemas.microsoft.com/office/powerpoint/2010/main" val="2491529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The Team –</a:t>
            </a:r>
            <a:br>
              <a:rPr lang="en-IE" dirty="0"/>
            </a:br>
            <a:r>
              <a:rPr lang="en-IE" dirty="0"/>
              <a:t>Chickens and Pigs</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a:t>T</a:t>
            </a:r>
            <a:r>
              <a:rPr lang="en-US" dirty="0" smtClean="0"/>
              <a:t>here </a:t>
            </a:r>
            <a:r>
              <a:rPr lang="en-US" dirty="0"/>
              <a:t>are even meetings where chickens are not allowed to speak. </a:t>
            </a:r>
            <a:endParaRPr lang="en-US" dirty="0" smtClean="0"/>
          </a:p>
          <a:p>
            <a:endParaRPr lang="en-US" dirty="0"/>
          </a:p>
          <a:p>
            <a:r>
              <a:rPr lang="en-US" dirty="0" smtClean="0"/>
              <a:t>Although </a:t>
            </a:r>
            <a:r>
              <a:rPr lang="en-US" dirty="0"/>
              <a:t>the naming convention is a bit silly, it works well in practice because you could literally stop a meeting and ask, “Are you a chicken or a pig?” and everyone will know the distinction you are making. </a:t>
            </a:r>
            <a:endParaRPr lang="en-US" dirty="0" smtClean="0"/>
          </a:p>
          <a:p>
            <a:endParaRPr lang="en-US" dirty="0"/>
          </a:p>
          <a:p>
            <a:r>
              <a:rPr lang="en-US" dirty="0" smtClean="0"/>
              <a:t>It </a:t>
            </a:r>
            <a:r>
              <a:rPr lang="en-US" dirty="0"/>
              <a:t>can move the conversation along with greater productivity than if every person in the room carried the same amount of influence.</a:t>
            </a:r>
            <a:endParaRPr lang="en-IE" dirty="0"/>
          </a:p>
          <a:p>
            <a:endParaRPr lang="en-IE" dirty="0"/>
          </a:p>
        </p:txBody>
      </p:sp>
    </p:spTree>
    <p:extLst>
      <p:ext uri="{BB962C8B-B14F-4D97-AF65-F5344CB8AC3E}">
        <p14:creationId xmlns:p14="http://schemas.microsoft.com/office/powerpoint/2010/main" val="242809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Product Owner</a:t>
            </a:r>
            <a:endParaRPr lang="en-IE"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The first critical role to understand in Scrum is the product owner. </a:t>
            </a:r>
            <a:endParaRPr lang="en-US" dirty="0" smtClean="0"/>
          </a:p>
          <a:p>
            <a:endParaRPr lang="en-US" dirty="0"/>
          </a:p>
          <a:p>
            <a:r>
              <a:rPr lang="en-US" dirty="0" smtClean="0"/>
              <a:t>This </a:t>
            </a:r>
            <a:r>
              <a:rPr lang="en-US" dirty="0"/>
              <a:t>role gets right to the heart of two of the twelve Agile principles: </a:t>
            </a:r>
            <a:r>
              <a:rPr lang="en-US" dirty="0" smtClean="0"/>
              <a:t>							</a:t>
            </a:r>
          </a:p>
          <a:p>
            <a:pPr lvl="1"/>
            <a:r>
              <a:rPr lang="en-US" dirty="0" smtClean="0"/>
              <a:t>#</a:t>
            </a:r>
            <a:r>
              <a:rPr lang="en-US" dirty="0"/>
              <a:t>4, “Business people and developers must work together daily throughout the project,” and </a:t>
            </a:r>
            <a:r>
              <a:rPr lang="en-US" dirty="0" smtClean="0"/>
              <a:t>				</a:t>
            </a:r>
          </a:p>
          <a:p>
            <a:pPr lvl="1"/>
            <a:r>
              <a:rPr lang="en-US" dirty="0" smtClean="0"/>
              <a:t>#</a:t>
            </a:r>
            <a:r>
              <a:rPr lang="en-US" dirty="0"/>
              <a:t>1, “Our highest priority is to satisfy the customer through early and continuous delivery of valuable software</a:t>
            </a:r>
            <a:r>
              <a:rPr lang="en-US" dirty="0" smtClean="0"/>
              <a:t>.”</a:t>
            </a:r>
            <a:endParaRPr lang="en-IE" dirty="0"/>
          </a:p>
        </p:txBody>
      </p:sp>
    </p:spTree>
    <p:extLst>
      <p:ext uri="{BB962C8B-B14F-4D97-AF65-F5344CB8AC3E}">
        <p14:creationId xmlns:p14="http://schemas.microsoft.com/office/powerpoint/2010/main" val="39695696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Extended Team Members</a:t>
            </a:r>
            <a:endParaRPr lang="en-IE" dirty="0"/>
          </a:p>
        </p:txBody>
      </p:sp>
      <p:sp>
        <p:nvSpPr>
          <p:cNvPr id="3" name="Content Placeholder 2"/>
          <p:cNvSpPr>
            <a:spLocks noGrp="1"/>
          </p:cNvSpPr>
          <p:nvPr>
            <p:ph idx="1"/>
          </p:nvPr>
        </p:nvSpPr>
        <p:spPr/>
        <p:txBody>
          <a:bodyPr/>
          <a:lstStyle/>
          <a:p>
            <a:r>
              <a:rPr lang="en-US" dirty="0"/>
              <a:t>Within Scrum, there are the three core roles that we have just discussed: </a:t>
            </a:r>
            <a:r>
              <a:rPr lang="en-US" dirty="0" smtClean="0"/>
              <a:t>Product </a:t>
            </a:r>
            <a:r>
              <a:rPr lang="en-US" dirty="0"/>
              <a:t>O</a:t>
            </a:r>
            <a:r>
              <a:rPr lang="en-US" dirty="0" smtClean="0"/>
              <a:t>wner</a:t>
            </a:r>
            <a:r>
              <a:rPr lang="en-US" dirty="0"/>
              <a:t>, Scrum </a:t>
            </a:r>
            <a:r>
              <a:rPr lang="en-US" dirty="0" smtClean="0"/>
              <a:t>Master</a:t>
            </a:r>
            <a:r>
              <a:rPr lang="en-US" dirty="0"/>
              <a:t>, and the team. </a:t>
            </a:r>
            <a:endParaRPr lang="en-US" dirty="0" smtClean="0"/>
          </a:p>
          <a:p>
            <a:endParaRPr lang="en-US" dirty="0"/>
          </a:p>
          <a:p>
            <a:r>
              <a:rPr lang="en-US" dirty="0" smtClean="0"/>
              <a:t>Beyond </a:t>
            </a:r>
            <a:r>
              <a:rPr lang="en-US" dirty="0"/>
              <a:t>that, a number of necessary contributors make up the extended </a:t>
            </a:r>
            <a:r>
              <a:rPr lang="en-US" dirty="0" smtClean="0"/>
              <a:t>team: Project Sponsor, Stakeholders, and Project Manager.</a:t>
            </a:r>
            <a:endParaRPr lang="en-IE" dirty="0"/>
          </a:p>
          <a:p>
            <a:endParaRPr lang="en-IE" dirty="0"/>
          </a:p>
        </p:txBody>
      </p:sp>
    </p:spTree>
    <p:extLst>
      <p:ext uri="{BB962C8B-B14F-4D97-AF65-F5344CB8AC3E}">
        <p14:creationId xmlns:p14="http://schemas.microsoft.com/office/powerpoint/2010/main" val="40949951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Project Sponsor</a:t>
            </a:r>
            <a:endParaRPr lang="en-IE"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Most large efforts need a project sponsor to advocate for the project. </a:t>
            </a:r>
            <a:endParaRPr lang="en-US" dirty="0" smtClean="0"/>
          </a:p>
          <a:p>
            <a:endParaRPr lang="en-US" dirty="0"/>
          </a:p>
          <a:p>
            <a:r>
              <a:rPr lang="en-US" dirty="0" smtClean="0"/>
              <a:t>What </a:t>
            </a:r>
            <a:r>
              <a:rPr lang="en-US" dirty="0"/>
              <a:t>distinguishes project sponsors from the other roles is that they have the authority to allocate funds and people to projects. </a:t>
            </a:r>
            <a:endParaRPr lang="en-US" dirty="0" smtClean="0"/>
          </a:p>
          <a:p>
            <a:endParaRPr lang="en-US" dirty="0"/>
          </a:p>
          <a:p>
            <a:r>
              <a:rPr lang="en-US" dirty="0" smtClean="0"/>
              <a:t>They </a:t>
            </a:r>
            <a:r>
              <a:rPr lang="en-US" dirty="0"/>
              <a:t>are true decision makers and can back up their commitment with actual resources. </a:t>
            </a:r>
            <a:endParaRPr lang="en-US" dirty="0" smtClean="0"/>
          </a:p>
          <a:p>
            <a:endParaRPr lang="en-US" dirty="0"/>
          </a:p>
          <a:p>
            <a:r>
              <a:rPr lang="en-US" dirty="0" smtClean="0"/>
              <a:t>The </a:t>
            </a:r>
            <a:r>
              <a:rPr lang="en-US" dirty="0"/>
              <a:t>person in this role is often an executive who is advocating for this effort and is responsible for the strategic implications.</a:t>
            </a:r>
            <a:endParaRPr lang="en-IE" dirty="0"/>
          </a:p>
        </p:txBody>
      </p:sp>
    </p:spTree>
    <p:extLst>
      <p:ext uri="{BB962C8B-B14F-4D97-AF65-F5344CB8AC3E}">
        <p14:creationId xmlns:p14="http://schemas.microsoft.com/office/powerpoint/2010/main" val="1288555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Stakeholders</a:t>
            </a:r>
            <a:endParaRPr lang="en-IE" dirty="0"/>
          </a:p>
        </p:txBody>
      </p:sp>
      <p:sp>
        <p:nvSpPr>
          <p:cNvPr id="3" name="Content Placeholder 2"/>
          <p:cNvSpPr>
            <a:spLocks noGrp="1"/>
          </p:cNvSpPr>
          <p:nvPr>
            <p:ph idx="1"/>
          </p:nvPr>
        </p:nvSpPr>
        <p:spPr>
          <a:xfrm>
            <a:off x="457200" y="1295400"/>
            <a:ext cx="8229600" cy="5257800"/>
          </a:xfrm>
        </p:spPr>
        <p:txBody>
          <a:bodyPr>
            <a:normAutofit fontScale="77500" lnSpcReduction="20000"/>
          </a:bodyPr>
          <a:lstStyle/>
          <a:p>
            <a:r>
              <a:rPr lang="en-US" dirty="0" smtClean="0"/>
              <a:t>These </a:t>
            </a:r>
            <a:r>
              <a:rPr lang="en-US" dirty="0"/>
              <a:t>are people who are either directly or indirectly affected by the project. </a:t>
            </a:r>
            <a:endParaRPr lang="en-US" dirty="0" smtClean="0"/>
          </a:p>
          <a:p>
            <a:endParaRPr lang="en-US" dirty="0"/>
          </a:p>
          <a:p>
            <a:r>
              <a:rPr lang="en-US" dirty="0" smtClean="0"/>
              <a:t>Internal </a:t>
            </a:r>
            <a:r>
              <a:rPr lang="en-US" dirty="0"/>
              <a:t>stakeholders are inside the company, and could range from users of the system to the CEO, depending on the size and scope of the project. </a:t>
            </a:r>
            <a:endParaRPr lang="en-US" dirty="0" smtClean="0"/>
          </a:p>
          <a:p>
            <a:endParaRPr lang="en-US" dirty="0"/>
          </a:p>
          <a:p>
            <a:r>
              <a:rPr lang="en-US" dirty="0" smtClean="0"/>
              <a:t>External </a:t>
            </a:r>
            <a:r>
              <a:rPr lang="en-US" dirty="0"/>
              <a:t>stakeholders are outside the company, and again could range from users of the system to shareholders of stock in the company. </a:t>
            </a:r>
            <a:endParaRPr lang="en-US" dirty="0" smtClean="0"/>
          </a:p>
          <a:p>
            <a:endParaRPr lang="en-US" dirty="0"/>
          </a:p>
          <a:p>
            <a:r>
              <a:rPr lang="en-US" dirty="0" smtClean="0"/>
              <a:t>Therefore</a:t>
            </a:r>
            <a:r>
              <a:rPr lang="en-US" dirty="0"/>
              <a:t>, a single project can have multiple stakeholders, and this audience is critically important to keep informed on the project’s progress and to consult with for key decisions.</a:t>
            </a:r>
            <a:endParaRPr lang="en-IE" dirty="0"/>
          </a:p>
        </p:txBody>
      </p:sp>
    </p:spTree>
    <p:extLst>
      <p:ext uri="{BB962C8B-B14F-4D97-AF65-F5344CB8AC3E}">
        <p14:creationId xmlns:p14="http://schemas.microsoft.com/office/powerpoint/2010/main" val="51899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Project Manager</a:t>
            </a:r>
            <a:endParaRPr lang="en-IE" dirty="0"/>
          </a:p>
        </p:txBody>
      </p:sp>
      <p:sp>
        <p:nvSpPr>
          <p:cNvPr id="3" name="Content Placeholder 2"/>
          <p:cNvSpPr>
            <a:spLocks noGrp="1"/>
          </p:cNvSpPr>
          <p:nvPr>
            <p:ph idx="1"/>
          </p:nvPr>
        </p:nvSpPr>
        <p:spPr/>
        <p:txBody>
          <a:bodyPr/>
          <a:lstStyle/>
          <a:p>
            <a:r>
              <a:rPr lang="en-US" dirty="0"/>
              <a:t>Within Scrum, many advocate that a project manager is no longer needed because that person’s core responsibilities have been absorbed by the roles within </a:t>
            </a:r>
            <a:r>
              <a:rPr lang="en-US" dirty="0" smtClean="0"/>
              <a:t>Scrum.</a:t>
            </a:r>
          </a:p>
          <a:p>
            <a:endParaRPr lang="en-US" dirty="0"/>
          </a:p>
          <a:p>
            <a:r>
              <a:rPr lang="en-US" dirty="0"/>
              <a:t>To examine this further, let’s outline the traditional tasks of a project manager and discuss who might own them within Scrum.</a:t>
            </a:r>
            <a:endParaRPr lang="en-IE" dirty="0"/>
          </a:p>
          <a:p>
            <a:pPr marL="0" indent="0">
              <a:buNone/>
            </a:pPr>
            <a:endParaRPr lang="en-IE" dirty="0"/>
          </a:p>
        </p:txBody>
      </p:sp>
    </p:spTree>
    <p:extLst>
      <p:ext uri="{BB962C8B-B14F-4D97-AF65-F5344CB8AC3E}">
        <p14:creationId xmlns:p14="http://schemas.microsoft.com/office/powerpoint/2010/main" val="6917193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Project </a:t>
            </a:r>
            <a:r>
              <a:rPr lang="en-IE" dirty="0" smtClean="0"/>
              <a:t>Manager –</a:t>
            </a:r>
            <a:br>
              <a:rPr lang="en-IE" dirty="0" smtClean="0"/>
            </a:br>
            <a:r>
              <a:rPr lang="en-IE" dirty="0" smtClean="0"/>
              <a:t>Activities</a:t>
            </a:r>
            <a:endParaRPr lang="en-IE"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The project manager must </a:t>
            </a:r>
            <a:r>
              <a:rPr lang="en-US" b="1" dirty="0"/>
              <a:t>plan for and track</a:t>
            </a:r>
            <a:r>
              <a:rPr lang="en-US" dirty="0"/>
              <a:t> all aspects of the product release. Within a highly evolved Scrum team, the Scrum master would own all of these activities</a:t>
            </a:r>
            <a:r>
              <a:rPr lang="en-US" dirty="0" smtClean="0"/>
              <a:t>.								</a:t>
            </a:r>
            <a:endParaRPr lang="en-IE" dirty="0"/>
          </a:p>
          <a:p>
            <a:r>
              <a:rPr lang="en-US" dirty="0" smtClean="0"/>
              <a:t>Project </a:t>
            </a:r>
            <a:r>
              <a:rPr lang="en-US" dirty="0"/>
              <a:t>managers are responsible for </a:t>
            </a:r>
            <a:r>
              <a:rPr lang="en-US" b="1" dirty="0"/>
              <a:t>securing the approval and the funding</a:t>
            </a:r>
            <a:r>
              <a:rPr lang="en-US" dirty="0"/>
              <a:t> for the project and providing all of the necessary paperwork and tracking mechanisms against that approval. In an Agile organization, the product owner would ensure that all funding was in place to accomplish their vision for the product.</a:t>
            </a:r>
            <a:endParaRPr lang="en-IE" dirty="0"/>
          </a:p>
          <a:p>
            <a:endParaRPr lang="en-IE" dirty="0"/>
          </a:p>
        </p:txBody>
      </p:sp>
    </p:spTree>
    <p:extLst>
      <p:ext uri="{BB962C8B-B14F-4D97-AF65-F5344CB8AC3E}">
        <p14:creationId xmlns:p14="http://schemas.microsoft.com/office/powerpoint/2010/main" val="11045380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Project Manager –</a:t>
            </a:r>
            <a:br>
              <a:rPr lang="en-IE" dirty="0"/>
            </a:br>
            <a:r>
              <a:rPr lang="en-IE" dirty="0"/>
              <a:t>Activities</a:t>
            </a:r>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a:t>The project manager also manages </a:t>
            </a:r>
            <a:r>
              <a:rPr lang="en-US" b="1" dirty="0"/>
              <a:t>project risks</a:t>
            </a:r>
            <a:r>
              <a:rPr lang="en-US" dirty="0"/>
              <a:t> and issues. Within any given project, there will always be unforeseen items that come up, and it is the project manager’s role to document issues as they arise. Risk planning is important and can make a big difference to a project. If the Scrum team is high functioning, they will anticipate and mitigate risks</a:t>
            </a:r>
            <a:r>
              <a:rPr lang="en-US" dirty="0" smtClean="0"/>
              <a:t>.								</a:t>
            </a:r>
            <a:endParaRPr lang="en-IE" dirty="0"/>
          </a:p>
          <a:p>
            <a:r>
              <a:rPr lang="en-US" dirty="0"/>
              <a:t>The project manager is tasked with </a:t>
            </a:r>
            <a:r>
              <a:rPr lang="en-US" b="1" dirty="0"/>
              <a:t>communicating status</a:t>
            </a:r>
            <a:r>
              <a:rPr lang="en-US" dirty="0"/>
              <a:t>. This is a large and important role, because transparency is critical within Agile practices. Communication regarding the team and the sprint progress would belong to the Scrum master; communication with stakeholders on product features and release management would be the responsibility of the product owner.</a:t>
            </a:r>
            <a:endParaRPr lang="en-IE" dirty="0"/>
          </a:p>
          <a:p>
            <a:endParaRPr lang="en-IE" dirty="0"/>
          </a:p>
        </p:txBody>
      </p:sp>
    </p:spTree>
    <p:extLst>
      <p:ext uri="{BB962C8B-B14F-4D97-AF65-F5344CB8AC3E}">
        <p14:creationId xmlns:p14="http://schemas.microsoft.com/office/powerpoint/2010/main" val="1736422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Project Manager –</a:t>
            </a:r>
            <a:br>
              <a:rPr lang="en-IE" dirty="0"/>
            </a:br>
            <a:r>
              <a:rPr lang="en-IE" dirty="0"/>
              <a:t>Activities</a:t>
            </a:r>
          </a:p>
        </p:txBody>
      </p:sp>
      <p:sp>
        <p:nvSpPr>
          <p:cNvPr id="3" name="Content Placeholder 2"/>
          <p:cNvSpPr>
            <a:spLocks noGrp="1"/>
          </p:cNvSpPr>
          <p:nvPr>
            <p:ph idx="1"/>
          </p:nvPr>
        </p:nvSpPr>
        <p:spPr/>
        <p:txBody>
          <a:bodyPr/>
          <a:lstStyle/>
          <a:p>
            <a:r>
              <a:rPr lang="en-US" dirty="0"/>
              <a:t>Although it is true that all of these functions could (and perhaps should) be managed within the existing Scrum roles, most organizations have not yet reached this level of maturity with their Agile practices, so there is still a place for the project manager role.</a:t>
            </a:r>
            <a:endParaRPr lang="en-IE" dirty="0"/>
          </a:p>
          <a:p>
            <a:pPr marL="0" indent="0">
              <a:buNone/>
            </a:pPr>
            <a:endParaRPr lang="en-IE" dirty="0"/>
          </a:p>
        </p:txBody>
      </p:sp>
    </p:spTree>
    <p:extLst>
      <p:ext uri="{BB962C8B-B14F-4D97-AF65-F5344CB8AC3E}">
        <p14:creationId xmlns:p14="http://schemas.microsoft.com/office/powerpoint/2010/main" val="1174330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Roles in Other Methodologies</a:t>
            </a:r>
            <a:endParaRPr lang="en-IE" dirty="0"/>
          </a:p>
        </p:txBody>
      </p:sp>
      <p:sp>
        <p:nvSpPr>
          <p:cNvPr id="3" name="Subtitle 2"/>
          <p:cNvSpPr>
            <a:spLocks noGrp="1"/>
          </p:cNvSpPr>
          <p:nvPr>
            <p:ph type="subTitle" idx="1"/>
          </p:nvPr>
        </p:nvSpPr>
        <p:spPr/>
        <p:txBody>
          <a:bodyPr>
            <a:normAutofit fontScale="92500" lnSpcReduction="10000"/>
          </a:bodyPr>
          <a:lstStyle/>
          <a:p>
            <a:r>
              <a:rPr lang="en-US" dirty="0"/>
              <a:t>Now that the roles within Scrum are well understood, it is easier to compare and contrast the roles in the other methodologies.</a:t>
            </a:r>
            <a:endParaRPr lang="en-IE" dirty="0"/>
          </a:p>
          <a:p>
            <a:endParaRPr lang="en-IE" dirty="0"/>
          </a:p>
        </p:txBody>
      </p:sp>
    </p:spTree>
    <p:extLst>
      <p:ext uri="{BB962C8B-B14F-4D97-AF65-F5344CB8AC3E}">
        <p14:creationId xmlns:p14="http://schemas.microsoft.com/office/powerpoint/2010/main" val="1725359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Sponsor</a:t>
            </a:r>
            <a:r>
              <a:rPr lang="en-IE" dirty="0"/>
              <a:t/>
            </a:r>
            <a:br>
              <a:rPr lang="en-IE" dirty="0"/>
            </a:br>
            <a:endParaRPr lang="en-IE" dirty="0"/>
          </a:p>
        </p:txBody>
      </p:sp>
      <p:sp>
        <p:nvSpPr>
          <p:cNvPr id="3" name="Content Placeholder 2"/>
          <p:cNvSpPr>
            <a:spLocks noGrp="1"/>
          </p:cNvSpPr>
          <p:nvPr>
            <p:ph idx="1"/>
          </p:nvPr>
        </p:nvSpPr>
        <p:spPr/>
        <p:txBody>
          <a:bodyPr/>
          <a:lstStyle/>
          <a:p>
            <a:r>
              <a:rPr lang="en-US" dirty="0" smtClean="0"/>
              <a:t>As </a:t>
            </a:r>
            <a:r>
              <a:rPr lang="en-US" dirty="0"/>
              <a:t>previously mentioned, this role is critical because it possesses the authority and budget to actually approve a project. In Crystal, FDD, Lean, and Scrum, this person is referred to as the sponsor, sometimes as the </a:t>
            </a:r>
            <a:r>
              <a:rPr lang="en-US" b="1" dirty="0"/>
              <a:t>executive sponsor</a:t>
            </a:r>
            <a:r>
              <a:rPr lang="en-US" dirty="0"/>
              <a:t> or </a:t>
            </a:r>
            <a:r>
              <a:rPr lang="en-US" b="1" dirty="0"/>
              <a:t>project sponsor</a:t>
            </a:r>
            <a:r>
              <a:rPr lang="en-US" dirty="0"/>
              <a:t>. In DSDM, the term </a:t>
            </a:r>
            <a:r>
              <a:rPr lang="en-US" b="1" dirty="0"/>
              <a:t>project champion</a:t>
            </a:r>
            <a:r>
              <a:rPr lang="en-US" dirty="0"/>
              <a:t> may be used.</a:t>
            </a:r>
            <a:endParaRPr lang="en-IE" dirty="0"/>
          </a:p>
          <a:p>
            <a:endParaRPr lang="en-IE" dirty="0"/>
          </a:p>
        </p:txBody>
      </p:sp>
    </p:spTree>
    <p:extLst>
      <p:ext uri="{BB962C8B-B14F-4D97-AF65-F5344CB8AC3E}">
        <p14:creationId xmlns:p14="http://schemas.microsoft.com/office/powerpoint/2010/main" val="6072910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Gatherer</a:t>
            </a:r>
            <a:r>
              <a:rPr lang="en-IE" dirty="0"/>
              <a:t/>
            </a:r>
            <a:br>
              <a:rPr lang="en-IE" dirty="0"/>
            </a:br>
            <a:endParaRPr lang="en-IE"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sz="3300" dirty="0" smtClean="0"/>
              <a:t>This </a:t>
            </a:r>
            <a:r>
              <a:rPr lang="en-US" sz="3300" dirty="0"/>
              <a:t>role is the person who gathers the requirements, understands the needs of the customer/end user, communicates the business value, and sets the detailed vision of what the product needs to be</a:t>
            </a:r>
            <a:r>
              <a:rPr lang="en-US" sz="3300" dirty="0" smtClean="0"/>
              <a:t>.</a:t>
            </a:r>
          </a:p>
          <a:p>
            <a:pPr marL="0" indent="0">
              <a:buNone/>
            </a:pPr>
            <a:endParaRPr lang="en-IE" sz="3300" dirty="0"/>
          </a:p>
          <a:p>
            <a:r>
              <a:rPr lang="en-US" sz="3300" dirty="0"/>
              <a:t>As already described in detail, the </a:t>
            </a:r>
            <a:r>
              <a:rPr lang="en-US" sz="3300" b="1" dirty="0"/>
              <a:t>product owner</a:t>
            </a:r>
            <a:r>
              <a:rPr lang="en-US" sz="3300" dirty="0"/>
              <a:t> fills this role in Scrum. The name encompasses the essence of this particular function—this person “owns” the product. Lean software development also defines this as the product owner</a:t>
            </a:r>
            <a:r>
              <a:rPr lang="en-US" sz="3300" dirty="0" smtClean="0"/>
              <a:t>.</a:t>
            </a:r>
          </a:p>
          <a:p>
            <a:pPr marL="0" indent="0">
              <a:buNone/>
            </a:pPr>
            <a:endParaRPr lang="en-IE" sz="3300" dirty="0"/>
          </a:p>
          <a:p>
            <a:r>
              <a:rPr lang="en-US" sz="3300" dirty="0"/>
              <a:t>Within XP, this role is referred to as the </a:t>
            </a:r>
            <a:r>
              <a:rPr lang="en-US" sz="3300" b="1" dirty="0"/>
              <a:t>customer</a:t>
            </a:r>
            <a:r>
              <a:rPr lang="en-US" sz="3300" dirty="0"/>
              <a:t> because he or she represents the needs and priorities of the ultimate end </a:t>
            </a:r>
            <a:r>
              <a:rPr lang="en-US" sz="3300" dirty="0" smtClean="0"/>
              <a:t>user. Those </a:t>
            </a:r>
            <a:r>
              <a:rPr lang="en-US" sz="3300" dirty="0"/>
              <a:t>in this role are responsible for understanding what end users really need, how much they value it, and what they will pay</a:t>
            </a:r>
            <a:r>
              <a:rPr lang="en-US" sz="3300" dirty="0" smtClean="0"/>
              <a:t>.</a:t>
            </a:r>
          </a:p>
          <a:p>
            <a:endParaRPr lang="en-IE" dirty="0"/>
          </a:p>
        </p:txBody>
      </p:sp>
    </p:spTree>
    <p:extLst>
      <p:ext uri="{BB962C8B-B14F-4D97-AF65-F5344CB8AC3E}">
        <p14:creationId xmlns:p14="http://schemas.microsoft.com/office/powerpoint/2010/main" val="9005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Product Owner</a:t>
            </a:r>
          </a:p>
        </p:txBody>
      </p:sp>
      <p:sp>
        <p:nvSpPr>
          <p:cNvPr id="3" name="Content Placeholder 2"/>
          <p:cNvSpPr>
            <a:spLocks noGrp="1"/>
          </p:cNvSpPr>
          <p:nvPr>
            <p:ph idx="1"/>
          </p:nvPr>
        </p:nvSpPr>
        <p:spPr/>
        <p:txBody>
          <a:bodyPr/>
          <a:lstStyle/>
          <a:p>
            <a:r>
              <a:rPr lang="en-US" dirty="0"/>
              <a:t>To satisfy the customer, Scrum requires active engagement from “the business,” and that engagement is found through this role. </a:t>
            </a:r>
            <a:endParaRPr lang="en-US" dirty="0" smtClean="0"/>
          </a:p>
          <a:p>
            <a:endParaRPr lang="en-US" dirty="0"/>
          </a:p>
          <a:p>
            <a:r>
              <a:rPr lang="en-US" dirty="0" smtClean="0"/>
              <a:t>The </a:t>
            </a:r>
            <a:r>
              <a:rPr lang="en-US" dirty="0"/>
              <a:t>product owner must have a vision for what the product is supposed to do and must be able to convey that vision to the development </a:t>
            </a:r>
            <a:r>
              <a:rPr lang="en-US" dirty="0" smtClean="0"/>
              <a:t>team.</a:t>
            </a:r>
            <a:endParaRPr lang="en-IE" dirty="0"/>
          </a:p>
          <a:p>
            <a:endParaRPr lang="en-IE" dirty="0"/>
          </a:p>
        </p:txBody>
      </p:sp>
    </p:spTree>
    <p:extLst>
      <p:ext uri="{BB962C8B-B14F-4D97-AF65-F5344CB8AC3E}">
        <p14:creationId xmlns:p14="http://schemas.microsoft.com/office/powerpoint/2010/main" val="2303584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Gatherer</a:t>
            </a:r>
            <a:r>
              <a:rPr lang="en-IE" dirty="0"/>
              <a:t/>
            </a:r>
            <a:br>
              <a:rPr lang="en-IE" dirty="0"/>
            </a:br>
            <a:endParaRPr lang="en-IE" dirty="0"/>
          </a:p>
        </p:txBody>
      </p:sp>
      <p:sp>
        <p:nvSpPr>
          <p:cNvPr id="3" name="Content Placeholder 2"/>
          <p:cNvSpPr>
            <a:spLocks noGrp="1"/>
          </p:cNvSpPr>
          <p:nvPr>
            <p:ph idx="1"/>
          </p:nvPr>
        </p:nvSpPr>
        <p:spPr/>
        <p:txBody>
          <a:bodyPr>
            <a:normAutofit fontScale="77500" lnSpcReduction="20000"/>
          </a:bodyPr>
          <a:lstStyle/>
          <a:p>
            <a:r>
              <a:rPr lang="en-US" dirty="0"/>
              <a:t>In feature-driven development (FDD), the role of requirements gatherer is split between two titles: the </a:t>
            </a:r>
            <a:r>
              <a:rPr lang="en-US" b="1" dirty="0"/>
              <a:t>chief programmer</a:t>
            </a:r>
            <a:r>
              <a:rPr lang="en-US" dirty="0"/>
              <a:t>, who is responsible for prioritizing the work to be done, and the </a:t>
            </a:r>
            <a:r>
              <a:rPr lang="en-US" b="1" dirty="0"/>
              <a:t>domain experts</a:t>
            </a:r>
            <a:r>
              <a:rPr lang="en-US" dirty="0"/>
              <a:t>, who know the application in great detail and can articulate the business needs to the </a:t>
            </a:r>
            <a:r>
              <a:rPr lang="en-US" dirty="0" smtClean="0"/>
              <a:t>developers.</a:t>
            </a:r>
          </a:p>
          <a:p>
            <a:endParaRPr lang="en-IE" dirty="0"/>
          </a:p>
          <a:p>
            <a:r>
              <a:rPr lang="en-US" dirty="0"/>
              <a:t>In DSDM, this responsibility is also divided between several roles. The </a:t>
            </a:r>
            <a:r>
              <a:rPr lang="en-US" b="1" dirty="0"/>
              <a:t>visionary</a:t>
            </a:r>
            <a:r>
              <a:rPr lang="en-US" dirty="0"/>
              <a:t> understands the long-term direction and the ultimate goal for the product. The </a:t>
            </a:r>
            <a:r>
              <a:rPr lang="en-US" b="1" dirty="0"/>
              <a:t>ambassador user</a:t>
            </a:r>
            <a:r>
              <a:rPr lang="en-US" dirty="0"/>
              <a:t> acts as an ambassador for the end users and makes sure their needs and priorities are considered. The </a:t>
            </a:r>
            <a:r>
              <a:rPr lang="en-US" b="1" dirty="0"/>
              <a:t>advisory user</a:t>
            </a:r>
            <a:r>
              <a:rPr lang="en-US" dirty="0"/>
              <a:t> will be more focused on the usability and workflow details for the </a:t>
            </a:r>
            <a:r>
              <a:rPr lang="en-US" dirty="0" smtClean="0"/>
              <a:t>product.</a:t>
            </a:r>
            <a:endParaRPr lang="en-IE" dirty="0"/>
          </a:p>
          <a:p>
            <a:endParaRPr lang="en-IE" dirty="0"/>
          </a:p>
        </p:txBody>
      </p:sp>
    </p:spTree>
    <p:extLst>
      <p:ext uri="{BB962C8B-B14F-4D97-AF65-F5344CB8AC3E}">
        <p14:creationId xmlns:p14="http://schemas.microsoft.com/office/powerpoint/2010/main" val="5962482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Manager</a:t>
            </a:r>
            <a:r>
              <a:rPr lang="en-IE" dirty="0"/>
              <a:t/>
            </a:r>
            <a:br>
              <a:rPr lang="en-IE" dirty="0"/>
            </a:br>
            <a:endParaRPr lang="en-IE" dirty="0"/>
          </a:p>
        </p:txBody>
      </p:sp>
      <p:sp>
        <p:nvSpPr>
          <p:cNvPr id="3" name="Content Placeholder 2"/>
          <p:cNvSpPr>
            <a:spLocks noGrp="1"/>
          </p:cNvSpPr>
          <p:nvPr>
            <p:ph idx="1"/>
          </p:nvPr>
        </p:nvSpPr>
        <p:spPr/>
        <p:txBody>
          <a:bodyPr>
            <a:normAutofit fontScale="70000" lnSpcReduction="20000"/>
          </a:bodyPr>
          <a:lstStyle/>
          <a:p>
            <a:r>
              <a:rPr lang="en-US" dirty="0" smtClean="0"/>
              <a:t>As </a:t>
            </a:r>
            <a:r>
              <a:rPr lang="en-US" dirty="0"/>
              <a:t>mentioned, there is some debate over this role within Scrum, but other methodologies still define and see value in naming someone to serve as the project manager. </a:t>
            </a:r>
            <a:endParaRPr lang="en-US" dirty="0" smtClean="0"/>
          </a:p>
          <a:p>
            <a:endParaRPr lang="en-US" dirty="0"/>
          </a:p>
          <a:p>
            <a:r>
              <a:rPr lang="en-US" dirty="0" smtClean="0"/>
              <a:t>Within </a:t>
            </a:r>
            <a:r>
              <a:rPr lang="en-US" dirty="0"/>
              <a:t>Crystal and DSDM, for example, the role follows this definition and is called the </a:t>
            </a:r>
            <a:r>
              <a:rPr lang="en-US" b="1" dirty="0"/>
              <a:t>project </a:t>
            </a:r>
            <a:r>
              <a:rPr lang="en-US" b="1" dirty="0" smtClean="0"/>
              <a:t>manager</a:t>
            </a:r>
            <a:r>
              <a:rPr lang="en-US" dirty="0" smtClean="0"/>
              <a:t>.</a:t>
            </a:r>
          </a:p>
          <a:p>
            <a:endParaRPr lang="en-US" dirty="0"/>
          </a:p>
          <a:p>
            <a:r>
              <a:rPr lang="en-US" dirty="0"/>
              <a:t>I</a:t>
            </a:r>
            <a:r>
              <a:rPr lang="en-US" dirty="0" smtClean="0"/>
              <a:t>n </a:t>
            </a:r>
            <a:r>
              <a:rPr lang="en-US" dirty="0"/>
              <a:t>the XP world, this role is the same, but it is called the </a:t>
            </a:r>
            <a:r>
              <a:rPr lang="en-US" b="1" dirty="0"/>
              <a:t>tracker</a:t>
            </a:r>
            <a:r>
              <a:rPr lang="en-US" dirty="0"/>
              <a:t>. </a:t>
            </a:r>
            <a:endParaRPr lang="en-US" dirty="0" smtClean="0"/>
          </a:p>
          <a:p>
            <a:endParaRPr lang="en-US" dirty="0"/>
          </a:p>
          <a:p>
            <a:r>
              <a:rPr lang="en-US" dirty="0" smtClean="0"/>
              <a:t>In </a:t>
            </a:r>
            <a:r>
              <a:rPr lang="en-US" dirty="0"/>
              <a:t>FDD and Lean software development, the project manager role is expanded to include caring for the team and ensuring that their environment is </a:t>
            </a:r>
            <a:r>
              <a:rPr lang="en-US" dirty="0" smtClean="0"/>
              <a:t>optimized. </a:t>
            </a:r>
            <a:r>
              <a:rPr lang="en-US" dirty="0"/>
              <a:t>The functions surrounding team dynamics and efficacy belong to the Scrum master in Scrum, as previously described.</a:t>
            </a:r>
            <a:endParaRPr lang="en-IE" dirty="0"/>
          </a:p>
        </p:txBody>
      </p:sp>
    </p:spTree>
    <p:extLst>
      <p:ext uri="{BB962C8B-B14F-4D97-AF65-F5344CB8AC3E}">
        <p14:creationId xmlns:p14="http://schemas.microsoft.com/office/powerpoint/2010/main" val="28172662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Coach</a:t>
            </a:r>
            <a:r>
              <a:rPr lang="en-IE" dirty="0"/>
              <a:t/>
            </a:r>
            <a:br>
              <a:rPr lang="en-IE" dirty="0"/>
            </a:br>
            <a:endParaRPr lang="en-IE"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sz="3400" dirty="0" smtClean="0"/>
              <a:t>Although </a:t>
            </a:r>
            <a:r>
              <a:rPr lang="en-US" sz="3400" dirty="0"/>
              <a:t>FDD and Lean include maximizing the team dynamics within the project manager role and Scrum assigns these responsibilities to the Scrum master, several other methodologies have a specific role for the coach</a:t>
            </a:r>
            <a:r>
              <a:rPr lang="en-US" sz="3400" dirty="0" smtClean="0"/>
              <a:t>.					</a:t>
            </a:r>
          </a:p>
          <a:p>
            <a:r>
              <a:rPr lang="en-US" sz="3400" dirty="0"/>
              <a:t>Within XP, this type of function is split between two roles, the </a:t>
            </a:r>
            <a:r>
              <a:rPr lang="en-US" sz="3400" b="1" dirty="0"/>
              <a:t>coach</a:t>
            </a:r>
            <a:r>
              <a:rPr lang="en-US" sz="3400" dirty="0"/>
              <a:t> and the </a:t>
            </a:r>
            <a:r>
              <a:rPr lang="en-US" sz="3400" b="1" dirty="0"/>
              <a:t>big boss</a:t>
            </a:r>
            <a:r>
              <a:rPr lang="en-US" sz="3400" dirty="0"/>
              <a:t>, but one person may cover both. </a:t>
            </a:r>
            <a:endParaRPr lang="en-US" sz="3400" dirty="0" smtClean="0"/>
          </a:p>
          <a:p>
            <a:endParaRPr lang="en-US" sz="3400" dirty="0"/>
          </a:p>
          <a:p>
            <a:r>
              <a:rPr lang="en-US" sz="3400" dirty="0" smtClean="0"/>
              <a:t>The </a:t>
            </a:r>
            <a:r>
              <a:rPr lang="en-US" sz="3400" dirty="0"/>
              <a:t>coach is viewed as the mentor to the team; he or she has earned the team’s respect and leads by </a:t>
            </a:r>
            <a:r>
              <a:rPr lang="en-US" sz="3400" dirty="0" smtClean="0"/>
              <a:t>example.</a:t>
            </a:r>
          </a:p>
          <a:p>
            <a:endParaRPr lang="en-US" sz="3400" dirty="0"/>
          </a:p>
          <a:p>
            <a:r>
              <a:rPr lang="en-US" sz="3400" dirty="0" smtClean="0"/>
              <a:t>The </a:t>
            </a:r>
            <a:r>
              <a:rPr lang="en-US" sz="3400" dirty="0"/>
              <a:t>big boss is responsible for holding the team accountable and ensuring that they do what they say they are going to </a:t>
            </a:r>
            <a:r>
              <a:rPr lang="en-US" sz="3400" dirty="0" smtClean="0"/>
              <a:t>do.</a:t>
            </a:r>
            <a:endParaRPr lang="en-IE" sz="3400" dirty="0"/>
          </a:p>
          <a:p>
            <a:endParaRPr lang="en-IE" dirty="0"/>
          </a:p>
        </p:txBody>
      </p:sp>
    </p:spTree>
    <p:extLst>
      <p:ext uri="{BB962C8B-B14F-4D97-AF65-F5344CB8AC3E}">
        <p14:creationId xmlns:p14="http://schemas.microsoft.com/office/powerpoint/2010/main" val="9221791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Coach</a:t>
            </a:r>
            <a:r>
              <a:rPr lang="en-IE" dirty="0"/>
              <a:t/>
            </a:r>
            <a:br>
              <a:rPr lang="en-IE" dirty="0"/>
            </a:br>
            <a:endParaRPr lang="en-IE" dirty="0"/>
          </a:p>
        </p:txBody>
      </p:sp>
      <p:sp>
        <p:nvSpPr>
          <p:cNvPr id="3" name="Content Placeholder 2"/>
          <p:cNvSpPr>
            <a:spLocks noGrp="1"/>
          </p:cNvSpPr>
          <p:nvPr>
            <p:ph idx="1"/>
          </p:nvPr>
        </p:nvSpPr>
        <p:spPr/>
        <p:txBody>
          <a:bodyPr>
            <a:normAutofit fontScale="85000" lnSpcReduction="20000"/>
          </a:bodyPr>
          <a:lstStyle/>
          <a:p>
            <a:r>
              <a:rPr lang="en-US" dirty="0"/>
              <a:t>Within DSDM, the role is split between the </a:t>
            </a:r>
            <a:r>
              <a:rPr lang="en-US" b="1" dirty="0"/>
              <a:t>team leader</a:t>
            </a:r>
            <a:r>
              <a:rPr lang="en-US" dirty="0"/>
              <a:t> and the </a:t>
            </a:r>
            <a:r>
              <a:rPr lang="en-US" b="1" dirty="0"/>
              <a:t>coach</a:t>
            </a:r>
            <a:r>
              <a:rPr lang="en-US" dirty="0"/>
              <a:t>. </a:t>
            </a:r>
            <a:endParaRPr lang="en-US" dirty="0" smtClean="0"/>
          </a:p>
          <a:p>
            <a:endParaRPr lang="en-US" dirty="0"/>
          </a:p>
          <a:p>
            <a:r>
              <a:rPr lang="en-US" dirty="0" smtClean="0"/>
              <a:t>The </a:t>
            </a:r>
            <a:r>
              <a:rPr lang="en-US" dirty="0"/>
              <a:t>specific responsibilities of the team leader include working with the team on the immediate deliverables—the day-to-day activities, timeliness of deliverables, and full team </a:t>
            </a:r>
            <a:r>
              <a:rPr lang="en-US" dirty="0" smtClean="0"/>
              <a:t>participation.</a:t>
            </a:r>
          </a:p>
          <a:p>
            <a:endParaRPr lang="en-US" dirty="0"/>
          </a:p>
          <a:p>
            <a:r>
              <a:rPr lang="en-US" dirty="0"/>
              <a:t>T</a:t>
            </a:r>
            <a:r>
              <a:rPr lang="en-US" dirty="0" smtClean="0"/>
              <a:t>he </a:t>
            </a:r>
            <a:r>
              <a:rPr lang="en-US" dirty="0"/>
              <a:t>coach is focused on ensuring that the team understands and embraces the principles of Agile</a:t>
            </a:r>
            <a:r>
              <a:rPr lang="en-US" dirty="0" smtClean="0"/>
              <a:t>.		</a:t>
            </a:r>
            <a:endParaRPr lang="en-IE" dirty="0"/>
          </a:p>
          <a:p>
            <a:r>
              <a:rPr lang="en-US" dirty="0"/>
              <a:t>Crystal does not specifically define this type of role.</a:t>
            </a:r>
            <a:endParaRPr lang="en-IE" dirty="0"/>
          </a:p>
          <a:p>
            <a:endParaRPr lang="en-IE" dirty="0"/>
          </a:p>
        </p:txBody>
      </p:sp>
    </p:spTree>
    <p:extLst>
      <p:ext uri="{BB962C8B-B14F-4D97-AF65-F5344CB8AC3E}">
        <p14:creationId xmlns:p14="http://schemas.microsoft.com/office/powerpoint/2010/main" val="1243912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Team Coach</a:t>
            </a:r>
            <a:r>
              <a:rPr lang="en-IE" dirty="0"/>
              <a:t/>
            </a:r>
            <a:br>
              <a:rPr lang="en-IE" dirty="0"/>
            </a:br>
            <a:endParaRPr lang="en-IE"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What makes this team coach role unique within Agile is that it does not correlate to any management responsibilities. </a:t>
            </a:r>
            <a:endParaRPr lang="en-US" dirty="0" smtClean="0"/>
          </a:p>
          <a:p>
            <a:endParaRPr lang="en-US" dirty="0"/>
          </a:p>
          <a:p>
            <a:r>
              <a:rPr lang="en-US" dirty="0" smtClean="0"/>
              <a:t>The </a:t>
            </a:r>
            <a:r>
              <a:rPr lang="en-US" dirty="0"/>
              <a:t>coach, or Scrum master, does not make decisions about hiring and firing and does not own the preparation of annual reviews or appraisals of the team members’ performance. </a:t>
            </a:r>
            <a:endParaRPr lang="en-US" dirty="0" smtClean="0"/>
          </a:p>
          <a:p>
            <a:endParaRPr lang="en-US" dirty="0"/>
          </a:p>
          <a:p>
            <a:r>
              <a:rPr lang="en-US" dirty="0" smtClean="0"/>
              <a:t>Instead</a:t>
            </a:r>
            <a:r>
              <a:rPr lang="en-US" dirty="0"/>
              <a:t>, the coach’s role is to make sure that everyone on the team is actively participating, has what they need to do the job (information, tools, support, knowledge, etc.), and is fully engaged in the end deliverable. </a:t>
            </a:r>
            <a:endParaRPr lang="en-IE" dirty="0"/>
          </a:p>
        </p:txBody>
      </p:sp>
    </p:spTree>
    <p:extLst>
      <p:ext uri="{BB962C8B-B14F-4D97-AF65-F5344CB8AC3E}">
        <p14:creationId xmlns:p14="http://schemas.microsoft.com/office/powerpoint/2010/main" val="1866774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Team Coach</a:t>
            </a:r>
            <a:endParaRPr lang="en-IE" dirty="0"/>
          </a:p>
        </p:txBody>
      </p:sp>
      <p:sp>
        <p:nvSpPr>
          <p:cNvPr id="3" name="Content Placeholder 2"/>
          <p:cNvSpPr>
            <a:spLocks noGrp="1"/>
          </p:cNvSpPr>
          <p:nvPr>
            <p:ph idx="1"/>
          </p:nvPr>
        </p:nvSpPr>
        <p:spPr/>
        <p:txBody>
          <a:bodyPr>
            <a:normAutofit fontScale="92500"/>
          </a:bodyPr>
          <a:lstStyle/>
          <a:p>
            <a:r>
              <a:rPr lang="en-US" dirty="0"/>
              <a:t>The inclusion of this type of role has proven quite impactful because it encourages the people doing the work, in this case the developers and testers, to have a voice in their work environment and the product deliverable. </a:t>
            </a:r>
            <a:endParaRPr lang="en-US" dirty="0" smtClean="0"/>
          </a:p>
          <a:p>
            <a:endParaRPr lang="en-US" dirty="0"/>
          </a:p>
          <a:p>
            <a:r>
              <a:rPr lang="en-US" dirty="0" smtClean="0"/>
              <a:t>This </a:t>
            </a:r>
            <a:r>
              <a:rPr lang="en-US" dirty="0"/>
              <a:t>type of active engagement is a big departure from the Waterfall world, where managers simply told developers what to work on</a:t>
            </a:r>
            <a:endParaRPr lang="en-IE" dirty="0"/>
          </a:p>
          <a:p>
            <a:endParaRPr lang="en-IE" dirty="0"/>
          </a:p>
        </p:txBody>
      </p:sp>
    </p:spTree>
    <p:extLst>
      <p:ext uri="{BB962C8B-B14F-4D97-AF65-F5344CB8AC3E}">
        <p14:creationId xmlns:p14="http://schemas.microsoft.com/office/powerpoint/2010/main" val="22117280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Architect or Technical Lead</a:t>
            </a:r>
            <a:endParaRPr lang="en-IE"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a:t>Many of the Agile methodologies have a technical lead or architect who is responsible for making technical decisions about how the product or feature should be deployed. </a:t>
            </a:r>
            <a:endParaRPr lang="en-US" dirty="0" smtClean="0"/>
          </a:p>
          <a:p>
            <a:endParaRPr lang="en-US" dirty="0"/>
          </a:p>
          <a:p>
            <a:r>
              <a:rPr lang="en-US" dirty="0" smtClean="0"/>
              <a:t>Feature-driven </a:t>
            </a:r>
            <a:r>
              <a:rPr lang="en-US" dirty="0"/>
              <a:t>development calls this the </a:t>
            </a:r>
            <a:r>
              <a:rPr lang="en-US" b="1" dirty="0"/>
              <a:t>chief architect</a:t>
            </a:r>
            <a:r>
              <a:rPr lang="en-US" dirty="0"/>
              <a:t>, and those in the role are responsible for the overall architecture of the application or environment and ensuring that individual features do not compromise the integrity of the </a:t>
            </a:r>
            <a:r>
              <a:rPr lang="en-US" dirty="0" smtClean="0"/>
              <a:t>system. </a:t>
            </a:r>
          </a:p>
          <a:p>
            <a:endParaRPr lang="en-US" dirty="0"/>
          </a:p>
          <a:p>
            <a:r>
              <a:rPr lang="en-US" dirty="0" smtClean="0"/>
              <a:t>In </a:t>
            </a:r>
            <a:r>
              <a:rPr lang="en-US" dirty="0"/>
              <a:t>DSDM, this role is referred to as the </a:t>
            </a:r>
            <a:r>
              <a:rPr lang="en-US" b="1" dirty="0"/>
              <a:t>technical coordinator</a:t>
            </a:r>
            <a:r>
              <a:rPr lang="en-US" dirty="0"/>
              <a:t>; in Crystal, it is the </a:t>
            </a:r>
            <a:r>
              <a:rPr lang="en-US" b="1" dirty="0"/>
              <a:t>architect</a:t>
            </a:r>
            <a:r>
              <a:rPr lang="en-US" dirty="0"/>
              <a:t>; and in Lean n software development, it is the </a:t>
            </a:r>
            <a:r>
              <a:rPr lang="en-US" b="1" dirty="0"/>
              <a:t>technical owner</a:t>
            </a:r>
            <a:r>
              <a:rPr lang="en-US" dirty="0"/>
              <a:t>. </a:t>
            </a:r>
            <a:endParaRPr lang="en-US" dirty="0" smtClean="0"/>
          </a:p>
          <a:p>
            <a:endParaRPr lang="en-US" dirty="0"/>
          </a:p>
          <a:p>
            <a:r>
              <a:rPr lang="en-US" dirty="0" smtClean="0"/>
              <a:t>Scrum </a:t>
            </a:r>
            <a:r>
              <a:rPr lang="en-US" dirty="0"/>
              <a:t>does not specifically name this position; typically a member of the team is viewed as the technical lead, but the team participates actively in all technology discussions.</a:t>
            </a:r>
            <a:endParaRPr lang="en-IE" dirty="0"/>
          </a:p>
        </p:txBody>
      </p:sp>
    </p:spTree>
    <p:extLst>
      <p:ext uri="{BB962C8B-B14F-4D97-AF65-F5344CB8AC3E}">
        <p14:creationId xmlns:p14="http://schemas.microsoft.com/office/powerpoint/2010/main" val="21550667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Development Team</a:t>
            </a:r>
            <a:endParaRPr lang="en-IE" dirty="0"/>
          </a:p>
        </p:txBody>
      </p:sp>
      <p:sp>
        <p:nvSpPr>
          <p:cNvPr id="3" name="Content Placeholder 2"/>
          <p:cNvSpPr>
            <a:spLocks noGrp="1"/>
          </p:cNvSpPr>
          <p:nvPr>
            <p:ph idx="1"/>
          </p:nvPr>
        </p:nvSpPr>
        <p:spPr/>
        <p:txBody>
          <a:bodyPr>
            <a:normAutofit fontScale="92500" lnSpcReduction="10000"/>
          </a:bodyPr>
          <a:lstStyle/>
          <a:p>
            <a:r>
              <a:rPr lang="en-US" dirty="0"/>
              <a:t>The development team is sometimes viewed as a single entity, as it is in XP, Scrum, and Lean software development, although within the team there are members with specific expertise. </a:t>
            </a:r>
            <a:endParaRPr lang="en-US" dirty="0" smtClean="0"/>
          </a:p>
          <a:p>
            <a:endParaRPr lang="en-US" dirty="0"/>
          </a:p>
          <a:p>
            <a:r>
              <a:rPr lang="en-US" dirty="0" smtClean="0"/>
              <a:t>Every </a:t>
            </a:r>
            <a:r>
              <a:rPr lang="en-US" dirty="0"/>
              <a:t>team will have developers, and most also include testers. Within Agile, product or features are intended to be designed, coded, and tested by the team, so including all of those functions is standard.</a:t>
            </a:r>
            <a:endParaRPr lang="en-IE" dirty="0"/>
          </a:p>
          <a:p>
            <a:endParaRPr lang="en-IE" dirty="0"/>
          </a:p>
        </p:txBody>
      </p:sp>
    </p:spTree>
    <p:extLst>
      <p:ext uri="{BB962C8B-B14F-4D97-AF65-F5344CB8AC3E}">
        <p14:creationId xmlns:p14="http://schemas.microsoft.com/office/powerpoint/2010/main" val="1652333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Development Team</a:t>
            </a:r>
          </a:p>
        </p:txBody>
      </p:sp>
      <p:sp>
        <p:nvSpPr>
          <p:cNvPr id="3" name="Content Placeholder 2"/>
          <p:cNvSpPr>
            <a:spLocks noGrp="1"/>
          </p:cNvSpPr>
          <p:nvPr>
            <p:ph idx="1"/>
          </p:nvPr>
        </p:nvSpPr>
        <p:spPr>
          <a:xfrm>
            <a:off x="457200" y="1392238"/>
            <a:ext cx="8229600" cy="5029200"/>
          </a:xfrm>
        </p:spPr>
        <p:txBody>
          <a:bodyPr>
            <a:noAutofit/>
          </a:bodyPr>
          <a:lstStyle/>
          <a:p>
            <a:r>
              <a:rPr lang="en-US" sz="2300" dirty="0"/>
              <a:t>Feature-driven development has perhaps the most interesting split of the development team by introducing the concept of “classes.” This is best described in contrast to XP and Scrum</a:t>
            </a:r>
            <a:r>
              <a:rPr lang="en-US" sz="2300" dirty="0" smtClean="0"/>
              <a:t>.							</a:t>
            </a:r>
            <a:endParaRPr lang="en-IE" sz="2300" dirty="0"/>
          </a:p>
          <a:p>
            <a:r>
              <a:rPr lang="en-US" sz="2300" dirty="0"/>
              <a:t>XP, like Scrum, includes a practice called collective ownership—the idea that any developer can update any artifact, including source code, as required. </a:t>
            </a:r>
            <a:endParaRPr lang="en-US" sz="2300" dirty="0" smtClean="0"/>
          </a:p>
          <a:p>
            <a:endParaRPr lang="en-US" sz="2300" dirty="0"/>
          </a:p>
          <a:p>
            <a:r>
              <a:rPr lang="en-US" sz="2300" dirty="0" smtClean="0"/>
              <a:t>FDD </a:t>
            </a:r>
            <a:r>
              <a:rPr lang="en-US" sz="2300" dirty="0"/>
              <a:t>takes a different approach, in that it assigns classes to individual developers, so if a feature requires changes to several classes, then the owners of those classes must work together as a feature team to implement </a:t>
            </a:r>
            <a:r>
              <a:rPr lang="en-US" sz="2300" dirty="0" smtClean="0"/>
              <a:t>it). Therefore</a:t>
            </a:r>
            <a:r>
              <a:rPr lang="en-US" sz="2300" dirty="0"/>
              <a:t>, within FDD, there are </a:t>
            </a:r>
            <a:r>
              <a:rPr lang="en-US" sz="2300" b="1" dirty="0"/>
              <a:t>class owners</a:t>
            </a:r>
            <a:r>
              <a:rPr lang="en-US" sz="2300" dirty="0"/>
              <a:t> in the development teams.</a:t>
            </a:r>
            <a:endParaRPr lang="en-IE" sz="2300" dirty="0"/>
          </a:p>
        </p:txBody>
      </p:sp>
    </p:spTree>
    <p:extLst>
      <p:ext uri="{BB962C8B-B14F-4D97-AF65-F5344CB8AC3E}">
        <p14:creationId xmlns:p14="http://schemas.microsoft.com/office/powerpoint/2010/main" val="18328654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Documentation and Training</a:t>
            </a:r>
            <a:endParaRPr lang="en-IE" dirty="0"/>
          </a:p>
        </p:txBody>
      </p:sp>
      <p:sp>
        <p:nvSpPr>
          <p:cNvPr id="3" name="Content Placeholder 2"/>
          <p:cNvSpPr>
            <a:spLocks noGrp="1"/>
          </p:cNvSpPr>
          <p:nvPr>
            <p:ph idx="1"/>
          </p:nvPr>
        </p:nvSpPr>
        <p:spPr/>
        <p:txBody>
          <a:bodyPr>
            <a:noAutofit/>
          </a:bodyPr>
          <a:lstStyle/>
          <a:p>
            <a:r>
              <a:rPr lang="en-US" sz="2000" dirty="0"/>
              <a:t>Some Agile teams may include people responsible for </a:t>
            </a:r>
            <a:r>
              <a:rPr lang="en-US" sz="2000" dirty="0" smtClean="0"/>
              <a:t>documentation.</a:t>
            </a:r>
          </a:p>
          <a:p>
            <a:endParaRPr lang="en-US" sz="2000" dirty="0" smtClean="0"/>
          </a:p>
          <a:p>
            <a:r>
              <a:rPr lang="en-US" sz="2000" dirty="0" smtClean="0"/>
              <a:t>The </a:t>
            </a:r>
            <a:r>
              <a:rPr lang="en-US" sz="2000" dirty="0"/>
              <a:t>amount of documentation required in the Agile methodologies varies depending on the nature of the project and the tools in place to organically capture documentation (such as user stories). </a:t>
            </a:r>
            <a:endParaRPr lang="en-US" sz="2000" dirty="0" smtClean="0"/>
          </a:p>
          <a:p>
            <a:endParaRPr lang="en-US" sz="2000" dirty="0"/>
          </a:p>
          <a:p>
            <a:r>
              <a:rPr lang="en-US" sz="2000" dirty="0" smtClean="0"/>
              <a:t>There </a:t>
            </a:r>
            <a:r>
              <a:rPr lang="en-US" sz="2000" dirty="0"/>
              <a:t>may be a need for a technical writer—referred to as a </a:t>
            </a:r>
            <a:r>
              <a:rPr lang="en-US" sz="2000" b="1" dirty="0"/>
              <a:t>scribe</a:t>
            </a:r>
            <a:r>
              <a:rPr lang="en-US" sz="2000" dirty="0"/>
              <a:t> in DSDM—to document the application. </a:t>
            </a:r>
            <a:endParaRPr lang="en-US" sz="2000" dirty="0" smtClean="0"/>
          </a:p>
          <a:p>
            <a:endParaRPr lang="en-US" sz="2000" dirty="0"/>
          </a:p>
          <a:p>
            <a:r>
              <a:rPr lang="en-US" sz="2000" dirty="0" smtClean="0"/>
              <a:t>In </a:t>
            </a:r>
            <a:r>
              <a:rPr lang="en-US" sz="2000" dirty="0"/>
              <a:t>addition, an organization may need a training professional to prepare end user documentation or actually deliver end user training. </a:t>
            </a:r>
            <a:endParaRPr lang="en-US" sz="2000" dirty="0" smtClean="0"/>
          </a:p>
          <a:p>
            <a:endParaRPr lang="en-US" sz="2000" dirty="0"/>
          </a:p>
          <a:p>
            <a:r>
              <a:rPr lang="en-US" sz="2000" dirty="0" smtClean="0"/>
              <a:t>Typically </a:t>
            </a:r>
            <a:r>
              <a:rPr lang="en-US" sz="2000" dirty="0"/>
              <a:t>these roles are considered part of the extended team within Agile.</a:t>
            </a:r>
            <a:endParaRPr lang="en-IE" sz="2000" dirty="0"/>
          </a:p>
        </p:txBody>
      </p:sp>
    </p:spTree>
    <p:extLst>
      <p:ext uri="{BB962C8B-B14F-4D97-AF65-F5344CB8AC3E}">
        <p14:creationId xmlns:p14="http://schemas.microsoft.com/office/powerpoint/2010/main" val="166468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Product Owner</a:t>
            </a:r>
          </a:p>
        </p:txBody>
      </p:sp>
      <p:sp>
        <p:nvSpPr>
          <p:cNvPr id="3" name="Content Placeholder 2"/>
          <p:cNvSpPr>
            <a:spLocks noGrp="1"/>
          </p:cNvSpPr>
          <p:nvPr>
            <p:ph idx="1"/>
          </p:nvPr>
        </p:nvSpPr>
        <p:spPr/>
        <p:txBody>
          <a:bodyPr>
            <a:normAutofit/>
          </a:bodyPr>
          <a:lstStyle/>
          <a:p>
            <a:r>
              <a:rPr lang="en-US" dirty="0" smtClean="0"/>
              <a:t>A product </a:t>
            </a:r>
            <a:r>
              <a:rPr lang="en-US" dirty="0"/>
              <a:t>owner should own the product on behalf of the company. </a:t>
            </a:r>
            <a:endParaRPr lang="en-US" dirty="0" smtClean="0"/>
          </a:p>
          <a:p>
            <a:endParaRPr lang="en-US" dirty="0"/>
          </a:p>
          <a:p>
            <a:r>
              <a:rPr lang="en-US" dirty="0" smtClean="0"/>
              <a:t>You </a:t>
            </a:r>
            <a:r>
              <a:rPr lang="en-US" dirty="0"/>
              <a:t>can think of the product owner as the individual who champions the product, who facilitates the product decisions, and </a:t>
            </a:r>
            <a:r>
              <a:rPr lang="en-US" b="1" dirty="0"/>
              <a:t>who has the final say about the product</a:t>
            </a:r>
            <a:r>
              <a:rPr lang="en-US" dirty="0"/>
              <a:t>, for instance, </a:t>
            </a:r>
            <a:r>
              <a:rPr lang="en-US" dirty="0" smtClean="0"/>
              <a:t>when </a:t>
            </a:r>
            <a:r>
              <a:rPr lang="en-US" dirty="0"/>
              <a:t>which features are </a:t>
            </a:r>
            <a:r>
              <a:rPr lang="en-US" dirty="0" smtClean="0"/>
              <a:t>released.</a:t>
            </a:r>
            <a:endParaRPr lang="en-IE" dirty="0"/>
          </a:p>
        </p:txBody>
      </p:sp>
    </p:spTree>
    <p:extLst>
      <p:ext uri="{BB962C8B-B14F-4D97-AF65-F5344CB8AC3E}">
        <p14:creationId xmlns:p14="http://schemas.microsoft.com/office/powerpoint/2010/main" val="28407647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Agile Coach</a:t>
            </a:r>
            <a:endParaRPr lang="en-IE"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US" dirty="0"/>
              <a:t>Large organizations with several Agile teams may want to employ the assistance of an </a:t>
            </a:r>
            <a:r>
              <a:rPr lang="en-US" b="1" dirty="0"/>
              <a:t>Agile coach</a:t>
            </a:r>
            <a:r>
              <a:rPr lang="en-US" dirty="0"/>
              <a:t>, either as a full-time employee or as a consultant. </a:t>
            </a:r>
            <a:endParaRPr lang="en-US" dirty="0" smtClean="0"/>
          </a:p>
          <a:p>
            <a:endParaRPr lang="en-US" dirty="0"/>
          </a:p>
          <a:p>
            <a:r>
              <a:rPr lang="en-US" dirty="0" smtClean="0"/>
              <a:t>The </a:t>
            </a:r>
            <a:r>
              <a:rPr lang="en-US" dirty="0"/>
              <a:t>Agile coach oversees the company’s Agile implementations and makes sure that each team is operating at maximum efficiency. </a:t>
            </a:r>
            <a:endParaRPr lang="en-US" dirty="0" smtClean="0"/>
          </a:p>
          <a:p>
            <a:endParaRPr lang="en-US" dirty="0"/>
          </a:p>
          <a:p>
            <a:r>
              <a:rPr lang="en-US" dirty="0" smtClean="0"/>
              <a:t>This </a:t>
            </a:r>
            <a:r>
              <a:rPr lang="en-US" dirty="0"/>
              <a:t>can be a critical role in ensuring consistency among numerous self-organizing teams. </a:t>
            </a:r>
            <a:endParaRPr lang="en-IE" dirty="0"/>
          </a:p>
        </p:txBody>
      </p:sp>
    </p:spTree>
    <p:extLst>
      <p:ext uri="{BB962C8B-B14F-4D97-AF65-F5344CB8AC3E}">
        <p14:creationId xmlns:p14="http://schemas.microsoft.com/office/powerpoint/2010/main" val="31943809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Kanban</a:t>
            </a:r>
            <a:endParaRPr lang="en-IE" dirty="0"/>
          </a:p>
        </p:txBody>
      </p:sp>
      <p:sp>
        <p:nvSpPr>
          <p:cNvPr id="3" name="Content Placeholder 2"/>
          <p:cNvSpPr>
            <a:spLocks noGrp="1"/>
          </p:cNvSpPr>
          <p:nvPr>
            <p:ph idx="1"/>
          </p:nvPr>
        </p:nvSpPr>
        <p:spPr/>
        <p:txBody>
          <a:bodyPr/>
          <a:lstStyle/>
          <a:p>
            <a:r>
              <a:rPr lang="en-US" dirty="0"/>
              <a:t>Within Kanban, there are no prescribed roles, and Kanban cautions against role creation simply for the sake of </a:t>
            </a:r>
            <a:r>
              <a:rPr lang="en-US" dirty="0" smtClean="0"/>
              <a:t>process.</a:t>
            </a:r>
          </a:p>
          <a:p>
            <a:endParaRPr lang="en-US" dirty="0"/>
          </a:p>
          <a:p>
            <a:r>
              <a:rPr lang="en-US" dirty="0" smtClean="0"/>
              <a:t>The focus </a:t>
            </a:r>
            <a:r>
              <a:rPr lang="en-US" dirty="0"/>
              <a:t>is on process improvements and removing bottlenecks so role specification is less important.</a:t>
            </a:r>
            <a:endParaRPr lang="en-IE" dirty="0"/>
          </a:p>
          <a:p>
            <a:endParaRPr lang="en-IE" dirty="0"/>
          </a:p>
        </p:txBody>
      </p:sp>
    </p:spTree>
    <p:extLst>
      <p:ext uri="{BB962C8B-B14F-4D97-AF65-F5344CB8AC3E}">
        <p14:creationId xmlns:p14="http://schemas.microsoft.com/office/powerpoint/2010/main" val="26867633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Summary</a:t>
            </a:r>
            <a:endParaRPr lang="en-IE" dirty="0"/>
          </a:p>
        </p:txBody>
      </p:sp>
      <p:sp>
        <p:nvSpPr>
          <p:cNvPr id="3" name="Content Placeholder 2"/>
          <p:cNvSpPr>
            <a:spLocks noGrp="1"/>
          </p:cNvSpPr>
          <p:nvPr>
            <p:ph idx="1"/>
          </p:nvPr>
        </p:nvSpPr>
        <p:spPr/>
        <p:txBody>
          <a:bodyPr>
            <a:normAutofit fontScale="92500" lnSpcReduction="20000"/>
          </a:bodyPr>
          <a:lstStyle/>
          <a:p>
            <a:r>
              <a:rPr lang="en-US" dirty="0" smtClean="0"/>
              <a:t>Scrum</a:t>
            </a:r>
            <a:r>
              <a:rPr lang="en-US" dirty="0"/>
              <a:t>, the most widely adopted Agile methodology, has three defined roles—product owner, Scrum master, and the team</a:t>
            </a:r>
            <a:r>
              <a:rPr lang="en-US" dirty="0" smtClean="0"/>
              <a:t>.							</a:t>
            </a:r>
            <a:endParaRPr lang="en-IE" dirty="0"/>
          </a:p>
          <a:p>
            <a:r>
              <a:rPr lang="en-US" dirty="0" smtClean="0"/>
              <a:t>The </a:t>
            </a:r>
            <a:r>
              <a:rPr lang="en-US" dirty="0"/>
              <a:t>product owner is responsible for setting the product vision, defining release management, setting priorities based on business value, accepting the sprint results as complete, incorporating stakeholder feedback, and supporting the team. In short, the product owner defines the “what</a:t>
            </a:r>
            <a:r>
              <a:rPr lang="en-US" dirty="0" smtClean="0"/>
              <a:t>.”</a:t>
            </a:r>
            <a:endParaRPr lang="en-IE" dirty="0"/>
          </a:p>
        </p:txBody>
      </p:sp>
    </p:spTree>
    <p:extLst>
      <p:ext uri="{BB962C8B-B14F-4D97-AF65-F5344CB8AC3E}">
        <p14:creationId xmlns:p14="http://schemas.microsoft.com/office/powerpoint/2010/main" val="1571960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normAutofit fontScale="85000" lnSpcReduction="20000"/>
          </a:bodyPr>
          <a:lstStyle/>
          <a:p>
            <a:r>
              <a:rPr lang="en-US" dirty="0"/>
              <a:t>The Scrum master is responsible for making sure that the team has the best environment possible to complete their work. This includes removing impediments, minimizing interruptions, ensuring team cohesiveness, and enforcing the principles of Agile</a:t>
            </a:r>
            <a:r>
              <a:rPr lang="en-US" dirty="0" smtClean="0"/>
              <a:t>.	</a:t>
            </a:r>
            <a:endParaRPr lang="en-IE" dirty="0"/>
          </a:p>
          <a:p>
            <a:r>
              <a:rPr lang="en-US" dirty="0"/>
              <a:t> The Scrum team is a self-managing group of cross-functional resources who commit to delivering working software in every sprint. The teams makes the technical and design decisions to execute on the user stories presented by the product owner. The team determines “how” the work will get done.</a:t>
            </a:r>
            <a:endParaRPr lang="en-IE" dirty="0"/>
          </a:p>
          <a:p>
            <a:endParaRPr lang="en-IE" dirty="0"/>
          </a:p>
        </p:txBody>
      </p:sp>
    </p:spTree>
    <p:extLst>
      <p:ext uri="{BB962C8B-B14F-4D97-AF65-F5344CB8AC3E}">
        <p14:creationId xmlns:p14="http://schemas.microsoft.com/office/powerpoint/2010/main" val="37386506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normAutofit fontScale="92500" lnSpcReduction="10000"/>
          </a:bodyPr>
          <a:lstStyle/>
          <a:p>
            <a:r>
              <a:rPr lang="en-US" dirty="0" smtClean="0"/>
              <a:t>Working </a:t>
            </a:r>
            <a:r>
              <a:rPr lang="en-US" dirty="0"/>
              <a:t>agreements are the set of rules and/or values that govern the team’s interactions. Each Scrum team establishes their own working agreement and uses it to reinforce team norms and relationships</a:t>
            </a:r>
            <a:r>
              <a:rPr lang="en-US" dirty="0" smtClean="0"/>
              <a:t>.						</a:t>
            </a:r>
            <a:endParaRPr lang="en-IE" dirty="0"/>
          </a:p>
          <a:p>
            <a:r>
              <a:rPr lang="en-US" dirty="0" smtClean="0"/>
              <a:t>“</a:t>
            </a:r>
            <a:r>
              <a:rPr lang="en-US" dirty="0"/>
              <a:t>Fist of five” is a voting mechanism with Agile that facilitates discussion and decision making. As long as each participant is a 3 or higher, the decision is made and the team can move forward.</a:t>
            </a:r>
            <a:endParaRPr lang="en-IE" dirty="0"/>
          </a:p>
        </p:txBody>
      </p:sp>
    </p:spTree>
    <p:extLst>
      <p:ext uri="{BB962C8B-B14F-4D97-AF65-F5344CB8AC3E}">
        <p14:creationId xmlns:p14="http://schemas.microsoft.com/office/powerpoint/2010/main" val="27740052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normAutofit fontScale="92500"/>
          </a:bodyPr>
          <a:lstStyle/>
          <a:p>
            <a:r>
              <a:rPr lang="en-US" dirty="0"/>
              <a:t>“Chickens” and “pigs” are terms that come from a famous Agile cartoon: Pigs are deeply committed to the work (i.e., developers), and chickens are interested and supportive (i.e., stakeholders</a:t>
            </a:r>
            <a:r>
              <a:rPr lang="en-US" dirty="0" smtClean="0"/>
              <a:t>.)							</a:t>
            </a:r>
            <a:endParaRPr lang="en-IE" dirty="0"/>
          </a:p>
          <a:p>
            <a:r>
              <a:rPr lang="en-US" dirty="0" smtClean="0"/>
              <a:t>The </a:t>
            </a:r>
            <a:r>
              <a:rPr lang="en-US" dirty="0"/>
              <a:t>project sponsor or champion is a critical role because it possesses both the budget and the authority to approve a project and make it happen.</a:t>
            </a:r>
            <a:endParaRPr lang="en-IE" dirty="0"/>
          </a:p>
          <a:p>
            <a:endParaRPr lang="en-IE" dirty="0"/>
          </a:p>
        </p:txBody>
      </p:sp>
    </p:spTree>
    <p:extLst>
      <p:ext uri="{BB962C8B-B14F-4D97-AF65-F5344CB8AC3E}">
        <p14:creationId xmlns:p14="http://schemas.microsoft.com/office/powerpoint/2010/main" val="9092417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Summary</a:t>
            </a:r>
          </a:p>
        </p:txBody>
      </p:sp>
      <p:sp>
        <p:nvSpPr>
          <p:cNvPr id="3" name="Content Placeholder 2"/>
          <p:cNvSpPr>
            <a:spLocks noGrp="1"/>
          </p:cNvSpPr>
          <p:nvPr>
            <p:ph idx="1"/>
          </p:nvPr>
        </p:nvSpPr>
        <p:spPr/>
        <p:txBody>
          <a:bodyPr>
            <a:normAutofit fontScale="85000" lnSpcReduction="20000"/>
          </a:bodyPr>
          <a:lstStyle/>
          <a:p>
            <a:r>
              <a:rPr lang="en-US" dirty="0"/>
              <a:t>Scrum does not have a specific role for a project manager but does value the skills and deliverables by managing them within the team. Other methodologies, such as Crystal, FDD, and Lean software development, continue to utilize this role; XP does as well, though it is called a tracker</a:t>
            </a:r>
            <a:r>
              <a:rPr lang="en-US" dirty="0" smtClean="0"/>
              <a:t>.						</a:t>
            </a:r>
            <a:endParaRPr lang="en-IE" dirty="0"/>
          </a:p>
          <a:p>
            <a:r>
              <a:rPr lang="en-US" dirty="0" smtClean="0"/>
              <a:t>Stakeholders </a:t>
            </a:r>
            <a:r>
              <a:rPr lang="en-US" dirty="0"/>
              <a:t>can be both internal (executives, users of the system) and external (customers or company shareholders), and they must be kept informed of project progress and deliverables. Their impressions, whether correct or not, can influence a project’s funding and potential success.</a:t>
            </a:r>
            <a:endParaRPr lang="en-IE" dirty="0"/>
          </a:p>
        </p:txBody>
      </p:sp>
    </p:spTree>
    <p:extLst>
      <p:ext uri="{BB962C8B-B14F-4D97-AF65-F5344CB8AC3E}">
        <p14:creationId xmlns:p14="http://schemas.microsoft.com/office/powerpoint/2010/main" val="77233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5817</Words>
  <Application>Microsoft Office PowerPoint</Application>
  <PresentationFormat>On-screen Show (4:3)</PresentationFormat>
  <Paragraphs>499</Paragraphs>
  <Slides>96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96</vt:i4>
      </vt:variant>
    </vt:vector>
  </HeadingPairs>
  <TitlesOfParts>
    <vt:vector size="99" baseType="lpstr">
      <vt:lpstr>Arial</vt:lpstr>
      <vt:lpstr>Calibri</vt:lpstr>
      <vt:lpstr>Office Theme</vt:lpstr>
      <vt:lpstr>Agile Roles and Teamwork</vt:lpstr>
      <vt:lpstr>Introduction</vt:lpstr>
      <vt:lpstr>Introduction</vt:lpstr>
      <vt:lpstr>Introduction</vt:lpstr>
      <vt:lpstr>Scrum Roles</vt:lpstr>
      <vt:lpstr>Product Owner</vt:lpstr>
      <vt:lpstr>Product Owner</vt:lpstr>
      <vt:lpstr>Product Owner</vt:lpstr>
      <vt:lpstr>Product Owner</vt:lpstr>
      <vt:lpstr>Product Owner</vt:lpstr>
      <vt:lpstr>Product Owner</vt:lpstr>
      <vt:lpstr>Product Owner</vt:lpstr>
      <vt:lpstr>Product Owner –  Setting the Priorities</vt:lpstr>
      <vt:lpstr>Product Owner –  Setting the Priorities</vt:lpstr>
      <vt:lpstr>Product Owner –  Setting the Priorities</vt:lpstr>
      <vt:lpstr>Product Owner – Prioritization by Business Value</vt:lpstr>
      <vt:lpstr>Product Owner – Prioritization by Business Value</vt:lpstr>
      <vt:lpstr>Product Owner – Prioritization by Business Value</vt:lpstr>
      <vt:lpstr>Product Owner – Prioritization by Business Value</vt:lpstr>
      <vt:lpstr>Product Owner –  Sprint Results</vt:lpstr>
      <vt:lpstr>Product Owner –  Sprint Results</vt:lpstr>
      <vt:lpstr>Product Owner – Release Management</vt:lpstr>
      <vt:lpstr>Product Owner – Release Management</vt:lpstr>
      <vt:lpstr>Who is the Product Owner?</vt:lpstr>
      <vt:lpstr>Product Owner –  Breath of Responsibilities?</vt:lpstr>
      <vt:lpstr>Product Owner –  Breath of Responsibilities?</vt:lpstr>
      <vt:lpstr>Product Owner –  Breath of Responsibilities?</vt:lpstr>
      <vt:lpstr>Product Owner –  Breath of Responsibilities?</vt:lpstr>
      <vt:lpstr>Scrum Master</vt:lpstr>
      <vt:lpstr>Scrum Master</vt:lpstr>
      <vt:lpstr>Scrum Master</vt:lpstr>
      <vt:lpstr>Scrum Master</vt:lpstr>
      <vt:lpstr>Scrum Master</vt:lpstr>
      <vt:lpstr>Scrum Master</vt:lpstr>
      <vt:lpstr>Scrum Master</vt:lpstr>
      <vt:lpstr>Scrum Master</vt:lpstr>
      <vt:lpstr>Scrum Master</vt:lpstr>
      <vt:lpstr>Scrum Master</vt:lpstr>
      <vt:lpstr>Scrum Master</vt:lpstr>
      <vt:lpstr>Scrum Master –  Full-Time or Part-Time</vt:lpstr>
      <vt:lpstr>Scrum Master –  Full-Time or Part-Time</vt:lpstr>
      <vt:lpstr>Scrum Master –  Permanent or Rotating</vt:lpstr>
      <vt:lpstr>Scrum Master –  Permanent or Rotating</vt:lpstr>
      <vt:lpstr>Scrum Master –  Summary</vt:lpstr>
      <vt:lpstr>Product Owner and Scrum Master</vt:lpstr>
      <vt:lpstr>The (Scrum) Team</vt:lpstr>
      <vt:lpstr>The Team</vt:lpstr>
      <vt:lpstr>The Team – Working Agreement</vt:lpstr>
      <vt:lpstr>The Team – Working Agreement Topics</vt:lpstr>
      <vt:lpstr>The Team –  Fist of Five</vt:lpstr>
      <vt:lpstr>The Team –  Fist of Five</vt:lpstr>
      <vt:lpstr>The Team –  Fist of Five</vt:lpstr>
      <vt:lpstr>The Team –  Fist of Five</vt:lpstr>
      <vt:lpstr>The Team – Self-Organising </vt:lpstr>
      <vt:lpstr>The Team – Self-Organising </vt:lpstr>
      <vt:lpstr>The Team – Self-Organising </vt:lpstr>
      <vt:lpstr>The Team – Self-Organising </vt:lpstr>
      <vt:lpstr>The Team –  Team Size</vt:lpstr>
      <vt:lpstr>The Team –  Cross-Functional</vt:lpstr>
      <vt:lpstr>The Team –  Consistency in Membership </vt:lpstr>
      <vt:lpstr>The Team –  Consistency in Membership</vt:lpstr>
      <vt:lpstr>The Team – Full-time Membership</vt:lpstr>
      <vt:lpstr>The Team –  Chickens and Pigs</vt:lpstr>
      <vt:lpstr>The Team – Chickens and Pigs</vt:lpstr>
      <vt:lpstr>The Team – Chickens and Pigs</vt:lpstr>
      <vt:lpstr>The Team – Chickens and Pigs</vt:lpstr>
      <vt:lpstr>The Team – Chickens and Pigs (Example)</vt:lpstr>
      <vt:lpstr>The Team – Chickens and Pigs (Example)</vt:lpstr>
      <vt:lpstr>The Team – Chickens and Pigs</vt:lpstr>
      <vt:lpstr>Extended Team Members</vt:lpstr>
      <vt:lpstr>Project Sponsor</vt:lpstr>
      <vt:lpstr>Stakeholders</vt:lpstr>
      <vt:lpstr>Project Manager</vt:lpstr>
      <vt:lpstr>Project Manager – Activities</vt:lpstr>
      <vt:lpstr>Project Manager – Activities</vt:lpstr>
      <vt:lpstr>Project Manager – Activities</vt:lpstr>
      <vt:lpstr>Roles in Other Methodologies</vt:lpstr>
      <vt:lpstr>Project Sponsor </vt:lpstr>
      <vt:lpstr>Requirements Gatherer </vt:lpstr>
      <vt:lpstr>Requirements Gatherer </vt:lpstr>
      <vt:lpstr>Project Manager </vt:lpstr>
      <vt:lpstr>Team Coach </vt:lpstr>
      <vt:lpstr>Team Coach </vt:lpstr>
      <vt:lpstr>Team Coach </vt:lpstr>
      <vt:lpstr>Team Coach</vt:lpstr>
      <vt:lpstr>Architect or Technical Lead</vt:lpstr>
      <vt:lpstr>Development Team</vt:lpstr>
      <vt:lpstr>Development Team</vt:lpstr>
      <vt:lpstr>Documentation and Training</vt:lpstr>
      <vt:lpstr>Agile Coach</vt:lpstr>
      <vt:lpstr>Kanban</vt:lpstr>
      <vt:lpstr>Summary</vt:lpstr>
      <vt:lpstr>Summary</vt:lpstr>
      <vt:lpstr>Summary</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Roles and Teamwork</dc:title>
  <dc:creator>Michael Russell</dc:creator>
  <cp:lastModifiedBy>Michael Russell</cp:lastModifiedBy>
  <cp:revision>45</cp:revision>
  <dcterms:created xsi:type="dcterms:W3CDTF">2006-08-16T00:00:00Z</dcterms:created>
  <dcterms:modified xsi:type="dcterms:W3CDTF">2015-09-10T13:33:11Z</dcterms:modified>
</cp:coreProperties>
</file>