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35"/>
  </p:notesMasterIdLst>
  <p:handoutMasterIdLst>
    <p:handoutMasterId r:id="rId36"/>
  </p:handoutMasterIdLst>
  <p:sldIdLst>
    <p:sldId id="256" r:id="rId2"/>
    <p:sldId id="295" r:id="rId3"/>
    <p:sldId id="267" r:id="rId4"/>
    <p:sldId id="268" r:id="rId5"/>
    <p:sldId id="329" r:id="rId6"/>
    <p:sldId id="328" r:id="rId7"/>
    <p:sldId id="257" r:id="rId8"/>
    <p:sldId id="296" r:id="rId9"/>
    <p:sldId id="297" r:id="rId10"/>
    <p:sldId id="298" r:id="rId11"/>
    <p:sldId id="258" r:id="rId12"/>
    <p:sldId id="299" r:id="rId13"/>
    <p:sldId id="303" r:id="rId14"/>
    <p:sldId id="304" r:id="rId15"/>
    <p:sldId id="305" r:id="rId16"/>
    <p:sldId id="330" r:id="rId17"/>
    <p:sldId id="300" r:id="rId18"/>
    <p:sldId id="306" r:id="rId19"/>
    <p:sldId id="307" r:id="rId20"/>
    <p:sldId id="308" r:id="rId21"/>
    <p:sldId id="309" r:id="rId22"/>
    <p:sldId id="311" r:id="rId23"/>
    <p:sldId id="310" r:id="rId24"/>
    <p:sldId id="335" r:id="rId25"/>
    <p:sldId id="284" r:id="rId26"/>
    <p:sldId id="285" r:id="rId27"/>
    <p:sldId id="286" r:id="rId28"/>
    <p:sldId id="287" r:id="rId29"/>
    <p:sldId id="315" r:id="rId30"/>
    <p:sldId id="259" r:id="rId31"/>
    <p:sldId id="316" r:id="rId32"/>
    <p:sldId id="332" r:id="rId33"/>
    <p:sldId id="333" r:id="rId3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5" d="100"/>
          <a:sy n="75" d="100"/>
        </p:scale>
        <p:origin x="1014" y="54"/>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8/27/2015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8/27/2015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extLst>
      <p:ext uri="{BB962C8B-B14F-4D97-AF65-F5344CB8AC3E}">
        <p14:creationId xmlns:p14="http://schemas.microsoft.com/office/powerpoint/2010/main" val="385785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extLst>
      <p:ext uri="{BB962C8B-B14F-4D97-AF65-F5344CB8AC3E}">
        <p14:creationId xmlns:p14="http://schemas.microsoft.com/office/powerpoint/2010/main" val="1542370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smtClean="0"/>
              <a:t>Presentation title - </a:t>
            </a:r>
            <a:fld id="{DA4E4A1D-F72B-1945-8E69-DB5636470060}" type="slidenum">
              <a:rPr lang="en-GB" smtClean="0"/>
              <a:pPr>
                <a:defRPr/>
              </a:pPr>
              <a:t>‹#›</a:t>
            </a:fld>
            <a:endParaRPr lang="en-GB"/>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Chapter 1 Introduction</a:t>
            </a:r>
            <a:endParaRPr lang="en-US" dirty="0"/>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smtClean="0"/>
              <a:t>30/10/2014</a:t>
            </a:r>
            <a:endParaRPr lang="en-US"/>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a:p>
        </p:txBody>
      </p:sp>
      <p:grpSp>
        <p:nvGrpSpPr>
          <p:cNvPr id="2" name="Group 1"/>
          <p:cNvGrpSpPr/>
          <p:nvPr userDrawn="1"/>
        </p:nvGrpSpPr>
        <p:grpSpPr>
          <a:xfrm>
            <a:off x="457200" y="256035"/>
            <a:ext cx="8218749" cy="1163191"/>
            <a:chOff x="457200" y="256035"/>
            <a:chExt cx="8218749" cy="1163191"/>
          </a:xfrm>
        </p:grpSpPr>
        <p:pic>
          <p:nvPicPr>
            <p:cNvPr id="10" name="Picture 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16696" y="256035"/>
              <a:ext cx="959253" cy="1152000"/>
            </a:xfrm>
            <a:prstGeom prst="rect">
              <a:avLst/>
            </a:prstGeom>
          </p:spPr>
        </p:pic>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1- Introduction</a:t>
            </a:r>
          </a:p>
        </p:txBody>
      </p:sp>
      <p:sp>
        <p:nvSpPr>
          <p:cNvPr id="2" name="Footer Placeholder 1"/>
          <p:cNvSpPr>
            <a:spLocks noGrp="1"/>
          </p:cNvSpPr>
          <p:nvPr>
            <p:ph type="ftr" sz="quarter" idx="10"/>
          </p:nvPr>
        </p:nvSpPr>
        <p:spPr/>
        <p:txBody>
          <a:bodyPr/>
          <a:lstStyle/>
          <a:p>
            <a:r>
              <a:rPr lang="en-US" dirty="0" smtClean="0"/>
              <a:t>Chapter 1 </a:t>
            </a:r>
            <a:r>
              <a:rPr lang="en-US" dirty="0" smtClean="0"/>
              <a:t>Introduction (Adapted)</a:t>
            </a:r>
            <a:endParaRPr lang="en-US" dirty="0"/>
          </a:p>
        </p:txBody>
      </p:sp>
      <p:sp>
        <p:nvSpPr>
          <p:cNvPr id="4" name="Date Placeholder 3"/>
          <p:cNvSpPr>
            <a:spLocks noGrp="1"/>
          </p:cNvSpPr>
          <p:nvPr>
            <p:ph type="dt" sz="half"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specification</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The specification of what the software should do is owned by the software developer and decisions on software change are made by the developer.</a:t>
            </a:r>
          </a:p>
          <a:p>
            <a:r>
              <a:rPr lang="en-US" dirty="0" smtClean="0"/>
              <a:t>Customized products</a:t>
            </a:r>
          </a:p>
          <a:p>
            <a:pPr lvl="1"/>
            <a:r>
              <a:rPr lang="en-US" dirty="0" smtClean="0"/>
              <a:t>The specification of what the software should do is owned by the customer for the software and they make decisions on software changes that are required.</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10</a:t>
            </a:fld>
            <a:endParaRPr lang="en-US"/>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smtClean="0"/>
              <a:t>Essential attributes of good software</a:t>
            </a:r>
            <a:endParaRPr lang="en-US" dirty="0" smtClean="0"/>
          </a:p>
        </p:txBody>
      </p:sp>
      <p:graphicFrame>
        <p:nvGraphicFramePr>
          <p:cNvPr id="4" name="Table 3"/>
          <p:cNvGraphicFramePr>
            <a:graphicFrameLocks noGrp="1"/>
          </p:cNvGraphicFramePr>
          <p:nvPr/>
        </p:nvGraphicFramePr>
        <p:xfrm>
          <a:off x="892175" y="1782763"/>
          <a:ext cx="7485040" cy="4190531"/>
        </p:xfrm>
        <a:graphic>
          <a:graphicData uri="http://schemas.openxmlformats.org/drawingml/2006/table">
            <a:tbl>
              <a:tblPr firstRow="1" bandRow="1">
                <a:tableStyleId>{B301B821-A1FF-4177-AEE7-76D212191A09}</a:tableStyleId>
              </a:tblPr>
              <a:tblGrid>
                <a:gridCol w="2132105"/>
                <a:gridCol w="5352935"/>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tr>
              <a:tr h="674539">
                <a:tc>
                  <a:txBody>
                    <a:bodyPr/>
                    <a:lstStyle/>
                    <a:p>
                      <a:pPr algn="just">
                        <a:spcAft>
                          <a:spcPts val="0"/>
                        </a:spcAft>
                      </a:pPr>
                      <a:r>
                        <a:rPr lang="en-GB" sz="1400" dirty="0">
                          <a:latin typeface="Arial"/>
                          <a:cs typeface="Arial"/>
                        </a:rPr>
                        <a:t>Acceptability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tr>
            </a:tbl>
          </a:graphicData>
        </a:graphic>
      </p:graphicFrame>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11</a:t>
            </a:fld>
            <a:endParaRPr lang="en-US"/>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Content Placeholder 2"/>
          <p:cNvSpPr>
            <a:spLocks noGrp="1"/>
          </p:cNvSpPr>
          <p:nvPr>
            <p:ph idx="1"/>
          </p:nvPr>
        </p:nvSpPr>
        <p:spPr/>
        <p:txBody>
          <a:bodyPr/>
          <a:lstStyle/>
          <a:p>
            <a:r>
              <a:rPr lang="en-US" dirty="0" smtClean="0"/>
              <a:t>Software engineering is an engineering discipline that is concerned with all aspects of software production from the early stages of system specification through to maintaining the system after it has gone into use.</a:t>
            </a:r>
          </a:p>
          <a:p>
            <a:r>
              <a:rPr lang="en-US" dirty="0" smtClean="0"/>
              <a:t>Engineering discipline</a:t>
            </a:r>
          </a:p>
          <a:p>
            <a:pPr lvl="1"/>
            <a:r>
              <a:rPr lang="en-US" dirty="0" smtClean="0"/>
              <a:t>Using appropriate theories and methods to solve problems bearing in mind organizational and financial constraints.</a:t>
            </a:r>
          </a:p>
          <a:p>
            <a:r>
              <a:rPr lang="en-US" dirty="0" smtClean="0"/>
              <a:t>All aspects of software production</a:t>
            </a:r>
          </a:p>
          <a:p>
            <a:pPr lvl="1"/>
            <a:r>
              <a:rPr lang="en-US" dirty="0" smtClean="0"/>
              <a:t>Not just technical process of development. Also project management and the development of tools, methods etc. to support software production.</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12</a:t>
            </a:fld>
            <a:endParaRPr lang="en-US"/>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software engineering</a:t>
            </a:r>
            <a:endParaRPr lang="en-US" dirty="0"/>
          </a:p>
        </p:txBody>
      </p:sp>
      <p:sp>
        <p:nvSpPr>
          <p:cNvPr id="3" name="Content Placeholder 2"/>
          <p:cNvSpPr>
            <a:spLocks noGrp="1"/>
          </p:cNvSpPr>
          <p:nvPr>
            <p:ph idx="1"/>
          </p:nvPr>
        </p:nvSpPr>
        <p:spPr/>
        <p:txBody>
          <a:bodyPr/>
          <a:lstStyle/>
          <a:p>
            <a:r>
              <a:rPr lang="en-GB" dirty="0" smtClean="0"/>
              <a:t>More and more, individuals and society rely on advanced software systems. We need to be able to produce reliable and trustworthy systems economically and quickly.</a:t>
            </a:r>
          </a:p>
          <a:p>
            <a:r>
              <a:rPr lang="en-GB" dirty="0" smtClean="0"/>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13</a:t>
            </a:fld>
            <a:endParaRPr lang="en-US"/>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process activities</a:t>
            </a:r>
            <a:endParaRPr lang="en-US" dirty="0"/>
          </a:p>
        </p:txBody>
      </p:sp>
      <p:sp>
        <p:nvSpPr>
          <p:cNvPr id="3" name="Content Placeholder 2"/>
          <p:cNvSpPr>
            <a:spLocks noGrp="1"/>
          </p:cNvSpPr>
          <p:nvPr>
            <p:ph idx="1"/>
          </p:nvPr>
        </p:nvSpPr>
        <p:spPr/>
        <p:txBody>
          <a:bodyPr/>
          <a:lstStyle/>
          <a:p>
            <a:r>
              <a:rPr lang="en-GB" dirty="0" smtClean="0"/>
              <a:t>Software specification, where customers and engineers define the software that is to be produced and the constraints on its operation.</a:t>
            </a:r>
          </a:p>
          <a:p>
            <a:r>
              <a:rPr lang="en-GB" dirty="0" smtClean="0"/>
              <a:t>Software development, where the software is designed and programmed.</a:t>
            </a:r>
          </a:p>
          <a:p>
            <a:r>
              <a:rPr lang="en-GB" dirty="0" smtClean="0"/>
              <a:t>Software validation, where the software is checked to ensure that it is what the customer requires.</a:t>
            </a:r>
          </a:p>
          <a:p>
            <a:r>
              <a:rPr lang="en-GB" dirty="0" smtClean="0"/>
              <a:t>Software evolution, where the software is modified to reflect changing customer and market requirements.</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14</a:t>
            </a:fld>
            <a:endParaRPr lang="en-US"/>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issues that affect software</a:t>
            </a:r>
            <a:endParaRPr lang="en-US" dirty="0"/>
          </a:p>
        </p:txBody>
      </p:sp>
      <p:sp>
        <p:nvSpPr>
          <p:cNvPr id="3" name="Content Placeholder 2"/>
          <p:cNvSpPr>
            <a:spLocks noGrp="1"/>
          </p:cNvSpPr>
          <p:nvPr>
            <p:ph idx="1"/>
          </p:nvPr>
        </p:nvSpPr>
        <p:spPr/>
        <p:txBody>
          <a:bodyPr/>
          <a:lstStyle/>
          <a:p>
            <a:r>
              <a:rPr lang="en-GB" dirty="0" smtClean="0"/>
              <a:t>Heterogeneity </a:t>
            </a:r>
          </a:p>
          <a:p>
            <a:pPr lvl="1"/>
            <a:r>
              <a:rPr lang="en-GB" dirty="0" smtClean="0"/>
              <a:t>Increasingly, systems are required to operate as distributed systems across networks that include different types of computer and mobile devices. </a:t>
            </a:r>
          </a:p>
          <a:p>
            <a:r>
              <a:rPr lang="en-GB" dirty="0" smtClean="0"/>
              <a:t>Business and social change </a:t>
            </a:r>
          </a:p>
          <a:p>
            <a:pPr lvl="1"/>
            <a:r>
              <a:rPr lang="en-GB" dirty="0" smtClean="0"/>
              <a:t>Business and society are changing incredibly quickly as emerging economies develop and new technologies become available. They need to be able to change their existing software and to rapidly develop new software. </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15</a:t>
            </a:fld>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issues that affect software</a:t>
            </a:r>
            <a:endParaRPr lang="en-US" dirty="0"/>
          </a:p>
        </p:txBody>
      </p:sp>
      <p:sp>
        <p:nvSpPr>
          <p:cNvPr id="3" name="Content Placeholder 2"/>
          <p:cNvSpPr>
            <a:spLocks noGrp="1"/>
          </p:cNvSpPr>
          <p:nvPr>
            <p:ph idx="1"/>
          </p:nvPr>
        </p:nvSpPr>
        <p:spPr/>
        <p:txBody>
          <a:bodyPr/>
          <a:lstStyle/>
          <a:p>
            <a:r>
              <a:rPr lang="en-GB" dirty="0"/>
              <a:t>Security and trust </a:t>
            </a:r>
          </a:p>
          <a:p>
            <a:pPr lvl="1"/>
            <a:r>
              <a:rPr lang="en-GB" dirty="0"/>
              <a:t>As software is intertwined with all aspects of our lives, it is essential that we can trust that software. </a:t>
            </a:r>
          </a:p>
          <a:p>
            <a:r>
              <a:rPr lang="en-GB" dirty="0"/>
              <a:t>Scale</a:t>
            </a:r>
          </a:p>
          <a:p>
            <a:pPr lvl="1"/>
            <a:r>
              <a:rPr lang="en-GB" dirty="0"/>
              <a:t>Software has to be developed across a very wide range of scales, from very small embedded systems in portable or wearable devices through to Internet-scale, cloud-based systems that serve a global community.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16</a:t>
            </a:fld>
            <a:endParaRPr lang="en-US"/>
          </a:p>
        </p:txBody>
      </p:sp>
    </p:spTree>
    <p:extLst>
      <p:ext uri="{BB962C8B-B14F-4D97-AF65-F5344CB8AC3E}">
        <p14:creationId xmlns:p14="http://schemas.microsoft.com/office/powerpoint/2010/main" val="3918975897"/>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diversity</a:t>
            </a:r>
            <a:endParaRPr lang="en-US" dirty="0"/>
          </a:p>
        </p:txBody>
      </p:sp>
      <p:sp>
        <p:nvSpPr>
          <p:cNvPr id="3" name="Content Placeholder 2"/>
          <p:cNvSpPr>
            <a:spLocks noGrp="1"/>
          </p:cNvSpPr>
          <p:nvPr>
            <p:ph idx="1"/>
          </p:nvPr>
        </p:nvSpPr>
        <p:spPr/>
        <p:txBody>
          <a:bodyPr/>
          <a:lstStyle/>
          <a:p>
            <a:r>
              <a:rPr lang="en-US" dirty="0" smtClean="0"/>
              <a:t>There are many different types of software system and there is no universal set of software techniques that is applicable to all of these.</a:t>
            </a:r>
          </a:p>
          <a:p>
            <a:r>
              <a:rPr lang="en-US" dirty="0" smtClean="0"/>
              <a:t>The software engineering methods and tools used depend on the type of application being developed, the requirements of the customer and the background of the development team.</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17</a:t>
            </a:fld>
            <a:endParaRPr lang="en-US"/>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Stand-alone applications </a:t>
            </a:r>
          </a:p>
          <a:p>
            <a:pPr lvl="1"/>
            <a:r>
              <a:rPr lang="en-GB" dirty="0" smtClean="0"/>
              <a:t>These are application systems that run on a local computer, such as a PC. They include all necessary functionality and do not need to be connected to a network. </a:t>
            </a:r>
          </a:p>
          <a:p>
            <a:r>
              <a:rPr lang="en-GB" dirty="0" smtClean="0"/>
              <a:t>Interactive transaction-based applications</a:t>
            </a:r>
            <a:r>
              <a:rPr lang="en-GB" i="1" dirty="0" smtClean="0"/>
              <a:t> </a:t>
            </a:r>
          </a:p>
          <a:p>
            <a:pPr lvl="1"/>
            <a:r>
              <a:rPr lang="en-GB" dirty="0" smtClean="0"/>
              <a:t>Applications that execute on a remote computer and are accessed by users from their own PCs or terminals. These include web applications such as </a:t>
            </a:r>
            <a:r>
              <a:rPr lang="en-GB" dirty="0" err="1" smtClean="0"/>
              <a:t>e</a:t>
            </a:r>
            <a:r>
              <a:rPr lang="en-GB" dirty="0" smtClean="0"/>
              <a:t>-commerce applications. </a:t>
            </a:r>
          </a:p>
          <a:p>
            <a:r>
              <a:rPr lang="en-GB" dirty="0" smtClean="0"/>
              <a:t>Embedded control systems </a:t>
            </a:r>
          </a:p>
          <a:p>
            <a:pPr lvl="1"/>
            <a:r>
              <a:rPr lang="en-GB" dirty="0" smtClean="0"/>
              <a:t>These are software control systems that control and manage hardware devices. Numerically, there are probably more embedded systems than any other type of system.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18</a:t>
            </a:fld>
            <a:endParaRPr lang="en-US"/>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Batch processing systems </a:t>
            </a:r>
          </a:p>
          <a:p>
            <a:pPr lvl="1"/>
            <a:r>
              <a:rPr lang="en-GB" dirty="0" smtClean="0"/>
              <a:t>These are business systems that are designed to process data in large batches. They process large numbers of individual inputs to create corresponding outputs. </a:t>
            </a:r>
          </a:p>
          <a:p>
            <a:r>
              <a:rPr lang="en-GB" dirty="0" smtClean="0"/>
              <a:t>Entertainment systems </a:t>
            </a:r>
          </a:p>
          <a:p>
            <a:pPr lvl="1"/>
            <a:r>
              <a:rPr lang="en-GB" dirty="0" smtClean="0"/>
              <a:t>These are systems that are primarily for personal use and which are intended to entertain the user. </a:t>
            </a:r>
          </a:p>
          <a:p>
            <a:r>
              <a:rPr lang="en-GB" dirty="0" smtClean="0"/>
              <a:t>Systems for </a:t>
            </a:r>
            <a:r>
              <a:rPr lang="en-GB" dirty="0" err="1" smtClean="0"/>
              <a:t>modeling</a:t>
            </a:r>
            <a:r>
              <a:rPr lang="en-GB" dirty="0" smtClean="0"/>
              <a:t> and simulation </a:t>
            </a:r>
          </a:p>
          <a:p>
            <a:pPr lvl="1"/>
            <a:r>
              <a:rPr lang="en-GB" dirty="0" smtClean="0"/>
              <a:t>These are systems that are developed by scientists and engineers to model physical processes or situations, which include many, separate, interacting objects.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19</a:t>
            </a:fld>
            <a:endParaRPr lang="en-US"/>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Professional software development</a:t>
            </a:r>
          </a:p>
          <a:p>
            <a:pPr lvl="1"/>
            <a:r>
              <a:rPr lang="en-US" dirty="0" smtClean="0"/>
              <a:t>What is meant by software engineering</a:t>
            </a:r>
            <a:r>
              <a:rPr lang="en-US" dirty="0" smtClean="0"/>
              <a:t>.							</a:t>
            </a:r>
            <a:endParaRPr lang="en-US" dirty="0" smtClean="0"/>
          </a:p>
          <a:p>
            <a:r>
              <a:rPr lang="en-US" dirty="0" smtClean="0"/>
              <a:t>Software engineering ethics</a:t>
            </a:r>
          </a:p>
          <a:p>
            <a:pPr lvl="1"/>
            <a:r>
              <a:rPr lang="en-US" dirty="0" smtClean="0"/>
              <a:t>A brief introduction to ethical issues that affect software engineering</a:t>
            </a:r>
            <a:r>
              <a:rPr lang="en-US" dirty="0" smtClean="0"/>
              <a:t>.</a:t>
            </a:r>
            <a:endParaRPr lang="en-US" dirty="0" smtClean="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a:t>
            </a:fld>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Data collection systems </a:t>
            </a:r>
            <a:r>
              <a:rPr lang="en-GB" i="1" dirty="0" smtClean="0"/>
              <a:t>	</a:t>
            </a:r>
          </a:p>
          <a:p>
            <a:pPr lvl="1"/>
            <a:r>
              <a:rPr lang="en-GB" dirty="0" smtClean="0"/>
              <a:t>These are systems that collect data from their environment using a set of sensors and send that data to other systems for processing. </a:t>
            </a:r>
          </a:p>
          <a:p>
            <a:r>
              <a:rPr lang="en-GB" dirty="0" smtClean="0"/>
              <a:t>Systems of systems </a:t>
            </a:r>
          </a:p>
          <a:p>
            <a:pPr lvl="1"/>
            <a:r>
              <a:rPr lang="en-GB" dirty="0" smtClean="0"/>
              <a:t>These are systems that are composed of a number of other software systems.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20</a:t>
            </a:fld>
            <a:endParaRPr lang="en-US"/>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fundamentals</a:t>
            </a:r>
            <a:endParaRPr lang="en-US" dirty="0"/>
          </a:p>
        </p:txBody>
      </p:sp>
      <p:sp>
        <p:nvSpPr>
          <p:cNvPr id="3" name="Content Placeholder 2"/>
          <p:cNvSpPr>
            <a:spLocks noGrp="1"/>
          </p:cNvSpPr>
          <p:nvPr>
            <p:ph idx="1"/>
          </p:nvPr>
        </p:nvSpPr>
        <p:spPr/>
        <p:txBody>
          <a:bodyPr/>
          <a:lstStyle/>
          <a:p>
            <a:r>
              <a:rPr lang="en-US" dirty="0" smtClean="0"/>
              <a:t>Some fundamental principles apply to all types of software system, irrespective of the development techniques used:</a:t>
            </a:r>
          </a:p>
          <a:p>
            <a:pPr lvl="1"/>
            <a:r>
              <a:rPr lang="en-GB" dirty="0" smtClean="0"/>
              <a:t>Systems should be developed using a managed and understood development process. Of course, different processes are used for different types of software.</a:t>
            </a:r>
          </a:p>
          <a:p>
            <a:pPr lvl="1"/>
            <a:r>
              <a:rPr lang="en-GB" dirty="0" smtClean="0"/>
              <a:t>Dependability and performance are important for all types of system. </a:t>
            </a:r>
          </a:p>
          <a:p>
            <a:pPr lvl="1"/>
            <a:r>
              <a:rPr lang="en-GB" dirty="0" smtClean="0"/>
              <a:t>Understanding and managing the software specification and requirements (what the software should do) are important. </a:t>
            </a:r>
          </a:p>
          <a:p>
            <a:pPr lvl="1"/>
            <a:r>
              <a:rPr lang="en-GB" dirty="0" smtClean="0"/>
              <a:t>Where appropriate, you should reuse software that has already been developed rather than write new software.</a:t>
            </a:r>
          </a:p>
          <a:p>
            <a:pPr lvl="1"/>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21</a:t>
            </a:fld>
            <a:endParaRPr lang="en-US"/>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Web-based software engineering</a:t>
            </a:r>
            <a:endParaRPr lang="en-US" dirty="0"/>
          </a:p>
        </p:txBody>
      </p:sp>
      <p:sp>
        <p:nvSpPr>
          <p:cNvPr id="3" name="Content Placeholder 2"/>
          <p:cNvSpPr>
            <a:spLocks noGrp="1"/>
          </p:cNvSpPr>
          <p:nvPr>
            <p:ph idx="1"/>
          </p:nvPr>
        </p:nvSpPr>
        <p:spPr/>
        <p:txBody>
          <a:bodyPr/>
          <a:lstStyle/>
          <a:p>
            <a:r>
              <a:rPr lang="en-US" dirty="0" smtClean="0"/>
              <a:t>Web-based systems are complex distributed systems but the fundamental principles of software engineering discussed previously are as applicable to them as they are to any other types of system.</a:t>
            </a:r>
          </a:p>
          <a:p>
            <a:r>
              <a:rPr lang="en-GB" dirty="0" smtClean="0"/>
              <a:t>The fundamental ideas of software engineering</a:t>
            </a:r>
            <a:r>
              <a:rPr lang="en-GB" dirty="0"/>
              <a:t> </a:t>
            </a:r>
            <a:r>
              <a:rPr lang="en-GB" dirty="0" smtClean="0"/>
              <a:t>apply to web-based software in the same way that they apply to other types of software system.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22</a:t>
            </a:fld>
            <a:endParaRPr lang="en-US"/>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software engineering</a:t>
            </a:r>
            <a:endParaRPr lang="en-US" dirty="0"/>
          </a:p>
        </p:txBody>
      </p:sp>
      <p:sp>
        <p:nvSpPr>
          <p:cNvPr id="3" name="Content Placeholder 2"/>
          <p:cNvSpPr>
            <a:spLocks noGrp="1"/>
          </p:cNvSpPr>
          <p:nvPr>
            <p:ph idx="1"/>
          </p:nvPr>
        </p:nvSpPr>
        <p:spPr>
          <a:xfrm>
            <a:off x="256721" y="1559670"/>
            <a:ext cx="8660959" cy="4525963"/>
          </a:xfrm>
        </p:spPr>
        <p:txBody>
          <a:bodyPr/>
          <a:lstStyle/>
          <a:p>
            <a:r>
              <a:rPr lang="en-GB" dirty="0" smtClean="0"/>
              <a:t>Software reuse</a:t>
            </a:r>
          </a:p>
          <a:p>
            <a:pPr lvl="1"/>
            <a:r>
              <a:rPr lang="en-GB" dirty="0" smtClean="0"/>
              <a:t>Software reuse is the dominant approach for constructing web-based systems. 	When building these systems, you think about how you can assemble them from pre-existing software components and systems.</a:t>
            </a:r>
          </a:p>
          <a:p>
            <a:r>
              <a:rPr lang="en-GB" dirty="0" smtClean="0"/>
              <a:t>Incremental and agile development</a:t>
            </a:r>
          </a:p>
          <a:p>
            <a:pPr lvl="1"/>
            <a:r>
              <a:rPr lang="en-GB" dirty="0" smtClean="0"/>
              <a:t>Web-based systems should be developed and delivered incrementally. It is now generally recognized that it is impractical to specify all the requirements for such systems in advance. </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23</a:t>
            </a:fld>
            <a:endParaRPr lang="en-US"/>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smtClean="0"/>
              <a:t>Software engineering ethics</a:t>
            </a:r>
            <a:endParaRPr lang="en-US" dirty="0"/>
          </a:p>
        </p:txBody>
      </p:sp>
      <p:sp>
        <p:nvSpPr>
          <p:cNvPr id="6" name="Footer Placeholder 5"/>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24</a:t>
            </a:fld>
            <a:endParaRPr lang="en-US"/>
          </a:p>
        </p:txBody>
      </p:sp>
    </p:spTree>
    <p:extLst>
      <p:ext uri="{BB962C8B-B14F-4D97-AF65-F5344CB8AC3E}">
        <p14:creationId xmlns:p14="http://schemas.microsoft.com/office/powerpoint/2010/main" val="1636161276"/>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smtClean="0"/>
              <a:t>Software engineering ethics</a:t>
            </a:r>
            <a:endParaRPr lang="en-GB" dirty="0"/>
          </a:p>
        </p:txBody>
      </p:sp>
      <p:sp>
        <p:nvSpPr>
          <p:cNvPr id="80901" name="Rectangle 5"/>
          <p:cNvSpPr>
            <a:spLocks noGrp="1" noChangeArrowheads="1"/>
          </p:cNvSpPr>
          <p:nvPr>
            <p:ph idx="1"/>
          </p:nvPr>
        </p:nvSpPr>
        <p:spPr/>
        <p:txBody>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a:t>
            </a:r>
            <a:r>
              <a:rPr lang="en-GB" dirty="0" smtClean="0"/>
              <a:t>law but involves following a set of principles that are morally correct.</a:t>
            </a:r>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25</a:t>
            </a:fld>
            <a:endParaRPr lang="en-US"/>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a:t>Confidentiality </a:t>
            </a:r>
          </a:p>
          <a:p>
            <a:pPr lvl="1">
              <a:lnSpc>
                <a:spcPct val="90000"/>
              </a:lnSpc>
            </a:pPr>
            <a:r>
              <a:rPr lang="en-GB"/>
              <a:t>Engineers should normally respect the confidentiality of their employers or clients irrespective of whether or not a formal confidentiality agreement has been signed.</a:t>
            </a:r>
          </a:p>
          <a:p>
            <a:pPr>
              <a:lnSpc>
                <a:spcPct val="90000"/>
              </a:lnSpc>
            </a:pPr>
            <a:r>
              <a:rPr lang="en-GB"/>
              <a:t>Competence </a:t>
            </a:r>
          </a:p>
          <a:p>
            <a:pPr lvl="1">
              <a:lnSpc>
                <a:spcPct val="90000"/>
              </a:lnSpc>
            </a:pPr>
            <a:r>
              <a:rPr lang="en-GB"/>
              <a:t>Engineers should not misrepresent their level of competence. They should not knowingly accept work which is outwith their competence.</a:t>
            </a:r>
          </a:p>
          <a:p>
            <a:pPr>
              <a:lnSpc>
                <a:spcPct val="90000"/>
              </a:lnSpc>
            </a:pPr>
            <a:endParaRPr lang="en-GB"/>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26</a:t>
            </a:fld>
            <a:endParaRPr lang="en-US"/>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sz="2400"/>
              <a:t>Intellectual property rights </a:t>
            </a:r>
          </a:p>
          <a:p>
            <a:pPr lvl="1"/>
            <a:r>
              <a:rPr lang="en-GB" sz="2000"/>
              <a:t>Engineers should be aware of local laws governing the use of intellectual property such as patents, copyright, etc. They should be careful to ensure that the intellectual property of employers and clients is protected.</a:t>
            </a:r>
          </a:p>
          <a:p>
            <a:r>
              <a:rPr lang="en-GB" sz="2400"/>
              <a:t>Computer misuse </a:t>
            </a:r>
          </a:p>
          <a:p>
            <a:pPr lvl="1"/>
            <a:r>
              <a:rPr lang="en-GB" sz="2000"/>
              <a:t>Software engineers should not use their technical skills to misuse other people’s computers. Computer misuse ranges from relatively trivial (game playing on an employer’s machine, say) to extremely serious (dissemination of viruses). </a:t>
            </a:r>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27</a:t>
            </a:fld>
            <a:endParaRPr lang="en-US"/>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28</a:t>
            </a:fld>
            <a:endParaRPr lang="en-US"/>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 for the code of ethics</a:t>
            </a:r>
            <a:endParaRPr lang="en-US" dirty="0"/>
          </a:p>
        </p:txBody>
      </p:sp>
      <p:sp>
        <p:nvSpPr>
          <p:cNvPr id="3" name="Content Placeholder 2"/>
          <p:cNvSpPr>
            <a:spLocks noGrp="1"/>
          </p:cNvSpPr>
          <p:nvPr>
            <p:ph idx="1"/>
          </p:nvPr>
        </p:nvSpPr>
        <p:spPr/>
        <p:txBody>
          <a:bodyPr/>
          <a:lstStyle/>
          <a:p>
            <a:pPr lvl="1"/>
            <a:r>
              <a:rPr lang="en-GB" i="1" dirty="0" smtClean="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p>
          <a:p>
            <a:pPr lvl="1"/>
            <a:r>
              <a:rPr lang="en-GB" i="1" dirty="0" smtClean="0"/>
              <a:t>Because of their roles in developing software systems, software engineers have significant</a:t>
            </a:r>
            <a:r>
              <a:rPr lang="en-GB" dirty="0" smtClean="0"/>
              <a:t> </a:t>
            </a:r>
            <a:r>
              <a:rPr lang="en-GB" i="1" dirty="0" smtClean="0"/>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29</a:t>
            </a:fld>
            <a:endParaRPr lang="en-US"/>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smtClean="0"/>
              <a:t>Software engineering</a:t>
            </a:r>
            <a:endParaRPr lang="en-GB" dirty="0"/>
          </a:p>
        </p:txBody>
      </p:sp>
      <p:sp>
        <p:nvSpPr>
          <p:cNvPr id="64517" name="Rectangle 5"/>
          <p:cNvSpPr>
            <a:spLocks noGrp="1" noChangeArrowheads="1"/>
          </p:cNvSpPr>
          <p:nvPr>
            <p:ph idx="1"/>
          </p:nvPr>
        </p:nvSpPr>
        <p:spPr/>
        <p:txBody>
          <a:bodyPr/>
          <a:lstStyle/>
          <a:p>
            <a:r>
              <a:rPr lang="en-GB" dirty="0" smtClean="0"/>
              <a:t>The economies of ALL developed nations are </a:t>
            </a:r>
            <a:br>
              <a:rPr lang="en-GB" dirty="0" smtClean="0"/>
            </a:br>
            <a:r>
              <a:rPr lang="en-GB" dirty="0" smtClean="0"/>
              <a:t>dependent on software.</a:t>
            </a:r>
          </a:p>
          <a:p>
            <a:r>
              <a:rPr lang="en-GB" dirty="0" smtClean="0"/>
              <a:t>More and more systems are software controlled</a:t>
            </a:r>
          </a:p>
          <a:p>
            <a:r>
              <a:rPr lang="en-GB" dirty="0" smtClean="0"/>
              <a:t>Software engineering is concerned with theories, methods and tools for professional software development.</a:t>
            </a:r>
          </a:p>
          <a:p>
            <a:r>
              <a:rPr lang="en-GB" dirty="0" smtClean="0"/>
              <a:t>Expenditure on software represents a </a:t>
            </a:r>
            <a:br>
              <a:rPr lang="en-GB" dirty="0" smtClean="0"/>
            </a:br>
            <a:r>
              <a:rPr lang="en-GB" dirty="0" smtClean="0"/>
              <a:t>significant fraction of GNP in all developed countries.</a:t>
            </a:r>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a:t>
            </a:fld>
            <a:endParaRPr lang="en-US"/>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The ACM/IEEE Code of Ethics </a:t>
            </a:r>
            <a:endParaRPr lang="en-US" dirty="0" smtClean="0"/>
          </a:p>
        </p:txBody>
      </p:sp>
      <p:sp>
        <p:nvSpPr>
          <p:cNvPr id="6" name="TextBox 5"/>
          <p:cNvSpPr txBox="1"/>
          <p:nvPr/>
        </p:nvSpPr>
        <p:spPr>
          <a:xfrm>
            <a:off x="457200" y="1616194"/>
            <a:ext cx="8461312" cy="4231927"/>
          </a:xfrm>
          <a:prstGeom prst="rect">
            <a:avLst/>
          </a:prstGeom>
          <a:solidFill>
            <a:srgbClr val="FFFF00">
              <a:alpha val="34000"/>
            </a:srgbClr>
          </a:solidFill>
        </p:spPr>
        <p:txBody>
          <a:bodyPr wrap="square" rtlCol="0">
            <a:spAutoFit/>
          </a:bodyPr>
          <a:lstStyle/>
          <a:p>
            <a:r>
              <a:rPr lang="en-US" sz="1600" b="1" dirty="0" smtClean="0"/>
              <a:t>Software Engineering Code of Ethics and Professional Practice</a:t>
            </a:r>
          </a:p>
          <a:p>
            <a:endParaRPr lang="en-GB" sz="1600" dirty="0" smtClean="0"/>
          </a:p>
          <a:p>
            <a:r>
              <a:rPr lang="en-US" sz="1600" dirty="0" smtClean="0"/>
              <a:t>ACM/IEEE-CS Joint Task Force on Software Engineering Ethics and Professional Practices</a:t>
            </a:r>
          </a:p>
          <a:p>
            <a:r>
              <a:rPr lang="en-US" sz="1600" b="1" dirty="0" smtClean="0"/>
              <a:t> </a:t>
            </a:r>
            <a:endParaRPr lang="en-GB" sz="1600" dirty="0" smtClean="0"/>
          </a:p>
          <a:p>
            <a:r>
              <a:rPr lang="en-US" sz="1600" b="1" dirty="0" smtClean="0"/>
              <a:t>PREAMBLE</a:t>
            </a:r>
            <a:endParaRPr lang="en-GB" sz="1600" dirty="0" smtClean="0"/>
          </a:p>
          <a:p>
            <a:pPr>
              <a:spcAft>
                <a:spcPts val="600"/>
              </a:spcAft>
            </a:pPr>
            <a:r>
              <a:rPr lang="en-US" sz="1600" dirty="0" smtClean="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smtClean="0"/>
          </a:p>
          <a:p>
            <a:r>
              <a:rPr lang="en-US" sz="1600" dirty="0" smtClean="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smtClean="0"/>
          </a:p>
          <a:p>
            <a:r>
              <a:rPr lang="en-US" sz="1200" dirty="0" smtClean="0"/>
              <a:t> </a:t>
            </a:r>
            <a:endParaRPr lang="en-GB" sz="1200" dirty="0" smtClean="0"/>
          </a:p>
          <a:p>
            <a:endParaRPr lang="en-US" sz="1200" dirty="0"/>
          </a:p>
        </p:txBody>
      </p:sp>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30</a:t>
            </a:fld>
            <a:endParaRPr lang="en-US"/>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Ethical principles</a:t>
            </a:r>
            <a:endParaRPr lang="en-US" dirty="0" smtClean="0"/>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smtClean="0"/>
              <a:t> </a:t>
            </a:r>
            <a:endParaRPr lang="en-GB" sz="1200" dirty="0" smtClean="0"/>
          </a:p>
          <a:p>
            <a:pPr>
              <a:spcAft>
                <a:spcPts val="600"/>
              </a:spcAft>
            </a:pPr>
            <a:r>
              <a:rPr lang="en-US" sz="1600" dirty="0" smtClean="0"/>
              <a:t>1. PUBLIC - Software engineers shall act consistently with the public interest.</a:t>
            </a:r>
            <a:endParaRPr lang="en-GB" sz="1600" dirty="0" smtClean="0"/>
          </a:p>
          <a:p>
            <a:pPr>
              <a:spcAft>
                <a:spcPts val="600"/>
              </a:spcAft>
            </a:pPr>
            <a:r>
              <a:rPr lang="en-GB" sz="1600" dirty="0" smtClean="0"/>
              <a:t>2. CLIENT AND EMPLOYER - Software engineers shall act in a manner that is in the best interests of their client and employer consistent with the public interest.</a:t>
            </a:r>
          </a:p>
          <a:p>
            <a:pPr>
              <a:spcAft>
                <a:spcPts val="600"/>
              </a:spcAft>
            </a:pPr>
            <a:r>
              <a:rPr lang="en-US" sz="1600" dirty="0" smtClean="0"/>
              <a:t>3. PRODUCT - Software engineers shall ensure that their products and related modifications meet the highest professional standards possible.</a:t>
            </a:r>
            <a:endParaRPr lang="en-GB" sz="1600" dirty="0" smtClean="0"/>
          </a:p>
          <a:p>
            <a:pPr>
              <a:spcAft>
                <a:spcPts val="600"/>
              </a:spcAft>
            </a:pPr>
            <a:r>
              <a:rPr lang="en-US" sz="1600" dirty="0" smtClean="0"/>
              <a:t>4. JUDGMENT - Software engineers shall maintain integrity and independence in their professional judgment.</a:t>
            </a:r>
            <a:endParaRPr lang="en-GB" sz="1600" dirty="0" smtClean="0"/>
          </a:p>
          <a:p>
            <a:pPr>
              <a:spcAft>
                <a:spcPts val="600"/>
              </a:spcAft>
            </a:pPr>
            <a:r>
              <a:rPr lang="en-US" sz="1600" dirty="0" smtClean="0"/>
              <a:t>5. MANAGEMENT - Software engineering managers and leaders shall subscribe to and promote an ethical approach to the management of software development and maintenance.</a:t>
            </a:r>
            <a:endParaRPr lang="en-GB" sz="1600" dirty="0" smtClean="0"/>
          </a:p>
          <a:p>
            <a:pPr>
              <a:spcAft>
                <a:spcPts val="600"/>
              </a:spcAft>
            </a:pPr>
            <a:r>
              <a:rPr lang="en-US" sz="1600" dirty="0" smtClean="0"/>
              <a:t>6. PROFESSION - Software engineers shall advance the integrity and reputation of the profession consistent with the public interest.</a:t>
            </a:r>
            <a:endParaRPr lang="en-GB" sz="1600" dirty="0" smtClean="0"/>
          </a:p>
          <a:p>
            <a:pPr>
              <a:spcAft>
                <a:spcPts val="600"/>
              </a:spcAft>
            </a:pPr>
            <a:r>
              <a:rPr lang="en-US" sz="1600" dirty="0" smtClean="0"/>
              <a:t>7. COLLEAGUES - Software engineers shall be fair to and supportive of their colleagues.</a:t>
            </a:r>
            <a:endParaRPr lang="en-GB" sz="1600" dirty="0" smtClean="0"/>
          </a:p>
          <a:p>
            <a:pPr>
              <a:spcAft>
                <a:spcPts val="600"/>
              </a:spcAft>
            </a:pPr>
            <a:r>
              <a:rPr lang="en-US" sz="1600" dirty="0" smtClean="0"/>
              <a:t>8. SELF - Software engineers shall participate in lifelong learning regarding the practice of their profession and shall promote an ethical approach to the practice of the profession.</a:t>
            </a:r>
          </a:p>
          <a:p>
            <a:endParaRPr lang="en-US" sz="1200" dirty="0"/>
          </a:p>
        </p:txBody>
      </p:sp>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31</a:t>
            </a:fld>
            <a:endParaRPr lang="en-US"/>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Software engineering is an engineering discipline that is concerned with all aspects of software production.</a:t>
            </a:r>
          </a:p>
          <a:p>
            <a:r>
              <a:rPr lang="en-GB" dirty="0" smtClean="0"/>
              <a:t>Essential software product attributes are maintainability, dependability and security, efficiency and acceptability.</a:t>
            </a:r>
          </a:p>
          <a:p>
            <a:r>
              <a:rPr lang="en-GB" dirty="0" smtClean="0"/>
              <a:t>The high-level activities of specification, development, validation and evolution are part of all software processes.</a:t>
            </a:r>
          </a:p>
          <a:p>
            <a:r>
              <a:rPr lang="en-GB" dirty="0" smtClean="0"/>
              <a:t>The fundamental notions of software engineering are universally applicable to all types of system development.  </a:t>
            </a:r>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32</a:t>
            </a:fld>
            <a:endParaRPr lang="en-US"/>
          </a:p>
        </p:txBody>
      </p:sp>
    </p:spTree>
    <p:extLst>
      <p:ext uri="{BB962C8B-B14F-4D97-AF65-F5344CB8AC3E}">
        <p14:creationId xmlns:p14="http://schemas.microsoft.com/office/powerpoint/2010/main" val="1610917383"/>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There are many different types of system and each requires appropriate software engineering tools and techniques for their development. </a:t>
            </a:r>
          </a:p>
          <a:p>
            <a:r>
              <a:rPr lang="en-GB" dirty="0" smtClean="0"/>
              <a:t>The fundamental ideas of software engineering are applicable to all types of software system. </a:t>
            </a:r>
          </a:p>
          <a:p>
            <a:r>
              <a:rPr lang="en-GB" dirty="0"/>
              <a:t>Software engineers have responsibilities to the engineering profession and society. They should not simply be concerned with technical issues.</a:t>
            </a:r>
          </a:p>
          <a:p>
            <a:r>
              <a:rPr lang="en-GB" dirty="0"/>
              <a:t>Professional societies publish codes of conduct which set out the standards of behaviour expected of their members.</a:t>
            </a:r>
          </a:p>
          <a:p>
            <a:endParaRPr lang="en-US" dirty="0" smtClean="0"/>
          </a:p>
          <a:p>
            <a:pPr>
              <a:buNone/>
            </a:pP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33</a:t>
            </a:fld>
            <a:endParaRPr lang="en-US"/>
          </a:p>
        </p:txBody>
      </p:sp>
    </p:spTree>
    <p:extLst>
      <p:ext uri="{BB962C8B-B14F-4D97-AF65-F5344CB8AC3E}">
        <p14:creationId xmlns:p14="http://schemas.microsoft.com/office/powerpoint/2010/main" val="2137521757"/>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r>
              <a:rPr lang="en-GB"/>
              <a:t>Software costs often dominate computer system costs. The costs of software on a PC are often greater than the hardware cost.</a:t>
            </a:r>
          </a:p>
          <a:p>
            <a:r>
              <a:rPr lang="en-GB"/>
              <a:t>Software costs more to maintain than it does to develop. For systems with a long life, maintenance costs may be several times development costs.</a:t>
            </a:r>
          </a:p>
          <a:p>
            <a:r>
              <a:rPr lang="en-GB"/>
              <a:t>Software engineering is concerned with cost-effective software development.</a:t>
            </a:r>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4</a:t>
            </a:fld>
            <a:endParaRPr lang="en-US"/>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project failure</a:t>
            </a:r>
            <a:endParaRPr lang="en-US" dirty="0"/>
          </a:p>
        </p:txBody>
      </p:sp>
      <p:sp>
        <p:nvSpPr>
          <p:cNvPr id="3" name="Content Placeholder 2"/>
          <p:cNvSpPr>
            <a:spLocks noGrp="1"/>
          </p:cNvSpPr>
          <p:nvPr>
            <p:ph idx="1"/>
          </p:nvPr>
        </p:nvSpPr>
        <p:spPr/>
        <p:txBody>
          <a:bodyPr/>
          <a:lstStyle/>
          <a:p>
            <a:r>
              <a:rPr lang="en-GB" i="1" dirty="0"/>
              <a:t>Increasing system complexity</a:t>
            </a:r>
            <a:r>
              <a:rPr lang="en-GB" dirty="0"/>
              <a:t> </a:t>
            </a:r>
            <a:endParaRPr lang="en-GB" dirty="0" smtClean="0"/>
          </a:p>
          <a:p>
            <a:pPr lvl="1"/>
            <a:r>
              <a:rPr lang="en-GB" dirty="0" smtClean="0"/>
              <a:t>As </a:t>
            </a:r>
            <a:r>
              <a:rPr lang="en-GB" dirty="0"/>
              <a:t>new software engineering techniques help us to build larger, more complex systems, the demands change. Systems have to be built and delivered more quickly; larger, even more complex systems are required; systems have to have new capabilities that were previously thought to be impossible. </a:t>
            </a:r>
          </a:p>
          <a:p>
            <a:r>
              <a:rPr lang="en-GB" i="1" dirty="0" smtClean="0"/>
              <a:t>Failure </a:t>
            </a:r>
            <a:r>
              <a:rPr lang="en-GB" i="1" dirty="0"/>
              <a:t>to use software engineering methods</a:t>
            </a:r>
            <a:r>
              <a:rPr lang="en-GB" dirty="0"/>
              <a:t> </a:t>
            </a:r>
            <a:endParaRPr lang="en-GB" dirty="0" smtClean="0"/>
          </a:p>
          <a:p>
            <a:pPr lvl="1"/>
            <a:r>
              <a:rPr lang="en-GB" dirty="0" smtClean="0"/>
              <a:t>It </a:t>
            </a:r>
            <a:r>
              <a:rPr lang="en-GB" dirty="0"/>
              <a:t>is fairly easy to write computer programs without using software engineering methods and techniques. Many companies have drifted into software development as their products and services have evolved. They do not use software engineering methods in their everyday work. Consequently, their software is often more expensive and less reliable than it should be.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a:t>
            </a:fld>
            <a:endParaRPr lang="en-US"/>
          </a:p>
        </p:txBody>
      </p:sp>
    </p:spTree>
    <p:extLst>
      <p:ext uri="{BB962C8B-B14F-4D97-AF65-F5344CB8AC3E}">
        <p14:creationId xmlns:p14="http://schemas.microsoft.com/office/powerpoint/2010/main" val="1121805179"/>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26958"/>
            <a:ext cx="9144000" cy="1143000"/>
          </a:xfrm>
        </p:spPr>
        <p:txBody>
          <a:bodyPr/>
          <a:lstStyle/>
          <a:p>
            <a:pPr algn="ctr"/>
            <a:r>
              <a:rPr lang="en-US" dirty="0" smtClean="0"/>
              <a:t>Professional software development</a:t>
            </a:r>
            <a:endParaRPr lang="en-US" dirty="0"/>
          </a:p>
        </p:txBody>
      </p:sp>
      <p:sp>
        <p:nvSpPr>
          <p:cNvPr id="6" name="Footer Placeholder 5"/>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6</a:t>
            </a:fld>
            <a:endParaRPr lang="en-US"/>
          </a:p>
        </p:txBody>
      </p:sp>
    </p:spTree>
    <p:extLst>
      <p:ext uri="{BB962C8B-B14F-4D97-AF65-F5344CB8AC3E}">
        <p14:creationId xmlns:p14="http://schemas.microsoft.com/office/powerpoint/2010/main" val="2036704246"/>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smtClean="0"/>
              <a:t>Frequently asked questions about software engineering</a:t>
            </a:r>
            <a:br>
              <a:rPr lang="en-GB" dirty="0" smtClean="0"/>
            </a:br>
            <a:endParaRPr lang="en-US" dirty="0" smtClean="0"/>
          </a:p>
        </p:txBody>
      </p:sp>
      <p:graphicFrame>
        <p:nvGraphicFramePr>
          <p:cNvPr id="5" name="Table 4"/>
          <p:cNvGraphicFramePr>
            <a:graphicFrameLocks noGrp="1"/>
          </p:cNvGraphicFramePr>
          <p:nvPr/>
        </p:nvGraphicFramePr>
        <p:xfrm>
          <a:off x="457199" y="1636194"/>
          <a:ext cx="8089977" cy="4512450"/>
        </p:xfrm>
        <a:graphic>
          <a:graphicData uri="http://schemas.openxmlformats.org/drawingml/2006/table">
            <a:tbl>
              <a:tblPr firstRow="1" bandRow="1">
                <a:tableStyleId>{B301B821-A1FF-4177-AEE7-76D212191A09}</a:tableStyleId>
              </a:tblPr>
              <a:tblGrid>
                <a:gridCol w="3464288"/>
                <a:gridCol w="4625689"/>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tr>
            </a:tbl>
          </a:graphicData>
        </a:graphic>
      </p:graphicFrame>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7</a:t>
            </a:fld>
            <a:endParaRPr lang="en-US"/>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Frequently asked questions about software engineering</a:t>
            </a:r>
            <a:endParaRPr lang="en-US" dirty="0"/>
          </a:p>
        </p:txBody>
      </p:sp>
      <p:graphicFrame>
        <p:nvGraphicFramePr>
          <p:cNvPr id="6" name="Content Placeholder 5"/>
          <p:cNvGraphicFramePr>
            <a:graphicFrameLocks noGrp="1"/>
          </p:cNvGraphicFramePr>
          <p:nvPr>
            <p:ph idx="1"/>
          </p:nvPr>
        </p:nvGraphicFramePr>
        <p:xfrm>
          <a:off x="457200" y="1735300"/>
          <a:ext cx="8229600" cy="4485640"/>
        </p:xfrm>
        <a:graphic>
          <a:graphicData uri="http://schemas.openxmlformats.org/drawingml/2006/table">
            <a:tbl>
              <a:tblPr firstRow="1" bandRow="1">
                <a:tableStyleId>{5C22544A-7EE6-4342-B048-85BDC9FD1C3A}</a:tableStyleId>
              </a:tblPr>
              <a:tblGrid>
                <a:gridCol w="3488198"/>
                <a:gridCol w="4741402"/>
              </a:tblGrid>
              <a:tr h="370840">
                <a:tc>
                  <a:txBody>
                    <a:bodyPr/>
                    <a:lstStyle/>
                    <a:p>
                      <a:r>
                        <a:rPr lang="en-US" sz="1400" dirty="0" smtClean="0">
                          <a:latin typeface="Arial"/>
                          <a:cs typeface="Arial"/>
                        </a:rPr>
                        <a:t>Question</a:t>
                      </a:r>
                      <a:endParaRPr lang="en-US" sz="1400" dirty="0">
                        <a:latin typeface="Arial"/>
                        <a:cs typeface="Arial"/>
                      </a:endParaRPr>
                    </a:p>
                  </a:txBody>
                  <a:tcPr/>
                </a:tc>
                <a:tc>
                  <a:txBody>
                    <a:bodyPr/>
                    <a:lstStyle/>
                    <a:p>
                      <a:r>
                        <a:rPr lang="en-US" sz="1400" dirty="0" smtClean="0">
                          <a:latin typeface="Arial"/>
                          <a:cs typeface="Arial"/>
                        </a:rPr>
                        <a:t>Answer</a:t>
                      </a:r>
                      <a:endParaRPr lang="en-US" sz="1400" dirty="0">
                        <a:latin typeface="Arial"/>
                        <a:cs typeface="Arial"/>
                      </a:endParaRPr>
                    </a:p>
                  </a:txBody>
                  <a:tcPr/>
                </a:tc>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tr>
            </a:tbl>
          </a:graphicData>
        </a:graphic>
      </p:graphicFrame>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8</a:t>
            </a:fld>
            <a:endParaRPr lang="en-US"/>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products</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Stand-alone systems that are marketed and sold to any customer who wishes to buy them.</a:t>
            </a:r>
          </a:p>
          <a:p>
            <a:pPr lvl="1"/>
            <a:r>
              <a:rPr lang="en-US" dirty="0" smtClean="0"/>
              <a:t>Examples – PC software such as graphics programs, project management tools; CAD software; software for specific markets such as appointments systems for dentists.</a:t>
            </a:r>
          </a:p>
          <a:p>
            <a:r>
              <a:rPr lang="en-US" dirty="0" smtClean="0"/>
              <a:t>Customized products</a:t>
            </a:r>
          </a:p>
          <a:p>
            <a:pPr lvl="1"/>
            <a:r>
              <a:rPr lang="en-US" dirty="0" smtClean="0"/>
              <a:t>Software that is commissioned by a specific customer to meet their own needs. </a:t>
            </a:r>
          </a:p>
          <a:p>
            <a:pPr lvl="1"/>
            <a:r>
              <a:rPr lang="en-US" dirty="0" smtClean="0"/>
              <a:t>Examples – embedded control systems, air traffic control software, traffic monitoring systems.</a:t>
            </a:r>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9</a:t>
            </a:fld>
            <a:endParaRPr lang="en-US"/>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1994</TotalTime>
  <Words>2530</Words>
  <Application>Microsoft Office PowerPoint</Application>
  <PresentationFormat>On-screen Show (4:3)</PresentationFormat>
  <Paragraphs>279</Paragraphs>
  <Slides>33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ＭＳ Ｐゴシック</vt:lpstr>
      <vt:lpstr>Arial</vt:lpstr>
      <vt:lpstr>Calibri</vt:lpstr>
      <vt:lpstr>Times New Roman</vt:lpstr>
      <vt:lpstr>Wingdings</vt:lpstr>
      <vt:lpstr>SE10 slides</vt:lpstr>
      <vt:lpstr>Chapter 1- Introduction</vt:lpstr>
      <vt:lpstr>Topics covered</vt:lpstr>
      <vt:lpstr>Software engineering</vt:lpstr>
      <vt:lpstr>Software costs</vt:lpstr>
      <vt:lpstr>Software project failure</vt:lpstr>
      <vt:lpstr>Professional software development</vt:lpstr>
      <vt:lpstr>Frequently asked questions about software engineering </vt:lpstr>
      <vt:lpstr>Frequently asked questions about software engineering</vt:lpstr>
      <vt:lpstr>Software products</vt:lpstr>
      <vt:lpstr>Product specification</vt:lpstr>
      <vt:lpstr>Essential attributes of good software</vt:lpstr>
      <vt:lpstr>Software engineering</vt:lpstr>
      <vt:lpstr>Importance of software engineering</vt:lpstr>
      <vt:lpstr>Software process activities</vt:lpstr>
      <vt:lpstr>General issues that affect software</vt:lpstr>
      <vt:lpstr>General issues that affect software</vt:lpstr>
      <vt:lpstr>Software engineering diversity</vt:lpstr>
      <vt:lpstr>Application types</vt:lpstr>
      <vt:lpstr>Application types</vt:lpstr>
      <vt:lpstr>Application types</vt:lpstr>
      <vt:lpstr>Software engineering fundamentals</vt:lpstr>
      <vt:lpstr>Web-based software engineering</vt:lpstr>
      <vt:lpstr>Web software engineering</vt:lpstr>
      <vt:lpstr>Software engineering ethics</vt:lpstr>
      <vt:lpstr>Software engineering ethics</vt:lpstr>
      <vt:lpstr>Issues of professional responsibility</vt:lpstr>
      <vt:lpstr>Issues of professional responsibility</vt:lpstr>
      <vt:lpstr>ACM/IEEE Code of Ethics</vt:lpstr>
      <vt:lpstr>Rationale for the code of ethics</vt:lpstr>
      <vt:lpstr>The ACM/IEEE Code of Ethics </vt:lpstr>
      <vt:lpstr>Ethical principles</vt:lpstr>
      <vt:lpstr>Key points</vt:lpstr>
      <vt:lpstr>Key points</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Michael Russell</cp:lastModifiedBy>
  <cp:revision>35</cp:revision>
  <dcterms:created xsi:type="dcterms:W3CDTF">2009-12-29T10:39:27Z</dcterms:created>
  <dcterms:modified xsi:type="dcterms:W3CDTF">2015-08-27T12:57:57Z</dcterms:modified>
</cp:coreProperties>
</file>