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7" r:id="rId34"/>
    <p:sldId id="288" r:id="rId35"/>
    <p:sldId id="290" r:id="rId36"/>
    <p:sldId id="291" r:id="rId37"/>
    <p:sldId id="292" r:id="rId38"/>
    <p:sldId id="293" r:id="rId39"/>
    <p:sldId id="294" r:id="rId40"/>
    <p:sldId id="295" r:id="rId41"/>
    <p:sldId id="296" r:id="rId42"/>
    <p:sldId id="297" r:id="rId43"/>
    <p:sldId id="299" r:id="rId44"/>
    <p:sldId id="298" r:id="rId45"/>
    <p:sldId id="300" r:id="rId46"/>
    <p:sldId id="302" r:id="rId47"/>
    <p:sldId id="301"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7" autoAdjust="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A5135-3E4C-45CC-84C8-8DA91D54F056}" type="datetimeFigureOut">
              <a:rPr lang="en-IE" smtClean="0"/>
              <a:t>03/09/2015</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669D-3467-468B-87D2-055094754207}" type="slidenum">
              <a:rPr lang="en-IE" smtClean="0"/>
              <a:t>‹#›</a:t>
            </a:fld>
            <a:endParaRPr lang="en-IE"/>
          </a:p>
        </p:txBody>
      </p:sp>
    </p:spTree>
    <p:extLst>
      <p:ext uri="{BB962C8B-B14F-4D97-AF65-F5344CB8AC3E}">
        <p14:creationId xmlns:p14="http://schemas.microsoft.com/office/powerpoint/2010/main" val="264337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afaribooksonline.com/library/view/introduction-to-agile/9780133435245/gloss01.html#gloss_0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Analysis of Example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a pretty good user story. You know the Who = an older woman. Does this matter? Absolutely. You can assume that the user might not be as familiar with technology options so she needs a simplified user interface. She might even have failing eyesight, so perhaps she needs bigger buttons and a bigger font. It might even influence your color choice. The What = grandma wants to receive alerts about possible weather events in specific parts of the country; that makes sense and is easy to understand. The Why is also very important: She wants the alerts so she knows when to worry (and not) and so she can reach out to her family when she thinks they might be in danger. Is that relevant? Absolutely. Because knowing that she wants to know when to worry, the product owner and the team can deprioritize any messaging about stable, uneventful weather patterns. This user story is specifically looking for dangerous weather events—tornadoes, hurricanes, flooding, blizzards—that are occurring in particular locations in the country.</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2409669D-3467-468B-87D2-055094754207}" type="slidenum">
              <a:rPr lang="en-IE" smtClean="0"/>
              <a:t>12</a:t>
            </a:fld>
            <a:endParaRPr lang="en-IE"/>
          </a:p>
        </p:txBody>
      </p:sp>
    </p:spTree>
    <p:extLst>
      <p:ext uri="{BB962C8B-B14F-4D97-AF65-F5344CB8AC3E}">
        <p14:creationId xmlns:p14="http://schemas.microsoft.com/office/powerpoint/2010/main" val="400771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Epic Example:</a:t>
            </a:r>
          </a:p>
          <a:p>
            <a:endParaRPr lang="en-I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a busy executive, I want to be able to save favorites on my mobile weather application so I can choose from a finite drop-down list to easily locate the weather in the destination I am traveling to.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Comment: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In this example, the favorites do not have to be available via a drop-down list, and perhaps one could view that as being too descriptive in the “How.” As long as it is negotiable and sparks collaboration, that additional detail is not problematic.</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2409669D-3467-468B-87D2-055094754207}" type="slidenum">
              <a:rPr lang="en-IE" smtClean="0"/>
              <a:t>28</a:t>
            </a:fld>
            <a:endParaRPr lang="en-IE"/>
          </a:p>
        </p:txBody>
      </p:sp>
    </p:spTree>
    <p:extLst>
      <p:ext uri="{BB962C8B-B14F-4D97-AF65-F5344CB8AC3E}">
        <p14:creationId xmlns:p14="http://schemas.microsoft.com/office/powerpoint/2010/main" val="327761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Example: How to</a:t>
            </a:r>
            <a:r>
              <a:rPr lang="en-IE" baseline="0" dirty="0" smtClean="0"/>
              <a:t> break down an epic.</a:t>
            </a:r>
          </a:p>
          <a:p>
            <a:endParaRPr lang="en-IE" baseline="0" dirty="0" smtClean="0"/>
          </a:p>
          <a:p>
            <a:r>
              <a:rPr lang="en-US" sz="1200" kern="1200" dirty="0" smtClean="0">
                <a:solidFill>
                  <a:schemeClr val="tx1"/>
                </a:solidFill>
                <a:effectLst/>
                <a:latin typeface="+mn-lt"/>
                <a:ea typeface="+mn-ea"/>
                <a:cs typeface="+mn-cs"/>
              </a:rPr>
              <a:t>• EPIC: As a busy executive, I want to be able to save favorites on my mobile weather application so I can choose from a finite drop-down list to easily locate the weather in the destination I am traveling to.</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CHILD 1: As a busy executive, I want to be able to save a search location to my list of favorites from my mobile device so I can reuse that search on future visits.</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CHILD 2: As a busy executive, I want to be able to name my saved searches from my mobile device so I know how to access each saved search in the future.</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CHILD 3: As a busy executive, I want the name of my saved searches to default to the city name, unless I choose to manually override it, so that I can streamline saving my searches.</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CHILD 4: As a busy executive, I want my “saved favorites” option on the user interface to be presented on a mobile device near the “search location” so I have the option of starting a new search or using a saved one, and can minimize my keystrokes within the weather application.</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2409669D-3467-468B-87D2-055094754207}" type="slidenum">
              <a:rPr lang="en-IE" smtClean="0"/>
              <a:t>29</a:t>
            </a:fld>
            <a:endParaRPr lang="en-IE"/>
          </a:p>
        </p:txBody>
      </p:sp>
    </p:spTree>
    <p:extLst>
      <p:ext uri="{BB962C8B-B14F-4D97-AF65-F5344CB8AC3E}">
        <p14:creationId xmlns:p14="http://schemas.microsoft.com/office/powerpoint/2010/main" val="305484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Example: Adding Acceptance Criteria</a:t>
            </a:r>
          </a:p>
          <a:p>
            <a:endParaRPr lang="en-IE" dirty="0" smtClean="0"/>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Child User Story:</a:t>
            </a:r>
            <a:r>
              <a:rPr lang="en-US" sz="1200" kern="1200" dirty="0" smtClean="0">
                <a:solidFill>
                  <a:schemeClr val="tx1"/>
                </a:solidFill>
                <a:effectLst/>
                <a:latin typeface="+mn-lt"/>
                <a:ea typeface="+mn-ea"/>
                <a:cs typeface="+mn-cs"/>
              </a:rPr>
              <a:t> As a busy executive, I want the name of my saved searches to default to the city name, unless I choose to manually override it, so that I can streamline saving my searches.</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u="none" strike="noStrike" kern="1200" dirty="0" smtClean="0">
                <a:solidFill>
                  <a:schemeClr val="tx1"/>
                </a:solidFill>
                <a:effectLst/>
                <a:latin typeface="+mn-lt"/>
                <a:ea typeface="+mn-ea"/>
                <a:cs typeface="+mn-cs"/>
                <a:hlinkClick r:id="rId3"/>
              </a:rPr>
              <a:t>Acceptance Criteria</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Verify that the correct city name is auto-populated when the search found the location by </a:t>
            </a:r>
            <a:r>
              <a:rPr lang="en-US" sz="1200" i="1" kern="1200" dirty="0" smtClean="0">
                <a:solidFill>
                  <a:schemeClr val="tx1"/>
                </a:solidFill>
                <a:effectLst/>
                <a:latin typeface="+mn-lt"/>
                <a:ea typeface="+mn-ea"/>
                <a:cs typeface="+mn-cs"/>
              </a:rPr>
              <a:t>City/State</a:t>
            </a:r>
            <a:r>
              <a:rPr lang="en-US" sz="1200" kern="1200" dirty="0" smtClean="0">
                <a:solidFill>
                  <a:schemeClr val="tx1"/>
                </a:solidFill>
                <a:effectLst/>
                <a:latin typeface="+mn-lt"/>
                <a:ea typeface="+mn-ea"/>
                <a:cs typeface="+mn-cs"/>
              </a:rPr>
              <a:t> and the Save option is chosen from a mobile device.</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u="none" strike="noStrike" kern="1200" dirty="0" smtClean="0">
                <a:solidFill>
                  <a:schemeClr val="tx1"/>
                </a:solidFill>
                <a:effectLst/>
                <a:latin typeface="+mn-lt"/>
                <a:ea typeface="+mn-ea"/>
                <a:cs typeface="+mn-cs"/>
                <a:hlinkClick r:id="rId3"/>
              </a:rPr>
              <a:t>Acceptance Criteria</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Verify that the correct city name is auto-populated when the search found the location by the </a:t>
            </a:r>
            <a:r>
              <a:rPr lang="en-US" sz="1200" i="1" kern="1200" dirty="0" smtClean="0">
                <a:solidFill>
                  <a:schemeClr val="tx1"/>
                </a:solidFill>
                <a:effectLst/>
                <a:latin typeface="+mn-lt"/>
                <a:ea typeface="+mn-ea"/>
                <a:cs typeface="+mn-cs"/>
              </a:rPr>
              <a:t>ZIP code</a:t>
            </a:r>
            <a:r>
              <a:rPr lang="en-US" sz="1200" kern="1200" dirty="0" smtClean="0">
                <a:solidFill>
                  <a:schemeClr val="tx1"/>
                </a:solidFill>
                <a:effectLst/>
                <a:latin typeface="+mn-lt"/>
                <a:ea typeface="+mn-ea"/>
                <a:cs typeface="+mn-cs"/>
              </a:rPr>
              <a:t> and the Save option is chosen from a mobile device.</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u="none" strike="noStrike" kern="1200" dirty="0" smtClean="0">
                <a:solidFill>
                  <a:schemeClr val="tx1"/>
                </a:solidFill>
                <a:effectLst/>
                <a:latin typeface="+mn-lt"/>
                <a:ea typeface="+mn-ea"/>
                <a:cs typeface="+mn-cs"/>
                <a:hlinkClick r:id="rId3"/>
              </a:rPr>
              <a:t>Acceptance Criteria</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Verify that the default location name is saved to the database.</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u="none" strike="noStrike" kern="1200" dirty="0" smtClean="0">
                <a:solidFill>
                  <a:schemeClr val="tx1"/>
                </a:solidFill>
                <a:effectLst/>
                <a:latin typeface="+mn-lt"/>
                <a:ea typeface="+mn-ea"/>
                <a:cs typeface="+mn-cs"/>
                <a:hlinkClick r:id="rId3"/>
              </a:rPr>
              <a:t>Acceptance Criteria</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Verify that the default location name is populated as a saved location in future visits.</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u="none" strike="noStrike" kern="1200" dirty="0" smtClean="0">
                <a:solidFill>
                  <a:schemeClr val="tx1"/>
                </a:solidFill>
                <a:effectLst/>
                <a:latin typeface="+mn-lt"/>
                <a:ea typeface="+mn-ea"/>
                <a:cs typeface="+mn-cs"/>
                <a:hlinkClick r:id="rId3"/>
              </a:rPr>
              <a:t>Acceptance Criteria</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Verify that the location name can be manually overwritten if the default location name is not desired.</a:t>
            </a:r>
          </a:p>
          <a:p>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u="none" strike="noStrike" kern="1200" dirty="0" smtClean="0">
                <a:solidFill>
                  <a:schemeClr val="tx1"/>
                </a:solidFill>
                <a:effectLst/>
                <a:latin typeface="+mn-lt"/>
                <a:ea typeface="+mn-ea"/>
                <a:cs typeface="+mn-cs"/>
                <a:hlinkClick r:id="rId3"/>
              </a:rPr>
              <a:t>Acceptance Criteria</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Verify that the overwritten location name is at least two characters long, alphanumeric.</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2409669D-3467-468B-87D2-055094754207}" type="slidenum">
              <a:rPr lang="en-IE" smtClean="0"/>
              <a:t>30</a:t>
            </a:fld>
            <a:endParaRPr lang="en-IE"/>
          </a:p>
        </p:txBody>
      </p:sp>
    </p:spTree>
    <p:extLst>
      <p:ext uri="{BB962C8B-B14F-4D97-AF65-F5344CB8AC3E}">
        <p14:creationId xmlns:p14="http://schemas.microsoft.com/office/powerpoint/2010/main" val="387981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Example</a:t>
            </a:r>
            <a:r>
              <a:rPr lang="en-IE" baseline="0" dirty="0" smtClean="0"/>
              <a:t> of Personas:</a:t>
            </a:r>
          </a:p>
          <a:p>
            <a:endParaRPr lang="en-I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E" baseline="0" dirty="0" smtClean="0"/>
              <a:t>1.</a:t>
            </a:r>
            <a:r>
              <a:rPr lang="en-US" sz="1200" kern="1200" dirty="0" smtClean="0">
                <a:solidFill>
                  <a:schemeClr val="tx1"/>
                </a:solidFill>
                <a:effectLst/>
                <a:latin typeface="+mn-lt"/>
                <a:ea typeface="+mn-ea"/>
                <a:cs typeface="+mn-cs"/>
              </a:rPr>
              <a:t> Our grandmother who wants weather alerts could be one persona; we will name her Patricia. She is female, more than 70 years of age, retired, and living in Florida. Patricia has three children and eight grandchildren. Her children live in Charlotte, NC (hurricane and flooding risk), Topeka, KS (tornado risk) and Phoenix, AZ (heat and wildfire risk). She owns a laptop, plays solitaire, and uses e-mail extensively; thus she is slightly ahead of her peers in terms of technology adoption.</a:t>
            </a:r>
            <a:endParaRPr lang="en-IE" sz="1200" kern="1200" dirty="0" smtClean="0">
              <a:solidFill>
                <a:schemeClr val="tx1"/>
              </a:solidFill>
              <a:effectLst/>
              <a:latin typeface="+mn-lt"/>
              <a:ea typeface="+mn-ea"/>
              <a:cs typeface="+mn-cs"/>
            </a:endParaRPr>
          </a:p>
          <a:p>
            <a:endParaRPr lang="en-I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2. </a:t>
            </a:r>
            <a:r>
              <a:rPr lang="en-US" sz="1200" kern="1200" dirty="0" smtClean="0">
                <a:solidFill>
                  <a:schemeClr val="tx1"/>
                </a:solidFill>
                <a:effectLst/>
                <a:latin typeface="+mn-lt"/>
                <a:ea typeface="+mn-ea"/>
                <a:cs typeface="+mn-cs"/>
              </a:rPr>
              <a:t>A second user persona for our weather application is a busy executive, Sam, who lives in New York City and travels extensively for his job. He is 45 years old, holds an MBA from Harvard, and is currently the CFO at a financial institution. He is married with two children, and he travels about 60% of the time. Sam feels pressed for time and is very adept with technological tools. We will focus our mobile applications and travel status alerts on Sam’s persona.</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2409669D-3467-468B-87D2-055094754207}" type="slidenum">
              <a:rPr lang="en-IE" smtClean="0"/>
              <a:t>36</a:t>
            </a:fld>
            <a:endParaRPr lang="en-IE"/>
          </a:p>
        </p:txBody>
      </p:sp>
    </p:spTree>
    <p:extLst>
      <p:ext uri="{BB962C8B-B14F-4D97-AF65-F5344CB8AC3E}">
        <p14:creationId xmlns:p14="http://schemas.microsoft.com/office/powerpoint/2010/main" val="5863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safaribooksonline.com/library/view/introduction-to-agile/9780133435245/gloss01.html#gloss_68"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Agile Requirements in Scrum</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294058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Format</a:t>
            </a:r>
          </a:p>
        </p:txBody>
      </p:sp>
      <p:sp>
        <p:nvSpPr>
          <p:cNvPr id="3" name="Content Placeholder 2"/>
          <p:cNvSpPr>
            <a:spLocks noGrp="1"/>
          </p:cNvSpPr>
          <p:nvPr>
            <p:ph idx="1"/>
          </p:nvPr>
        </p:nvSpPr>
        <p:spPr/>
        <p:txBody>
          <a:bodyPr>
            <a:normAutofit fontScale="92500" lnSpcReduction="10000"/>
          </a:bodyPr>
          <a:lstStyle/>
          <a:p>
            <a:r>
              <a:rPr lang="en-US" dirty="0"/>
              <a:t>These data points are all significant and helpful; each allows the product owner to express an element about the request, and it invites dialogue and collaboration with the developers</a:t>
            </a:r>
            <a:r>
              <a:rPr lang="en-US" dirty="0" smtClean="0"/>
              <a:t>.						</a:t>
            </a:r>
            <a:endParaRPr lang="en-IE" dirty="0"/>
          </a:p>
          <a:p>
            <a:r>
              <a:rPr lang="en-US" dirty="0"/>
              <a:t>As a &lt;type of user&gt; = why is this significant? </a:t>
            </a:r>
            <a:endParaRPr lang="en-US" dirty="0" smtClean="0"/>
          </a:p>
          <a:p>
            <a:pPr lvl="1"/>
            <a:r>
              <a:rPr lang="en-US" dirty="0" smtClean="0"/>
              <a:t>It </a:t>
            </a:r>
            <a:r>
              <a:rPr lang="en-US" dirty="0"/>
              <a:t>is important for developers to understand the perspective of the user who will be taking advantage of the code. You might design a feature far differently if you know that the end user is highly sophisticated versus one who is technically challenged.</a:t>
            </a:r>
            <a:endParaRPr lang="en-IE" dirty="0"/>
          </a:p>
          <a:p>
            <a:pPr marL="0" indent="0">
              <a:buNone/>
            </a:pPr>
            <a:endParaRPr lang="en-IE" dirty="0"/>
          </a:p>
        </p:txBody>
      </p:sp>
    </p:spTree>
    <p:extLst>
      <p:ext uri="{BB962C8B-B14F-4D97-AF65-F5344CB8AC3E}">
        <p14:creationId xmlns:p14="http://schemas.microsoft.com/office/powerpoint/2010/main" val="1045182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Format</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I want &lt;some goal&gt; = this part of the user story expresses what the user is trying to accomplish: </a:t>
            </a:r>
            <a:endParaRPr lang="en-US" dirty="0" smtClean="0"/>
          </a:p>
          <a:p>
            <a:pPr lvl="1"/>
            <a:r>
              <a:rPr lang="en-US" dirty="0" smtClean="0"/>
              <a:t>I </a:t>
            </a:r>
            <a:r>
              <a:rPr lang="en-US" dirty="0"/>
              <a:t>want to be able to log in. I want to be able to reset my password. I want to be able to run a report. Understanding the feature request is critical to delivering the right thing</a:t>
            </a:r>
            <a:r>
              <a:rPr lang="en-US" dirty="0" smtClean="0"/>
              <a:t>.					</a:t>
            </a:r>
            <a:endParaRPr lang="en-IE" dirty="0"/>
          </a:p>
          <a:p>
            <a:r>
              <a:rPr lang="en-US" dirty="0" smtClean="0"/>
              <a:t>So </a:t>
            </a:r>
            <a:r>
              <a:rPr lang="en-US" dirty="0"/>
              <a:t>that &lt;some reason&gt;= this is perhaps the most critical part of the user story format. </a:t>
            </a:r>
            <a:endParaRPr lang="en-US" dirty="0" smtClean="0"/>
          </a:p>
          <a:p>
            <a:pPr lvl="1"/>
            <a:r>
              <a:rPr lang="en-US" dirty="0" smtClean="0"/>
              <a:t>Understanding </a:t>
            </a:r>
            <a:r>
              <a:rPr lang="en-US" dirty="0"/>
              <a:t>why the user wants to accomplish something can be very enlightening to the goal just described.</a:t>
            </a:r>
            <a:endParaRPr lang="en-IE" dirty="0"/>
          </a:p>
          <a:p>
            <a:endParaRPr lang="en-IE" dirty="0"/>
          </a:p>
        </p:txBody>
      </p:sp>
    </p:spTree>
    <p:extLst>
      <p:ext uri="{BB962C8B-B14F-4D97-AF65-F5344CB8AC3E}">
        <p14:creationId xmlns:p14="http://schemas.microsoft.com/office/powerpoint/2010/main" val="3887864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a:t>
            </a:r>
            <a:r>
              <a:rPr lang="en-IE" dirty="0" smtClean="0"/>
              <a:t>Examples</a:t>
            </a:r>
            <a:endParaRPr lang="en-IE" dirty="0"/>
          </a:p>
        </p:txBody>
      </p:sp>
      <p:sp>
        <p:nvSpPr>
          <p:cNvPr id="3" name="Content Placeholder 2"/>
          <p:cNvSpPr>
            <a:spLocks noGrp="1"/>
          </p:cNvSpPr>
          <p:nvPr>
            <p:ph idx="1"/>
          </p:nvPr>
        </p:nvSpPr>
        <p:spPr/>
        <p:txBody>
          <a:bodyPr>
            <a:normAutofit fontScale="85000" lnSpcReduction="10000"/>
          </a:bodyPr>
          <a:lstStyle/>
          <a:p>
            <a:r>
              <a:rPr lang="en-US" dirty="0" smtClean="0"/>
              <a:t>Example 1: A </a:t>
            </a:r>
            <a:r>
              <a:rPr lang="en-US" dirty="0"/>
              <a:t>web site administrator for our weather application wants to be able to run reports every 15 </a:t>
            </a:r>
            <a:r>
              <a:rPr lang="en-US" dirty="0" smtClean="0"/>
              <a:t>minutes </a:t>
            </a:r>
            <a:r>
              <a:rPr lang="en-US" dirty="0"/>
              <a:t>so the web site administrator would have the chance to see when the application is approaching a threshold that will slow down the system. </a:t>
            </a:r>
            <a:r>
              <a:rPr lang="en-US" dirty="0" smtClean="0"/>
              <a:t>								</a:t>
            </a:r>
          </a:p>
          <a:p>
            <a:r>
              <a:rPr lang="en-US" dirty="0" smtClean="0"/>
              <a:t>Example 2: As </a:t>
            </a:r>
            <a:r>
              <a:rPr lang="en-US" dirty="0"/>
              <a:t>a concerned and retired grandmother, I want to receive weather alerts for areas where my children and grandchildren live so I know when I need to worry and call them to make sure they are safe</a:t>
            </a:r>
            <a:r>
              <a:rPr lang="en-US" dirty="0" smtClean="0"/>
              <a:t>. (See Note below for discussion.)</a:t>
            </a:r>
            <a:endParaRPr lang="en-IE" dirty="0"/>
          </a:p>
          <a:p>
            <a:endParaRPr lang="en-IE" dirty="0"/>
          </a:p>
        </p:txBody>
      </p:sp>
    </p:spTree>
    <p:extLst>
      <p:ext uri="{BB962C8B-B14F-4D97-AF65-F5344CB8AC3E}">
        <p14:creationId xmlns:p14="http://schemas.microsoft.com/office/powerpoint/2010/main" val="4253590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User Stories</a:t>
            </a:r>
            <a:endParaRPr lang="en-IE" dirty="0"/>
          </a:p>
        </p:txBody>
      </p:sp>
      <p:sp>
        <p:nvSpPr>
          <p:cNvPr id="3" name="Content Placeholder 2"/>
          <p:cNvSpPr>
            <a:spLocks noGrp="1"/>
          </p:cNvSpPr>
          <p:nvPr>
            <p:ph idx="1"/>
          </p:nvPr>
        </p:nvSpPr>
        <p:spPr/>
        <p:txBody>
          <a:bodyPr>
            <a:normAutofit fontScale="92500" lnSpcReduction="20000"/>
          </a:bodyPr>
          <a:lstStyle/>
          <a:p>
            <a:r>
              <a:rPr lang="en-US" dirty="0"/>
              <a:t>The Who, the What, and the Why create a powerful combination so that the team has much more to go on than the traditional way of documenting requirements. </a:t>
            </a:r>
            <a:r>
              <a:rPr lang="en-US" dirty="0" smtClean="0"/>
              <a:t>				</a:t>
            </a:r>
          </a:p>
          <a:p>
            <a:r>
              <a:rPr lang="en-US" dirty="0" smtClean="0"/>
              <a:t>Another </a:t>
            </a:r>
            <a:r>
              <a:rPr lang="en-US" dirty="0"/>
              <a:t>valuable aspect about the user story format is that it invites conversation or </a:t>
            </a:r>
            <a:r>
              <a:rPr lang="en-US" dirty="0" smtClean="0"/>
              <a:t>negotiation: </a:t>
            </a:r>
            <a:r>
              <a:rPr lang="en-US" i="1" dirty="0"/>
              <a:t>A user story is not a specification, but a communication and collaboration tool. Stories should not be handed off to the development team but be complemented by a </a:t>
            </a:r>
            <a:r>
              <a:rPr lang="en-US" i="1" dirty="0" smtClean="0"/>
              <a:t>conversation.</a:t>
            </a:r>
            <a:endParaRPr lang="en-IE" i="1" dirty="0"/>
          </a:p>
        </p:txBody>
      </p:sp>
    </p:spTree>
    <p:extLst>
      <p:ext uri="{BB962C8B-B14F-4D97-AF65-F5344CB8AC3E}">
        <p14:creationId xmlns:p14="http://schemas.microsoft.com/office/powerpoint/2010/main" val="1453485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User Story Characteristics (INVEST)</a:t>
            </a:r>
            <a:endParaRPr lang="en-IE" dirty="0"/>
          </a:p>
        </p:txBody>
      </p:sp>
      <p:sp>
        <p:nvSpPr>
          <p:cNvPr id="3" name="Content Placeholder 2"/>
          <p:cNvSpPr>
            <a:spLocks noGrp="1"/>
          </p:cNvSpPr>
          <p:nvPr>
            <p:ph idx="1"/>
          </p:nvPr>
        </p:nvSpPr>
        <p:spPr/>
        <p:txBody>
          <a:bodyPr/>
          <a:lstStyle/>
          <a:p>
            <a:r>
              <a:rPr lang="en-IE" dirty="0" smtClean="0"/>
              <a:t>When it comes to writing good user stories, the acronym INVEST can be employed to measure user story effectiveness.</a:t>
            </a:r>
          </a:p>
          <a:p>
            <a:endParaRPr lang="en-IE" dirty="0"/>
          </a:p>
          <a:p>
            <a:r>
              <a:rPr lang="en-IE" dirty="0" smtClean="0"/>
              <a:t>It is said that:</a:t>
            </a:r>
            <a:endParaRPr lang="en-IE" dirty="0"/>
          </a:p>
          <a:p>
            <a:pPr lvl="1"/>
            <a:r>
              <a:rPr lang="en-IE" b="1" i="1" dirty="0" smtClean="0"/>
              <a:t>Product owners need to INVEST in a good user story.</a:t>
            </a:r>
            <a:endParaRPr lang="en-IE" b="1" i="1" dirty="0"/>
          </a:p>
        </p:txBody>
      </p:sp>
    </p:spTree>
    <p:extLst>
      <p:ext uri="{BB962C8B-B14F-4D97-AF65-F5344CB8AC3E}">
        <p14:creationId xmlns:p14="http://schemas.microsoft.com/office/powerpoint/2010/main" val="324055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Characteristics (INVEST)</a:t>
            </a:r>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b="1" dirty="0" smtClean="0"/>
              <a:t>Independent</a:t>
            </a:r>
            <a:r>
              <a:rPr lang="en-US" dirty="0" smtClean="0"/>
              <a:t>—The </a:t>
            </a:r>
            <a:r>
              <a:rPr lang="en-US" dirty="0"/>
              <a:t>user story must be able to stand alone. It must be a feature or a component of a feature that can be tested and implemented as a unique element. To the extent possible, user stories should not be dependent on other activities. Ideally, they are written so that they can be delivered in any </a:t>
            </a:r>
            <a:r>
              <a:rPr lang="en-US" dirty="0" smtClean="0"/>
              <a:t>order.		</a:t>
            </a:r>
            <a:endParaRPr lang="en-IE" dirty="0" smtClean="0"/>
          </a:p>
          <a:p>
            <a:pPr marL="514350" indent="-514350">
              <a:buFont typeface="+mj-lt"/>
              <a:buAutoNum type="arabicPeriod"/>
            </a:pPr>
            <a:r>
              <a:rPr lang="en-US" b="1" dirty="0" smtClean="0"/>
              <a:t>Negotiable</a:t>
            </a:r>
            <a:r>
              <a:rPr lang="en-US" dirty="0" smtClean="0"/>
              <a:t>—As mentioned, a user story should invite collaboration and discussion about the best way to solve the business problem that is presented. The team, the Scrum master, and the product owner must be open to conversation about available options.							</a:t>
            </a:r>
            <a:endParaRPr lang="en-IE" dirty="0" smtClean="0"/>
          </a:p>
          <a:p>
            <a:pPr marL="514350" indent="-514350">
              <a:buFont typeface="+mj-lt"/>
              <a:buAutoNum type="arabicPeriod"/>
            </a:pPr>
            <a:r>
              <a:rPr lang="en-US" b="1" dirty="0" smtClean="0"/>
              <a:t>Valuable</a:t>
            </a:r>
            <a:r>
              <a:rPr lang="en-US" dirty="0" smtClean="0"/>
              <a:t>—The </a:t>
            </a:r>
            <a:r>
              <a:rPr lang="en-US" dirty="0"/>
              <a:t>reason why we do anything in Agile is to drive business value, and the more business value being delivered, the higher the priority of the story. If the story does not add business value, the team should not work on it.</a:t>
            </a:r>
            <a:endParaRPr lang="en-IE" dirty="0"/>
          </a:p>
          <a:p>
            <a:pPr marL="514350" indent="-514350">
              <a:buFont typeface="+mj-lt"/>
              <a:buAutoNum type="arabicPeriod"/>
            </a:pPr>
            <a:endParaRPr lang="en-IE" dirty="0"/>
          </a:p>
        </p:txBody>
      </p:sp>
    </p:spTree>
    <p:extLst>
      <p:ext uri="{BB962C8B-B14F-4D97-AF65-F5344CB8AC3E}">
        <p14:creationId xmlns:p14="http://schemas.microsoft.com/office/powerpoint/2010/main" val="1061471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Characteristics (INVEST)</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4"/>
            </a:pPr>
            <a:r>
              <a:rPr lang="en-US" b="1" dirty="0" err="1"/>
              <a:t>Estimatable</a:t>
            </a:r>
            <a:r>
              <a:rPr lang="en-US" dirty="0"/>
              <a:t>—Is story too big or too vague? It must be clear enough that the developers and testers can reasonably estimate the complexity and length of time to deliver</a:t>
            </a:r>
            <a:r>
              <a:rPr lang="en-US" dirty="0" smtClean="0"/>
              <a:t>.				</a:t>
            </a:r>
            <a:endParaRPr lang="en-IE" dirty="0"/>
          </a:p>
          <a:p>
            <a:pPr marL="514350" indent="-514350">
              <a:buFont typeface="+mj-lt"/>
              <a:buAutoNum type="arabicPeriod" startAt="4"/>
            </a:pPr>
            <a:r>
              <a:rPr lang="en-US" b="1" dirty="0"/>
              <a:t>Small</a:t>
            </a:r>
            <a:r>
              <a:rPr lang="en-US" dirty="0"/>
              <a:t>—The story should be small enough to be completed within a single sprint or iteration</a:t>
            </a:r>
            <a:r>
              <a:rPr lang="en-US" dirty="0" smtClean="0"/>
              <a:t>.	</a:t>
            </a:r>
            <a:endParaRPr lang="en-IE" dirty="0"/>
          </a:p>
          <a:p>
            <a:pPr marL="514350" indent="-514350">
              <a:buFont typeface="+mj-lt"/>
              <a:buAutoNum type="arabicPeriod" startAt="4"/>
            </a:pPr>
            <a:r>
              <a:rPr lang="en-US" b="1" dirty="0"/>
              <a:t>Testable</a:t>
            </a:r>
            <a:r>
              <a:rPr lang="en-US" dirty="0"/>
              <a:t>—It is enough of a feature, and it is written in such a way that it can be tested to make sure it works as expected.</a:t>
            </a:r>
            <a:endParaRPr lang="en-IE" dirty="0"/>
          </a:p>
          <a:p>
            <a:endParaRPr lang="en-IE" dirty="0"/>
          </a:p>
        </p:txBody>
      </p:sp>
    </p:spTree>
    <p:extLst>
      <p:ext uri="{BB962C8B-B14F-4D97-AF65-F5344CB8AC3E}">
        <p14:creationId xmlns:p14="http://schemas.microsoft.com/office/powerpoint/2010/main" val="3056966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Epics</a:t>
            </a:r>
            <a:endParaRPr lang="en-IE" dirty="0"/>
          </a:p>
        </p:txBody>
      </p:sp>
      <p:sp>
        <p:nvSpPr>
          <p:cNvPr id="3" name="Content Placeholder 2"/>
          <p:cNvSpPr>
            <a:spLocks noGrp="1"/>
          </p:cNvSpPr>
          <p:nvPr>
            <p:ph idx="1"/>
          </p:nvPr>
        </p:nvSpPr>
        <p:spPr/>
        <p:txBody>
          <a:bodyPr>
            <a:normAutofit fontScale="85000" lnSpcReduction="20000"/>
          </a:bodyPr>
          <a:lstStyle/>
          <a:p>
            <a:r>
              <a:rPr lang="en-US" dirty="0"/>
              <a:t>Most user stories do not start as user stories; they start as “epics.” </a:t>
            </a:r>
            <a:endParaRPr lang="en-US" dirty="0" smtClean="0"/>
          </a:p>
          <a:p>
            <a:endParaRPr lang="en-US" dirty="0"/>
          </a:p>
          <a:p>
            <a:r>
              <a:rPr lang="en-US" dirty="0" smtClean="0"/>
              <a:t>An </a:t>
            </a:r>
            <a:r>
              <a:rPr lang="en-US" dirty="0"/>
              <a:t>epic is simply a user story that is too big to be designed, coded, and tested within a single sprint. </a:t>
            </a:r>
            <a:endParaRPr lang="en-US" dirty="0" smtClean="0"/>
          </a:p>
          <a:p>
            <a:endParaRPr lang="en-US" dirty="0"/>
          </a:p>
          <a:p>
            <a:r>
              <a:rPr lang="en-US" dirty="0" smtClean="0"/>
              <a:t>Most </a:t>
            </a:r>
            <a:r>
              <a:rPr lang="en-US" dirty="0"/>
              <a:t>requirements start out as epics because we have an idea that we start to describe in the first user story. </a:t>
            </a:r>
            <a:endParaRPr lang="en-US" dirty="0" smtClean="0"/>
          </a:p>
          <a:p>
            <a:endParaRPr lang="en-US" dirty="0"/>
          </a:p>
          <a:p>
            <a:r>
              <a:rPr lang="en-US" dirty="0" smtClean="0"/>
              <a:t>As </a:t>
            </a:r>
            <a:r>
              <a:rPr lang="en-US" dirty="0"/>
              <a:t>we collaborate with the team and users, we realize that the feature has many different facets. </a:t>
            </a:r>
            <a:endParaRPr lang="en-IE" dirty="0"/>
          </a:p>
        </p:txBody>
      </p:sp>
    </p:spTree>
    <p:extLst>
      <p:ext uri="{BB962C8B-B14F-4D97-AF65-F5344CB8AC3E}">
        <p14:creationId xmlns:p14="http://schemas.microsoft.com/office/powerpoint/2010/main" val="3592050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Epics</a:t>
            </a:r>
            <a:endParaRPr lang="en-IE" dirty="0"/>
          </a:p>
        </p:txBody>
      </p:sp>
      <p:sp>
        <p:nvSpPr>
          <p:cNvPr id="3" name="Content Placeholder 2"/>
          <p:cNvSpPr>
            <a:spLocks noGrp="1"/>
          </p:cNvSpPr>
          <p:nvPr>
            <p:ph idx="1"/>
          </p:nvPr>
        </p:nvSpPr>
        <p:spPr/>
        <p:txBody>
          <a:bodyPr>
            <a:normAutofit fontScale="92500" lnSpcReduction="10000"/>
          </a:bodyPr>
          <a:lstStyle/>
          <a:p>
            <a:r>
              <a:rPr lang="en-US" dirty="0"/>
              <a:t>As </a:t>
            </a:r>
            <a:r>
              <a:rPr lang="en-US" dirty="0" smtClean="0"/>
              <a:t>we </a:t>
            </a:r>
            <a:r>
              <a:rPr lang="en-US" dirty="0"/>
              <a:t>discuss </a:t>
            </a:r>
            <a:r>
              <a:rPr lang="en-US" dirty="0" smtClean="0"/>
              <a:t>the details</a:t>
            </a:r>
            <a:r>
              <a:rPr lang="en-US" dirty="0"/>
              <a:t>, the epic will break down into numerous child stories. </a:t>
            </a:r>
            <a:r>
              <a:rPr lang="en-US" dirty="0" smtClean="0"/>
              <a:t>			</a:t>
            </a:r>
          </a:p>
          <a:p>
            <a:r>
              <a:rPr lang="en-US" dirty="0" smtClean="0"/>
              <a:t>There </a:t>
            </a:r>
            <a:r>
              <a:rPr lang="en-US" dirty="0"/>
              <a:t>is typically a parent–child relationship, with a single epic spawning many child stories</a:t>
            </a:r>
            <a:r>
              <a:rPr lang="en-US" dirty="0" smtClean="0"/>
              <a:t>.		</a:t>
            </a:r>
          </a:p>
          <a:p>
            <a:r>
              <a:rPr lang="en-US" dirty="0" smtClean="0"/>
              <a:t>This </a:t>
            </a:r>
            <a:r>
              <a:rPr lang="en-US" dirty="0"/>
              <a:t>is not a bad thing: You have to start with the big idea, or even a small one, before you can discover all of the detailed decisions that it will take to deliver on that idea.</a:t>
            </a:r>
            <a:endParaRPr lang="en-IE" dirty="0"/>
          </a:p>
          <a:p>
            <a:endParaRPr lang="en-IE" dirty="0"/>
          </a:p>
          <a:p>
            <a:endParaRPr lang="en-IE" dirty="0"/>
          </a:p>
        </p:txBody>
      </p:sp>
    </p:spTree>
    <p:extLst>
      <p:ext uri="{BB962C8B-B14F-4D97-AF65-F5344CB8AC3E}">
        <p14:creationId xmlns:p14="http://schemas.microsoft.com/office/powerpoint/2010/main" val="4120265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Epics and the </a:t>
            </a:r>
            <a:r>
              <a:rPr lang="en-US" dirty="0" smtClean="0"/>
              <a:t>“Product </a:t>
            </a:r>
            <a:r>
              <a:rPr lang="en-US" dirty="0"/>
              <a:t>B</a:t>
            </a:r>
            <a:r>
              <a:rPr lang="en-US" dirty="0" smtClean="0"/>
              <a:t>acklog </a:t>
            </a:r>
            <a:r>
              <a:rPr lang="en-US" dirty="0"/>
              <a:t>I</a:t>
            </a:r>
            <a:r>
              <a:rPr lang="en-US" dirty="0" smtClean="0"/>
              <a:t>ceberg</a:t>
            </a:r>
            <a:r>
              <a:rPr lang="en-US" dirty="0"/>
              <a:t>”</a:t>
            </a:r>
            <a:endParaRPr lang="en-IE" dirty="0"/>
          </a:p>
        </p:txBody>
      </p:sp>
      <p:sp>
        <p:nvSpPr>
          <p:cNvPr id="3" name="Content Placeholder 2"/>
          <p:cNvSpPr>
            <a:spLocks noGrp="1"/>
          </p:cNvSpPr>
          <p:nvPr>
            <p:ph idx="1"/>
          </p:nvPr>
        </p:nvSpPr>
        <p:spPr/>
        <p:txBody>
          <a:bodyPr/>
          <a:lstStyle/>
          <a:p>
            <a:r>
              <a:rPr lang="en-IE" sz="2200" b="1" u="sng" dirty="0" smtClean="0"/>
              <a:t>Concept</a:t>
            </a:r>
            <a:r>
              <a:rPr lang="en-IE" sz="2200" dirty="0" smtClean="0"/>
              <a:t>: </a:t>
            </a:r>
            <a:r>
              <a:rPr lang="en-US" sz="2200" dirty="0"/>
              <a:t>when it comes to </a:t>
            </a:r>
            <a:r>
              <a:rPr lang="en-US" sz="2200" dirty="0" smtClean="0"/>
              <a:t>epics the </a:t>
            </a:r>
            <a:r>
              <a:rPr lang="en-US" sz="2200" dirty="0"/>
              <a:t>iceberg suggests that stories need to be broken down into great detail only as you get closer to pulling them into a </a:t>
            </a:r>
            <a:r>
              <a:rPr lang="en-US" sz="2200" dirty="0" smtClean="0"/>
              <a:t>sprint.</a:t>
            </a:r>
          </a:p>
          <a:p>
            <a:endParaRPr lang="en-US" dirty="0"/>
          </a:p>
          <a:p>
            <a:pPr marL="0" indent="0">
              <a:buNone/>
            </a:pPr>
            <a:endParaRPr lang="en-IE"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399"/>
            <a:ext cx="6705600" cy="3657601"/>
          </a:xfrm>
          <a:prstGeom prst="rect">
            <a:avLst/>
          </a:prstGeom>
          <a:noFill/>
          <a:ln>
            <a:noFill/>
          </a:ln>
        </p:spPr>
      </p:pic>
    </p:spTree>
    <p:extLst>
      <p:ext uri="{BB962C8B-B14F-4D97-AF65-F5344CB8AC3E}">
        <p14:creationId xmlns:p14="http://schemas.microsoft.com/office/powerpoint/2010/main" val="10605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A big difference between the Waterfall methodology and Agile is the way that requirements are collected and shared. </a:t>
            </a:r>
            <a:endParaRPr lang="en-US" dirty="0" smtClean="0"/>
          </a:p>
          <a:p>
            <a:endParaRPr lang="en-US" dirty="0"/>
          </a:p>
          <a:p>
            <a:r>
              <a:rPr lang="en-US" dirty="0" smtClean="0"/>
              <a:t>In </a:t>
            </a:r>
            <a:r>
              <a:rPr lang="en-US" dirty="0"/>
              <a:t>Waterfall, all requirements need to be collected in their entirety before they are passed to IT for evaluation. </a:t>
            </a:r>
            <a:endParaRPr lang="en-US" dirty="0" smtClean="0"/>
          </a:p>
          <a:p>
            <a:endParaRPr lang="en-US" dirty="0"/>
          </a:p>
          <a:p>
            <a:r>
              <a:rPr lang="en-US" dirty="0" smtClean="0"/>
              <a:t>Waterfall </a:t>
            </a:r>
            <a:r>
              <a:rPr lang="en-US" dirty="0"/>
              <a:t>is a linear process where one stage must end before the next stage can begin; therefore, all requirements must be known and documented up front and completely. </a:t>
            </a:r>
            <a:endParaRPr lang="en-US" dirty="0" smtClean="0"/>
          </a:p>
          <a:p>
            <a:endParaRPr lang="en-US" dirty="0"/>
          </a:p>
          <a:p>
            <a:r>
              <a:rPr lang="en-US" dirty="0" smtClean="0"/>
              <a:t>As </a:t>
            </a:r>
            <a:r>
              <a:rPr lang="en-US" dirty="0"/>
              <a:t>you can imagine, </a:t>
            </a:r>
            <a:r>
              <a:rPr lang="en-US" dirty="0" smtClean="0"/>
              <a:t>for some types of development, this is </a:t>
            </a:r>
            <a:r>
              <a:rPr lang="en-US" dirty="0"/>
              <a:t>nearly impossible because the marketplace is dynamic and things are constantly evolving. </a:t>
            </a:r>
            <a:endParaRPr lang="en-IE" dirty="0"/>
          </a:p>
        </p:txBody>
      </p:sp>
    </p:spTree>
    <p:extLst>
      <p:ext uri="{BB962C8B-B14F-4D97-AF65-F5344CB8AC3E}">
        <p14:creationId xmlns:p14="http://schemas.microsoft.com/office/powerpoint/2010/main" val="3444372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Epics and the </a:t>
            </a:r>
            <a:r>
              <a:rPr lang="en-US" dirty="0"/>
              <a:t>“Product Backlog Iceberg”</a:t>
            </a:r>
            <a:endParaRPr lang="en-IE" dirty="0"/>
          </a:p>
        </p:txBody>
      </p:sp>
      <p:sp>
        <p:nvSpPr>
          <p:cNvPr id="3" name="Content Placeholder 2"/>
          <p:cNvSpPr>
            <a:spLocks noGrp="1"/>
          </p:cNvSpPr>
          <p:nvPr>
            <p:ph idx="1"/>
          </p:nvPr>
        </p:nvSpPr>
        <p:spPr/>
        <p:txBody>
          <a:bodyPr>
            <a:normAutofit fontScale="85000" lnSpcReduction="10000"/>
          </a:bodyPr>
          <a:lstStyle/>
          <a:p>
            <a:r>
              <a:rPr lang="en-US" dirty="0"/>
              <a:t>If a user story, or feature, will not be addressed for three to six months, then it is perfectly fine for that story to sit in the backlog as an epic. </a:t>
            </a:r>
            <a:endParaRPr lang="en-US" dirty="0" smtClean="0"/>
          </a:p>
          <a:p>
            <a:endParaRPr lang="en-US" dirty="0"/>
          </a:p>
          <a:p>
            <a:r>
              <a:rPr lang="en-US" dirty="0" smtClean="0"/>
              <a:t>As </a:t>
            </a:r>
            <a:r>
              <a:rPr lang="en-US" dirty="0"/>
              <a:t>time passes, and the opportunity to work on that story gets closer, the product owner and the Scrum master need to start breaking down that epic into the child user stories. </a:t>
            </a:r>
            <a:endParaRPr lang="en-US" dirty="0" smtClean="0"/>
          </a:p>
          <a:p>
            <a:endParaRPr lang="en-US" dirty="0"/>
          </a:p>
          <a:p>
            <a:r>
              <a:rPr lang="en-US" dirty="0" smtClean="0"/>
              <a:t>By </a:t>
            </a:r>
            <a:r>
              <a:rPr lang="en-US" dirty="0"/>
              <a:t>the time you get to the Sprint planning </a:t>
            </a:r>
            <a:r>
              <a:rPr lang="en-US" dirty="0" smtClean="0"/>
              <a:t>meeting (discussed later) no </a:t>
            </a:r>
            <a:r>
              <a:rPr lang="en-US" dirty="0"/>
              <a:t>story should still be an epic.</a:t>
            </a:r>
            <a:endParaRPr lang="en-IE" dirty="0"/>
          </a:p>
          <a:p>
            <a:endParaRPr lang="en-IE" dirty="0"/>
          </a:p>
        </p:txBody>
      </p:sp>
    </p:spTree>
    <p:extLst>
      <p:ext uri="{BB962C8B-B14F-4D97-AF65-F5344CB8AC3E}">
        <p14:creationId xmlns:p14="http://schemas.microsoft.com/office/powerpoint/2010/main" val="3664518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Epics</a:t>
            </a:r>
            <a:endParaRPr lang="en-IE" dirty="0"/>
          </a:p>
        </p:txBody>
      </p:sp>
      <p:sp>
        <p:nvSpPr>
          <p:cNvPr id="3" name="Content Placeholder 2"/>
          <p:cNvSpPr>
            <a:spLocks noGrp="1"/>
          </p:cNvSpPr>
          <p:nvPr>
            <p:ph idx="1"/>
          </p:nvPr>
        </p:nvSpPr>
        <p:spPr/>
        <p:txBody>
          <a:bodyPr>
            <a:normAutofit fontScale="85000" lnSpcReduction="20000"/>
          </a:bodyPr>
          <a:lstStyle/>
          <a:p>
            <a:r>
              <a:rPr lang="en-US" dirty="0"/>
              <a:t>Having the right tools to track parent epic stories and their associated child user stories is quite helpful. </a:t>
            </a:r>
            <a:endParaRPr lang="en-US" dirty="0" smtClean="0"/>
          </a:p>
          <a:p>
            <a:endParaRPr lang="en-US" dirty="0"/>
          </a:p>
          <a:p>
            <a:r>
              <a:rPr lang="en-US" dirty="0" smtClean="0"/>
              <a:t>Systems </a:t>
            </a:r>
            <a:r>
              <a:rPr lang="en-US" dirty="0"/>
              <a:t>are in place that will allow you to enter a story and then write the child stories underneath the parent story; this sort of tracking is particularly useful when you are trying to see how different elements fit together. </a:t>
            </a:r>
            <a:r>
              <a:rPr lang="en-US" dirty="0" smtClean="0"/>
              <a:t>								</a:t>
            </a:r>
          </a:p>
          <a:p>
            <a:r>
              <a:rPr lang="en-US" dirty="0" smtClean="0"/>
              <a:t>If </a:t>
            </a:r>
            <a:r>
              <a:rPr lang="en-US" dirty="0"/>
              <a:t>you can look up a child story in the system and map it back to its parent epic, it can be very helpful in understanding how the feature works.</a:t>
            </a:r>
            <a:endParaRPr lang="en-IE" dirty="0"/>
          </a:p>
          <a:p>
            <a:endParaRPr lang="en-IE" dirty="0"/>
          </a:p>
        </p:txBody>
      </p:sp>
    </p:spTree>
    <p:extLst>
      <p:ext uri="{BB962C8B-B14F-4D97-AF65-F5344CB8AC3E}">
        <p14:creationId xmlns:p14="http://schemas.microsoft.com/office/powerpoint/2010/main" val="2288092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Acceptance Criteria</a:t>
            </a:r>
            <a:endParaRPr lang="en-IE" dirty="0"/>
          </a:p>
        </p:txBody>
      </p:sp>
      <p:sp>
        <p:nvSpPr>
          <p:cNvPr id="3" name="Content Placeholder 2"/>
          <p:cNvSpPr>
            <a:spLocks noGrp="1"/>
          </p:cNvSpPr>
          <p:nvPr>
            <p:ph idx="1"/>
          </p:nvPr>
        </p:nvSpPr>
        <p:spPr/>
        <p:txBody>
          <a:bodyPr/>
          <a:lstStyle/>
          <a:p>
            <a:r>
              <a:rPr lang="en-US" dirty="0"/>
              <a:t>Acceptance criteria are the tests that the product owner will use to grade the successful development of the user story. </a:t>
            </a:r>
            <a:endParaRPr lang="en-US" dirty="0" smtClean="0"/>
          </a:p>
          <a:p>
            <a:endParaRPr lang="en-US" dirty="0"/>
          </a:p>
          <a:p>
            <a:r>
              <a:rPr lang="en-US" dirty="0" smtClean="0"/>
              <a:t>The </a:t>
            </a:r>
            <a:r>
              <a:rPr lang="en-US" dirty="0"/>
              <a:t>best way to explain acceptance criteria is </a:t>
            </a:r>
            <a:r>
              <a:rPr lang="en-US" dirty="0" smtClean="0"/>
              <a:t>with </a:t>
            </a:r>
            <a:r>
              <a:rPr lang="en-US" dirty="0"/>
              <a:t>an example. </a:t>
            </a:r>
            <a:endParaRPr lang="en-IE" dirty="0"/>
          </a:p>
        </p:txBody>
      </p:sp>
    </p:spTree>
    <p:extLst>
      <p:ext uri="{BB962C8B-B14F-4D97-AF65-F5344CB8AC3E}">
        <p14:creationId xmlns:p14="http://schemas.microsoft.com/office/powerpoint/2010/main" val="2280495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Acceptance </a:t>
            </a:r>
            <a:r>
              <a:rPr lang="en-IE" dirty="0" smtClean="0"/>
              <a:t>Criteria Example</a:t>
            </a:r>
            <a:endParaRPr lang="en-IE" dirty="0"/>
          </a:p>
        </p:txBody>
      </p:sp>
      <p:sp>
        <p:nvSpPr>
          <p:cNvPr id="3" name="Content Placeholder 2"/>
          <p:cNvSpPr>
            <a:spLocks noGrp="1"/>
          </p:cNvSpPr>
          <p:nvPr>
            <p:ph idx="1"/>
          </p:nvPr>
        </p:nvSpPr>
        <p:spPr/>
        <p:txBody>
          <a:bodyPr>
            <a:normAutofit lnSpcReduction="10000"/>
          </a:bodyPr>
          <a:lstStyle/>
          <a:p>
            <a:r>
              <a:rPr lang="en-US" dirty="0" smtClean="0"/>
              <a:t>User Story: “As </a:t>
            </a:r>
            <a:r>
              <a:rPr lang="en-US" dirty="0"/>
              <a:t>a host, I want to bake a pie, so that my guests have dessert.” </a:t>
            </a:r>
            <a:endParaRPr lang="en-US" dirty="0" smtClean="0"/>
          </a:p>
          <a:p>
            <a:endParaRPr lang="en-US" dirty="0"/>
          </a:p>
          <a:p>
            <a:r>
              <a:rPr lang="en-US" dirty="0" smtClean="0"/>
              <a:t>The </a:t>
            </a:r>
            <a:r>
              <a:rPr lang="en-US" dirty="0"/>
              <a:t>acceptance criteria might be as follows:</a:t>
            </a:r>
            <a:endParaRPr lang="en-IE" dirty="0"/>
          </a:p>
          <a:p>
            <a:pPr lvl="1"/>
            <a:r>
              <a:rPr lang="en-US" dirty="0" smtClean="0"/>
              <a:t>Verify </a:t>
            </a:r>
            <a:r>
              <a:rPr lang="en-US" dirty="0"/>
              <a:t>that the pie is round.</a:t>
            </a:r>
            <a:endParaRPr lang="en-IE" dirty="0"/>
          </a:p>
          <a:p>
            <a:pPr lvl="1"/>
            <a:r>
              <a:rPr lang="en-US" dirty="0" smtClean="0"/>
              <a:t>Verify </a:t>
            </a:r>
            <a:r>
              <a:rPr lang="en-US" dirty="0"/>
              <a:t>that the crust is on the outside of the pie.</a:t>
            </a:r>
            <a:endParaRPr lang="en-IE" dirty="0"/>
          </a:p>
          <a:p>
            <a:pPr lvl="1"/>
            <a:r>
              <a:rPr lang="en-US" dirty="0" smtClean="0"/>
              <a:t>Verify </a:t>
            </a:r>
            <a:r>
              <a:rPr lang="en-US" dirty="0"/>
              <a:t>that the filling is on the inside of the pie.</a:t>
            </a:r>
            <a:endParaRPr lang="en-IE" dirty="0"/>
          </a:p>
          <a:p>
            <a:pPr lvl="1"/>
            <a:r>
              <a:rPr lang="en-US" dirty="0" smtClean="0"/>
              <a:t>Verify </a:t>
            </a:r>
            <a:r>
              <a:rPr lang="en-US" dirty="0"/>
              <a:t>that a toothpick inserted in the middle comes out clean.</a:t>
            </a:r>
            <a:endParaRPr lang="en-IE" dirty="0"/>
          </a:p>
          <a:p>
            <a:endParaRPr lang="en-IE" dirty="0"/>
          </a:p>
        </p:txBody>
      </p:sp>
    </p:spTree>
    <p:extLst>
      <p:ext uri="{BB962C8B-B14F-4D97-AF65-F5344CB8AC3E}">
        <p14:creationId xmlns:p14="http://schemas.microsoft.com/office/powerpoint/2010/main" val="772807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Acceptance </a:t>
            </a:r>
            <a:r>
              <a:rPr lang="en-IE" dirty="0" smtClean="0"/>
              <a:t>Criteria Example</a:t>
            </a:r>
            <a:endParaRPr lang="en-IE" dirty="0"/>
          </a:p>
        </p:txBody>
      </p:sp>
      <p:sp>
        <p:nvSpPr>
          <p:cNvPr id="3" name="Content Placeholder 2"/>
          <p:cNvSpPr>
            <a:spLocks noGrp="1"/>
          </p:cNvSpPr>
          <p:nvPr>
            <p:ph idx="1"/>
          </p:nvPr>
        </p:nvSpPr>
        <p:spPr/>
        <p:txBody>
          <a:bodyPr>
            <a:normAutofit fontScale="77500" lnSpcReduction="20000"/>
          </a:bodyPr>
          <a:lstStyle/>
          <a:p>
            <a:r>
              <a:rPr lang="en-US" dirty="0"/>
              <a:t>This gives the development team much more information about the product owner’s vision of the user story. </a:t>
            </a:r>
            <a:endParaRPr lang="en-US" dirty="0" smtClean="0"/>
          </a:p>
          <a:p>
            <a:endParaRPr lang="en-US" dirty="0"/>
          </a:p>
          <a:p>
            <a:r>
              <a:rPr lang="en-US" dirty="0" smtClean="0"/>
              <a:t>Again</a:t>
            </a:r>
            <a:r>
              <a:rPr lang="en-US" dirty="0"/>
              <a:t>, it should invite conversation. What if the developers know of a new, better way to make pies, but their shape needs to be square? The team can bring this up to the product owner, who might say that the shape is actually quite important and it needs to be round. </a:t>
            </a:r>
            <a:endParaRPr lang="en-US" dirty="0" smtClean="0"/>
          </a:p>
          <a:p>
            <a:endParaRPr lang="en-US" dirty="0"/>
          </a:p>
          <a:p>
            <a:r>
              <a:rPr lang="en-US" dirty="0" smtClean="0"/>
              <a:t>This </a:t>
            </a:r>
            <a:r>
              <a:rPr lang="en-US" dirty="0"/>
              <a:t>is the type of collaboration and negotiation that would have been extremely difficult with the Waterfall methodology.</a:t>
            </a:r>
            <a:endParaRPr lang="en-IE" dirty="0"/>
          </a:p>
          <a:p>
            <a:endParaRPr lang="en-IE" dirty="0"/>
          </a:p>
        </p:txBody>
      </p:sp>
    </p:spTree>
    <p:extLst>
      <p:ext uri="{BB962C8B-B14F-4D97-AF65-F5344CB8AC3E}">
        <p14:creationId xmlns:p14="http://schemas.microsoft.com/office/powerpoint/2010/main" val="1122082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Acceptance Criteria</a:t>
            </a:r>
            <a:endParaRPr lang="en-IE" dirty="0"/>
          </a:p>
        </p:txBody>
      </p:sp>
      <p:sp>
        <p:nvSpPr>
          <p:cNvPr id="3" name="Content Placeholder 2"/>
          <p:cNvSpPr>
            <a:spLocks noGrp="1"/>
          </p:cNvSpPr>
          <p:nvPr>
            <p:ph idx="1"/>
          </p:nvPr>
        </p:nvSpPr>
        <p:spPr/>
        <p:txBody>
          <a:bodyPr/>
          <a:lstStyle/>
          <a:p>
            <a:r>
              <a:rPr lang="en-US" dirty="0" smtClean="0"/>
              <a:t>With this approach, we discuss </a:t>
            </a:r>
            <a:r>
              <a:rPr lang="en-US" dirty="0"/>
              <a:t>the trade-offs early and often so we make the best decisions for the product/feature given what we know at the time. </a:t>
            </a:r>
            <a:endParaRPr lang="en-US" dirty="0" smtClean="0"/>
          </a:p>
          <a:p>
            <a:endParaRPr lang="en-US" dirty="0"/>
          </a:p>
          <a:p>
            <a:r>
              <a:rPr lang="en-US" dirty="0" smtClean="0"/>
              <a:t>Collaboration </a:t>
            </a:r>
            <a:r>
              <a:rPr lang="en-US" dirty="0"/>
              <a:t>is the key, and product owners and developers are committed to working together to build the best possible product.</a:t>
            </a:r>
            <a:endParaRPr lang="en-IE" dirty="0"/>
          </a:p>
          <a:p>
            <a:endParaRPr lang="en-IE" dirty="0"/>
          </a:p>
        </p:txBody>
      </p:sp>
    </p:spTree>
    <p:extLst>
      <p:ext uri="{BB962C8B-B14F-4D97-AF65-F5344CB8AC3E}">
        <p14:creationId xmlns:p14="http://schemas.microsoft.com/office/powerpoint/2010/main" val="2836906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Acceptance Criteria</a:t>
            </a:r>
            <a:endParaRPr lang="en-IE" dirty="0"/>
          </a:p>
        </p:txBody>
      </p:sp>
      <p:sp>
        <p:nvSpPr>
          <p:cNvPr id="3" name="Content Placeholder 2"/>
          <p:cNvSpPr>
            <a:spLocks noGrp="1"/>
          </p:cNvSpPr>
          <p:nvPr>
            <p:ph idx="1"/>
          </p:nvPr>
        </p:nvSpPr>
        <p:spPr/>
        <p:txBody>
          <a:bodyPr/>
          <a:lstStyle/>
          <a:p>
            <a:r>
              <a:rPr lang="en-US" dirty="0"/>
              <a:t>Acceptance criteria complement the story’s narrative: They allow you to describe the conditions that have to be fulfilled so that the story is </a:t>
            </a:r>
            <a:r>
              <a:rPr lang="en-US" dirty="0" smtClean="0"/>
              <a:t>done.</a:t>
            </a:r>
            <a:endParaRPr lang="en-IE" dirty="0"/>
          </a:p>
        </p:txBody>
      </p:sp>
    </p:spTree>
    <p:extLst>
      <p:ext uri="{BB962C8B-B14F-4D97-AF65-F5344CB8AC3E}">
        <p14:creationId xmlns:p14="http://schemas.microsoft.com/office/powerpoint/2010/main" val="1743577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User Story – Writing Best Practices</a:t>
            </a:r>
            <a:endParaRPr lang="en-IE" dirty="0"/>
          </a:p>
        </p:txBody>
      </p:sp>
      <p:sp>
        <p:nvSpPr>
          <p:cNvPr id="3" name="Content Placeholder 2"/>
          <p:cNvSpPr>
            <a:spLocks noGrp="1"/>
          </p:cNvSpPr>
          <p:nvPr>
            <p:ph idx="1"/>
          </p:nvPr>
        </p:nvSpPr>
        <p:spPr/>
        <p:txBody>
          <a:bodyPr>
            <a:normAutofit lnSpcReduction="10000"/>
          </a:bodyPr>
          <a:lstStyle/>
          <a:p>
            <a:r>
              <a:rPr lang="en-US" dirty="0"/>
              <a:t>The best way to improve the quality of user stories is collaboration. </a:t>
            </a:r>
            <a:endParaRPr lang="en-US" dirty="0" smtClean="0"/>
          </a:p>
          <a:p>
            <a:endParaRPr lang="en-US" dirty="0"/>
          </a:p>
          <a:p>
            <a:r>
              <a:rPr lang="en-US" dirty="0" smtClean="0"/>
              <a:t>The </a:t>
            </a:r>
            <a:r>
              <a:rPr lang="en-US" dirty="0"/>
              <a:t>product owner, working with the Scrum team, can continuously improve the quality of the stories over time</a:t>
            </a:r>
            <a:r>
              <a:rPr lang="en-US" dirty="0" smtClean="0"/>
              <a:t>.</a:t>
            </a:r>
          </a:p>
          <a:p>
            <a:endParaRPr lang="en-US" dirty="0"/>
          </a:p>
          <a:p>
            <a:r>
              <a:rPr lang="en-US" dirty="0" smtClean="0"/>
              <a:t>Here are some points regarding </a:t>
            </a:r>
            <a:r>
              <a:rPr lang="en-US" dirty="0"/>
              <a:t>user story writing.</a:t>
            </a:r>
            <a:endParaRPr lang="en-IE" dirty="0"/>
          </a:p>
          <a:p>
            <a:endParaRPr lang="en-IE" dirty="0"/>
          </a:p>
          <a:p>
            <a:endParaRPr lang="en-IE" dirty="0"/>
          </a:p>
        </p:txBody>
      </p:sp>
    </p:spTree>
    <p:extLst>
      <p:ext uri="{BB962C8B-B14F-4D97-AF65-F5344CB8AC3E}">
        <p14:creationId xmlns:p14="http://schemas.microsoft.com/office/powerpoint/2010/main" val="1610545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 Writing Best Practices</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Agree on the Depth of Technical Detail in the User Story</a:t>
            </a:r>
            <a:endParaRPr lang="en-IE" dirty="0"/>
          </a:p>
          <a:p>
            <a:pPr lvl="1"/>
            <a:r>
              <a:rPr lang="en-US" dirty="0"/>
              <a:t>Agile has a firm distinction of the line between what the product owner owns and what the Scrum team owns. </a:t>
            </a:r>
            <a:endParaRPr lang="en-US" dirty="0" smtClean="0"/>
          </a:p>
          <a:p>
            <a:pPr lvl="1"/>
            <a:r>
              <a:rPr lang="en-US" dirty="0" smtClean="0"/>
              <a:t>The </a:t>
            </a:r>
            <a:r>
              <a:rPr lang="en-US" dirty="0"/>
              <a:t>product owner is responsible for ensuring that the company builds the right product (the What</a:t>
            </a:r>
            <a:r>
              <a:rPr lang="en-US" dirty="0" smtClean="0"/>
              <a:t>), and</a:t>
            </a:r>
          </a:p>
          <a:p>
            <a:pPr lvl="1"/>
            <a:r>
              <a:rPr lang="en-US" dirty="0"/>
              <a:t>T</a:t>
            </a:r>
            <a:r>
              <a:rPr lang="en-US" dirty="0" smtClean="0"/>
              <a:t>he </a:t>
            </a:r>
            <a:r>
              <a:rPr lang="en-US" dirty="0"/>
              <a:t>Scrum team is responsible for ensuring that the product is built correctly, or the right way (the How).</a:t>
            </a:r>
            <a:endParaRPr lang="en-IE" dirty="0"/>
          </a:p>
        </p:txBody>
      </p:sp>
    </p:spTree>
    <p:extLst>
      <p:ext uri="{BB962C8B-B14F-4D97-AF65-F5344CB8AC3E}">
        <p14:creationId xmlns:p14="http://schemas.microsoft.com/office/powerpoint/2010/main" val="1195655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 Writing Best Practices</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startAt="2"/>
            </a:pPr>
            <a:r>
              <a:rPr lang="en-US" dirty="0"/>
              <a:t>Ensure That Epics Are Appropriately Broken </a:t>
            </a:r>
            <a:r>
              <a:rPr lang="en-US" dirty="0" smtClean="0"/>
              <a:t>Down</a:t>
            </a:r>
          </a:p>
          <a:p>
            <a:pPr lvl="1"/>
            <a:r>
              <a:rPr lang="en-US" dirty="0"/>
              <a:t>A</a:t>
            </a:r>
            <a:r>
              <a:rPr lang="en-US" dirty="0" smtClean="0"/>
              <a:t>lmost </a:t>
            </a:r>
            <a:r>
              <a:rPr lang="en-US" dirty="0"/>
              <a:t>all user stories start out as epics, and must be broken down into smaller user stories that can be implemented in a single sprint. </a:t>
            </a:r>
            <a:endParaRPr lang="en-US" dirty="0" smtClean="0"/>
          </a:p>
          <a:p>
            <a:pPr lvl="1"/>
            <a:r>
              <a:rPr lang="en-US" dirty="0" smtClean="0"/>
              <a:t>The </a:t>
            </a:r>
            <a:r>
              <a:rPr lang="en-US" dirty="0"/>
              <a:t>product owner needs to be detail oriented enough to see the value in breaking down the user story/epic without feeling as if he or she is too far in the weeds. </a:t>
            </a:r>
            <a:endParaRPr lang="en-US" dirty="0" smtClean="0"/>
          </a:p>
          <a:p>
            <a:pPr lvl="1"/>
            <a:r>
              <a:rPr lang="en-US" dirty="0" smtClean="0"/>
              <a:t>Individual </a:t>
            </a:r>
            <a:r>
              <a:rPr lang="en-US" dirty="0"/>
              <a:t>user </a:t>
            </a:r>
            <a:r>
              <a:rPr lang="en-US" b="1" dirty="0"/>
              <a:t>stories</a:t>
            </a:r>
            <a:r>
              <a:rPr lang="en-US" dirty="0"/>
              <a:t> can sometimes make it seem as though things are moving too slowly when the product owner wants to pick up speed. </a:t>
            </a:r>
            <a:endParaRPr lang="en-US" dirty="0" smtClean="0"/>
          </a:p>
          <a:p>
            <a:pPr lvl="1"/>
            <a:r>
              <a:rPr lang="en-US" dirty="0" smtClean="0"/>
              <a:t>It </a:t>
            </a:r>
            <a:r>
              <a:rPr lang="en-US" dirty="0"/>
              <a:t>takes discipline and collaboration to make sure that the appropriate level of detail is being considered and passed on to the Scrum teams. </a:t>
            </a:r>
            <a:endParaRPr lang="en-IE" dirty="0"/>
          </a:p>
        </p:txBody>
      </p:sp>
    </p:spTree>
    <p:extLst>
      <p:ext uri="{BB962C8B-B14F-4D97-AF65-F5344CB8AC3E}">
        <p14:creationId xmlns:p14="http://schemas.microsoft.com/office/powerpoint/2010/main" val="3624291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417638"/>
            <a:ext cx="8229600" cy="5029200"/>
          </a:xfrm>
        </p:spPr>
        <p:txBody>
          <a:bodyPr>
            <a:noAutofit/>
          </a:bodyPr>
          <a:lstStyle/>
          <a:p>
            <a:r>
              <a:rPr lang="en-US" sz="2300" dirty="0"/>
              <a:t>The result is frustration between product people and developers, because the developers never think that they are getting everything they need, and the product people are frustrated because there is no way for them to have thought through every possible detail. </a:t>
            </a:r>
            <a:endParaRPr lang="en-US" sz="2300" dirty="0" smtClean="0"/>
          </a:p>
          <a:p>
            <a:endParaRPr lang="en-US" sz="2300" dirty="0"/>
          </a:p>
          <a:p>
            <a:r>
              <a:rPr lang="en-US" sz="2300" dirty="0" smtClean="0"/>
              <a:t>The </a:t>
            </a:r>
            <a:r>
              <a:rPr lang="en-US" sz="2300" dirty="0"/>
              <a:t>other problem with the old method of exchanging requirements is the lack of dialogue. Product people work for months gathering and documenting requirements, which are sent to IT with little communication and no collaboration. </a:t>
            </a:r>
            <a:endParaRPr lang="en-US" sz="2300" dirty="0" smtClean="0"/>
          </a:p>
          <a:p>
            <a:endParaRPr lang="en-US" sz="2300" dirty="0"/>
          </a:p>
          <a:p>
            <a:r>
              <a:rPr lang="en-US" sz="2300" dirty="0" smtClean="0"/>
              <a:t>IT </a:t>
            </a:r>
            <a:r>
              <a:rPr lang="en-US" sz="2300" dirty="0"/>
              <a:t>does not have the opportunity to ask questions or offer suggestions relative to requirements, and so they do not have the chance to improve the quality by overlaying their expertise. </a:t>
            </a:r>
            <a:endParaRPr lang="en-IE" sz="2300" dirty="0"/>
          </a:p>
        </p:txBody>
      </p:sp>
    </p:spTree>
    <p:extLst>
      <p:ext uri="{BB962C8B-B14F-4D97-AF65-F5344CB8AC3E}">
        <p14:creationId xmlns:p14="http://schemas.microsoft.com/office/powerpoint/2010/main" val="807695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 Writing Best Practices</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Adding Acceptance </a:t>
            </a:r>
            <a:r>
              <a:rPr lang="en-US" dirty="0" smtClean="0"/>
              <a:t>Criteria</a:t>
            </a:r>
          </a:p>
          <a:p>
            <a:pPr marL="914400" lvl="1" indent="-514350"/>
            <a:r>
              <a:rPr lang="en-US" dirty="0"/>
              <a:t>Acceptance criteria are a great way to ensure that a story is understood and to invite negotiation with the team about the business value that we are trying to create. </a:t>
            </a:r>
            <a:endParaRPr lang="en-IE" dirty="0"/>
          </a:p>
          <a:p>
            <a:endParaRPr lang="en-IE" dirty="0"/>
          </a:p>
        </p:txBody>
      </p:sp>
    </p:spTree>
    <p:extLst>
      <p:ext uri="{BB962C8B-B14F-4D97-AF65-F5344CB8AC3E}">
        <p14:creationId xmlns:p14="http://schemas.microsoft.com/office/powerpoint/2010/main" val="4223013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XP and Requirements</a:t>
            </a:r>
            <a:endParaRPr lang="en-IE"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a:t>Extreme Programming (XP), like Scrum, calls the requirements “user stories”; they are ideally written by the customers or those representing the customers in terms of what they want the system to do for </a:t>
            </a:r>
            <a:r>
              <a:rPr lang="en-US" dirty="0" smtClean="0"/>
              <a:t>them.					</a:t>
            </a:r>
          </a:p>
          <a:p>
            <a:r>
              <a:rPr lang="en-US" dirty="0"/>
              <a:t>XP also values the importance of user stories for estimation, because the purpose of the stories is to understand the scope of what is requested so we can accurately estimate implementation </a:t>
            </a:r>
            <a:r>
              <a:rPr lang="en-US" dirty="0" smtClean="0"/>
              <a:t>time.</a:t>
            </a:r>
            <a:endParaRPr lang="en-IE" dirty="0"/>
          </a:p>
        </p:txBody>
      </p:sp>
    </p:spTree>
    <p:extLst>
      <p:ext uri="{BB962C8B-B14F-4D97-AF65-F5344CB8AC3E}">
        <p14:creationId xmlns:p14="http://schemas.microsoft.com/office/powerpoint/2010/main" val="3318048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MoSCoW</a:t>
            </a:r>
            <a:r>
              <a:rPr lang="en-US" dirty="0"/>
              <a:t> rules</a:t>
            </a:r>
            <a:endParaRPr lang="en-IE"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sz="3100" dirty="0"/>
              <a:t>R</a:t>
            </a:r>
            <a:r>
              <a:rPr lang="en-US" sz="3100" dirty="0" smtClean="0"/>
              <a:t>equirements can be prioritized using </a:t>
            </a:r>
            <a:r>
              <a:rPr lang="en-US" sz="3100" dirty="0"/>
              <a:t>the </a:t>
            </a:r>
            <a:r>
              <a:rPr lang="en-US" sz="3100" dirty="0" err="1"/>
              <a:t>MoSCoW</a:t>
            </a:r>
            <a:r>
              <a:rPr lang="en-US" sz="3100" dirty="0"/>
              <a:t> rules, which are as follows</a:t>
            </a:r>
            <a:r>
              <a:rPr lang="en-US" sz="3100" dirty="0" smtClean="0"/>
              <a:t>:								</a:t>
            </a:r>
            <a:endParaRPr lang="en-IE" sz="3100" dirty="0"/>
          </a:p>
          <a:p>
            <a:pPr lvl="1"/>
            <a:r>
              <a:rPr lang="en-US" sz="3100" b="1" dirty="0" smtClean="0"/>
              <a:t>Must </a:t>
            </a:r>
            <a:r>
              <a:rPr lang="en-US" sz="3100" b="1" dirty="0"/>
              <a:t>have:</a:t>
            </a:r>
            <a:r>
              <a:rPr lang="en-US" sz="3100" dirty="0"/>
              <a:t> All features classified in this group must be implemented, and if they are not delivered, the system would simply not work</a:t>
            </a:r>
            <a:r>
              <a:rPr lang="en-US" sz="3100" dirty="0" smtClean="0"/>
              <a:t>.</a:t>
            </a:r>
          </a:p>
          <a:p>
            <a:pPr lvl="1"/>
            <a:endParaRPr lang="en-IE" sz="3100" dirty="0"/>
          </a:p>
          <a:p>
            <a:pPr lvl="1"/>
            <a:r>
              <a:rPr lang="en-US" sz="3100" b="1" dirty="0" smtClean="0"/>
              <a:t>Should </a:t>
            </a:r>
            <a:r>
              <a:rPr lang="en-US" sz="3100" b="1" dirty="0"/>
              <a:t>have:</a:t>
            </a:r>
            <a:r>
              <a:rPr lang="en-US" sz="3100" dirty="0"/>
              <a:t> Features of this priority are important but can be omitted if time or resources constraints appear</a:t>
            </a:r>
            <a:r>
              <a:rPr lang="en-US" sz="3100" dirty="0" smtClean="0"/>
              <a:t>.</a:t>
            </a:r>
          </a:p>
          <a:p>
            <a:pPr lvl="1"/>
            <a:endParaRPr lang="en-IE" sz="3100" dirty="0"/>
          </a:p>
          <a:p>
            <a:pPr lvl="1"/>
            <a:r>
              <a:rPr lang="en-US" sz="3100" b="1" dirty="0" smtClean="0"/>
              <a:t>Could </a:t>
            </a:r>
            <a:r>
              <a:rPr lang="en-US" sz="3100" b="1" dirty="0"/>
              <a:t>have:</a:t>
            </a:r>
            <a:r>
              <a:rPr lang="en-US" sz="3100" dirty="0"/>
              <a:t> These features enhance the system with greater functionality, but the timeliness of their delivery is not critical</a:t>
            </a:r>
            <a:r>
              <a:rPr lang="en-US" sz="3100" dirty="0" smtClean="0"/>
              <a:t>.</a:t>
            </a:r>
          </a:p>
          <a:p>
            <a:pPr lvl="1"/>
            <a:endParaRPr lang="en-IE" sz="3100" dirty="0"/>
          </a:p>
          <a:p>
            <a:pPr lvl="1"/>
            <a:r>
              <a:rPr lang="en-US" sz="3100" b="1" dirty="0" smtClean="0"/>
              <a:t>Want </a:t>
            </a:r>
            <a:r>
              <a:rPr lang="en-US" sz="3100" b="1" dirty="0"/>
              <a:t>to have:</a:t>
            </a:r>
            <a:r>
              <a:rPr lang="en-US" sz="3100" dirty="0"/>
              <a:t> These features serve only a limited group of users and do not drive the same amount of business value as the preceding items.</a:t>
            </a:r>
            <a:endParaRPr lang="en-IE" sz="3100" dirty="0"/>
          </a:p>
          <a:p>
            <a:endParaRPr lang="en-IE" dirty="0"/>
          </a:p>
        </p:txBody>
      </p:sp>
    </p:spTree>
    <p:extLst>
      <p:ext uri="{BB962C8B-B14F-4D97-AF65-F5344CB8AC3E}">
        <p14:creationId xmlns:p14="http://schemas.microsoft.com/office/powerpoint/2010/main" val="2510248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Enhancing Requirements</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477461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Enhancing Requirements</a:t>
            </a:r>
          </a:p>
        </p:txBody>
      </p:sp>
      <p:sp>
        <p:nvSpPr>
          <p:cNvPr id="3" name="Content Placeholder 2"/>
          <p:cNvSpPr>
            <a:spLocks noGrp="1"/>
          </p:cNvSpPr>
          <p:nvPr>
            <p:ph idx="1"/>
          </p:nvPr>
        </p:nvSpPr>
        <p:spPr/>
        <p:txBody>
          <a:bodyPr/>
          <a:lstStyle/>
          <a:p>
            <a:r>
              <a:rPr lang="en-US" dirty="0"/>
              <a:t>There are a number of ways to enhance the requirements gathering effort with additional information or practices, depending on the nature of the product. </a:t>
            </a:r>
            <a:r>
              <a:rPr lang="en-US" dirty="0" smtClean="0"/>
              <a:t>					</a:t>
            </a:r>
          </a:p>
          <a:p>
            <a:r>
              <a:rPr lang="en-US" dirty="0" smtClean="0"/>
              <a:t>In this section we consider the concepts of </a:t>
            </a:r>
            <a:r>
              <a:rPr lang="en-US" i="1" dirty="0" smtClean="0"/>
              <a:t>personas</a:t>
            </a:r>
            <a:r>
              <a:rPr lang="en-US" dirty="0"/>
              <a:t>, </a:t>
            </a:r>
            <a:r>
              <a:rPr lang="en-US" i="1" dirty="0"/>
              <a:t>usability</a:t>
            </a:r>
            <a:r>
              <a:rPr lang="en-US" dirty="0"/>
              <a:t>, and </a:t>
            </a:r>
            <a:r>
              <a:rPr lang="en-US" i="1" dirty="0"/>
              <a:t>business value </a:t>
            </a:r>
            <a:r>
              <a:rPr lang="en-US" dirty="0"/>
              <a:t>as </a:t>
            </a:r>
            <a:r>
              <a:rPr lang="en-US" dirty="0" smtClean="0"/>
              <a:t>ways to enhance requirements.</a:t>
            </a:r>
            <a:endParaRPr lang="en-IE" dirty="0"/>
          </a:p>
          <a:p>
            <a:endParaRPr lang="en-IE" dirty="0"/>
          </a:p>
        </p:txBody>
      </p:sp>
    </p:spTree>
    <p:extLst>
      <p:ext uri="{BB962C8B-B14F-4D97-AF65-F5344CB8AC3E}">
        <p14:creationId xmlns:p14="http://schemas.microsoft.com/office/powerpoint/2010/main" val="8142989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Incorporation of Personas</a:t>
            </a:r>
            <a:endParaRPr lang="en-IE" dirty="0"/>
          </a:p>
        </p:txBody>
      </p:sp>
      <p:sp>
        <p:nvSpPr>
          <p:cNvPr id="3" name="Content Placeholder 2"/>
          <p:cNvSpPr>
            <a:spLocks noGrp="1"/>
          </p:cNvSpPr>
          <p:nvPr>
            <p:ph idx="1"/>
          </p:nvPr>
        </p:nvSpPr>
        <p:spPr/>
        <p:txBody>
          <a:bodyPr>
            <a:normAutofit fontScale="85000" lnSpcReduction="10000"/>
          </a:bodyPr>
          <a:lstStyle/>
          <a:p>
            <a:r>
              <a:rPr lang="en-US" dirty="0"/>
              <a:t>Another element that can enhance the effectiveness of user stories is to incorporate personas. </a:t>
            </a:r>
            <a:endParaRPr lang="en-US" dirty="0" smtClean="0"/>
          </a:p>
          <a:p>
            <a:endParaRPr lang="en-US" dirty="0"/>
          </a:p>
          <a:p>
            <a:r>
              <a:rPr lang="en-US" dirty="0" smtClean="0"/>
              <a:t>A </a:t>
            </a:r>
            <a:r>
              <a:rPr lang="en-US" dirty="0"/>
              <a:t>persona is defined as “</a:t>
            </a:r>
            <a:r>
              <a:rPr lang="en-US" i="1" dirty="0"/>
              <a:t>a user-archetype, a fictional representation of target users you can use to help guide decisions about product, features, navigation, (and) visual design</a:t>
            </a:r>
            <a:r>
              <a:rPr lang="en-US" dirty="0" smtClean="0"/>
              <a:t>”.</a:t>
            </a:r>
          </a:p>
          <a:p>
            <a:endParaRPr lang="en-US" dirty="0"/>
          </a:p>
          <a:p>
            <a:r>
              <a:rPr lang="en-US" dirty="0" smtClean="0"/>
              <a:t>Personas act </a:t>
            </a:r>
            <a:r>
              <a:rPr lang="en-US" dirty="0"/>
              <a:t>as users of the system so they </a:t>
            </a:r>
            <a:r>
              <a:rPr lang="en-US" dirty="0" smtClean="0"/>
              <a:t>can contemplate </a:t>
            </a:r>
            <a:r>
              <a:rPr lang="en-US" dirty="0"/>
              <a:t>the user interaction when brainstorming design options.</a:t>
            </a:r>
            <a:endParaRPr lang="en-IE" dirty="0"/>
          </a:p>
        </p:txBody>
      </p:sp>
    </p:spTree>
    <p:extLst>
      <p:ext uri="{BB962C8B-B14F-4D97-AF65-F5344CB8AC3E}">
        <p14:creationId xmlns:p14="http://schemas.microsoft.com/office/powerpoint/2010/main" val="665285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Incorporation of Personas</a:t>
            </a:r>
            <a:endParaRPr lang="en-IE" dirty="0"/>
          </a:p>
        </p:txBody>
      </p:sp>
      <p:sp>
        <p:nvSpPr>
          <p:cNvPr id="3" name="Content Placeholder 2"/>
          <p:cNvSpPr>
            <a:spLocks noGrp="1"/>
          </p:cNvSpPr>
          <p:nvPr>
            <p:ph idx="1"/>
          </p:nvPr>
        </p:nvSpPr>
        <p:spPr/>
        <p:txBody>
          <a:bodyPr>
            <a:normAutofit fontScale="77500" lnSpcReduction="20000"/>
          </a:bodyPr>
          <a:lstStyle/>
          <a:p>
            <a:r>
              <a:rPr lang="en-US" dirty="0"/>
              <a:t>G</a:t>
            </a:r>
            <a:r>
              <a:rPr lang="en-US" dirty="0" smtClean="0"/>
              <a:t>uidance </a:t>
            </a:r>
            <a:r>
              <a:rPr lang="en-US" dirty="0"/>
              <a:t>on </a:t>
            </a:r>
            <a:r>
              <a:rPr lang="en-US" dirty="0" smtClean="0"/>
              <a:t>the use of personas:				</a:t>
            </a:r>
            <a:endParaRPr lang="en-IE" dirty="0"/>
          </a:p>
          <a:p>
            <a:pPr marL="914400" lvl="1" indent="-514350">
              <a:buFont typeface="+mj-lt"/>
              <a:buAutoNum type="arabicPeriod"/>
            </a:pPr>
            <a:r>
              <a:rPr lang="en-US" dirty="0" smtClean="0"/>
              <a:t>You </a:t>
            </a:r>
            <a:r>
              <a:rPr lang="en-US" dirty="0"/>
              <a:t>want a finite number of personas, so your goal is to narrow down the people you are designing the system for.</a:t>
            </a:r>
            <a:endParaRPr lang="en-IE" dirty="0"/>
          </a:p>
          <a:p>
            <a:pPr marL="914400" lvl="1" indent="-514350">
              <a:buFont typeface="+mj-lt"/>
              <a:buAutoNum type="arabicPeriod"/>
            </a:pPr>
            <a:r>
              <a:rPr lang="en-US" dirty="0" smtClean="0"/>
              <a:t>A </a:t>
            </a:r>
            <a:r>
              <a:rPr lang="en-US" dirty="0"/>
              <a:t>primary persona is someone who must be satisfied but who cannot be satisfied by a user interface that is designed for another persona.</a:t>
            </a:r>
            <a:endParaRPr lang="en-IE" dirty="0"/>
          </a:p>
          <a:p>
            <a:pPr marL="914400" lvl="1" indent="-514350">
              <a:buFont typeface="+mj-lt"/>
              <a:buAutoNum type="arabicPeriod"/>
            </a:pPr>
            <a:r>
              <a:rPr lang="en-US" dirty="0" smtClean="0"/>
              <a:t>You </a:t>
            </a:r>
            <a:r>
              <a:rPr lang="en-US" dirty="0"/>
              <a:t>want to know what the persona’s goals are so that you can see what your system needs to do, and not do.</a:t>
            </a:r>
            <a:endParaRPr lang="en-IE" dirty="0"/>
          </a:p>
          <a:p>
            <a:pPr marL="914400" lvl="1" indent="-514350">
              <a:buFont typeface="+mj-lt"/>
              <a:buAutoNum type="arabicPeriod"/>
            </a:pPr>
            <a:r>
              <a:rPr lang="en-US" dirty="0" smtClean="0"/>
              <a:t>If </a:t>
            </a:r>
            <a:r>
              <a:rPr lang="en-US" dirty="0"/>
              <a:t>you identify more than three primary personas, your scope is likely too large.</a:t>
            </a:r>
            <a:endParaRPr lang="en-IE" dirty="0"/>
          </a:p>
          <a:p>
            <a:pPr marL="914400" lvl="1" indent="-514350">
              <a:buFont typeface="+mj-lt"/>
              <a:buAutoNum type="arabicPeriod"/>
            </a:pPr>
            <a:r>
              <a:rPr lang="en-US" dirty="0" smtClean="0"/>
              <a:t>Sometimes </a:t>
            </a:r>
            <a:r>
              <a:rPr lang="en-US" dirty="0"/>
              <a:t>you want to identify negative personas, people that you are not designing for.</a:t>
            </a:r>
            <a:endParaRPr lang="en-IE" dirty="0"/>
          </a:p>
          <a:p>
            <a:pPr marL="914400" lvl="1" indent="-514350">
              <a:buFont typeface="+mj-lt"/>
              <a:buAutoNum type="arabicPeriod"/>
            </a:pPr>
            <a:endParaRPr lang="en-IE" dirty="0"/>
          </a:p>
        </p:txBody>
      </p:sp>
    </p:spTree>
    <p:extLst>
      <p:ext uri="{BB962C8B-B14F-4D97-AF65-F5344CB8AC3E}">
        <p14:creationId xmlns:p14="http://schemas.microsoft.com/office/powerpoint/2010/main" val="1741684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Incorporation of Personas</a:t>
            </a:r>
            <a:endParaRPr lang="en-IE" dirty="0"/>
          </a:p>
        </p:txBody>
      </p:sp>
      <p:sp>
        <p:nvSpPr>
          <p:cNvPr id="3" name="Content Placeholder 2"/>
          <p:cNvSpPr>
            <a:spLocks noGrp="1"/>
          </p:cNvSpPr>
          <p:nvPr>
            <p:ph idx="1"/>
          </p:nvPr>
        </p:nvSpPr>
        <p:spPr/>
        <p:txBody>
          <a:bodyPr>
            <a:normAutofit fontScale="85000" lnSpcReduction="10000"/>
          </a:bodyPr>
          <a:lstStyle/>
          <a:p>
            <a:r>
              <a:rPr lang="en-US" dirty="0"/>
              <a:t>D</a:t>
            </a:r>
            <a:r>
              <a:rPr lang="en-US" dirty="0" smtClean="0"/>
              <a:t>eveloping </a:t>
            </a:r>
            <a:r>
              <a:rPr lang="en-US" dirty="0"/>
              <a:t>specific personas can reinforce the needs of the user and allow for a more detailed discussion about the features and priorities that will matter most to them</a:t>
            </a:r>
            <a:r>
              <a:rPr lang="en-US" dirty="0" smtClean="0"/>
              <a:t>.								</a:t>
            </a:r>
            <a:endParaRPr lang="en-IE" dirty="0"/>
          </a:p>
          <a:p>
            <a:r>
              <a:rPr lang="en-US" dirty="0"/>
              <a:t>Although personas are used by the product owner in the creation of more effective user stories, they can be equally important to the Scrum team because it helps the developers and testers to connect with the end users more intimately and resist the urge to create software targeted at the generic </a:t>
            </a:r>
            <a:r>
              <a:rPr lang="en-US" dirty="0" smtClean="0"/>
              <a:t>masses. </a:t>
            </a:r>
            <a:endParaRPr lang="en-IE" dirty="0"/>
          </a:p>
        </p:txBody>
      </p:sp>
    </p:spTree>
    <p:extLst>
      <p:ext uri="{BB962C8B-B14F-4D97-AF65-F5344CB8AC3E}">
        <p14:creationId xmlns:p14="http://schemas.microsoft.com/office/powerpoint/2010/main" val="11781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Autofit/>
          </a:bodyPr>
          <a:lstStyle/>
          <a:p>
            <a:r>
              <a:rPr lang="en-US" sz="3600" dirty="0"/>
              <a:t>Human–Computer Interaction (HCI) and Usability</a:t>
            </a:r>
            <a:endParaRPr lang="en-IE" sz="3600" dirty="0"/>
          </a:p>
        </p:txBody>
      </p:sp>
      <p:sp>
        <p:nvSpPr>
          <p:cNvPr id="3" name="Content Placeholder 2"/>
          <p:cNvSpPr>
            <a:spLocks noGrp="1"/>
          </p:cNvSpPr>
          <p:nvPr>
            <p:ph idx="1"/>
          </p:nvPr>
        </p:nvSpPr>
        <p:spPr/>
        <p:txBody>
          <a:bodyPr/>
          <a:lstStyle/>
          <a:p>
            <a:r>
              <a:rPr lang="en-US" dirty="0"/>
              <a:t>Another way to add depth to the user stories is to incorporate usability. </a:t>
            </a:r>
            <a:endParaRPr lang="en-US" dirty="0" smtClean="0"/>
          </a:p>
          <a:p>
            <a:endParaRPr lang="en-US" dirty="0"/>
          </a:p>
          <a:p>
            <a:r>
              <a:rPr lang="en-US" dirty="0" smtClean="0"/>
              <a:t>For </a:t>
            </a:r>
            <a:r>
              <a:rPr lang="en-US" dirty="0"/>
              <a:t>this, we turn to usability experts such as those with experience in </a:t>
            </a:r>
            <a:r>
              <a:rPr lang="en-US" b="1" dirty="0">
                <a:hlinkClick r:id="rId2"/>
              </a:rPr>
              <a:t>human–computer interaction</a:t>
            </a:r>
            <a:r>
              <a:rPr lang="en-US" dirty="0"/>
              <a:t> (HCI), which is the study of people and their interactions with computers.</a:t>
            </a:r>
            <a:endParaRPr lang="en-IE" dirty="0"/>
          </a:p>
          <a:p>
            <a:endParaRPr lang="en-IE" dirty="0"/>
          </a:p>
        </p:txBody>
      </p:sp>
    </p:spTree>
    <p:extLst>
      <p:ext uri="{BB962C8B-B14F-4D97-AF65-F5344CB8AC3E}">
        <p14:creationId xmlns:p14="http://schemas.microsoft.com/office/powerpoint/2010/main" val="1438515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IE" dirty="0"/>
              <a:t/>
            </a:r>
            <a:br>
              <a:rPr lang="en-IE" dirty="0"/>
            </a:br>
            <a:endParaRPr lang="en-IE" dirty="0"/>
          </a:p>
        </p:txBody>
      </p:sp>
      <p:sp>
        <p:nvSpPr>
          <p:cNvPr id="3" name="Content Placeholder 2"/>
          <p:cNvSpPr>
            <a:spLocks noGrp="1"/>
          </p:cNvSpPr>
          <p:nvPr>
            <p:ph idx="1"/>
          </p:nvPr>
        </p:nvSpPr>
        <p:spPr/>
        <p:txBody>
          <a:bodyPr>
            <a:normAutofit fontScale="77500" lnSpcReduction="20000"/>
          </a:bodyPr>
          <a:lstStyle/>
          <a:p>
            <a:r>
              <a:rPr lang="en-US" dirty="0"/>
              <a:t>The idea behind HCI and usability is that wireframes or prototypes can be developed “on paper,” or in systems that involve minimal </a:t>
            </a:r>
            <a:r>
              <a:rPr lang="en-US" dirty="0" smtClean="0"/>
              <a:t>development.					</a:t>
            </a:r>
          </a:p>
          <a:p>
            <a:r>
              <a:rPr lang="en-US" dirty="0"/>
              <a:t>These wireframes are then shown to the product owner and even to the end users so they can react to the workflow and the usability before anything is written in the </a:t>
            </a:r>
            <a:r>
              <a:rPr lang="en-US" dirty="0" smtClean="0"/>
              <a:t>code.</a:t>
            </a:r>
          </a:p>
          <a:p>
            <a:endParaRPr lang="en-US" dirty="0"/>
          </a:p>
          <a:p>
            <a:r>
              <a:rPr lang="en-US" dirty="0"/>
              <a:t>T</a:t>
            </a:r>
            <a:r>
              <a:rPr lang="en-US" dirty="0" smtClean="0"/>
              <a:t>his </a:t>
            </a:r>
            <a:r>
              <a:rPr lang="en-US" dirty="0"/>
              <a:t>gives the product owner and the team feedback to improve the stories and the design so the development team starts with something that has already passed a usability screening.</a:t>
            </a:r>
            <a:endParaRPr lang="en-IE" dirty="0"/>
          </a:p>
        </p:txBody>
      </p:sp>
      <p:sp>
        <p:nvSpPr>
          <p:cNvPr id="4" name="Title 1"/>
          <p:cNvSpPr txBox="1">
            <a:spLocks/>
          </p:cNvSpPr>
          <p:nvPr/>
        </p:nvSpPr>
        <p:spPr>
          <a:xfrm>
            <a:off x="533400" y="3048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Human–Computer Interaction (HCI) and Usability</a:t>
            </a:r>
            <a:endParaRPr lang="en-IE" sz="3600" dirty="0"/>
          </a:p>
        </p:txBody>
      </p:sp>
    </p:spTree>
    <p:extLst>
      <p:ext uri="{BB962C8B-B14F-4D97-AF65-F5344CB8AC3E}">
        <p14:creationId xmlns:p14="http://schemas.microsoft.com/office/powerpoint/2010/main" val="149431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lstStyle/>
          <a:p>
            <a:r>
              <a:rPr lang="en-US" dirty="0"/>
              <a:t>Finally, the Waterfall method fails to keep up with the needs of the business because it is difficult to incorporate changes in requirements. </a:t>
            </a:r>
            <a:endParaRPr lang="en-US" dirty="0" smtClean="0"/>
          </a:p>
          <a:p>
            <a:endParaRPr lang="en-US" dirty="0"/>
          </a:p>
          <a:p>
            <a:r>
              <a:rPr lang="en-US" dirty="0" smtClean="0"/>
              <a:t>The </a:t>
            </a:r>
            <a:r>
              <a:rPr lang="en-US" dirty="0"/>
              <a:t>Agile framework is built to embrace change.</a:t>
            </a:r>
            <a:endParaRPr lang="en-IE" dirty="0"/>
          </a:p>
          <a:p>
            <a:endParaRPr lang="en-IE" dirty="0"/>
          </a:p>
        </p:txBody>
      </p:sp>
    </p:spTree>
    <p:extLst>
      <p:ext uri="{BB962C8B-B14F-4D97-AF65-F5344CB8AC3E}">
        <p14:creationId xmlns:p14="http://schemas.microsoft.com/office/powerpoint/2010/main" val="2923403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Can user experience designers fit within fast-moving Agile teams? </a:t>
            </a:r>
            <a:endParaRPr lang="en-US" dirty="0" smtClean="0"/>
          </a:p>
          <a:p>
            <a:endParaRPr lang="en-US" dirty="0"/>
          </a:p>
          <a:p>
            <a:r>
              <a:rPr lang="en-US" dirty="0" smtClean="0"/>
              <a:t>Of </a:t>
            </a:r>
            <a:r>
              <a:rPr lang="en-US" dirty="0"/>
              <a:t>course. Ideally, we would like the user experience designer to be part of the Scrum or Agile team and to be available to answer questions or clarify items on the features currently being developed. </a:t>
            </a:r>
            <a:endParaRPr lang="en-US" dirty="0" smtClean="0"/>
          </a:p>
          <a:p>
            <a:endParaRPr lang="en-US" dirty="0"/>
          </a:p>
          <a:p>
            <a:r>
              <a:rPr lang="en-US" dirty="0" smtClean="0"/>
              <a:t>We </a:t>
            </a:r>
            <a:r>
              <a:rPr lang="en-US" dirty="0"/>
              <a:t>also want our user experience designers to be one or two sprints ahead of the team, thinking about the upcoming features and how their usability can be considered and </a:t>
            </a:r>
            <a:r>
              <a:rPr lang="en-US" dirty="0" smtClean="0"/>
              <a:t>tested.</a:t>
            </a:r>
            <a:endParaRPr lang="en-IE" dirty="0"/>
          </a:p>
          <a:p>
            <a:endParaRPr lang="en-IE" dirty="0"/>
          </a:p>
        </p:txBody>
      </p:sp>
      <p:sp>
        <p:nvSpPr>
          <p:cNvPr id="4" name="Title 1"/>
          <p:cNvSpPr txBox="1">
            <a:spLocks noGrp="1"/>
          </p:cNvSpPr>
          <p:nvPr>
            <p:ph type="title"/>
          </p:nvPr>
        </p:nvSpPr>
        <p:spPr>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Human–Computer Interaction (HCI) and Usability</a:t>
            </a:r>
            <a:endParaRPr lang="en-IE" sz="3600" dirty="0"/>
          </a:p>
        </p:txBody>
      </p:sp>
    </p:spTree>
    <p:extLst>
      <p:ext uri="{BB962C8B-B14F-4D97-AF65-F5344CB8AC3E}">
        <p14:creationId xmlns:p14="http://schemas.microsoft.com/office/powerpoint/2010/main" val="2460883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Another approach that aids in the integration of user experience designers into a Scrum team is to have the developers start on the tasks that are heavy on development and light on user interface work while the user interface designers are investigating, creating, and verifying designs for </a:t>
            </a:r>
            <a:r>
              <a:rPr lang="en-US" sz="2800" dirty="0" smtClean="0"/>
              <a:t>future.</a:t>
            </a:r>
            <a:endParaRPr lang="en-IE" sz="2800" dirty="0"/>
          </a:p>
          <a:p>
            <a:endParaRPr lang="en-IE" dirty="0"/>
          </a:p>
        </p:txBody>
      </p:sp>
      <p:sp>
        <p:nvSpPr>
          <p:cNvPr id="4" name="Title 1"/>
          <p:cNvSpPr txBox="1">
            <a:spLocks noGrp="1"/>
          </p:cNvSpPr>
          <p:nvPr>
            <p:ph type="title"/>
          </p:nvPr>
        </p:nvSpPr>
        <p:spPr>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Human–Computer Interaction (HCI) and Usability</a:t>
            </a:r>
            <a:endParaRPr lang="en-IE" sz="3600" dirty="0"/>
          </a:p>
        </p:txBody>
      </p:sp>
    </p:spTree>
    <p:extLst>
      <p:ext uri="{BB962C8B-B14F-4D97-AF65-F5344CB8AC3E}">
        <p14:creationId xmlns:p14="http://schemas.microsoft.com/office/powerpoint/2010/main" val="3593778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Value</a:t>
            </a:r>
            <a:endParaRPr lang="en-IE" dirty="0"/>
          </a:p>
        </p:txBody>
      </p:sp>
      <p:sp>
        <p:nvSpPr>
          <p:cNvPr id="3" name="Content Placeholder 2"/>
          <p:cNvSpPr>
            <a:spLocks noGrp="1"/>
          </p:cNvSpPr>
          <p:nvPr>
            <p:ph idx="1"/>
          </p:nvPr>
        </p:nvSpPr>
        <p:spPr/>
        <p:txBody>
          <a:bodyPr/>
          <a:lstStyle/>
          <a:p>
            <a:r>
              <a:rPr lang="en-US" dirty="0"/>
              <a:t>The point of all user stories, both epics and child stories that have been broken down, is to deliver business value. </a:t>
            </a:r>
            <a:endParaRPr lang="en-US" dirty="0" smtClean="0"/>
          </a:p>
          <a:p>
            <a:endParaRPr lang="en-US" dirty="0"/>
          </a:p>
          <a:p>
            <a:r>
              <a:rPr lang="en-US" dirty="0" smtClean="0"/>
              <a:t>It </a:t>
            </a:r>
            <a:r>
              <a:rPr lang="en-US" dirty="0"/>
              <a:t>is the very reason that we write software and deploy code—to increase the business value of the application. </a:t>
            </a:r>
            <a:r>
              <a:rPr lang="en-US" dirty="0"/>
              <a:t>B</a:t>
            </a:r>
            <a:r>
              <a:rPr lang="en-US" dirty="0" smtClean="0"/>
              <a:t>usiness </a:t>
            </a:r>
            <a:r>
              <a:rPr lang="en-US" dirty="0"/>
              <a:t>value can take many forms:</a:t>
            </a:r>
            <a:endParaRPr lang="en-IE" dirty="0"/>
          </a:p>
          <a:p>
            <a:endParaRPr lang="en-IE" dirty="0"/>
          </a:p>
        </p:txBody>
      </p:sp>
    </p:spTree>
    <p:extLst>
      <p:ext uri="{BB962C8B-B14F-4D97-AF65-F5344CB8AC3E}">
        <p14:creationId xmlns:p14="http://schemas.microsoft.com/office/powerpoint/2010/main" val="1554988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Value</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Increased revenue</a:t>
            </a:r>
            <a:endParaRPr lang="en-IE" dirty="0"/>
          </a:p>
          <a:p>
            <a:pPr marL="514350" indent="-514350">
              <a:buFont typeface="+mj-lt"/>
              <a:buAutoNum type="arabicPeriod"/>
            </a:pPr>
            <a:r>
              <a:rPr lang="en-US" dirty="0" smtClean="0"/>
              <a:t>Expansion </a:t>
            </a:r>
            <a:r>
              <a:rPr lang="en-US" dirty="0"/>
              <a:t>of addressable market (i.e., with this new feature, more people will be interested in buying it)</a:t>
            </a:r>
            <a:endParaRPr lang="en-IE" dirty="0"/>
          </a:p>
          <a:p>
            <a:pPr marL="514350" indent="-514350">
              <a:buFont typeface="+mj-lt"/>
              <a:buAutoNum type="arabicPeriod"/>
            </a:pPr>
            <a:r>
              <a:rPr lang="en-US" dirty="0" smtClean="0"/>
              <a:t>Decreased </a:t>
            </a:r>
            <a:r>
              <a:rPr lang="en-US" dirty="0"/>
              <a:t>cost</a:t>
            </a:r>
            <a:endParaRPr lang="en-IE" dirty="0"/>
          </a:p>
          <a:p>
            <a:pPr marL="514350" indent="-514350">
              <a:buFont typeface="+mj-lt"/>
              <a:buAutoNum type="arabicPeriod"/>
            </a:pPr>
            <a:r>
              <a:rPr lang="en-US" dirty="0" smtClean="0"/>
              <a:t>Increased </a:t>
            </a:r>
            <a:r>
              <a:rPr lang="en-US" dirty="0"/>
              <a:t>customer satisfaction</a:t>
            </a:r>
            <a:endParaRPr lang="en-IE" dirty="0"/>
          </a:p>
          <a:p>
            <a:pPr marL="514350" indent="-514350">
              <a:buFont typeface="+mj-lt"/>
              <a:buAutoNum type="arabicPeriod"/>
            </a:pPr>
            <a:r>
              <a:rPr lang="en-US" dirty="0" smtClean="0"/>
              <a:t>Increased </a:t>
            </a:r>
            <a:r>
              <a:rPr lang="en-US" dirty="0"/>
              <a:t>processing speed</a:t>
            </a:r>
            <a:endParaRPr lang="en-IE" dirty="0"/>
          </a:p>
          <a:p>
            <a:pPr marL="514350" indent="-514350">
              <a:buFont typeface="+mj-lt"/>
              <a:buAutoNum type="arabicPeriod"/>
            </a:pPr>
            <a:r>
              <a:rPr lang="en-US" dirty="0" smtClean="0"/>
              <a:t>Increased </a:t>
            </a:r>
            <a:r>
              <a:rPr lang="en-US" dirty="0"/>
              <a:t>stability of the application</a:t>
            </a:r>
            <a:endParaRPr lang="en-IE" dirty="0"/>
          </a:p>
          <a:p>
            <a:pPr marL="514350" indent="-514350">
              <a:buFont typeface="+mj-lt"/>
              <a:buAutoNum type="arabicPeriod"/>
            </a:pPr>
            <a:r>
              <a:rPr lang="en-US" dirty="0" smtClean="0"/>
              <a:t>Improved </a:t>
            </a:r>
            <a:r>
              <a:rPr lang="en-US" dirty="0"/>
              <a:t>usability</a:t>
            </a:r>
            <a:endParaRPr lang="en-IE" dirty="0"/>
          </a:p>
          <a:p>
            <a:endParaRPr lang="en-IE" dirty="0"/>
          </a:p>
        </p:txBody>
      </p:sp>
    </p:spTree>
    <p:extLst>
      <p:ext uri="{BB962C8B-B14F-4D97-AF65-F5344CB8AC3E}">
        <p14:creationId xmlns:p14="http://schemas.microsoft.com/office/powerpoint/2010/main" val="24104105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Value</a:t>
            </a:r>
          </a:p>
        </p:txBody>
      </p:sp>
      <p:sp>
        <p:nvSpPr>
          <p:cNvPr id="3" name="Content Placeholder 2"/>
          <p:cNvSpPr>
            <a:spLocks noGrp="1"/>
          </p:cNvSpPr>
          <p:nvPr>
            <p:ph idx="1"/>
          </p:nvPr>
        </p:nvSpPr>
        <p:spPr/>
        <p:txBody>
          <a:bodyPr/>
          <a:lstStyle/>
          <a:p>
            <a:r>
              <a:rPr lang="en-US" dirty="0"/>
              <a:t>We should always test our user stories to make sure they are delivering business </a:t>
            </a:r>
            <a:r>
              <a:rPr lang="en-US" dirty="0" smtClean="0"/>
              <a:t>value.</a:t>
            </a:r>
          </a:p>
          <a:p>
            <a:endParaRPr lang="en-US" dirty="0"/>
          </a:p>
          <a:p>
            <a:r>
              <a:rPr lang="en-US" dirty="0" smtClean="0"/>
              <a:t> If they </a:t>
            </a:r>
            <a:r>
              <a:rPr lang="en-US" dirty="0"/>
              <a:t>are not, they should be either removed from the backlog or deprioritized to ensure that higher value features are worked on first.</a:t>
            </a:r>
            <a:endParaRPr lang="en-IE" dirty="0"/>
          </a:p>
          <a:p>
            <a:endParaRPr lang="en-IE" dirty="0"/>
          </a:p>
        </p:txBody>
      </p:sp>
    </p:spTree>
    <p:extLst>
      <p:ext uri="{BB962C8B-B14F-4D97-AF65-F5344CB8AC3E}">
        <p14:creationId xmlns:p14="http://schemas.microsoft.com/office/powerpoint/2010/main" val="39987733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Value Dilemma?</a:t>
            </a:r>
            <a:endParaRPr lang="en-IE" dirty="0"/>
          </a:p>
        </p:txBody>
      </p:sp>
      <p:sp>
        <p:nvSpPr>
          <p:cNvPr id="3" name="Content Placeholder 2"/>
          <p:cNvSpPr>
            <a:spLocks noGrp="1"/>
          </p:cNvSpPr>
          <p:nvPr>
            <p:ph idx="1"/>
          </p:nvPr>
        </p:nvSpPr>
        <p:spPr/>
        <p:txBody>
          <a:bodyPr>
            <a:normAutofit lnSpcReduction="10000"/>
          </a:bodyPr>
          <a:lstStyle/>
          <a:p>
            <a:r>
              <a:rPr lang="en-US" dirty="0"/>
              <a:t>There will always be an instance where one customer might need a feature given a specific set of circumstances, but 99% of the customers/users will never have this need. </a:t>
            </a:r>
            <a:endParaRPr lang="en-US" dirty="0" smtClean="0"/>
          </a:p>
          <a:p>
            <a:endParaRPr lang="en-US" dirty="0"/>
          </a:p>
          <a:p>
            <a:r>
              <a:rPr lang="en-US" dirty="0" smtClean="0"/>
              <a:t>The </a:t>
            </a:r>
            <a:r>
              <a:rPr lang="en-US" dirty="0"/>
              <a:t>prudent product owner is always vigilant about this and makes sure that the team does not work on something for the 1% at the expense of the needs of the 99%.</a:t>
            </a:r>
            <a:endParaRPr lang="en-IE" dirty="0"/>
          </a:p>
        </p:txBody>
      </p:sp>
    </p:spTree>
    <p:extLst>
      <p:ext uri="{BB962C8B-B14F-4D97-AF65-F5344CB8AC3E}">
        <p14:creationId xmlns:p14="http://schemas.microsoft.com/office/powerpoint/2010/main" val="35644731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Summary</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624373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IE"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a:t>In the Waterfall methodology, user requirements should be completed before engaging with development teams. This linear model does not suit the evolving needs of today’s dynamic marketplace</a:t>
            </a:r>
            <a:r>
              <a:rPr lang="en-US" dirty="0" smtClean="0"/>
              <a:t>.								</a:t>
            </a:r>
            <a:endParaRPr lang="en-IE" dirty="0"/>
          </a:p>
          <a:p>
            <a:r>
              <a:rPr lang="en-US" dirty="0" smtClean="0"/>
              <a:t> </a:t>
            </a:r>
            <a:r>
              <a:rPr lang="en-US" dirty="0"/>
              <a:t>In Agile, a user story, by definition, must be small enough to be designed, coded, and tested in single sprint, or iteration</a:t>
            </a:r>
            <a:r>
              <a:rPr lang="en-US" dirty="0" smtClean="0"/>
              <a:t>.		</a:t>
            </a:r>
            <a:endParaRPr lang="en-IE" dirty="0"/>
          </a:p>
          <a:p>
            <a:r>
              <a:rPr lang="en-US" dirty="0" smtClean="0"/>
              <a:t>The </a:t>
            </a:r>
            <a:r>
              <a:rPr lang="en-US" dirty="0"/>
              <a:t>user story format is </a:t>
            </a:r>
            <a:r>
              <a:rPr lang="en-US" i="1" dirty="0"/>
              <a:t>As a &lt;type of user&gt;, I want &lt;some goal&gt;, so that &lt;some reason&gt;.</a:t>
            </a:r>
            <a:r>
              <a:rPr lang="en-US" dirty="0"/>
              <a:t> Each element is important for helping to clarify exactly what we are trying to accomplish with our software</a:t>
            </a:r>
            <a:r>
              <a:rPr lang="en-US" dirty="0" smtClean="0"/>
              <a:t>.		</a:t>
            </a:r>
            <a:endParaRPr lang="en-IE" dirty="0"/>
          </a:p>
          <a:p>
            <a:r>
              <a:rPr lang="en-US" dirty="0" smtClean="0"/>
              <a:t>We </a:t>
            </a:r>
            <a:r>
              <a:rPr lang="en-US" dirty="0"/>
              <a:t>want to INVEST in good user stories, meaning that they are Independent, Negotiable, Valuable, </a:t>
            </a:r>
            <a:r>
              <a:rPr lang="en-US" dirty="0" smtClean="0"/>
              <a:t>Estimable, </a:t>
            </a:r>
            <a:r>
              <a:rPr lang="en-US" dirty="0"/>
              <a:t>Small, and Testable.</a:t>
            </a:r>
            <a:endParaRPr lang="en-IE" dirty="0"/>
          </a:p>
          <a:p>
            <a:endParaRPr lang="en-IE" dirty="0"/>
          </a:p>
        </p:txBody>
      </p:sp>
    </p:spTree>
    <p:extLst>
      <p:ext uri="{BB962C8B-B14F-4D97-AF65-F5344CB8AC3E}">
        <p14:creationId xmlns:p14="http://schemas.microsoft.com/office/powerpoint/2010/main" val="22146025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IE" dirty="0"/>
          </a:p>
        </p:txBody>
      </p:sp>
      <p:sp>
        <p:nvSpPr>
          <p:cNvPr id="3" name="Content Placeholder 2"/>
          <p:cNvSpPr>
            <a:spLocks noGrp="1"/>
          </p:cNvSpPr>
          <p:nvPr>
            <p:ph idx="1"/>
          </p:nvPr>
        </p:nvSpPr>
        <p:spPr/>
        <p:txBody>
          <a:bodyPr>
            <a:noAutofit/>
          </a:bodyPr>
          <a:lstStyle/>
          <a:p>
            <a:r>
              <a:rPr lang="en-US" sz="2200" dirty="0"/>
              <a:t>Epics are user stories that are too large to be completed in a single sprint. Most user stories start as epics, and there is no need to break them down into smaller user stories until the team is getting close to working on them</a:t>
            </a:r>
            <a:r>
              <a:rPr lang="en-US" sz="2200" dirty="0" smtClean="0"/>
              <a:t>.								</a:t>
            </a:r>
            <a:endParaRPr lang="en-IE" sz="2200" dirty="0"/>
          </a:p>
          <a:p>
            <a:r>
              <a:rPr lang="en-US" sz="2200" dirty="0"/>
              <a:t> Acceptance criteria are the details added to a story representing how a story will be “graded” or deemed complete by the users. Acceptance criteria often lead to healthy conversations about trade-offs between development teams and product people</a:t>
            </a:r>
            <a:r>
              <a:rPr lang="en-US" sz="2200" dirty="0" smtClean="0"/>
              <a:t>.					</a:t>
            </a:r>
            <a:endParaRPr lang="en-IE" sz="2200" dirty="0"/>
          </a:p>
          <a:p>
            <a:r>
              <a:rPr lang="en-US" sz="2200" dirty="0" smtClean="0"/>
              <a:t>DSDM </a:t>
            </a:r>
            <a:r>
              <a:rPr lang="en-US" sz="2200" dirty="0"/>
              <a:t>employs a prioritization method called </a:t>
            </a:r>
            <a:r>
              <a:rPr lang="en-US" sz="2200" dirty="0" err="1"/>
              <a:t>MoSCoW</a:t>
            </a:r>
            <a:r>
              <a:rPr lang="en-US" sz="2200" dirty="0"/>
              <a:t>, where stories are depicted as Must Haves, Should Haves, Could Haves, and Wants</a:t>
            </a:r>
            <a:r>
              <a:rPr lang="en-US" sz="2200" dirty="0" smtClean="0"/>
              <a:t>.</a:t>
            </a:r>
            <a:r>
              <a:rPr lang="en-US" sz="2100" dirty="0" smtClean="0"/>
              <a:t>								</a:t>
            </a:r>
            <a:endParaRPr lang="en-IE" sz="2100" dirty="0"/>
          </a:p>
          <a:p>
            <a:r>
              <a:rPr lang="en-US" sz="2100" dirty="0"/>
              <a:t> </a:t>
            </a:r>
            <a:endParaRPr lang="en-IE" sz="2100" dirty="0"/>
          </a:p>
        </p:txBody>
      </p:sp>
    </p:spTree>
    <p:extLst>
      <p:ext uri="{BB962C8B-B14F-4D97-AF65-F5344CB8AC3E}">
        <p14:creationId xmlns:p14="http://schemas.microsoft.com/office/powerpoint/2010/main" val="1071808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IE" dirty="0"/>
          </a:p>
        </p:txBody>
      </p:sp>
      <p:sp>
        <p:nvSpPr>
          <p:cNvPr id="3" name="Content Placeholder 2"/>
          <p:cNvSpPr>
            <a:spLocks noGrp="1"/>
          </p:cNvSpPr>
          <p:nvPr>
            <p:ph idx="1"/>
          </p:nvPr>
        </p:nvSpPr>
        <p:spPr/>
        <p:txBody>
          <a:bodyPr>
            <a:normAutofit fontScale="77500" lnSpcReduction="20000"/>
          </a:bodyPr>
          <a:lstStyle/>
          <a:p>
            <a:r>
              <a:rPr lang="en-US" dirty="0"/>
              <a:t>Feature-driven development has a similar user story format to Scrum: </a:t>
            </a:r>
            <a:r>
              <a:rPr lang="en-US" i="1" dirty="0"/>
              <a:t>&lt;Action&gt; the &lt;Result&gt; by/for/of/to &lt;object&gt;.</a:t>
            </a:r>
            <a:endParaRPr lang="en-IE" dirty="0"/>
          </a:p>
          <a:p>
            <a:pPr marL="0" indent="0">
              <a:buNone/>
            </a:pPr>
            <a:endParaRPr lang="en-US" dirty="0" smtClean="0"/>
          </a:p>
          <a:p>
            <a:r>
              <a:rPr lang="en-US" dirty="0" smtClean="0"/>
              <a:t>A </a:t>
            </a:r>
            <a:r>
              <a:rPr lang="en-US" dirty="0"/>
              <a:t>persona is a fictitious character that represents a key user of the system. Personas are named and detailed to assist in the requirements clarification and prioritization process</a:t>
            </a:r>
            <a:r>
              <a:rPr lang="en-US" dirty="0" smtClean="0"/>
              <a:t>.						</a:t>
            </a:r>
            <a:endParaRPr lang="en-IE" dirty="0"/>
          </a:p>
          <a:p>
            <a:r>
              <a:rPr lang="en-US" dirty="0"/>
              <a:t>User experience designers and HCI experts contribute to strong requirements by mapping and testing the workflows and usability considerations before development begins.</a:t>
            </a:r>
            <a:endParaRPr lang="en-IE" dirty="0"/>
          </a:p>
          <a:p>
            <a:endParaRPr lang="en-IE" dirty="0"/>
          </a:p>
        </p:txBody>
      </p:sp>
    </p:spTree>
    <p:extLst>
      <p:ext uri="{BB962C8B-B14F-4D97-AF65-F5344CB8AC3E}">
        <p14:creationId xmlns:p14="http://schemas.microsoft.com/office/powerpoint/2010/main" val="692392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Requirements in Scrum</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710310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normAutofit fontScale="92500" lnSpcReduction="20000"/>
          </a:bodyPr>
          <a:lstStyle/>
          <a:p>
            <a:r>
              <a:rPr lang="en-US" dirty="0"/>
              <a:t>Agile operates in a completely different and innovative way compared to Waterfall. </a:t>
            </a:r>
            <a:endParaRPr lang="en-US" dirty="0" smtClean="0"/>
          </a:p>
          <a:p>
            <a:endParaRPr lang="en-US" dirty="0"/>
          </a:p>
          <a:p>
            <a:r>
              <a:rPr lang="en-US" dirty="0" smtClean="0"/>
              <a:t>Instead </a:t>
            </a:r>
            <a:r>
              <a:rPr lang="en-US" dirty="0"/>
              <a:t>of documenting all of the ins and outs of a complex system, Agile calls for simple instructions for a simple feature, and details are added as it is discussed. </a:t>
            </a:r>
            <a:endParaRPr lang="en-US" dirty="0" smtClean="0"/>
          </a:p>
          <a:p>
            <a:endParaRPr lang="en-US" dirty="0"/>
          </a:p>
          <a:p>
            <a:r>
              <a:rPr lang="en-US" dirty="0" smtClean="0"/>
              <a:t>Requirements </a:t>
            </a:r>
            <a:r>
              <a:rPr lang="en-US" dirty="0"/>
              <a:t>are focused on meeting the needs of the user/customer, delivering tangible business value, and inviting collaboration.</a:t>
            </a:r>
            <a:endParaRPr lang="en-IE" dirty="0"/>
          </a:p>
          <a:p>
            <a:endParaRPr lang="en-IE" dirty="0"/>
          </a:p>
        </p:txBody>
      </p:sp>
    </p:spTree>
    <p:extLst>
      <p:ext uri="{BB962C8B-B14F-4D97-AF65-F5344CB8AC3E}">
        <p14:creationId xmlns:p14="http://schemas.microsoft.com/office/powerpoint/2010/main" val="266470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User Stories</a:t>
            </a:r>
            <a:endParaRPr lang="en-IE" dirty="0"/>
          </a:p>
        </p:txBody>
      </p:sp>
      <p:sp>
        <p:nvSpPr>
          <p:cNvPr id="3" name="Content Placeholder 2"/>
          <p:cNvSpPr>
            <a:spLocks noGrp="1"/>
          </p:cNvSpPr>
          <p:nvPr>
            <p:ph idx="1"/>
          </p:nvPr>
        </p:nvSpPr>
        <p:spPr/>
        <p:txBody>
          <a:bodyPr>
            <a:normAutofit fontScale="77500" lnSpcReduction="20000"/>
          </a:bodyPr>
          <a:lstStyle/>
          <a:p>
            <a:r>
              <a:rPr lang="en-US" dirty="0"/>
              <a:t>R</a:t>
            </a:r>
            <a:r>
              <a:rPr lang="en-US" dirty="0" smtClean="0"/>
              <a:t>equirements must be gathered—or </a:t>
            </a:r>
            <a:r>
              <a:rPr lang="en-US" dirty="0"/>
              <a:t>elicited—and documented. </a:t>
            </a:r>
            <a:endParaRPr lang="en-US" dirty="0" smtClean="0"/>
          </a:p>
          <a:p>
            <a:pPr marL="0" indent="0">
              <a:buNone/>
            </a:pPr>
            <a:endParaRPr lang="en-US" dirty="0" smtClean="0"/>
          </a:p>
          <a:p>
            <a:r>
              <a:rPr lang="en-US" dirty="0"/>
              <a:t>In Scrum, the requirements are called </a:t>
            </a:r>
            <a:r>
              <a:rPr lang="en-US" i="1" dirty="0"/>
              <a:t>user stories</a:t>
            </a:r>
            <a:r>
              <a:rPr lang="en-US" dirty="0"/>
              <a:t>. </a:t>
            </a:r>
            <a:endParaRPr lang="en-US" dirty="0" smtClean="0"/>
          </a:p>
          <a:p>
            <a:endParaRPr lang="en-US" dirty="0"/>
          </a:p>
          <a:p>
            <a:r>
              <a:rPr lang="en-US" dirty="0"/>
              <a:t>A user story, by definition, must be small enough that it can be designed, coded, and tested within the sprint or iteration. </a:t>
            </a:r>
            <a:endParaRPr lang="en-US" dirty="0" smtClean="0"/>
          </a:p>
          <a:p>
            <a:endParaRPr lang="en-US" dirty="0"/>
          </a:p>
          <a:p>
            <a:r>
              <a:rPr lang="en-US" dirty="0" smtClean="0"/>
              <a:t>Since </a:t>
            </a:r>
            <a:r>
              <a:rPr lang="en-US" dirty="0"/>
              <a:t>the length of a sprint or iteration is short—two to four weeks—that forces </a:t>
            </a:r>
            <a:r>
              <a:rPr lang="en-US" dirty="0" smtClean="0"/>
              <a:t>user </a:t>
            </a:r>
            <a:r>
              <a:rPr lang="en-US" dirty="0"/>
              <a:t>stories to be simple and concise.</a:t>
            </a:r>
            <a:endParaRPr lang="en-IE" dirty="0"/>
          </a:p>
          <a:p>
            <a:endParaRPr lang="en-IE" dirty="0"/>
          </a:p>
        </p:txBody>
      </p:sp>
    </p:spTree>
    <p:extLst>
      <p:ext uri="{BB962C8B-B14F-4D97-AF65-F5344CB8AC3E}">
        <p14:creationId xmlns:p14="http://schemas.microsoft.com/office/powerpoint/2010/main" val="1295405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E" dirty="0" smtClean="0"/>
              <a:t>What is a User Story? - Features</a:t>
            </a:r>
            <a:endParaRPr lang="en-IE" dirty="0"/>
          </a:p>
        </p:txBody>
      </p:sp>
      <p:sp>
        <p:nvSpPr>
          <p:cNvPr id="3" name="Content Placeholder 2"/>
          <p:cNvSpPr>
            <a:spLocks noGrp="1"/>
          </p:cNvSpPr>
          <p:nvPr>
            <p:ph idx="1"/>
          </p:nvPr>
        </p:nvSpPr>
        <p:spPr>
          <a:xfrm>
            <a:off x="457200" y="1752600"/>
            <a:ext cx="8229600" cy="4800600"/>
          </a:xfrm>
        </p:spPr>
        <p:txBody>
          <a:bodyPr>
            <a:normAutofit fontScale="70000" lnSpcReduction="20000"/>
          </a:bodyPr>
          <a:lstStyle/>
          <a:p>
            <a:r>
              <a:rPr lang="en-US" sz="3400" b="1" dirty="0"/>
              <a:t>What:</a:t>
            </a:r>
            <a:r>
              <a:rPr lang="en-US" sz="3400" dirty="0"/>
              <a:t> A user story is a description of the requested feature (or component of a feature) that is short and simple</a:t>
            </a:r>
            <a:r>
              <a:rPr lang="en-US" sz="3400" dirty="0" smtClean="0"/>
              <a:t>.			</a:t>
            </a:r>
            <a:endParaRPr lang="en-IE" sz="3400" dirty="0"/>
          </a:p>
          <a:p>
            <a:r>
              <a:rPr lang="en-US" sz="3400" b="1" dirty="0" smtClean="0"/>
              <a:t>Who</a:t>
            </a:r>
            <a:r>
              <a:rPr lang="en-US" sz="3400" b="1" dirty="0"/>
              <a:t>:</a:t>
            </a:r>
            <a:r>
              <a:rPr lang="en-US" sz="3400" dirty="0"/>
              <a:t> A user story incorporates the perspective of the person who will use or benefit from the requested feature</a:t>
            </a:r>
            <a:r>
              <a:rPr lang="en-US" sz="3400" dirty="0" smtClean="0"/>
              <a:t>.			</a:t>
            </a:r>
            <a:endParaRPr lang="en-IE" sz="3400" dirty="0"/>
          </a:p>
          <a:p>
            <a:r>
              <a:rPr lang="en-US" sz="3400" b="1" dirty="0" smtClean="0"/>
              <a:t>Why</a:t>
            </a:r>
            <a:r>
              <a:rPr lang="en-US" sz="3400" b="1" dirty="0"/>
              <a:t>:</a:t>
            </a:r>
            <a:r>
              <a:rPr lang="en-US" sz="3400" dirty="0"/>
              <a:t> A user story incorporates the “value” of the feature so the team can understand what is driving this particular request</a:t>
            </a:r>
            <a:r>
              <a:rPr lang="en-US" sz="3400" dirty="0" smtClean="0"/>
              <a:t>.								</a:t>
            </a:r>
            <a:endParaRPr lang="en-IE" sz="3400" dirty="0"/>
          </a:p>
          <a:p>
            <a:r>
              <a:rPr lang="en-US" sz="3400" b="1" dirty="0" smtClean="0"/>
              <a:t>When</a:t>
            </a:r>
            <a:r>
              <a:rPr lang="en-US" sz="3400" b="1" dirty="0"/>
              <a:t>:</a:t>
            </a:r>
            <a:r>
              <a:rPr lang="en-US" sz="3400" dirty="0"/>
              <a:t> The user story will not actually specify a time frame, but there is a concept of time based on the prioritization of the user story: Those that are more time sensitive, or that drive more business value, are prioritized to the top of the list.</a:t>
            </a:r>
            <a:endParaRPr lang="en-IE" sz="3400" dirty="0"/>
          </a:p>
          <a:p>
            <a:endParaRPr lang="en-IE" dirty="0"/>
          </a:p>
        </p:txBody>
      </p:sp>
    </p:spTree>
    <p:extLst>
      <p:ext uri="{BB962C8B-B14F-4D97-AF65-F5344CB8AC3E}">
        <p14:creationId xmlns:p14="http://schemas.microsoft.com/office/powerpoint/2010/main" val="3278102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User Story Format</a:t>
            </a:r>
            <a:endParaRPr lang="en-IE" dirty="0"/>
          </a:p>
        </p:txBody>
      </p:sp>
      <p:sp>
        <p:nvSpPr>
          <p:cNvPr id="3" name="Content Placeholder 2"/>
          <p:cNvSpPr>
            <a:spLocks noGrp="1"/>
          </p:cNvSpPr>
          <p:nvPr>
            <p:ph idx="1"/>
          </p:nvPr>
        </p:nvSpPr>
        <p:spPr/>
        <p:txBody>
          <a:bodyPr/>
          <a:lstStyle/>
          <a:p>
            <a:r>
              <a:rPr lang="en-US" dirty="0"/>
              <a:t>The user story format is very precise and allows </a:t>
            </a:r>
            <a:r>
              <a:rPr lang="en-US" dirty="0" smtClean="0"/>
              <a:t>individuals to </a:t>
            </a:r>
            <a:r>
              <a:rPr lang="en-US" dirty="0"/>
              <a:t>collect valuable information in a user-friendly sentence structure. </a:t>
            </a:r>
            <a:endParaRPr lang="en-US" dirty="0" smtClean="0"/>
          </a:p>
          <a:p>
            <a:endParaRPr lang="en-US" dirty="0"/>
          </a:p>
          <a:p>
            <a:r>
              <a:rPr lang="en-US" dirty="0" smtClean="0"/>
              <a:t>Here </a:t>
            </a:r>
            <a:r>
              <a:rPr lang="en-US" dirty="0"/>
              <a:t>is the basic format:</a:t>
            </a:r>
            <a:endParaRPr lang="en-IE" dirty="0"/>
          </a:p>
          <a:p>
            <a:pPr lvl="1"/>
            <a:r>
              <a:rPr lang="en-US" dirty="0"/>
              <a:t>As a &lt;type of user&gt;, I want &lt;some goal&gt;, so that &lt;some reason&gt;</a:t>
            </a:r>
            <a:endParaRPr lang="en-IE" dirty="0"/>
          </a:p>
          <a:p>
            <a:pPr marL="0" indent="0">
              <a:buNone/>
            </a:pPr>
            <a:endParaRPr lang="en-IE" dirty="0"/>
          </a:p>
        </p:txBody>
      </p:sp>
    </p:spTree>
    <p:extLst>
      <p:ext uri="{BB962C8B-B14F-4D97-AF65-F5344CB8AC3E}">
        <p14:creationId xmlns:p14="http://schemas.microsoft.com/office/powerpoint/2010/main" val="965592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3377</Words>
  <Application>Microsoft Office PowerPoint</Application>
  <PresentationFormat>On-screen Show (4:3)</PresentationFormat>
  <Paragraphs>272</Paragraphs>
  <Slides>49</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Calibri</vt:lpstr>
      <vt:lpstr>Office Theme</vt:lpstr>
      <vt:lpstr>Agile Requirements in Scrum</vt:lpstr>
      <vt:lpstr>Introduction</vt:lpstr>
      <vt:lpstr>Introduction</vt:lpstr>
      <vt:lpstr>Introduction</vt:lpstr>
      <vt:lpstr>Requirements in Scrum</vt:lpstr>
      <vt:lpstr>Overview</vt:lpstr>
      <vt:lpstr>User Stories</vt:lpstr>
      <vt:lpstr>What is a User Story? - Features</vt:lpstr>
      <vt:lpstr>User Story Format</vt:lpstr>
      <vt:lpstr>User Story Format</vt:lpstr>
      <vt:lpstr>User Story Format</vt:lpstr>
      <vt:lpstr>User Story Examples</vt:lpstr>
      <vt:lpstr>User Stories</vt:lpstr>
      <vt:lpstr>User Story Characteristics (INVEST)</vt:lpstr>
      <vt:lpstr>User Story Characteristics (INVEST)</vt:lpstr>
      <vt:lpstr>User Story Characteristics (INVEST)</vt:lpstr>
      <vt:lpstr>Epics</vt:lpstr>
      <vt:lpstr>Epics</vt:lpstr>
      <vt:lpstr>Epics and the “Product Backlog Iceberg”</vt:lpstr>
      <vt:lpstr>Epics and the “Product Backlog Iceberg”</vt:lpstr>
      <vt:lpstr>Epics</vt:lpstr>
      <vt:lpstr>Acceptance Criteria</vt:lpstr>
      <vt:lpstr>Acceptance Criteria Example</vt:lpstr>
      <vt:lpstr>Acceptance Criteria Example</vt:lpstr>
      <vt:lpstr>Acceptance Criteria</vt:lpstr>
      <vt:lpstr>Acceptance Criteria</vt:lpstr>
      <vt:lpstr>User Story – Writing Best Practices</vt:lpstr>
      <vt:lpstr>User Story – Writing Best Practices</vt:lpstr>
      <vt:lpstr>User Story – Writing Best Practices</vt:lpstr>
      <vt:lpstr>User Story – Writing Best Practices</vt:lpstr>
      <vt:lpstr>XP and Requirements</vt:lpstr>
      <vt:lpstr>MoSCoW rules</vt:lpstr>
      <vt:lpstr>Enhancing Requirements</vt:lpstr>
      <vt:lpstr>Enhancing Requirements</vt:lpstr>
      <vt:lpstr>Incorporation of Personas</vt:lpstr>
      <vt:lpstr>Incorporation of Personas</vt:lpstr>
      <vt:lpstr>Incorporation of Personas</vt:lpstr>
      <vt:lpstr>Human–Computer Interaction (HCI) and Usability</vt:lpstr>
      <vt:lpstr> </vt:lpstr>
      <vt:lpstr>Human–Computer Interaction (HCI) and Usability</vt:lpstr>
      <vt:lpstr>Human–Computer Interaction (HCI) and Usability</vt:lpstr>
      <vt:lpstr>Business Value</vt:lpstr>
      <vt:lpstr>Business Value</vt:lpstr>
      <vt:lpstr>Business Value</vt:lpstr>
      <vt:lpstr>Business Value Dilemma?</vt:lpstr>
      <vt:lpstr>Summary</vt:lpstr>
      <vt:lpstr>Summary</vt:lpstr>
      <vt:lpstr>Summary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 in Scrum</dc:title>
  <dc:creator>Michael Russell</dc:creator>
  <cp:lastModifiedBy>Michael Russell</cp:lastModifiedBy>
  <cp:revision>33</cp:revision>
  <dcterms:created xsi:type="dcterms:W3CDTF">2006-08-16T00:00:00Z</dcterms:created>
  <dcterms:modified xsi:type="dcterms:W3CDTF">2015-09-03T15:14:50Z</dcterms:modified>
</cp:coreProperties>
</file>