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asybacklog.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User Stories - Practical</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77484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Acceptance Tests</a:t>
            </a:r>
          </a:p>
        </p:txBody>
      </p:sp>
      <p:sp>
        <p:nvSpPr>
          <p:cNvPr id="3" name="Content Placeholder 2"/>
          <p:cNvSpPr>
            <a:spLocks noGrp="1"/>
          </p:cNvSpPr>
          <p:nvPr>
            <p:ph idx="1"/>
          </p:nvPr>
        </p:nvSpPr>
        <p:spPr/>
        <p:txBody>
          <a:bodyPr>
            <a:noAutofit/>
          </a:bodyPr>
          <a:lstStyle/>
          <a:p>
            <a:r>
              <a:rPr lang="en-IE" sz="2400" dirty="0"/>
              <a:t>Acceptance testing is the process of verifying that stories were developed such that each works exactly the way the customer team expected it to work.	</a:t>
            </a:r>
          </a:p>
          <a:p>
            <a:endParaRPr lang="en-IE" sz="2400" dirty="0"/>
          </a:p>
          <a:p>
            <a:r>
              <a:rPr lang="en-IE" sz="2400" dirty="0"/>
              <a:t>Tests should be written as early in an iteration or sprint as possible (or even slightly before the iteration or sprint).						</a:t>
            </a:r>
          </a:p>
          <a:p>
            <a:r>
              <a:rPr lang="en-IE" sz="2400" dirty="0"/>
              <a:t>The test descriptions are meant to be short and incomplete. 							</a:t>
            </a:r>
          </a:p>
        </p:txBody>
      </p:sp>
    </p:spTree>
    <p:extLst>
      <p:ext uri="{BB962C8B-B14F-4D97-AF65-F5344CB8AC3E}">
        <p14:creationId xmlns:p14="http://schemas.microsoft.com/office/powerpoint/2010/main" val="288330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Acceptance Tests</a:t>
            </a:r>
          </a:p>
        </p:txBody>
      </p:sp>
      <p:sp>
        <p:nvSpPr>
          <p:cNvPr id="3" name="Content Placeholder 2"/>
          <p:cNvSpPr>
            <a:spLocks noGrp="1"/>
          </p:cNvSpPr>
          <p:nvPr>
            <p:ph idx="1"/>
          </p:nvPr>
        </p:nvSpPr>
        <p:spPr/>
        <p:txBody>
          <a:bodyPr/>
          <a:lstStyle/>
          <a:p>
            <a:r>
              <a:rPr lang="en-IE" dirty="0"/>
              <a:t>Tests can be added or removed at any time.				</a:t>
            </a:r>
          </a:p>
          <a:p>
            <a:r>
              <a:rPr lang="en-IE" dirty="0"/>
              <a:t>The goal is to convey additional information about the story so that the developers will know when they are done. It is useful for the developers to know the customer’s expectations so they know when they are done.</a:t>
            </a:r>
          </a:p>
          <a:p>
            <a:endParaRPr lang="en-IE" dirty="0"/>
          </a:p>
        </p:txBody>
      </p:sp>
    </p:spTree>
    <p:extLst>
      <p:ext uri="{BB962C8B-B14F-4D97-AF65-F5344CB8AC3E}">
        <p14:creationId xmlns:p14="http://schemas.microsoft.com/office/powerpoint/2010/main" val="264287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Easybacklog.com</a:t>
            </a:r>
          </a:p>
        </p:txBody>
      </p:sp>
      <p:sp>
        <p:nvSpPr>
          <p:cNvPr id="3" name="Content Placeholder 2"/>
          <p:cNvSpPr>
            <a:spLocks noGrp="1"/>
          </p:cNvSpPr>
          <p:nvPr>
            <p:ph idx="1"/>
          </p:nvPr>
        </p:nvSpPr>
        <p:spPr/>
        <p:txBody>
          <a:bodyPr>
            <a:normAutofit fontScale="85000" lnSpcReduction="20000"/>
          </a:bodyPr>
          <a:lstStyle/>
          <a:p>
            <a:r>
              <a:rPr lang="en-IE" dirty="0"/>
              <a:t>We will use this website to create and store our product backlog for our assignments.</a:t>
            </a:r>
          </a:p>
          <a:p>
            <a:endParaRPr lang="en-IE" dirty="0"/>
          </a:p>
          <a:p>
            <a:r>
              <a:rPr lang="en-IE" dirty="0"/>
              <a:t>You will need to create an account using your AIT student email address.</a:t>
            </a:r>
          </a:p>
          <a:p>
            <a:endParaRPr lang="en-IE" dirty="0"/>
          </a:p>
          <a:p>
            <a:r>
              <a:rPr lang="en-IE" dirty="0"/>
              <a:t>You will be able to share your work. For all product backlogs you create you must share it with me using the following email address:					</a:t>
            </a:r>
          </a:p>
          <a:p>
            <a:pPr lvl="5"/>
            <a:r>
              <a:rPr lang="en-IE" sz="3000" dirty="0"/>
              <a:t>mrussell@ait.ie</a:t>
            </a:r>
          </a:p>
        </p:txBody>
      </p:sp>
    </p:spTree>
    <p:extLst>
      <p:ext uri="{BB962C8B-B14F-4D97-AF65-F5344CB8AC3E}">
        <p14:creationId xmlns:p14="http://schemas.microsoft.com/office/powerpoint/2010/main" val="310795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Easybacklog.com</a:t>
            </a:r>
          </a:p>
        </p:txBody>
      </p:sp>
      <p:sp>
        <p:nvSpPr>
          <p:cNvPr id="3" name="Content Placeholder 2"/>
          <p:cNvSpPr>
            <a:spLocks noGrp="1"/>
          </p:cNvSpPr>
          <p:nvPr>
            <p:ph idx="1"/>
          </p:nvPr>
        </p:nvSpPr>
        <p:spPr/>
        <p:txBody>
          <a:bodyPr/>
          <a:lstStyle/>
          <a:p>
            <a:r>
              <a:rPr lang="en-IE" dirty="0" err="1"/>
              <a:t>Goto</a:t>
            </a:r>
            <a:r>
              <a:rPr lang="en-IE" dirty="0"/>
              <a:t>: </a:t>
            </a:r>
            <a:r>
              <a:rPr lang="en-IE" dirty="0">
                <a:hlinkClick r:id="rId2"/>
              </a:rPr>
              <a:t>www.easybacklog.com</a:t>
            </a:r>
            <a:endParaRPr lang="en-IE" dirty="0"/>
          </a:p>
          <a:p>
            <a:endParaRPr lang="en-IE" dirty="0"/>
          </a:p>
          <a:p>
            <a:r>
              <a:rPr lang="en-IE" dirty="0"/>
              <a:t>Create an account using the Sign-up option and your AIT email address.</a:t>
            </a:r>
          </a:p>
          <a:p>
            <a:endParaRPr lang="en-IE" dirty="0"/>
          </a:p>
          <a:p>
            <a:r>
              <a:rPr lang="en-IE" dirty="0"/>
              <a:t>Log in and create your first product backlog, using the user stories for </a:t>
            </a:r>
            <a:r>
              <a:rPr lang="en-IE" i="1" dirty="0" err="1"/>
              <a:t>JobsForAll</a:t>
            </a:r>
            <a:r>
              <a:rPr lang="en-IE" i="1" dirty="0"/>
              <a:t> </a:t>
            </a:r>
            <a:r>
              <a:rPr lang="en-IE" dirty="0"/>
              <a:t>website</a:t>
            </a:r>
            <a:r>
              <a:rPr lang="en-IE" i="1" dirty="0"/>
              <a:t>.</a:t>
            </a:r>
            <a:endParaRPr lang="en-IE" dirty="0"/>
          </a:p>
        </p:txBody>
      </p:sp>
    </p:spTree>
    <p:extLst>
      <p:ext uri="{BB962C8B-B14F-4D97-AF65-F5344CB8AC3E}">
        <p14:creationId xmlns:p14="http://schemas.microsoft.com/office/powerpoint/2010/main" val="118982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User Stories for Game Development: An Example</a:t>
            </a:r>
          </a:p>
        </p:txBody>
      </p:sp>
      <p:sp>
        <p:nvSpPr>
          <p:cNvPr id="3" name="Content Placeholder 2"/>
          <p:cNvSpPr>
            <a:spLocks noGrp="1"/>
          </p:cNvSpPr>
          <p:nvPr>
            <p:ph idx="1"/>
          </p:nvPr>
        </p:nvSpPr>
        <p:spPr/>
        <p:txBody>
          <a:bodyPr/>
          <a:lstStyle/>
          <a:p>
            <a:r>
              <a:rPr lang="en-IE" dirty="0"/>
              <a:t>Epic:</a:t>
            </a:r>
          </a:p>
          <a:p>
            <a:endParaRPr lang="en-IE" dirty="0"/>
          </a:p>
          <a:p>
            <a:pPr marL="0" lvl="1" indent="0">
              <a:buNone/>
            </a:pPr>
            <a:r>
              <a:rPr lang="en-US" dirty="0"/>
              <a:t>	As a &lt;game designer&gt;, </a:t>
            </a:r>
          </a:p>
          <a:p>
            <a:pPr marL="0" lvl="1" indent="0">
              <a:buNone/>
            </a:pPr>
            <a:r>
              <a:rPr lang="en-US" dirty="0"/>
              <a:t>	I want &lt;</a:t>
            </a:r>
            <a:r>
              <a:rPr lang="en-IE" dirty="0"/>
              <a:t>to add a new character, a dog</a:t>
            </a:r>
            <a:r>
              <a:rPr lang="en-US" dirty="0"/>
              <a:t>&gt;, </a:t>
            </a:r>
          </a:p>
          <a:p>
            <a:pPr marL="0" lvl="1" indent="0">
              <a:buNone/>
            </a:pPr>
            <a:r>
              <a:rPr lang="en-US" dirty="0"/>
              <a:t>	so that &lt;</a:t>
            </a:r>
            <a:r>
              <a:rPr lang="en-IE" dirty="0"/>
              <a:t>dogs can walk through the game, and 	interact with people</a:t>
            </a:r>
            <a:r>
              <a:rPr lang="en-US" dirty="0"/>
              <a:t>&gt;</a:t>
            </a:r>
          </a:p>
          <a:p>
            <a:pPr marL="0" indent="0">
              <a:buNone/>
            </a:pPr>
            <a:endParaRPr lang="en-IE" dirty="0"/>
          </a:p>
          <a:p>
            <a:pPr marL="0" indent="0">
              <a:buNone/>
            </a:pPr>
            <a:endParaRPr lang="en-IE" dirty="0"/>
          </a:p>
          <a:p>
            <a:pPr marL="0" indent="0">
              <a:buNone/>
            </a:pPr>
            <a:endParaRPr lang="en-IE" dirty="0"/>
          </a:p>
        </p:txBody>
      </p:sp>
    </p:spTree>
    <p:extLst>
      <p:ext uri="{BB962C8B-B14F-4D97-AF65-F5344CB8AC3E}">
        <p14:creationId xmlns:p14="http://schemas.microsoft.com/office/powerpoint/2010/main" val="2283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User Stories for Game Development: An Example</a:t>
            </a:r>
          </a:p>
        </p:txBody>
      </p:sp>
      <p:sp>
        <p:nvSpPr>
          <p:cNvPr id="3" name="Content Placeholder 2"/>
          <p:cNvSpPr>
            <a:spLocks noGrp="1"/>
          </p:cNvSpPr>
          <p:nvPr>
            <p:ph idx="1"/>
          </p:nvPr>
        </p:nvSpPr>
        <p:spPr/>
        <p:txBody>
          <a:bodyPr>
            <a:normAutofit fontScale="55000" lnSpcReduction="20000"/>
          </a:bodyPr>
          <a:lstStyle/>
          <a:p>
            <a:pPr marL="342900" lvl="1" indent="-342900">
              <a:buFont typeface="Arial" pitchFamily="34" charset="0"/>
              <a:buChar char="•"/>
            </a:pPr>
            <a:r>
              <a:rPr lang="en-US" sz="3800" dirty="0"/>
              <a:t>(Child) user stories that could evolve from the epic:</a:t>
            </a:r>
          </a:p>
          <a:p>
            <a:pPr marL="342900" lvl="1" indent="-342900">
              <a:buFont typeface="Arial" pitchFamily="34" charset="0"/>
              <a:buChar char="•"/>
            </a:pPr>
            <a:endParaRPr lang="en-US" sz="3800" dirty="0"/>
          </a:p>
          <a:p>
            <a:pPr marL="742950" lvl="2" indent="-342900"/>
            <a:r>
              <a:rPr lang="en-US" sz="3800" dirty="0"/>
              <a:t>As a &lt;dog&gt;, I want &lt;to </a:t>
            </a:r>
            <a:r>
              <a:rPr lang="en-IE" sz="3800" dirty="0"/>
              <a:t>appears in the game, not moving</a:t>
            </a:r>
            <a:r>
              <a:rPr lang="en-US" sz="3800" dirty="0"/>
              <a:t>&gt;, so that &lt;I am ready to take part in the game&gt;.						</a:t>
            </a:r>
          </a:p>
          <a:p>
            <a:pPr marL="742950" lvl="2" indent="-342900"/>
            <a:r>
              <a:rPr lang="en-US" sz="3800" dirty="0"/>
              <a:t>As a &lt;dog&gt;, I want &lt;to </a:t>
            </a:r>
            <a:r>
              <a:rPr lang="en-IE" sz="3800" dirty="0"/>
              <a:t>move through the level, without any special destination</a:t>
            </a:r>
            <a:r>
              <a:rPr lang="en-US" sz="3800" dirty="0"/>
              <a:t>&gt;, so that &lt;I can find food to survive&gt;.				</a:t>
            </a:r>
          </a:p>
          <a:p>
            <a:pPr marL="742950" lvl="2" indent="-342900"/>
            <a:r>
              <a:rPr lang="en-US" sz="3800" dirty="0"/>
              <a:t>As a &lt;dog&gt;, I want &lt;to </a:t>
            </a:r>
            <a:r>
              <a:rPr lang="en-IE" sz="3800" dirty="0"/>
              <a:t>able to bite people</a:t>
            </a:r>
            <a:r>
              <a:rPr lang="en-US" sz="3800" dirty="0"/>
              <a:t>&gt;, so that &lt;I can gain some extra health points&gt;.							</a:t>
            </a:r>
          </a:p>
          <a:p>
            <a:pPr marL="742950" lvl="2" indent="-342900"/>
            <a:r>
              <a:rPr lang="en-US" sz="3800" dirty="0"/>
              <a:t>As a &lt; dog &gt;, I want &lt;to be able to sit-down&gt;, so that &lt;I can rest&gt;.		</a:t>
            </a:r>
          </a:p>
          <a:p>
            <a:pPr marL="742950" lvl="2" indent="-342900"/>
            <a:r>
              <a:rPr lang="en-US" sz="3800" dirty="0"/>
              <a:t>As a &lt;dog&gt;, I want &lt;to </a:t>
            </a:r>
            <a:r>
              <a:rPr lang="en-IE" sz="3800" dirty="0"/>
              <a:t>obey to human orders </a:t>
            </a:r>
            <a:r>
              <a:rPr lang="en-US" sz="3800" dirty="0"/>
              <a:t>&gt;, so that &lt;I am feed&gt;.</a:t>
            </a:r>
          </a:p>
          <a:p>
            <a:pPr marL="342900" lvl="1" indent="-342900">
              <a:buFont typeface="Arial" pitchFamily="34" charset="0"/>
              <a:buChar char="•"/>
            </a:pPr>
            <a:endParaRPr lang="en-US" sz="38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pPr marL="342900" lvl="1" indent="-342900">
              <a:buFont typeface="Arial" pitchFamily="34" charset="0"/>
              <a:buChar char="•"/>
            </a:pPr>
            <a:endParaRPr lang="en-US" sz="3600" dirty="0"/>
          </a:p>
          <a:p>
            <a:endParaRPr lang="en-IE" dirty="0"/>
          </a:p>
        </p:txBody>
      </p:sp>
    </p:spTree>
    <p:extLst>
      <p:ext uri="{BB962C8B-B14F-4D97-AF65-F5344CB8AC3E}">
        <p14:creationId xmlns:p14="http://schemas.microsoft.com/office/powerpoint/2010/main" val="58212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Advantages of User Stories</a:t>
            </a:r>
          </a:p>
        </p:txBody>
      </p:sp>
      <p:sp>
        <p:nvSpPr>
          <p:cNvPr id="3" name="Content Placeholder 2"/>
          <p:cNvSpPr>
            <a:spLocks noGrp="1"/>
          </p:cNvSpPr>
          <p:nvPr>
            <p:ph idx="1"/>
          </p:nvPr>
        </p:nvSpPr>
        <p:spPr/>
        <p:txBody>
          <a:bodyPr>
            <a:noAutofit/>
          </a:bodyPr>
          <a:lstStyle/>
          <a:p>
            <a:r>
              <a:rPr lang="en-IE" sz="2400" dirty="0"/>
              <a:t>User stories emphasize verbal rather than written communication.							</a:t>
            </a:r>
          </a:p>
          <a:p>
            <a:r>
              <a:rPr lang="en-IE" sz="2400" dirty="0"/>
              <a:t>User stories are comprehensible by both you and the developers.								</a:t>
            </a:r>
          </a:p>
          <a:p>
            <a:r>
              <a:rPr lang="en-IE" sz="2400" dirty="0"/>
              <a:t>User stories are the right size for planning.			</a:t>
            </a:r>
          </a:p>
          <a:p>
            <a:r>
              <a:rPr lang="en-IE" sz="2400" dirty="0"/>
              <a:t>User stories work for iterative development.			</a:t>
            </a:r>
          </a:p>
          <a:p>
            <a:r>
              <a:rPr lang="en-IE" sz="2400" dirty="0"/>
              <a:t>User stories encourage deferring detail until you have the best understanding you are going to have about what you really need.</a:t>
            </a:r>
          </a:p>
        </p:txBody>
      </p:sp>
    </p:spTree>
    <p:extLst>
      <p:ext uri="{BB962C8B-B14F-4D97-AF65-F5344CB8AC3E}">
        <p14:creationId xmlns:p14="http://schemas.microsoft.com/office/powerpoint/2010/main" val="329285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JobsForAll</a:t>
            </a:r>
            <a:r>
              <a:rPr lang="en-IE" dirty="0"/>
              <a:t> Website</a:t>
            </a:r>
          </a:p>
        </p:txBody>
      </p:sp>
      <p:sp>
        <p:nvSpPr>
          <p:cNvPr id="3" name="Content Placeholder 2"/>
          <p:cNvSpPr>
            <a:spLocks noGrp="1"/>
          </p:cNvSpPr>
          <p:nvPr>
            <p:ph idx="1"/>
          </p:nvPr>
        </p:nvSpPr>
        <p:spPr/>
        <p:txBody>
          <a:bodyPr/>
          <a:lstStyle/>
          <a:p>
            <a:r>
              <a:rPr lang="en-IE" dirty="0"/>
              <a:t>The required goals and/or functionality of the </a:t>
            </a:r>
            <a:r>
              <a:rPr lang="en-IE" i="1" dirty="0" err="1"/>
              <a:t>JobsForAll</a:t>
            </a:r>
            <a:r>
              <a:rPr lang="en-IE" dirty="0"/>
              <a:t> Website can be best described as follows:</a:t>
            </a:r>
          </a:p>
          <a:p>
            <a:pPr marL="0" indent="0">
              <a:buNone/>
            </a:pPr>
            <a:endParaRPr lang="en-IE" dirty="0"/>
          </a:p>
          <a:p>
            <a:pPr marL="400050" lvl="1" indent="0">
              <a:buNone/>
            </a:pPr>
            <a:r>
              <a:rPr lang="en-IE" dirty="0"/>
              <a:t>- A user can search for a job.</a:t>
            </a:r>
          </a:p>
          <a:p>
            <a:pPr marL="400050" lvl="1" indent="0">
              <a:buNone/>
            </a:pPr>
            <a:r>
              <a:rPr lang="en-IE" dirty="0"/>
              <a:t>- A company can post job openings.</a:t>
            </a:r>
          </a:p>
        </p:txBody>
      </p:sp>
    </p:spTree>
    <p:extLst>
      <p:ext uri="{BB962C8B-B14F-4D97-AF65-F5344CB8AC3E}">
        <p14:creationId xmlns:p14="http://schemas.microsoft.com/office/powerpoint/2010/main" val="49779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Format</a:t>
            </a:r>
          </a:p>
        </p:txBody>
      </p:sp>
      <p:sp>
        <p:nvSpPr>
          <p:cNvPr id="3" name="Content Placeholder 2"/>
          <p:cNvSpPr>
            <a:spLocks noGrp="1"/>
          </p:cNvSpPr>
          <p:nvPr>
            <p:ph idx="1"/>
          </p:nvPr>
        </p:nvSpPr>
        <p:spPr/>
        <p:txBody>
          <a:bodyPr/>
          <a:lstStyle/>
          <a:p>
            <a:r>
              <a:rPr lang="en-US" dirty="0"/>
              <a:t>Here is the basic format:</a:t>
            </a:r>
            <a:endParaRPr lang="en-IE" dirty="0"/>
          </a:p>
          <a:p>
            <a:pPr lvl="1"/>
            <a:r>
              <a:rPr lang="en-US" dirty="0"/>
              <a:t>As a &lt;type of user&gt;, I want &lt;some goal&gt;, so that &lt;some reason&gt;</a:t>
            </a:r>
          </a:p>
          <a:p>
            <a:pPr lvl="1"/>
            <a:endParaRPr lang="en-US" dirty="0"/>
          </a:p>
          <a:p>
            <a:r>
              <a:rPr lang="en-IE" dirty="0"/>
              <a:t>The required goals and/or functionality of the </a:t>
            </a:r>
            <a:r>
              <a:rPr lang="en-IE" i="1" dirty="0" err="1"/>
              <a:t>JobsForAll</a:t>
            </a:r>
            <a:r>
              <a:rPr lang="en-IE" dirty="0"/>
              <a:t> Website need to be rewritten in this format.</a:t>
            </a:r>
          </a:p>
          <a:p>
            <a:endParaRPr lang="en-IE" dirty="0"/>
          </a:p>
          <a:p>
            <a:endParaRPr lang="en-IE" dirty="0"/>
          </a:p>
        </p:txBody>
      </p:sp>
    </p:spTree>
    <p:extLst>
      <p:ext uri="{BB962C8B-B14F-4D97-AF65-F5344CB8AC3E}">
        <p14:creationId xmlns:p14="http://schemas.microsoft.com/office/powerpoint/2010/main" val="204379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Epics</a:t>
            </a:r>
          </a:p>
        </p:txBody>
      </p:sp>
      <p:sp>
        <p:nvSpPr>
          <p:cNvPr id="3" name="Content Placeholder 2"/>
          <p:cNvSpPr>
            <a:spLocks noGrp="1"/>
          </p:cNvSpPr>
          <p:nvPr>
            <p:ph idx="1"/>
          </p:nvPr>
        </p:nvSpPr>
        <p:spPr/>
        <p:txBody>
          <a:bodyPr/>
          <a:lstStyle/>
          <a:p>
            <a:pPr marL="457200" indent="-457200"/>
            <a:r>
              <a:rPr lang="en-IE" dirty="0"/>
              <a:t>A user can search for a job.</a:t>
            </a:r>
          </a:p>
          <a:p>
            <a:pPr marL="857250" lvl="1" indent="-457200">
              <a:buFontTx/>
              <a:buChar char="-"/>
            </a:pPr>
            <a:r>
              <a:rPr lang="en-IE" dirty="0"/>
              <a:t>Rewrite as follows:</a:t>
            </a:r>
          </a:p>
          <a:p>
            <a:pPr marL="1257300" lvl="2" indent="-457200">
              <a:buFontTx/>
              <a:buChar char="-"/>
            </a:pPr>
            <a:r>
              <a:rPr lang="en-US" dirty="0"/>
              <a:t>As a &lt;user&gt;, I want &lt;to search for a job&gt;, so that &lt;I can get better paid&gt;</a:t>
            </a:r>
          </a:p>
          <a:p>
            <a:pPr marL="1257300" lvl="2" indent="-457200">
              <a:buFontTx/>
              <a:buChar char="-"/>
            </a:pPr>
            <a:endParaRPr lang="en-IE" dirty="0"/>
          </a:p>
          <a:p>
            <a:r>
              <a:rPr lang="en-IE" dirty="0"/>
              <a:t>A company can post job openings.</a:t>
            </a:r>
          </a:p>
          <a:p>
            <a:pPr marL="857250" lvl="1" indent="-457200">
              <a:buFontTx/>
              <a:buChar char="-"/>
            </a:pPr>
            <a:r>
              <a:rPr lang="en-IE" dirty="0"/>
              <a:t>Rewrite as follows:</a:t>
            </a:r>
          </a:p>
          <a:p>
            <a:pPr marL="1257300" lvl="2" indent="-457200">
              <a:buFontTx/>
              <a:buChar char="-"/>
            </a:pPr>
            <a:r>
              <a:rPr lang="en-US" dirty="0"/>
              <a:t>As a &lt;company&gt;, I want &lt;to post job openings&gt;, so that &lt;I hire excellent professionals for my company&gt;</a:t>
            </a:r>
          </a:p>
          <a:p>
            <a:pPr lvl="1"/>
            <a:endParaRPr lang="en-IE" dirty="0"/>
          </a:p>
        </p:txBody>
      </p:sp>
    </p:spTree>
    <p:extLst>
      <p:ext uri="{BB962C8B-B14F-4D97-AF65-F5344CB8AC3E}">
        <p14:creationId xmlns:p14="http://schemas.microsoft.com/office/powerpoint/2010/main" val="311770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Epics</a:t>
            </a:r>
          </a:p>
        </p:txBody>
      </p:sp>
      <p:sp>
        <p:nvSpPr>
          <p:cNvPr id="3" name="Content Placeholder 2"/>
          <p:cNvSpPr>
            <a:spLocks noGrp="1"/>
          </p:cNvSpPr>
          <p:nvPr>
            <p:ph idx="1"/>
          </p:nvPr>
        </p:nvSpPr>
        <p:spPr/>
        <p:txBody>
          <a:bodyPr/>
          <a:lstStyle/>
          <a:p>
            <a:r>
              <a:rPr lang="en-IE" dirty="0"/>
              <a:t>Clearly these two stories are too large to be of much use.							</a:t>
            </a:r>
          </a:p>
          <a:p>
            <a:r>
              <a:rPr lang="en-IE" dirty="0"/>
              <a:t>When a story is too large it is sometimes referred to as an </a:t>
            </a:r>
            <a:r>
              <a:rPr lang="en-IE" i="1" dirty="0"/>
              <a:t>epic. 					</a:t>
            </a:r>
          </a:p>
          <a:p>
            <a:r>
              <a:rPr lang="en-IE" dirty="0"/>
              <a:t>Epics should be split into two or more stories of smaller size.</a:t>
            </a:r>
          </a:p>
        </p:txBody>
      </p:sp>
    </p:spTree>
    <p:extLst>
      <p:ext uri="{BB962C8B-B14F-4D97-AF65-F5344CB8AC3E}">
        <p14:creationId xmlns:p14="http://schemas.microsoft.com/office/powerpoint/2010/main" val="227939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Epics</a:t>
            </a:r>
          </a:p>
        </p:txBody>
      </p:sp>
      <p:sp>
        <p:nvSpPr>
          <p:cNvPr id="3" name="Content Placeholder 2"/>
          <p:cNvSpPr>
            <a:spLocks noGrp="1"/>
          </p:cNvSpPr>
          <p:nvPr>
            <p:ph idx="1"/>
          </p:nvPr>
        </p:nvSpPr>
        <p:spPr>
          <a:xfrm>
            <a:off x="457200" y="1417638"/>
            <a:ext cx="8229600" cy="4525963"/>
          </a:xfrm>
        </p:spPr>
        <p:txBody>
          <a:bodyPr>
            <a:noAutofit/>
          </a:bodyPr>
          <a:lstStyle/>
          <a:p>
            <a:r>
              <a:rPr lang="en-IE" sz="2800" dirty="0"/>
              <a:t>For example, the epic </a:t>
            </a:r>
          </a:p>
          <a:p>
            <a:pPr marL="0" lvl="2" indent="0">
              <a:buNone/>
            </a:pPr>
            <a:r>
              <a:rPr lang="en-US" sz="2800" i="1" dirty="0"/>
              <a:t>	As a &lt;user&gt;, I want &lt;to search for a job&gt;, so that 	&lt;I can get better paid&gt;</a:t>
            </a:r>
          </a:p>
          <a:p>
            <a:pPr marL="0" indent="0">
              <a:buNone/>
            </a:pPr>
            <a:r>
              <a:rPr lang="en-IE" sz="2800" dirty="0"/>
              <a:t>     could be split into these stories:</a:t>
            </a:r>
          </a:p>
          <a:p>
            <a:endParaRPr lang="en-IE" sz="2000" dirty="0"/>
          </a:p>
          <a:p>
            <a:pPr marL="914400" lvl="3" indent="-457200">
              <a:buFont typeface="+mj-lt"/>
              <a:buAutoNum type="arabicPeriod"/>
            </a:pPr>
            <a:r>
              <a:rPr lang="en-US" sz="1600" i="1" dirty="0"/>
              <a:t>As a &lt;user&gt;, I want &lt;to search for a job </a:t>
            </a:r>
            <a:r>
              <a:rPr lang="en-IE" sz="1600" dirty="0"/>
              <a:t>by attributes like location, salary range, job title, company name, and the date the job was posted </a:t>
            </a:r>
            <a:r>
              <a:rPr lang="en-US" sz="1600" i="1" dirty="0"/>
              <a:t>&gt;, so that &lt;	&gt;</a:t>
            </a:r>
          </a:p>
          <a:p>
            <a:pPr marL="914400" lvl="3" indent="-457200">
              <a:buFont typeface="+mj-lt"/>
              <a:buAutoNum type="arabicPeriod"/>
            </a:pPr>
            <a:endParaRPr lang="en-US" sz="1600" i="1" dirty="0"/>
          </a:p>
          <a:p>
            <a:pPr marL="914400" lvl="3" indent="-457200">
              <a:buFont typeface="+mj-lt"/>
              <a:buAutoNum type="arabicPeriod"/>
            </a:pPr>
            <a:r>
              <a:rPr lang="en-US" sz="1600" i="1" dirty="0"/>
              <a:t>As a &lt;user&gt;, I want &lt;to</a:t>
            </a:r>
            <a:r>
              <a:rPr lang="en-IE" sz="1600" dirty="0"/>
              <a:t> view detailed information about a company that has posted a job</a:t>
            </a:r>
            <a:r>
              <a:rPr lang="en-US" sz="1600" i="1" dirty="0"/>
              <a:t> &gt;, so that &lt;I can see how good my prospects with that company would be&gt;</a:t>
            </a:r>
          </a:p>
          <a:p>
            <a:pPr marL="857250" lvl="1" indent="-457200">
              <a:buFont typeface="+mj-lt"/>
              <a:buAutoNum type="arabicPeriod"/>
            </a:pPr>
            <a:endParaRPr lang="en-IE" sz="1600" dirty="0"/>
          </a:p>
          <a:p>
            <a:pPr marL="914400" lvl="3" indent="-457200">
              <a:buFont typeface="+mj-lt"/>
              <a:buAutoNum type="arabicPeriod" startAt="3"/>
            </a:pPr>
            <a:r>
              <a:rPr lang="en-US" sz="1600" i="1" dirty="0"/>
              <a:t>As a &lt;user&gt;, I want &lt;to </a:t>
            </a:r>
            <a:r>
              <a:rPr lang="en-IE" sz="1600" dirty="0"/>
              <a:t>view information about each job that is matched by a search </a:t>
            </a:r>
            <a:r>
              <a:rPr lang="en-US" sz="1600" i="1" dirty="0"/>
              <a:t>&gt;, so that &lt;I can choose a job I like&gt;</a:t>
            </a:r>
          </a:p>
          <a:p>
            <a:endParaRPr lang="en-IE" sz="2000" dirty="0"/>
          </a:p>
          <a:p>
            <a:pPr marL="0" indent="0">
              <a:buNone/>
            </a:pPr>
            <a:endParaRPr lang="en-IE" sz="2000" dirty="0"/>
          </a:p>
        </p:txBody>
      </p:sp>
    </p:spTree>
    <p:extLst>
      <p:ext uri="{BB962C8B-B14F-4D97-AF65-F5344CB8AC3E}">
        <p14:creationId xmlns:p14="http://schemas.microsoft.com/office/powerpoint/2010/main" val="130252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User Stories</a:t>
            </a:r>
          </a:p>
        </p:txBody>
      </p:sp>
      <p:sp>
        <p:nvSpPr>
          <p:cNvPr id="3" name="Content Placeholder 2"/>
          <p:cNvSpPr>
            <a:spLocks noGrp="1"/>
          </p:cNvSpPr>
          <p:nvPr>
            <p:ph idx="1"/>
          </p:nvPr>
        </p:nvSpPr>
        <p:spPr/>
        <p:txBody>
          <a:bodyPr>
            <a:noAutofit/>
          </a:bodyPr>
          <a:lstStyle/>
          <a:p>
            <a:r>
              <a:rPr lang="en-IE" sz="2400" dirty="0"/>
              <a:t>However, we do not continue splitting stories until we have a story that covers every last detail. </a:t>
            </a:r>
          </a:p>
          <a:p>
            <a:endParaRPr lang="en-IE" sz="2400" dirty="0"/>
          </a:p>
          <a:p>
            <a:r>
              <a:rPr lang="en-IE" sz="2400" dirty="0"/>
              <a:t>For example, the story </a:t>
            </a:r>
            <a:r>
              <a:rPr lang="en-US" sz="2400" i="1" u="sng" dirty="0"/>
              <a:t>As a &lt;user&gt;, I want &lt;to</a:t>
            </a:r>
            <a:r>
              <a:rPr lang="en-IE" sz="2400" u="sng" dirty="0"/>
              <a:t> view detailed information about a company that has posted a job</a:t>
            </a:r>
            <a:r>
              <a:rPr lang="en-US" sz="2400" i="1" u="sng" dirty="0"/>
              <a:t> &gt;, so that &lt;I can see how good my prospects with that company would be&gt;</a:t>
            </a:r>
            <a:r>
              <a:rPr lang="en-US" sz="2400" i="1" dirty="0"/>
              <a:t> </a:t>
            </a:r>
            <a:r>
              <a:rPr lang="en-IE" sz="2400" dirty="0"/>
              <a:t>is a very reasonable and realistic story.</a:t>
            </a:r>
          </a:p>
          <a:p>
            <a:endParaRPr lang="en-IE" sz="2400" dirty="0"/>
          </a:p>
          <a:p>
            <a:r>
              <a:rPr lang="en-IE" sz="2400" dirty="0"/>
              <a:t>We do not need to further divide it into:</a:t>
            </a:r>
          </a:p>
          <a:p>
            <a:pPr lvl="1"/>
            <a:r>
              <a:rPr lang="en-IE" sz="2400" dirty="0"/>
              <a:t>A user can view a job description.</a:t>
            </a:r>
          </a:p>
          <a:p>
            <a:pPr lvl="1"/>
            <a:r>
              <a:rPr lang="en-IE" sz="2400" dirty="0"/>
              <a:t>A user can view a job’s salary range.</a:t>
            </a:r>
          </a:p>
          <a:p>
            <a:pPr lvl="1"/>
            <a:r>
              <a:rPr lang="en-IE" sz="2400" dirty="0"/>
              <a:t>A user can view the location of a job.</a:t>
            </a:r>
          </a:p>
        </p:txBody>
      </p:sp>
    </p:spTree>
    <p:extLst>
      <p:ext uri="{BB962C8B-B14F-4D97-AF65-F5344CB8AC3E}">
        <p14:creationId xmlns:p14="http://schemas.microsoft.com/office/powerpoint/2010/main" val="14378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err="1"/>
              <a:t>JobsForAll</a:t>
            </a:r>
            <a:r>
              <a:rPr lang="en-IE" i="1" dirty="0"/>
              <a:t> </a:t>
            </a:r>
            <a:r>
              <a:rPr lang="en-IE" dirty="0"/>
              <a:t>User Stories</a:t>
            </a:r>
          </a:p>
        </p:txBody>
      </p:sp>
      <p:sp>
        <p:nvSpPr>
          <p:cNvPr id="3" name="Content Placeholder 2"/>
          <p:cNvSpPr>
            <a:spLocks noGrp="1"/>
          </p:cNvSpPr>
          <p:nvPr>
            <p:ph idx="1"/>
          </p:nvPr>
        </p:nvSpPr>
        <p:spPr/>
        <p:txBody>
          <a:bodyPr/>
          <a:lstStyle/>
          <a:p>
            <a:r>
              <a:rPr lang="en-IE" dirty="0"/>
              <a:t>Rather than writing all these details as stories, the better approach is for the development team and the customer to discuss these details. 								</a:t>
            </a:r>
          </a:p>
          <a:p>
            <a:r>
              <a:rPr lang="en-IE" dirty="0"/>
              <a:t>That is, have a conversation about the details at the point when the details become important.</a:t>
            </a:r>
          </a:p>
        </p:txBody>
      </p:sp>
    </p:spTree>
    <p:extLst>
      <p:ext uri="{BB962C8B-B14F-4D97-AF65-F5344CB8AC3E}">
        <p14:creationId xmlns:p14="http://schemas.microsoft.com/office/powerpoint/2010/main" val="2607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534</Words>
  <Application>Microsoft Office PowerPoint</Application>
  <PresentationFormat>On-screen Show (4:3)</PresentationFormat>
  <Paragraphs>96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User Stories - Practical</vt:lpstr>
      <vt:lpstr>Advantages of User Stories</vt:lpstr>
      <vt:lpstr>JobsForAll Website</vt:lpstr>
      <vt:lpstr>User Story Format</vt:lpstr>
      <vt:lpstr>JobsForAll Epics</vt:lpstr>
      <vt:lpstr>JobsForAll Epics</vt:lpstr>
      <vt:lpstr>JobsForAll Epics</vt:lpstr>
      <vt:lpstr>JobsForAll User Stories</vt:lpstr>
      <vt:lpstr>JobsForAll User Stories</vt:lpstr>
      <vt:lpstr>JobsForAll Acceptance Tests</vt:lpstr>
      <vt:lpstr>JobsForAll Acceptance Tests</vt:lpstr>
      <vt:lpstr>Easybacklog.com</vt:lpstr>
      <vt:lpstr>Easybacklog.com</vt:lpstr>
      <vt:lpstr>User Stories for Game Development: An Example</vt:lpstr>
      <vt:lpstr>User Stories for Game Development: An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Stories - Practical</dc:title>
  <dc:creator>Michael Russell</dc:creator>
  <cp:lastModifiedBy>Michael Russell</cp:lastModifiedBy>
  <cp:revision>14</cp:revision>
  <dcterms:created xsi:type="dcterms:W3CDTF">2006-08-16T00:00:00Z</dcterms:created>
  <dcterms:modified xsi:type="dcterms:W3CDTF">2018-11-14T13:01:01Z</dcterms:modified>
</cp:coreProperties>
</file>