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3460750" cx="4610100"/>
  <p:notesSz cx="4610100" cy="34607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379C34-02E0-4D06-87D3-36367B17ECA8}">
  <a:tblStyle styleId="{E7379C34-02E0-4D06-87D3-36367B17EC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4804e4397_1_61: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Assalamualaikum</a:t>
            </a:r>
            <a:r>
              <a:rPr lang="en-US"/>
              <a:t>, good day my respected teachers, audiences. Today I am going to present my thesis paper titled “</a:t>
            </a:r>
            <a:r>
              <a:rPr lang="en-US"/>
              <a:t>Class Specific feature Selection for High Dimensional low sample size Data</a:t>
            </a:r>
            <a:r>
              <a:rPr lang="en-US"/>
              <a:t>”. </a:t>
            </a:r>
            <a:r>
              <a:rPr lang="en-US">
                <a:solidFill>
                  <a:schemeClr val="dk1"/>
                </a:solidFill>
              </a:rPr>
              <a:t> I am Nazmul haque and my supervisor is Dr. Mohammad Shoyaib. </a:t>
            </a:r>
            <a:endParaRPr/>
          </a:p>
          <a:p>
            <a:pPr indent="0" lvl="0" marL="0" rtl="0" algn="l">
              <a:spcBef>
                <a:spcPts val="0"/>
              </a:spcBef>
              <a:spcAft>
                <a:spcPts val="0"/>
              </a:spcAft>
              <a:buNone/>
            </a:pPr>
            <a:r>
              <a:rPr lang="en-US"/>
              <a:t>Before going in detail about my Literature review, I would like to give an outline of my whole presentation.</a:t>
            </a:r>
            <a:endParaRPr/>
          </a:p>
        </p:txBody>
      </p:sp>
      <p:sp>
        <p:nvSpPr>
          <p:cNvPr id="107" name="Google Shape;107;g54804e4397_1_6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2a60b1baf_0_47: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e2a60b1baf_0_47: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d3fe42c7_0_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e3d3fe42c7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da8cb6e75_0_283: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4da8cb6e75_0_283: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47220a096_3_1: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647220a096_3_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bd4693550_1_68: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5bd4693550_1_68: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253e48778_30_7: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e253e48778_30_7: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2fd4a756_0_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e42fd4a756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31a0bd750_1_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e31a0bd750_1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31e4dafe3_0_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e31e4dafe3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2a60b1baf_0_1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e2a60b1baf_0_1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2a60b1baf_0_25: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e2a60b1baf_0_25: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2a60b1baf_0_36: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e2a60b1baf_0_36: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4" name="Shape 14"/>
        <p:cNvGrpSpPr/>
        <p:nvPr/>
      </p:nvGrpSpPr>
      <p:grpSpPr>
        <a:xfrm>
          <a:off x="0" y="0"/>
          <a:ext cx="0" cy="0"/>
          <a:chOff x="0" y="0"/>
          <a:chExt cx="0" cy="0"/>
        </a:xfrm>
      </p:grpSpPr>
      <p:sp>
        <p:nvSpPr>
          <p:cNvPr id="15" name="Google Shape;15;p2"/>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2"/>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 name="Google Shape;17;p2"/>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 name="Google Shape;18;p2"/>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 name="Google Shape;19;p2"/>
          <p:cNvSpPr/>
          <p:nvPr/>
        </p:nvSpPr>
        <p:spPr>
          <a:xfrm>
            <a:off x="3316186" y="3261423"/>
            <a:ext cx="43179" cy="30479"/>
          </a:xfrm>
          <a:custGeom>
            <a:rect b="b" l="l" r="r" t="t"/>
            <a:pathLst>
              <a:path extrusionOk="0" h="30479" w="43179">
                <a:moveTo>
                  <a:pt x="0" y="10160"/>
                </a:moveTo>
                <a:lnTo>
                  <a:pt x="0" y="0"/>
                </a:lnTo>
                <a:lnTo>
                  <a:pt x="43180" y="0"/>
                </a:lnTo>
                <a:lnTo>
                  <a:pt x="43180"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 name="Google Shape;20;p2"/>
          <p:cNvSpPr/>
          <p:nvPr/>
        </p:nvSpPr>
        <p:spPr>
          <a:xfrm>
            <a:off x="3326347" y="3251262"/>
            <a:ext cx="43179" cy="30479"/>
          </a:xfrm>
          <a:custGeom>
            <a:rect b="b" l="l" r="r" t="t"/>
            <a:pathLst>
              <a:path extrusionOk="0" h="30479" w="43179">
                <a:moveTo>
                  <a:pt x="0" y="10160"/>
                </a:moveTo>
                <a:lnTo>
                  <a:pt x="0" y="0"/>
                </a:lnTo>
                <a:lnTo>
                  <a:pt x="43181" y="0"/>
                </a:lnTo>
                <a:lnTo>
                  <a:pt x="43181"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2"/>
          <p:cNvSpPr/>
          <p:nvPr/>
        </p:nvSpPr>
        <p:spPr>
          <a:xfrm>
            <a:off x="324252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2"/>
          <p:cNvSpPr/>
          <p:nvPr/>
        </p:nvSpPr>
        <p:spPr>
          <a:xfrm>
            <a:off x="3606877"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 name="Google Shape;23;p2"/>
          <p:cNvSpPr/>
          <p:nvPr/>
        </p:nvSpPr>
        <p:spPr>
          <a:xfrm>
            <a:off x="351797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 name="Google Shape;24;p2"/>
          <p:cNvSpPr/>
          <p:nvPr/>
        </p:nvSpPr>
        <p:spPr>
          <a:xfrm>
            <a:off x="3594177" y="3251262"/>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 name="Google Shape;25;p2"/>
          <p:cNvSpPr/>
          <p:nvPr/>
        </p:nvSpPr>
        <p:spPr>
          <a:xfrm>
            <a:off x="3606877" y="32766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 name="Google Shape;26;p2"/>
          <p:cNvSpPr/>
          <p:nvPr/>
        </p:nvSpPr>
        <p:spPr>
          <a:xfrm>
            <a:off x="3594177"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2"/>
          <p:cNvSpPr/>
          <p:nvPr/>
        </p:nvSpPr>
        <p:spPr>
          <a:xfrm>
            <a:off x="3606877"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2"/>
          <p:cNvSpPr/>
          <p:nvPr/>
        </p:nvSpPr>
        <p:spPr>
          <a:xfrm>
            <a:off x="386964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2"/>
          <p:cNvSpPr/>
          <p:nvPr/>
        </p:nvSpPr>
        <p:spPr>
          <a:xfrm>
            <a:off x="388234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2"/>
          <p:cNvSpPr/>
          <p:nvPr/>
        </p:nvSpPr>
        <p:spPr>
          <a:xfrm>
            <a:off x="388234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2"/>
          <p:cNvSpPr/>
          <p:nvPr/>
        </p:nvSpPr>
        <p:spPr>
          <a:xfrm>
            <a:off x="3793439"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2"/>
          <p:cNvSpPr/>
          <p:nvPr/>
        </p:nvSpPr>
        <p:spPr>
          <a:xfrm>
            <a:off x="3869640"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2"/>
          <p:cNvSpPr/>
          <p:nvPr/>
        </p:nvSpPr>
        <p:spPr>
          <a:xfrm>
            <a:off x="3882340"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2"/>
          <p:cNvSpPr/>
          <p:nvPr/>
        </p:nvSpPr>
        <p:spPr>
          <a:xfrm>
            <a:off x="414509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2"/>
          <p:cNvSpPr/>
          <p:nvPr/>
        </p:nvSpPr>
        <p:spPr>
          <a:xfrm>
            <a:off x="415779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2"/>
          <p:cNvSpPr/>
          <p:nvPr/>
        </p:nvSpPr>
        <p:spPr>
          <a:xfrm>
            <a:off x="415779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2"/>
          <p:cNvSpPr/>
          <p:nvPr/>
        </p:nvSpPr>
        <p:spPr>
          <a:xfrm>
            <a:off x="4145090" y="3289363"/>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2"/>
          <p:cNvSpPr/>
          <p:nvPr/>
        </p:nvSpPr>
        <p:spPr>
          <a:xfrm>
            <a:off x="4157790" y="33020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 name="Google Shape;39;p2"/>
          <p:cNvSpPr/>
          <p:nvPr/>
        </p:nvSpPr>
        <p:spPr>
          <a:xfrm>
            <a:off x="4451033" y="3281743"/>
            <a:ext cx="20320" cy="20320"/>
          </a:xfrm>
          <a:custGeom>
            <a:rect b="b" l="l" r="r" t="t"/>
            <a:pathLst>
              <a:path extrusionOk="0" h="20320"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 name="Google Shape;40;p2"/>
          <p:cNvSpPr/>
          <p:nvPr/>
        </p:nvSpPr>
        <p:spPr>
          <a:xfrm>
            <a:off x="4423969" y="3255248"/>
            <a:ext cx="30479" cy="30479"/>
          </a:xfrm>
          <a:custGeom>
            <a:rect b="b" l="l" r="r" t="t"/>
            <a:pathLst>
              <a:path extrusionOk="0" h="30479"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 name="Google Shape;41;p2"/>
          <p:cNvSpPr/>
          <p:nvPr/>
        </p:nvSpPr>
        <p:spPr>
          <a:xfrm>
            <a:off x="4344352" y="3251262"/>
            <a:ext cx="50800" cy="50800"/>
          </a:xfrm>
          <a:custGeom>
            <a:rect b="b" l="l" r="r" t="t"/>
            <a:pathLst>
              <a:path extrusionOk="0" h="50800" w="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 name="Google Shape;42;p2"/>
          <p:cNvSpPr/>
          <p:nvPr/>
        </p:nvSpPr>
        <p:spPr>
          <a:xfrm>
            <a:off x="4329112" y="3269043"/>
            <a:ext cx="30479" cy="12700"/>
          </a:xfrm>
          <a:custGeom>
            <a:rect b="b" l="l" r="r" t="t"/>
            <a:pathLst>
              <a:path extrusionOk="0" h="12700" w="30479">
                <a:moveTo>
                  <a:pt x="30480" y="0"/>
                </a:moveTo>
                <a:lnTo>
                  <a:pt x="15240"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 name="Google Shape;43;p2"/>
          <p:cNvSpPr/>
          <p:nvPr/>
        </p:nvSpPr>
        <p:spPr>
          <a:xfrm>
            <a:off x="4496754" y="3251262"/>
            <a:ext cx="50800" cy="50800"/>
          </a:xfrm>
          <a:custGeom>
            <a:rect b="b" l="l" r="r" t="t"/>
            <a:pathLst>
              <a:path extrusionOk="0" h="50800" w="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 name="Google Shape;44;p2"/>
          <p:cNvSpPr/>
          <p:nvPr/>
        </p:nvSpPr>
        <p:spPr>
          <a:xfrm>
            <a:off x="4532315" y="3269043"/>
            <a:ext cx="30479" cy="12700"/>
          </a:xfrm>
          <a:custGeom>
            <a:rect b="b" l="l" r="r" t="t"/>
            <a:pathLst>
              <a:path extrusionOk="0" h="12700" w="30479">
                <a:moveTo>
                  <a:pt x="30479" y="0"/>
                </a:moveTo>
                <a:lnTo>
                  <a:pt x="15239"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2"/>
          <p:cNvSpPr/>
          <p:nvPr/>
        </p:nvSpPr>
        <p:spPr>
          <a:xfrm>
            <a:off x="1038" y="3346704"/>
            <a:ext cx="1536065" cy="118917"/>
          </a:xfrm>
          <a:custGeom>
            <a:rect b="b" l="l" r="r" t="t"/>
            <a:pathLst>
              <a:path extrusionOk="0" h="109854" w="1536065">
                <a:moveTo>
                  <a:pt x="0" y="109651"/>
                </a:moveTo>
                <a:lnTo>
                  <a:pt x="1535976" y="109651"/>
                </a:lnTo>
                <a:lnTo>
                  <a:pt x="1535976" y="0"/>
                </a:lnTo>
                <a:lnTo>
                  <a:pt x="0" y="0"/>
                </a:lnTo>
                <a:lnTo>
                  <a:pt x="0" y="109651"/>
                </a:lnTo>
                <a:close/>
              </a:path>
            </a:pathLst>
          </a:custGeom>
          <a:solidFill>
            <a:srgbClr val="4747BA"/>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Md. Nazmul Haque</a:t>
            </a:r>
            <a:endParaRPr sz="600">
              <a:solidFill>
                <a:srgbClr val="FFFFFF"/>
              </a:solidFill>
            </a:endParaRPr>
          </a:p>
        </p:txBody>
      </p:sp>
      <p:sp>
        <p:nvSpPr>
          <p:cNvPr id="46" name="Google Shape;46;p2"/>
          <p:cNvSpPr/>
          <p:nvPr/>
        </p:nvSpPr>
        <p:spPr>
          <a:xfrm>
            <a:off x="1537013" y="3346704"/>
            <a:ext cx="1536064" cy="118917"/>
          </a:xfrm>
          <a:custGeom>
            <a:rect b="b" l="l" r="r" t="t"/>
            <a:pathLst>
              <a:path extrusionOk="0" h="109854" w="1536064">
                <a:moveTo>
                  <a:pt x="0" y="109651"/>
                </a:moveTo>
                <a:lnTo>
                  <a:pt x="1535976" y="109651"/>
                </a:lnTo>
                <a:lnTo>
                  <a:pt x="1535976" y="0"/>
                </a:lnTo>
                <a:lnTo>
                  <a:pt x="0" y="0"/>
                </a:lnTo>
                <a:lnTo>
                  <a:pt x="0" y="109651"/>
                </a:lnTo>
                <a:close/>
              </a:path>
            </a:pathLst>
          </a:custGeom>
          <a:solidFill>
            <a:srgbClr val="8484D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Design Pattern</a:t>
            </a:r>
            <a:endParaRPr sz="600">
              <a:solidFill>
                <a:srgbClr val="FFFFFF"/>
              </a:solidFill>
            </a:endParaRPr>
          </a:p>
        </p:txBody>
      </p:sp>
      <p:sp>
        <p:nvSpPr>
          <p:cNvPr id="47" name="Google Shape;47;p2"/>
          <p:cNvSpPr/>
          <p:nvPr/>
        </p:nvSpPr>
        <p:spPr>
          <a:xfrm>
            <a:off x="3073001" y="3346706"/>
            <a:ext cx="1536064" cy="118917"/>
          </a:xfrm>
          <a:custGeom>
            <a:rect b="b" l="l" r="r" t="t"/>
            <a:pathLst>
              <a:path extrusionOk="0" h="109854" w="1536064">
                <a:moveTo>
                  <a:pt x="0" y="109651"/>
                </a:moveTo>
                <a:lnTo>
                  <a:pt x="1535976" y="109651"/>
                </a:lnTo>
                <a:lnTo>
                  <a:pt x="1535976" y="0"/>
                </a:lnTo>
                <a:lnTo>
                  <a:pt x="0" y="0"/>
                </a:lnTo>
                <a:lnTo>
                  <a:pt x="0" y="109651"/>
                </a:lnTo>
                <a:close/>
              </a:path>
            </a:pathLst>
          </a:custGeom>
          <a:solidFill>
            <a:srgbClr val="ADADE0"/>
          </a:solidFill>
          <a:ln>
            <a:noFill/>
          </a:ln>
        </p:spPr>
        <p:txBody>
          <a:bodyPr anchorCtr="0" anchor="ctr" bIns="0" lIns="0" spcFirstLastPara="1" rIns="91425" wrap="square" tIns="0">
            <a:noAutofit/>
          </a:bodyPr>
          <a:lstStyle/>
          <a:p>
            <a:pPr indent="0" lvl="0" marL="0" marR="0" rtl="0" algn="r">
              <a:spcBef>
                <a:spcPts val="0"/>
              </a:spcBef>
              <a:spcAft>
                <a:spcPts val="0"/>
              </a:spcAft>
              <a:buNone/>
            </a:pPr>
            <a:r>
              <a:rPr lang="en-US" sz="600">
                <a:solidFill>
                  <a:srgbClr val="FFFFFF"/>
                </a:solidFill>
              </a:rPr>
              <a:t>July 8</a:t>
            </a:r>
            <a:r>
              <a:rPr lang="en-US" sz="600">
                <a:solidFill>
                  <a:srgbClr val="FFFFFF"/>
                </a:solidFill>
              </a:rPr>
              <a:t>, 2021          </a:t>
            </a:r>
            <a:r>
              <a:rPr lang="en-US" sz="600">
                <a:solidFill>
                  <a:srgbClr val="FFFFFF"/>
                </a:solidFill>
              </a:rPr>
              <a:t>  </a:t>
            </a:r>
            <a:fld id="{00000000-1234-1234-1234-123412341234}" type="slidenum">
              <a:rPr lang="en-US" sz="600">
                <a:solidFill>
                  <a:srgbClr val="FFFFFF"/>
                </a:solidFill>
              </a:rPr>
              <a:t>‹#›</a:t>
            </a:fld>
            <a:r>
              <a:rPr lang="en-US" sz="600">
                <a:solidFill>
                  <a:srgbClr val="FFFFFF"/>
                </a:solidFill>
              </a:rPr>
              <a:t> </a:t>
            </a:r>
            <a:endParaRPr sz="600">
              <a:solidFill>
                <a:srgbClr val="FFFFFF"/>
              </a:solidFill>
            </a:endParaRPr>
          </a:p>
        </p:txBody>
      </p:sp>
      <p:pic>
        <p:nvPicPr>
          <p:cNvPr id="48" name="Google Shape;48;p2"/>
          <p:cNvPicPr preferRelativeResize="0"/>
          <p:nvPr/>
        </p:nvPicPr>
        <p:blipFill>
          <a:blip r:embed="rId2">
            <a:alphaModFix/>
          </a:blip>
          <a:stretch>
            <a:fillRect/>
          </a:stretch>
        </p:blipFill>
        <p:spPr>
          <a:xfrm>
            <a:off x="4328550" y="182125"/>
            <a:ext cx="265275" cy="387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3"/>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3"/>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3"/>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53" name="Shape 53"/>
        <p:cNvGrpSpPr/>
        <p:nvPr/>
      </p:nvGrpSpPr>
      <p:grpSpPr>
        <a:xfrm>
          <a:off x="0" y="0"/>
          <a:ext cx="0" cy="0"/>
          <a:chOff x="0" y="0"/>
          <a:chExt cx="0" cy="0"/>
        </a:xfrm>
      </p:grpSpPr>
      <p:sp>
        <p:nvSpPr>
          <p:cNvPr id="54" name="Google Shape;54;p4"/>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4"/>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4"/>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4"/>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4"/>
          <p:cNvSpPr/>
          <p:nvPr/>
        </p:nvSpPr>
        <p:spPr>
          <a:xfrm>
            <a:off x="3316186" y="3261423"/>
            <a:ext cx="43179" cy="30479"/>
          </a:xfrm>
          <a:custGeom>
            <a:rect b="b" l="l" r="r" t="t"/>
            <a:pathLst>
              <a:path extrusionOk="0" h="30479" w="43179">
                <a:moveTo>
                  <a:pt x="0" y="10160"/>
                </a:moveTo>
                <a:lnTo>
                  <a:pt x="0" y="0"/>
                </a:lnTo>
                <a:lnTo>
                  <a:pt x="43180" y="0"/>
                </a:lnTo>
                <a:lnTo>
                  <a:pt x="43180"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4"/>
          <p:cNvSpPr/>
          <p:nvPr/>
        </p:nvSpPr>
        <p:spPr>
          <a:xfrm>
            <a:off x="3326347" y="3251262"/>
            <a:ext cx="43179" cy="30479"/>
          </a:xfrm>
          <a:custGeom>
            <a:rect b="b" l="l" r="r" t="t"/>
            <a:pathLst>
              <a:path extrusionOk="0" h="30479" w="43179">
                <a:moveTo>
                  <a:pt x="0" y="10160"/>
                </a:moveTo>
                <a:lnTo>
                  <a:pt x="0" y="0"/>
                </a:lnTo>
                <a:lnTo>
                  <a:pt x="43181" y="0"/>
                </a:lnTo>
                <a:lnTo>
                  <a:pt x="43181"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4"/>
          <p:cNvSpPr/>
          <p:nvPr/>
        </p:nvSpPr>
        <p:spPr>
          <a:xfrm>
            <a:off x="324252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4"/>
          <p:cNvSpPr/>
          <p:nvPr/>
        </p:nvSpPr>
        <p:spPr>
          <a:xfrm>
            <a:off x="3606877"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4"/>
          <p:cNvSpPr/>
          <p:nvPr/>
        </p:nvSpPr>
        <p:spPr>
          <a:xfrm>
            <a:off x="351797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4"/>
          <p:cNvSpPr/>
          <p:nvPr/>
        </p:nvSpPr>
        <p:spPr>
          <a:xfrm>
            <a:off x="3594177" y="3251262"/>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4"/>
          <p:cNvSpPr/>
          <p:nvPr/>
        </p:nvSpPr>
        <p:spPr>
          <a:xfrm>
            <a:off x="3606877" y="32766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4"/>
          <p:cNvSpPr/>
          <p:nvPr/>
        </p:nvSpPr>
        <p:spPr>
          <a:xfrm>
            <a:off x="3594177"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4"/>
          <p:cNvSpPr/>
          <p:nvPr/>
        </p:nvSpPr>
        <p:spPr>
          <a:xfrm>
            <a:off x="3606877"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Google Shape;67;p4"/>
          <p:cNvSpPr/>
          <p:nvPr/>
        </p:nvSpPr>
        <p:spPr>
          <a:xfrm>
            <a:off x="386964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4"/>
          <p:cNvSpPr/>
          <p:nvPr/>
        </p:nvSpPr>
        <p:spPr>
          <a:xfrm>
            <a:off x="388234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4"/>
          <p:cNvSpPr/>
          <p:nvPr/>
        </p:nvSpPr>
        <p:spPr>
          <a:xfrm>
            <a:off x="388234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4"/>
          <p:cNvSpPr/>
          <p:nvPr/>
        </p:nvSpPr>
        <p:spPr>
          <a:xfrm>
            <a:off x="3793439"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4"/>
          <p:cNvSpPr/>
          <p:nvPr/>
        </p:nvSpPr>
        <p:spPr>
          <a:xfrm>
            <a:off x="3869640"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4"/>
          <p:cNvSpPr/>
          <p:nvPr/>
        </p:nvSpPr>
        <p:spPr>
          <a:xfrm>
            <a:off x="3882340"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4"/>
          <p:cNvSpPr/>
          <p:nvPr/>
        </p:nvSpPr>
        <p:spPr>
          <a:xfrm>
            <a:off x="414509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4"/>
          <p:cNvSpPr/>
          <p:nvPr/>
        </p:nvSpPr>
        <p:spPr>
          <a:xfrm>
            <a:off x="415779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4"/>
          <p:cNvSpPr/>
          <p:nvPr/>
        </p:nvSpPr>
        <p:spPr>
          <a:xfrm>
            <a:off x="415779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4"/>
          <p:cNvSpPr/>
          <p:nvPr/>
        </p:nvSpPr>
        <p:spPr>
          <a:xfrm>
            <a:off x="4145090" y="3289363"/>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4"/>
          <p:cNvSpPr/>
          <p:nvPr/>
        </p:nvSpPr>
        <p:spPr>
          <a:xfrm>
            <a:off x="4157790" y="33020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4"/>
          <p:cNvSpPr/>
          <p:nvPr/>
        </p:nvSpPr>
        <p:spPr>
          <a:xfrm>
            <a:off x="4451033" y="3281743"/>
            <a:ext cx="20320" cy="20320"/>
          </a:xfrm>
          <a:custGeom>
            <a:rect b="b" l="l" r="r" t="t"/>
            <a:pathLst>
              <a:path extrusionOk="0" h="20320"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4"/>
          <p:cNvSpPr/>
          <p:nvPr/>
        </p:nvSpPr>
        <p:spPr>
          <a:xfrm>
            <a:off x="4423969" y="3255248"/>
            <a:ext cx="30479" cy="30479"/>
          </a:xfrm>
          <a:custGeom>
            <a:rect b="b" l="l" r="r" t="t"/>
            <a:pathLst>
              <a:path extrusionOk="0" h="30479"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4"/>
          <p:cNvSpPr/>
          <p:nvPr/>
        </p:nvSpPr>
        <p:spPr>
          <a:xfrm>
            <a:off x="4344352" y="3251262"/>
            <a:ext cx="50800" cy="50800"/>
          </a:xfrm>
          <a:custGeom>
            <a:rect b="b" l="l" r="r" t="t"/>
            <a:pathLst>
              <a:path extrusionOk="0" h="50800" w="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4"/>
          <p:cNvSpPr/>
          <p:nvPr/>
        </p:nvSpPr>
        <p:spPr>
          <a:xfrm>
            <a:off x="4329112" y="3269043"/>
            <a:ext cx="30479" cy="12700"/>
          </a:xfrm>
          <a:custGeom>
            <a:rect b="b" l="l" r="r" t="t"/>
            <a:pathLst>
              <a:path extrusionOk="0" h="12700" w="30479">
                <a:moveTo>
                  <a:pt x="30480" y="0"/>
                </a:moveTo>
                <a:lnTo>
                  <a:pt x="15240"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4"/>
          <p:cNvSpPr/>
          <p:nvPr/>
        </p:nvSpPr>
        <p:spPr>
          <a:xfrm>
            <a:off x="4496754" y="3251262"/>
            <a:ext cx="50800" cy="50800"/>
          </a:xfrm>
          <a:custGeom>
            <a:rect b="b" l="l" r="r" t="t"/>
            <a:pathLst>
              <a:path extrusionOk="0" h="50800" w="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4"/>
          <p:cNvSpPr/>
          <p:nvPr/>
        </p:nvSpPr>
        <p:spPr>
          <a:xfrm>
            <a:off x="4532315" y="3269043"/>
            <a:ext cx="30479" cy="12700"/>
          </a:xfrm>
          <a:custGeom>
            <a:rect b="b" l="l" r="r" t="t"/>
            <a:pathLst>
              <a:path extrusionOk="0" h="12700" w="30479">
                <a:moveTo>
                  <a:pt x="30479" y="0"/>
                </a:moveTo>
                <a:lnTo>
                  <a:pt x="15239"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4"/>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4"/>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4"/>
          <p:cNvSpPr txBox="1"/>
          <p:nvPr>
            <p:ph type="title"/>
          </p:nvPr>
        </p:nvSpPr>
        <p:spPr>
          <a:xfrm>
            <a:off x="427494" y="511705"/>
            <a:ext cx="3755100" cy="471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1400">
                <a:solidFill>
                  <a:srgbClr val="3333B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4"/>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4"/>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4"/>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pic>
        <p:nvPicPr>
          <p:cNvPr id="90" name="Google Shape;90;p4"/>
          <p:cNvPicPr preferRelativeResize="0"/>
          <p:nvPr/>
        </p:nvPicPr>
        <p:blipFill>
          <a:blip r:embed="rId2">
            <a:alphaModFix/>
          </a:blip>
          <a:stretch>
            <a:fillRect/>
          </a:stretch>
        </p:blipFill>
        <p:spPr>
          <a:xfrm>
            <a:off x="4328550" y="140325"/>
            <a:ext cx="265275" cy="387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1" name="Shape 91"/>
        <p:cNvGrpSpPr/>
        <p:nvPr/>
      </p:nvGrpSpPr>
      <p:grpSpPr>
        <a:xfrm>
          <a:off x="0" y="0"/>
          <a:ext cx="0" cy="0"/>
          <a:chOff x="0" y="0"/>
          <a:chExt cx="0" cy="0"/>
        </a:xfrm>
      </p:grpSpPr>
      <p:sp>
        <p:nvSpPr>
          <p:cNvPr id="92" name="Google Shape;92;p5"/>
          <p:cNvSpPr txBox="1"/>
          <p:nvPr>
            <p:ph type="ctrTitle"/>
          </p:nvPr>
        </p:nvSpPr>
        <p:spPr>
          <a:xfrm>
            <a:off x="345757" y="1072832"/>
            <a:ext cx="3918600" cy="726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5"/>
          <p:cNvSpPr txBox="1"/>
          <p:nvPr>
            <p:ph idx="1" type="subTitle"/>
          </p:nvPr>
        </p:nvSpPr>
        <p:spPr>
          <a:xfrm>
            <a:off x="691515" y="1938020"/>
            <a:ext cx="3227100" cy="865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5"/>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5"/>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5"/>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7" name="Shape 97"/>
        <p:cNvGrpSpPr/>
        <p:nvPr/>
      </p:nvGrpSpPr>
      <p:grpSpPr>
        <a:xfrm>
          <a:off x="0" y="0"/>
          <a:ext cx="0" cy="0"/>
          <a:chOff x="0" y="0"/>
          <a:chExt cx="0" cy="0"/>
        </a:xfrm>
      </p:grpSpPr>
      <p:sp>
        <p:nvSpPr>
          <p:cNvPr id="98" name="Google Shape;98;p6"/>
          <p:cNvSpPr txBox="1"/>
          <p:nvPr>
            <p:ph type="title"/>
          </p:nvPr>
        </p:nvSpPr>
        <p:spPr>
          <a:xfrm>
            <a:off x="427494" y="511705"/>
            <a:ext cx="3755100" cy="471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1400">
                <a:solidFill>
                  <a:srgbClr val="3333B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6"/>
          <p:cNvSpPr txBox="1"/>
          <p:nvPr>
            <p:ph idx="1" type="body"/>
          </p:nvPr>
        </p:nvSpPr>
        <p:spPr>
          <a:xfrm>
            <a:off x="230505" y="795972"/>
            <a:ext cx="2005500" cy="2284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0" name="Google Shape;100;p6"/>
          <p:cNvSpPr txBox="1"/>
          <p:nvPr>
            <p:ph idx="2" type="body"/>
          </p:nvPr>
        </p:nvSpPr>
        <p:spPr>
          <a:xfrm>
            <a:off x="2374201" y="795972"/>
            <a:ext cx="2005500" cy="2284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1" name="Google Shape;101;p6"/>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6"/>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6"/>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04" name="Shape 10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1038" y="3355848"/>
            <a:ext cx="1536065" cy="109854"/>
          </a:xfrm>
          <a:custGeom>
            <a:rect b="b" l="l" r="r" t="t"/>
            <a:pathLst>
              <a:path extrusionOk="0" h="109854" w="1536065">
                <a:moveTo>
                  <a:pt x="0" y="109651"/>
                </a:moveTo>
                <a:lnTo>
                  <a:pt x="1535976" y="109651"/>
                </a:lnTo>
                <a:lnTo>
                  <a:pt x="1535976" y="0"/>
                </a:lnTo>
                <a:lnTo>
                  <a:pt x="0" y="0"/>
                </a:lnTo>
                <a:lnTo>
                  <a:pt x="0" y="109651"/>
                </a:lnTo>
                <a:close/>
              </a:path>
            </a:pathLst>
          </a:custGeom>
          <a:solidFill>
            <a:srgbClr val="4747BA"/>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Md. Nazmul Haque</a:t>
            </a:r>
            <a:endParaRPr sz="600">
              <a:solidFill>
                <a:srgbClr val="FFFFFF"/>
              </a:solidFill>
            </a:endParaRPr>
          </a:p>
        </p:txBody>
      </p:sp>
      <p:sp>
        <p:nvSpPr>
          <p:cNvPr id="11" name="Google Shape;11;p1"/>
          <p:cNvSpPr/>
          <p:nvPr/>
        </p:nvSpPr>
        <p:spPr>
          <a:xfrm>
            <a:off x="1537013" y="3355848"/>
            <a:ext cx="1536064" cy="109854"/>
          </a:xfrm>
          <a:custGeom>
            <a:rect b="b" l="l" r="r" t="t"/>
            <a:pathLst>
              <a:path extrusionOk="0" h="109854" w="1536064">
                <a:moveTo>
                  <a:pt x="0" y="109651"/>
                </a:moveTo>
                <a:lnTo>
                  <a:pt x="1535976" y="109651"/>
                </a:lnTo>
                <a:lnTo>
                  <a:pt x="1535976" y="0"/>
                </a:lnTo>
                <a:lnTo>
                  <a:pt x="0" y="0"/>
                </a:lnTo>
                <a:lnTo>
                  <a:pt x="0" y="109651"/>
                </a:lnTo>
                <a:close/>
              </a:path>
            </a:pathLst>
          </a:custGeom>
          <a:solidFill>
            <a:srgbClr val="8484D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t>Design Pattern</a:t>
            </a:r>
            <a:endParaRPr sz="600"/>
          </a:p>
        </p:txBody>
      </p:sp>
      <p:sp>
        <p:nvSpPr>
          <p:cNvPr id="12" name="Google Shape;12;p1"/>
          <p:cNvSpPr/>
          <p:nvPr/>
        </p:nvSpPr>
        <p:spPr>
          <a:xfrm>
            <a:off x="3073001" y="3355850"/>
            <a:ext cx="1536064" cy="109854"/>
          </a:xfrm>
          <a:custGeom>
            <a:rect b="b" l="l" r="r" t="t"/>
            <a:pathLst>
              <a:path extrusionOk="0" h="109854" w="1536064">
                <a:moveTo>
                  <a:pt x="0" y="109651"/>
                </a:moveTo>
                <a:lnTo>
                  <a:pt x="1535976" y="109651"/>
                </a:lnTo>
                <a:lnTo>
                  <a:pt x="1535976" y="0"/>
                </a:lnTo>
                <a:lnTo>
                  <a:pt x="0" y="0"/>
                </a:lnTo>
                <a:lnTo>
                  <a:pt x="0" y="109651"/>
                </a:lnTo>
                <a:close/>
              </a:path>
            </a:pathLst>
          </a:custGeom>
          <a:solidFill>
            <a:srgbClr val="ADADE0"/>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600"/>
              <a:t>     July 8, 2021	                  </a:t>
            </a:r>
            <a:fld id="{00000000-1234-1234-1234-123412341234}" type="slidenum">
              <a:rPr lang="en-US" sz="600">
                <a:solidFill>
                  <a:schemeClr val="dk1"/>
                </a:solidFill>
              </a:rPr>
              <a:t>‹#›</a:t>
            </a:fld>
            <a:r>
              <a:rPr lang="en-US" sz="600">
                <a:solidFill>
                  <a:schemeClr val="dk1"/>
                </a:solidFill>
              </a:rPr>
              <a:t> / 28</a:t>
            </a:r>
            <a:endParaRPr sz="600"/>
          </a:p>
        </p:txBody>
      </p:sp>
      <p:pic>
        <p:nvPicPr>
          <p:cNvPr id="13" name="Google Shape;13;p1"/>
          <p:cNvPicPr preferRelativeResize="0"/>
          <p:nvPr/>
        </p:nvPicPr>
        <p:blipFill>
          <a:blip r:embed="rId1">
            <a:alphaModFix/>
          </a:blip>
          <a:stretch>
            <a:fillRect/>
          </a:stretch>
        </p:blipFill>
        <p:spPr>
          <a:xfrm>
            <a:off x="4305350" y="0"/>
            <a:ext cx="265275" cy="387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8"/>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8"/>
          <p:cNvSpPr txBox="1"/>
          <p:nvPr/>
        </p:nvSpPr>
        <p:spPr>
          <a:xfrm>
            <a:off x="319050" y="965475"/>
            <a:ext cx="3972000" cy="1880700"/>
          </a:xfrm>
          <a:prstGeom prst="rect">
            <a:avLst/>
          </a:prstGeom>
          <a:noFill/>
          <a:ln>
            <a:noFill/>
          </a:ln>
        </p:spPr>
        <p:txBody>
          <a:bodyPr anchorCtr="0" anchor="t" bIns="0" lIns="0" spcFirstLastPara="1" rIns="0" wrap="square" tIns="6975">
            <a:noAutofit/>
          </a:bodyPr>
          <a:lstStyle/>
          <a:p>
            <a:pPr indent="0" lvl="0" marL="0" marR="33655" rtl="0" algn="ctr">
              <a:lnSpc>
                <a:spcPct val="102600"/>
              </a:lnSpc>
              <a:spcBef>
                <a:spcPts val="0"/>
              </a:spcBef>
              <a:spcAft>
                <a:spcPts val="0"/>
              </a:spcAft>
              <a:buNone/>
            </a:pPr>
            <a:r>
              <a:rPr b="1" lang="en-US" sz="1100">
                <a:solidFill>
                  <a:srgbClr val="4747BA"/>
                </a:solidFill>
              </a:rPr>
              <a:t>Observer Design Pattern</a:t>
            </a:r>
            <a:endParaRPr b="1" sz="1100">
              <a:solidFill>
                <a:srgbClr val="4747BA"/>
              </a:solidFill>
            </a:endParaRPr>
          </a:p>
          <a:p>
            <a:pPr indent="0" lvl="0" marL="0" marR="33655" rtl="0" algn="ctr">
              <a:lnSpc>
                <a:spcPct val="102600"/>
              </a:lnSpc>
              <a:spcBef>
                <a:spcPts val="0"/>
              </a:spcBef>
              <a:spcAft>
                <a:spcPts val="0"/>
              </a:spcAft>
              <a:buNone/>
            </a:pPr>
            <a:r>
              <a:t/>
            </a:r>
            <a:endParaRPr b="1" sz="1100"/>
          </a:p>
          <a:p>
            <a:pPr indent="0" lvl="0" marL="0" marR="33655" rtl="0" algn="ctr">
              <a:lnSpc>
                <a:spcPct val="102600"/>
              </a:lnSpc>
              <a:spcBef>
                <a:spcPts val="0"/>
              </a:spcBef>
              <a:spcAft>
                <a:spcPts val="0"/>
              </a:spcAft>
              <a:buNone/>
            </a:pPr>
            <a:r>
              <a:rPr b="1" lang="en-US" sz="1100"/>
              <a:t>Md. Nazmul Haque</a:t>
            </a:r>
            <a:endParaRPr b="1" sz="1100"/>
          </a:p>
          <a:p>
            <a:pPr indent="0" lvl="0" marL="0" marR="33655" rtl="0" algn="ctr">
              <a:lnSpc>
                <a:spcPct val="102600"/>
              </a:lnSpc>
              <a:spcBef>
                <a:spcPts val="0"/>
              </a:spcBef>
              <a:spcAft>
                <a:spcPts val="0"/>
              </a:spcAft>
              <a:buNone/>
            </a:pPr>
            <a:r>
              <a:rPr lang="en-US" sz="1000"/>
              <a:t>Lecturer, IUT</a:t>
            </a:r>
            <a:endParaRPr sz="1000"/>
          </a:p>
          <a:p>
            <a:pPr indent="0" lvl="0" marL="0" marR="33655" rtl="0" algn="ctr">
              <a:lnSpc>
                <a:spcPct val="102600"/>
              </a:lnSpc>
              <a:spcBef>
                <a:spcPts val="0"/>
              </a:spcBef>
              <a:spcAft>
                <a:spcPts val="0"/>
              </a:spcAft>
              <a:buNone/>
            </a:pPr>
            <a:r>
              <a:t/>
            </a:r>
            <a:endParaRPr sz="1100"/>
          </a:p>
          <a:p>
            <a:pPr indent="0" lvl="0" marL="0" marR="33655" rtl="0" algn="ctr">
              <a:lnSpc>
                <a:spcPct val="102600"/>
              </a:lnSpc>
              <a:spcBef>
                <a:spcPts val="0"/>
              </a:spcBef>
              <a:spcAft>
                <a:spcPts val="0"/>
              </a:spcAft>
              <a:buNone/>
            </a:pPr>
            <a:r>
              <a:t/>
            </a:r>
            <a:endParaRPr sz="1100"/>
          </a:p>
          <a:p>
            <a:pPr indent="0" lvl="0" marL="0" marR="0" rtl="0" algn="ctr">
              <a:lnSpc>
                <a:spcPct val="100000"/>
              </a:lnSpc>
              <a:spcBef>
                <a:spcPts val="1000"/>
              </a:spcBef>
              <a:spcAft>
                <a:spcPts val="0"/>
              </a:spcAft>
              <a:buNone/>
            </a:pPr>
            <a:r>
              <a:rPr lang="en-US" sz="900"/>
              <a:t>Department of Computer Science and Engineering</a:t>
            </a:r>
            <a:endParaRPr sz="900"/>
          </a:p>
          <a:p>
            <a:pPr indent="0" lvl="0" marL="0" marR="0" rtl="0" algn="ctr">
              <a:lnSpc>
                <a:spcPct val="100000"/>
              </a:lnSpc>
              <a:spcBef>
                <a:spcPts val="0"/>
              </a:spcBef>
              <a:spcAft>
                <a:spcPts val="0"/>
              </a:spcAft>
              <a:buNone/>
            </a:pPr>
            <a:r>
              <a:rPr lang="en-US" sz="900"/>
              <a:t>Islamic University of Technology</a:t>
            </a:r>
            <a:endParaRPr sz="900"/>
          </a:p>
          <a:p>
            <a:pPr indent="0" lvl="0" marL="0" marR="0" rtl="0" algn="ctr">
              <a:lnSpc>
                <a:spcPct val="100000"/>
              </a:lnSpc>
              <a:spcBef>
                <a:spcPts val="0"/>
              </a:spcBef>
              <a:spcAft>
                <a:spcPts val="0"/>
              </a:spcAft>
              <a:buNone/>
            </a:pPr>
            <a:r>
              <a:t/>
            </a:r>
            <a:endParaRPr sz="900"/>
          </a:p>
          <a:p>
            <a:pPr indent="0" lvl="0" marL="0" marR="0" rtl="0" algn="ctr">
              <a:lnSpc>
                <a:spcPct val="100000"/>
              </a:lnSpc>
              <a:spcBef>
                <a:spcPts val="0"/>
              </a:spcBef>
              <a:spcAft>
                <a:spcPts val="0"/>
              </a:spcAft>
              <a:buNone/>
            </a:pPr>
            <a:r>
              <a:rPr lang="en-US" sz="900"/>
              <a:t>July 8, 2021</a:t>
            </a:r>
            <a:endParaRPr sz="900"/>
          </a:p>
          <a:p>
            <a:pPr indent="0" lvl="0" marL="0" marR="0" rtl="0" algn="ctr">
              <a:lnSpc>
                <a:spcPct val="100000"/>
              </a:lnSpc>
              <a:spcBef>
                <a:spcPts val="0"/>
              </a:spcBef>
              <a:spcAft>
                <a:spcPts val="0"/>
              </a:spcAft>
              <a:buNone/>
            </a:pPr>
            <a:r>
              <a:t/>
            </a:r>
            <a:endParaRPr sz="1100"/>
          </a:p>
          <a:p>
            <a:pPr indent="0" lvl="0" marL="0" marR="941705" rtl="0" algn="ctr">
              <a:lnSpc>
                <a:spcPct val="100000"/>
              </a:lnSpc>
              <a:spcBef>
                <a:spcPts val="85"/>
              </a:spcBef>
              <a:spcAft>
                <a:spcPts val="0"/>
              </a:spcAft>
              <a:buNone/>
            </a:pPr>
            <a:r>
              <a:t/>
            </a:r>
            <a:endParaRPr sz="1100"/>
          </a:p>
        </p:txBody>
      </p:sp>
      <p:sp>
        <p:nvSpPr>
          <p:cNvPr id="112" name="Google Shape;112;p8"/>
          <p:cNvSpPr txBox="1"/>
          <p:nvPr/>
        </p:nvSpPr>
        <p:spPr>
          <a:xfrm>
            <a:off x="95300" y="167600"/>
            <a:ext cx="4411500" cy="582300"/>
          </a:xfrm>
          <a:prstGeom prst="rect">
            <a:avLst/>
          </a:prstGeom>
          <a:noFill/>
          <a:ln>
            <a:noFill/>
          </a:ln>
        </p:spPr>
        <p:txBody>
          <a:bodyPr anchorCtr="0" anchor="t" bIns="0" lIns="0" spcFirstLastPara="1" rIns="0" wrap="square" tIns="61575">
            <a:noAutofit/>
          </a:bodyPr>
          <a:lstStyle/>
          <a:p>
            <a:pPr indent="0" lvl="0" marL="12700" rtl="0" algn="ctr">
              <a:spcBef>
                <a:spcPts val="225"/>
              </a:spcBef>
              <a:spcAft>
                <a:spcPts val="0"/>
              </a:spcAft>
              <a:buNone/>
            </a:pPr>
            <a:r>
              <a:rPr lang="en-US">
                <a:solidFill>
                  <a:srgbClr val="3333B2"/>
                </a:solidFill>
                <a:latin typeface="Trebuchet MS"/>
                <a:ea typeface="Trebuchet MS"/>
                <a:cs typeface="Trebuchet MS"/>
                <a:sym typeface="Trebuchet MS"/>
              </a:rPr>
              <a:t>SWE-4501: Design Pattern</a:t>
            </a:r>
            <a:endParaRPr>
              <a:solidFill>
                <a:srgbClr val="3333B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98" name="Google Shape;198;p17"/>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99" name="Google Shape;199;p17"/>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0" name="Google Shape;200;p17"/>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Observer Pattern</a:t>
            </a:r>
            <a:endParaRPr i="1" sz="900">
              <a:solidFill>
                <a:srgbClr val="3333B2"/>
              </a:solidFill>
            </a:endParaRPr>
          </a:p>
        </p:txBody>
      </p:sp>
      <p:pic>
        <p:nvPicPr>
          <p:cNvPr id="201" name="Google Shape;201;p17"/>
          <p:cNvPicPr preferRelativeResize="0"/>
          <p:nvPr/>
        </p:nvPicPr>
        <p:blipFill>
          <a:blip r:embed="rId3">
            <a:alphaModFix/>
          </a:blip>
          <a:stretch>
            <a:fillRect/>
          </a:stretch>
        </p:blipFill>
        <p:spPr>
          <a:xfrm>
            <a:off x="0" y="819599"/>
            <a:ext cx="4610100" cy="1821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207" name="Google Shape;207;p18"/>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208" name="Google Shape;208;p18"/>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18"/>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Implementation</a:t>
            </a:r>
            <a:endParaRPr i="1" sz="900">
              <a:solidFill>
                <a:srgbClr val="3333B2"/>
              </a:solidFill>
            </a:endParaRPr>
          </a:p>
        </p:txBody>
      </p:sp>
      <p:pic>
        <p:nvPicPr>
          <p:cNvPr id="210" name="Google Shape;210;p18"/>
          <p:cNvPicPr preferRelativeResize="0"/>
          <p:nvPr/>
        </p:nvPicPr>
        <p:blipFill>
          <a:blip r:embed="rId3">
            <a:alphaModFix/>
          </a:blip>
          <a:stretch>
            <a:fillRect/>
          </a:stretch>
        </p:blipFill>
        <p:spPr>
          <a:xfrm>
            <a:off x="0" y="493752"/>
            <a:ext cx="4610101" cy="24732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6" name="Google Shape;216;p19"/>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7" name="Google Shape;217;p19"/>
          <p:cNvSpPr txBox="1"/>
          <p:nvPr/>
        </p:nvSpPr>
        <p:spPr>
          <a:xfrm>
            <a:off x="150000" y="848675"/>
            <a:ext cx="4310100" cy="1763400"/>
          </a:xfrm>
          <a:prstGeom prst="rect">
            <a:avLst/>
          </a:prstGeom>
          <a:noFill/>
          <a:ln>
            <a:noFill/>
          </a:ln>
        </p:spPr>
        <p:txBody>
          <a:bodyPr anchorCtr="0" anchor="ctr" bIns="0" lIns="0" spcFirstLastPara="1" rIns="0" wrap="square" tIns="6975">
            <a:noAutofit/>
          </a:bodyPr>
          <a:lstStyle/>
          <a:p>
            <a:pPr indent="0" lvl="0" marL="12700" rtl="0" algn="ctr">
              <a:spcBef>
                <a:spcPts val="225"/>
              </a:spcBef>
              <a:spcAft>
                <a:spcPts val="0"/>
              </a:spcAft>
              <a:buSzPts val="1100"/>
              <a:buNone/>
            </a:pPr>
            <a:r>
              <a:rPr b="1" lang="en-US" sz="2400">
                <a:solidFill>
                  <a:srgbClr val="3333B2"/>
                </a:solidFill>
                <a:latin typeface="Trebuchet MS"/>
                <a:ea typeface="Trebuchet MS"/>
                <a:cs typeface="Trebuchet MS"/>
                <a:sym typeface="Trebuchet MS"/>
              </a:rPr>
              <a:t>ANY QUESTION ?</a:t>
            </a:r>
            <a:endParaRPr b="1" sz="2400">
              <a:solidFill>
                <a:srgbClr val="3333B2"/>
              </a:solidFill>
              <a:latin typeface="Trebuchet MS"/>
              <a:ea typeface="Trebuchet MS"/>
              <a:cs typeface="Trebuchet MS"/>
              <a:sym typeface="Trebuchet MS"/>
            </a:endParaRPr>
          </a:p>
          <a:p>
            <a:pPr indent="0" lvl="0" marL="12700" rtl="0" algn="ctr">
              <a:spcBef>
                <a:spcPts val="225"/>
              </a:spcBef>
              <a:spcAft>
                <a:spcPts val="0"/>
              </a:spcAft>
              <a:buSzPts val="1100"/>
              <a:buNone/>
            </a:pPr>
            <a:r>
              <a:rPr b="1" lang="en-US" sz="2400">
                <a:solidFill>
                  <a:srgbClr val="3333B2"/>
                </a:solidFill>
                <a:latin typeface="Trebuchet MS"/>
                <a:ea typeface="Trebuchet MS"/>
                <a:cs typeface="Trebuchet MS"/>
                <a:sym typeface="Trebuchet MS"/>
              </a:rPr>
              <a:t>THANK YOU !</a:t>
            </a:r>
            <a:endParaRPr b="1" sz="2400">
              <a:solidFill>
                <a:srgbClr val="3333B2"/>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nvSpPr>
        <p:spPr>
          <a:xfrm>
            <a:off x="0" y="648700"/>
            <a:ext cx="4610100" cy="2548200"/>
          </a:xfrm>
          <a:prstGeom prst="rect">
            <a:avLst/>
          </a:prstGeom>
          <a:noFill/>
          <a:ln>
            <a:noFill/>
          </a:ln>
        </p:spPr>
        <p:txBody>
          <a:bodyPr anchorCtr="0" anchor="t" bIns="91425" lIns="91425" spcFirstLastPara="1" rIns="91425" wrap="square" tIns="91425">
            <a:noAutofit/>
          </a:bodyPr>
          <a:lstStyle/>
          <a:p>
            <a:pPr indent="0" lvl="0" marL="0" marR="5080" rtl="0" algn="just">
              <a:lnSpc>
                <a:spcPct val="115000"/>
              </a:lnSpc>
              <a:spcBef>
                <a:spcPts val="0"/>
              </a:spcBef>
              <a:spcAft>
                <a:spcPts val="0"/>
              </a:spcAft>
              <a:buClr>
                <a:schemeClr val="dk1"/>
              </a:buClr>
              <a:buSzPts val="1100"/>
              <a:buFont typeface="Arial"/>
              <a:buNone/>
            </a:pPr>
            <a:r>
              <a:rPr lang="en-US" sz="1000">
                <a:solidFill>
                  <a:schemeClr val="dk1"/>
                </a:solidFill>
                <a:highlight>
                  <a:schemeClr val="lt1"/>
                </a:highlight>
                <a:latin typeface="Times New Roman"/>
                <a:ea typeface="Times New Roman"/>
                <a:cs typeface="Times New Roman"/>
                <a:sym typeface="Times New Roman"/>
              </a:rPr>
              <a:t>[1] </a:t>
            </a:r>
            <a:r>
              <a:rPr lang="en-US" sz="1000">
                <a:solidFill>
                  <a:schemeClr val="dk1"/>
                </a:solidFill>
                <a:latin typeface="Times New Roman"/>
                <a:ea typeface="Times New Roman"/>
                <a:cs typeface="Times New Roman"/>
                <a:sym typeface="Times New Roman"/>
              </a:rPr>
              <a:t>Gamma, Erich. Design patterns: elements of reusable object-oriented software. Addison-Wesley Professional, 1 edition, 1994.</a:t>
            </a:r>
            <a:endParaRPr sz="1000">
              <a:solidFill>
                <a:schemeClr val="dk1"/>
              </a:solidFill>
              <a:latin typeface="Times New Roman"/>
              <a:ea typeface="Times New Roman"/>
              <a:cs typeface="Times New Roman"/>
              <a:sym typeface="Times New Roman"/>
            </a:endParaRPr>
          </a:p>
          <a:p>
            <a:pPr indent="0" lvl="0" marL="0" marR="5080" rtl="0" algn="just">
              <a:spcBef>
                <a:spcPts val="10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[2]  Freeman, Eric, et al. Head first design patterns. " O'Reilly Media, Inc.", 2008.</a:t>
            </a:r>
            <a:endParaRPr sz="1000">
              <a:solidFill>
                <a:schemeClr val="dk1"/>
              </a:solidFill>
              <a:latin typeface="Times New Roman"/>
              <a:ea typeface="Times New Roman"/>
              <a:cs typeface="Times New Roman"/>
              <a:sym typeface="Times New Roman"/>
            </a:endParaRPr>
          </a:p>
          <a:p>
            <a:pPr indent="0" lvl="0" marL="0" marR="5080" rtl="0" algn="just">
              <a:spcBef>
                <a:spcPts val="10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[3] TutorialsPoint</a:t>
            </a:r>
            <a:endParaRPr sz="1000">
              <a:solidFill>
                <a:schemeClr val="dk1"/>
              </a:solidFill>
              <a:latin typeface="Times New Roman"/>
              <a:ea typeface="Times New Roman"/>
              <a:cs typeface="Times New Roman"/>
              <a:sym typeface="Times New Roman"/>
            </a:endParaRPr>
          </a:p>
          <a:p>
            <a:pPr indent="0" lvl="0" marL="0" marR="5080" rtl="0" algn="just">
              <a:spcBef>
                <a:spcPts val="10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[4] GeeksforGeeks</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marR="5080" rtl="0" algn="just">
              <a:lnSpc>
                <a:spcPct val="115000"/>
              </a:lnSpc>
              <a:spcBef>
                <a:spcPts val="0"/>
              </a:spcBef>
              <a:spcAft>
                <a:spcPts val="0"/>
              </a:spcAft>
              <a:buClr>
                <a:schemeClr val="dk1"/>
              </a:buClr>
              <a:buSzPts val="1100"/>
              <a:buFont typeface="Arial"/>
              <a:buNone/>
            </a:pPr>
            <a:r>
              <a:t/>
            </a:r>
            <a:endParaRPr sz="1000">
              <a:highlight>
                <a:srgbClr val="FFFFFF"/>
              </a:highlight>
              <a:latin typeface="Times New Roman"/>
              <a:ea typeface="Times New Roman"/>
              <a:cs typeface="Times New Roman"/>
              <a:sym typeface="Times New Roman"/>
            </a:endParaRPr>
          </a:p>
          <a:p>
            <a:pPr indent="0" lvl="0" marL="0" marR="5080" rtl="0" algn="just">
              <a:lnSpc>
                <a:spcPct val="115000"/>
              </a:lnSpc>
              <a:spcBef>
                <a:spcPts val="1000"/>
              </a:spcBef>
              <a:spcAft>
                <a:spcPts val="1000"/>
              </a:spcAft>
              <a:buNone/>
            </a:pPr>
            <a:r>
              <a:t/>
            </a:r>
            <a:endParaRPr sz="1000">
              <a:latin typeface="Times New Roman"/>
              <a:ea typeface="Times New Roman"/>
              <a:cs typeface="Times New Roman"/>
              <a:sym typeface="Times New Roman"/>
            </a:endParaRPr>
          </a:p>
        </p:txBody>
      </p:sp>
      <p:sp>
        <p:nvSpPr>
          <p:cNvPr id="223" name="Google Shape;223;p20"/>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Acknowledgements</a:t>
            </a:r>
            <a:endParaRPr sz="1800"/>
          </a:p>
        </p:txBody>
      </p:sp>
      <p:sp>
        <p:nvSpPr>
          <p:cNvPr id="224" name="Google Shape;224;p20"/>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5" name="Google Shape;225;p20"/>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Acknowledgements</a:t>
            </a:r>
            <a:endParaRPr i="1" sz="900">
              <a:solidFill>
                <a:srgbClr val="3333B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 calcmode="lin" valueType="num">
                                      <p:cBhvr additive="base">
                                        <p:cTn dur="1"/>
                                        <p:tgtEl>
                                          <p:spTgt spid="22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 calcmode="lin" valueType="num">
                                      <p:cBhvr additive="base">
                                        <p:cTn dur="1"/>
                                        <p:tgtEl>
                                          <p:spTgt spid="22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 calcmode="lin" valueType="num">
                                      <p:cBhvr additive="base">
                                        <p:cTn dur="1"/>
                                        <p:tgtEl>
                                          <p:spTgt spid="22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 calcmode="lin" valueType="num">
                                      <p:cBhvr additive="base">
                                        <p:cTn dur="1"/>
                                        <p:tgtEl>
                                          <p:spTgt spid="22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 calcmode="lin" valueType="num">
                                      <p:cBhvr additive="base">
                                        <p:cTn dur="1"/>
                                        <p:tgtEl>
                                          <p:spTgt spid="22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 calcmode="lin" valueType="num">
                                      <p:cBhvr additive="base">
                                        <p:cTn dur="1"/>
                                        <p:tgtEl>
                                          <p:spTgt spid="22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 calcmode="lin" valueType="num">
                                      <p:cBhvr additive="base">
                                        <p:cTn dur="1"/>
                                        <p:tgtEl>
                                          <p:spTgt spid="22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 calcmode="lin" valueType="num">
                                      <p:cBhvr additive="base">
                                        <p:cTn dur="1"/>
                                        <p:tgtEl>
                                          <p:spTgt spid="222">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292100" lvl="0" marL="457200" marR="5080" rtl="0" algn="just">
              <a:lnSpc>
                <a:spcPct val="100000"/>
              </a:lnSpc>
              <a:spcBef>
                <a:spcPts val="0"/>
              </a:spcBef>
              <a:spcAft>
                <a:spcPts val="0"/>
              </a:spcAft>
              <a:buClr>
                <a:srgbClr val="3333B2"/>
              </a:buClr>
              <a:buSzPts val="1000"/>
              <a:buFont typeface="Times New Roman"/>
              <a:buChar char="●"/>
            </a:pPr>
            <a:r>
              <a:rPr lang="en-US" sz="1000">
                <a:solidFill>
                  <a:schemeClr val="dk1"/>
                </a:solidFill>
                <a:latin typeface="Times New Roman"/>
                <a:ea typeface="Times New Roman"/>
                <a:cs typeface="Times New Roman"/>
                <a:sym typeface="Times New Roman"/>
              </a:rPr>
              <a:t>Motivation</a:t>
            </a:r>
            <a:endParaRPr sz="1000">
              <a:solidFill>
                <a:schemeClr val="dk1"/>
              </a:solidFill>
              <a:latin typeface="Times New Roman"/>
              <a:ea typeface="Times New Roman"/>
              <a:cs typeface="Times New Roman"/>
              <a:sym typeface="Times New Roman"/>
            </a:endParaRPr>
          </a:p>
          <a:p>
            <a:pPr indent="-292100" lvl="0" marL="457200" marR="5080" rtl="0" algn="just">
              <a:spcBef>
                <a:spcPts val="1000"/>
              </a:spcBef>
              <a:spcAft>
                <a:spcPts val="1000"/>
              </a:spcAft>
              <a:buClr>
                <a:srgbClr val="3333B2"/>
              </a:buClr>
              <a:buSzPts val="1000"/>
              <a:buFont typeface="Times New Roman"/>
              <a:buChar char="●"/>
            </a:pPr>
            <a:r>
              <a:rPr lang="en-US" sz="1000">
                <a:solidFill>
                  <a:schemeClr val="dk1"/>
                </a:solidFill>
                <a:latin typeface="Times New Roman"/>
                <a:ea typeface="Times New Roman"/>
                <a:cs typeface="Times New Roman"/>
                <a:sym typeface="Times New Roman"/>
              </a:rPr>
              <a:t>Solution</a:t>
            </a:r>
            <a:endParaRPr sz="1000">
              <a:solidFill>
                <a:schemeClr val="dk1"/>
              </a:solidFill>
              <a:latin typeface="Times New Roman"/>
              <a:ea typeface="Times New Roman"/>
              <a:cs typeface="Times New Roman"/>
              <a:sym typeface="Times New Roman"/>
            </a:endParaRPr>
          </a:p>
        </p:txBody>
      </p:sp>
      <p:sp>
        <p:nvSpPr>
          <p:cNvPr id="118" name="Google Shape;118;p9"/>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Contents</a:t>
            </a:r>
            <a:endParaRPr sz="1800"/>
          </a:p>
        </p:txBody>
      </p:sp>
      <p:sp>
        <p:nvSpPr>
          <p:cNvPr id="119" name="Google Shape;119;p9"/>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9"/>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Contents</a:t>
            </a:r>
            <a:endParaRPr i="1" sz="900">
              <a:solidFill>
                <a:srgbClr val="3333B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26" name="Google Shape;126;p10"/>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Motivation</a:t>
            </a:r>
            <a:endParaRPr sz="1800"/>
          </a:p>
        </p:txBody>
      </p:sp>
      <p:sp>
        <p:nvSpPr>
          <p:cNvPr id="127" name="Google Shape;127;p10"/>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0"/>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Clock design</a:t>
            </a:r>
            <a:endParaRPr i="1" sz="900">
              <a:solidFill>
                <a:srgbClr val="3333B2"/>
              </a:solidFill>
            </a:endParaRPr>
          </a:p>
        </p:txBody>
      </p:sp>
      <p:pic>
        <p:nvPicPr>
          <p:cNvPr id="129" name="Google Shape;129;p10"/>
          <p:cNvPicPr preferRelativeResize="0"/>
          <p:nvPr/>
        </p:nvPicPr>
        <p:blipFill>
          <a:blip r:embed="rId3">
            <a:alphaModFix/>
          </a:blip>
          <a:stretch>
            <a:fillRect/>
          </a:stretch>
        </p:blipFill>
        <p:spPr>
          <a:xfrm>
            <a:off x="0" y="1563624"/>
            <a:ext cx="4610099" cy="1429744"/>
          </a:xfrm>
          <a:prstGeom prst="rect">
            <a:avLst/>
          </a:prstGeom>
          <a:noFill/>
          <a:ln>
            <a:noFill/>
          </a:ln>
        </p:spPr>
      </p:pic>
      <p:sp>
        <p:nvSpPr>
          <p:cNvPr id="130" name="Google Shape;130;p10"/>
          <p:cNvSpPr/>
          <p:nvPr/>
        </p:nvSpPr>
        <p:spPr>
          <a:xfrm>
            <a:off x="650575" y="731900"/>
            <a:ext cx="1246800" cy="45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23:04:45</a:t>
            </a:r>
            <a:endParaRPr/>
          </a:p>
        </p:txBody>
      </p:sp>
      <p:sp>
        <p:nvSpPr>
          <p:cNvPr id="131" name="Google Shape;131;p10"/>
          <p:cNvSpPr/>
          <p:nvPr/>
        </p:nvSpPr>
        <p:spPr>
          <a:xfrm>
            <a:off x="2304425" y="731900"/>
            <a:ext cx="1246800" cy="45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11:04:45 PM</a:t>
            </a:r>
            <a:endParaRPr/>
          </a:p>
        </p:txBody>
      </p:sp>
      <p:sp>
        <p:nvSpPr>
          <p:cNvPr id="132" name="Google Shape;132;p10"/>
          <p:cNvSpPr txBox="1"/>
          <p:nvPr/>
        </p:nvSpPr>
        <p:spPr>
          <a:xfrm>
            <a:off x="1655175" y="1185800"/>
            <a:ext cx="170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Digital clock</a:t>
            </a:r>
            <a:endParaRPr sz="1200"/>
          </a:p>
        </p:txBody>
      </p:sp>
      <p:sp>
        <p:nvSpPr>
          <p:cNvPr id="133" name="Google Shape;133;p10"/>
          <p:cNvSpPr txBox="1"/>
          <p:nvPr/>
        </p:nvSpPr>
        <p:spPr>
          <a:xfrm>
            <a:off x="1655175" y="2938900"/>
            <a:ext cx="170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Analog clock</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39" name="Google Shape;139;p11"/>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Motivation</a:t>
            </a:r>
            <a:endParaRPr sz="1800"/>
          </a:p>
        </p:txBody>
      </p:sp>
      <p:sp>
        <p:nvSpPr>
          <p:cNvPr id="140" name="Google Shape;140;p11"/>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11"/>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Data view</a:t>
            </a:r>
            <a:endParaRPr i="1" sz="900">
              <a:solidFill>
                <a:srgbClr val="3333B2"/>
              </a:solidFill>
            </a:endParaRPr>
          </a:p>
        </p:txBody>
      </p:sp>
      <p:pic>
        <p:nvPicPr>
          <p:cNvPr id="142" name="Google Shape;142;p11"/>
          <p:cNvPicPr preferRelativeResize="0"/>
          <p:nvPr/>
        </p:nvPicPr>
        <p:blipFill>
          <a:blip r:embed="rId3">
            <a:alphaModFix/>
          </a:blip>
          <a:stretch>
            <a:fillRect/>
          </a:stretch>
        </p:blipFill>
        <p:spPr>
          <a:xfrm>
            <a:off x="2605175" y="2004449"/>
            <a:ext cx="1970050" cy="1235375"/>
          </a:xfrm>
          <a:prstGeom prst="rect">
            <a:avLst/>
          </a:prstGeom>
          <a:noFill/>
          <a:ln>
            <a:noFill/>
          </a:ln>
        </p:spPr>
      </p:pic>
      <p:pic>
        <p:nvPicPr>
          <p:cNvPr id="143" name="Google Shape;143;p11"/>
          <p:cNvPicPr preferRelativeResize="0"/>
          <p:nvPr/>
        </p:nvPicPr>
        <p:blipFill>
          <a:blip r:embed="rId4">
            <a:alphaModFix/>
          </a:blip>
          <a:stretch>
            <a:fillRect/>
          </a:stretch>
        </p:blipFill>
        <p:spPr>
          <a:xfrm>
            <a:off x="2605175" y="648775"/>
            <a:ext cx="1901625" cy="1192464"/>
          </a:xfrm>
          <a:prstGeom prst="rect">
            <a:avLst/>
          </a:prstGeom>
          <a:noFill/>
          <a:ln>
            <a:noFill/>
          </a:ln>
        </p:spPr>
      </p:pic>
      <p:pic>
        <p:nvPicPr>
          <p:cNvPr id="144" name="Google Shape;144;p11"/>
          <p:cNvPicPr preferRelativeResize="0"/>
          <p:nvPr/>
        </p:nvPicPr>
        <p:blipFill>
          <a:blip r:embed="rId5">
            <a:alphaModFix/>
          </a:blip>
          <a:stretch>
            <a:fillRect/>
          </a:stretch>
        </p:blipFill>
        <p:spPr>
          <a:xfrm>
            <a:off x="95300" y="1824113"/>
            <a:ext cx="2208700" cy="1362537"/>
          </a:xfrm>
          <a:prstGeom prst="rect">
            <a:avLst/>
          </a:prstGeom>
          <a:noFill/>
          <a:ln>
            <a:noFill/>
          </a:ln>
        </p:spPr>
      </p:pic>
      <p:graphicFrame>
        <p:nvGraphicFramePr>
          <p:cNvPr id="145" name="Google Shape;145;p11"/>
          <p:cNvGraphicFramePr/>
          <p:nvPr/>
        </p:nvGraphicFramePr>
        <p:xfrm>
          <a:off x="124863" y="891225"/>
          <a:ext cx="3000000" cy="3000000"/>
        </p:xfrm>
        <a:graphic>
          <a:graphicData uri="http://schemas.openxmlformats.org/drawingml/2006/table">
            <a:tbl>
              <a:tblPr>
                <a:noFill/>
                <a:tableStyleId>{E7379C34-02E0-4D06-87D3-36367B17ECA8}</a:tableStyleId>
              </a:tblPr>
              <a:tblGrid>
                <a:gridCol w="513675"/>
                <a:gridCol w="513675"/>
                <a:gridCol w="513675"/>
                <a:gridCol w="513675"/>
              </a:tblGrid>
              <a:tr h="396200">
                <a:tc>
                  <a:txBody>
                    <a:bodyPr/>
                    <a:lstStyle/>
                    <a:p>
                      <a:pPr indent="0" lvl="0" marL="0" rtl="0" algn="l">
                        <a:spcBef>
                          <a:spcPts val="0"/>
                        </a:spcBef>
                        <a:spcAft>
                          <a:spcPts val="0"/>
                        </a:spcAft>
                        <a:buNone/>
                      </a:pPr>
                      <a:r>
                        <a:rPr lang="en-US"/>
                        <a:t>A</a:t>
                      </a:r>
                      <a:endParaRPr/>
                    </a:p>
                  </a:txBody>
                  <a:tcPr marT="91425" marB="91425" marR="91425" marL="91425">
                    <a:solidFill>
                      <a:srgbClr val="ADADE0"/>
                    </a:solidFill>
                  </a:tcPr>
                </a:tc>
                <a:tc>
                  <a:txBody>
                    <a:bodyPr/>
                    <a:lstStyle/>
                    <a:p>
                      <a:pPr indent="0" lvl="0" marL="0" rtl="0" algn="l">
                        <a:spcBef>
                          <a:spcPts val="0"/>
                        </a:spcBef>
                        <a:spcAft>
                          <a:spcPts val="0"/>
                        </a:spcAft>
                        <a:buNone/>
                      </a:pPr>
                      <a:r>
                        <a:rPr lang="en-US"/>
                        <a:t>B</a:t>
                      </a:r>
                      <a:endParaRPr/>
                    </a:p>
                  </a:txBody>
                  <a:tcPr marT="91425" marB="91425" marR="91425" marL="91425">
                    <a:solidFill>
                      <a:srgbClr val="ADADE0"/>
                    </a:solidFill>
                  </a:tcPr>
                </a:tc>
                <a:tc>
                  <a:txBody>
                    <a:bodyPr/>
                    <a:lstStyle/>
                    <a:p>
                      <a:pPr indent="0" lvl="0" marL="0" rtl="0" algn="l">
                        <a:spcBef>
                          <a:spcPts val="0"/>
                        </a:spcBef>
                        <a:spcAft>
                          <a:spcPts val="0"/>
                        </a:spcAft>
                        <a:buNone/>
                      </a:pPr>
                      <a:r>
                        <a:rPr lang="en-US"/>
                        <a:t>C</a:t>
                      </a:r>
                      <a:endParaRPr/>
                    </a:p>
                  </a:txBody>
                  <a:tcPr marT="91425" marB="91425" marR="91425" marL="91425">
                    <a:solidFill>
                      <a:srgbClr val="ADADE0"/>
                    </a:solidFill>
                  </a:tcPr>
                </a:tc>
                <a:tc>
                  <a:txBody>
                    <a:bodyPr/>
                    <a:lstStyle/>
                    <a:p>
                      <a:pPr indent="0" lvl="0" marL="0" rtl="0" algn="l">
                        <a:spcBef>
                          <a:spcPts val="0"/>
                        </a:spcBef>
                        <a:spcAft>
                          <a:spcPts val="0"/>
                        </a:spcAft>
                        <a:buNone/>
                      </a:pPr>
                      <a:r>
                        <a:rPr lang="en-US"/>
                        <a:t>D</a:t>
                      </a:r>
                      <a:endParaRPr/>
                    </a:p>
                  </a:txBody>
                  <a:tcPr marT="91425" marB="91425" marR="91425" marL="91425">
                    <a:solidFill>
                      <a:srgbClr val="ADADE0"/>
                    </a:solidFill>
                  </a:tcPr>
                </a:tc>
              </a:tr>
              <a:tr h="381000">
                <a:tc>
                  <a:txBody>
                    <a:bodyPr/>
                    <a:lstStyle/>
                    <a:p>
                      <a:pPr indent="0" lvl="0" marL="0" rtl="0" algn="l">
                        <a:spcBef>
                          <a:spcPts val="0"/>
                        </a:spcBef>
                        <a:spcAft>
                          <a:spcPts val="0"/>
                        </a:spcAft>
                        <a:buNone/>
                      </a:pPr>
                      <a:r>
                        <a:rPr lang="en-US"/>
                        <a:t>20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30</a:t>
                      </a:r>
                      <a:endParaRPr/>
                    </a:p>
                  </a:txBody>
                  <a:tcPr marT="91425" marB="91425" marR="91425" marL="91425"/>
                </a:tc>
                <a:tc>
                  <a:txBody>
                    <a:bodyPr/>
                    <a:lstStyle/>
                    <a:p>
                      <a:pPr indent="0" lvl="0" marL="0" rtl="0" algn="l">
                        <a:spcBef>
                          <a:spcPts val="0"/>
                        </a:spcBef>
                        <a:spcAft>
                          <a:spcPts val="0"/>
                        </a:spcAft>
                        <a:buNone/>
                      </a:pPr>
                      <a:r>
                        <a:rPr lang="en-US"/>
                        <a:t>50</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51" name="Google Shape;151;p12"/>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52" name="Google Shape;152;p12"/>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12"/>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Data view</a:t>
            </a:r>
            <a:endParaRPr>
              <a:solidFill>
                <a:srgbClr val="3333B2"/>
              </a:solidFill>
              <a:latin typeface="Trebuchet MS"/>
              <a:ea typeface="Trebuchet MS"/>
              <a:cs typeface="Trebuchet MS"/>
              <a:sym typeface="Trebuchet MS"/>
            </a:endParaRPr>
          </a:p>
          <a:p>
            <a:pPr indent="0" lvl="0" marL="12700" rtl="0" algn="l">
              <a:spcBef>
                <a:spcPts val="225"/>
              </a:spcBef>
              <a:spcAft>
                <a:spcPts val="0"/>
              </a:spcAft>
              <a:buNone/>
            </a:pPr>
            <a:r>
              <a:rPr lang="en-US" sz="1100">
                <a:solidFill>
                  <a:srgbClr val="3333B2"/>
                </a:solidFill>
                <a:latin typeface="Trebuchet MS"/>
                <a:ea typeface="Trebuchet MS"/>
                <a:cs typeface="Trebuchet MS"/>
                <a:sym typeface="Trebuchet MS"/>
              </a:rPr>
              <a:t>Solution</a:t>
            </a:r>
            <a:endParaRPr sz="1100">
              <a:solidFill>
                <a:srgbClr val="3333B2"/>
              </a:solidFill>
              <a:latin typeface="Trebuchet MS"/>
              <a:ea typeface="Trebuchet MS"/>
              <a:cs typeface="Trebuchet MS"/>
              <a:sym typeface="Trebuchet MS"/>
            </a:endParaRPr>
          </a:p>
        </p:txBody>
      </p:sp>
      <p:pic>
        <p:nvPicPr>
          <p:cNvPr id="154" name="Google Shape;154;p12"/>
          <p:cNvPicPr preferRelativeResize="0"/>
          <p:nvPr/>
        </p:nvPicPr>
        <p:blipFill>
          <a:blip r:embed="rId3">
            <a:alphaModFix/>
          </a:blip>
          <a:stretch>
            <a:fillRect/>
          </a:stretch>
        </p:blipFill>
        <p:spPr>
          <a:xfrm>
            <a:off x="91440" y="701150"/>
            <a:ext cx="4425697" cy="258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1000"/>
              </a:spcAft>
              <a:buClr>
                <a:srgbClr val="3333B2"/>
              </a:buClr>
              <a:buSzPts val="1200"/>
              <a:buFont typeface="Times New Roman"/>
              <a:buChar char="●"/>
            </a:pPr>
            <a:r>
              <a:rPr lang="en-US" sz="1200">
                <a:solidFill>
                  <a:schemeClr val="dk1"/>
                </a:solidFill>
                <a:latin typeface="Times New Roman"/>
                <a:ea typeface="Times New Roman"/>
                <a:cs typeface="Times New Roman"/>
                <a:sym typeface="Times New Roman"/>
              </a:rPr>
              <a:t>The weather station will be based on our patent pending WeatherData object, which tracks current weather conditions (temperature, humidity, and barometric pressure). Weʼd like for you to create an application that initially provides three display elements: current conditions, weather statistics and a simple forecast, all updated in real time.</a:t>
            </a:r>
            <a:endParaRPr sz="1200">
              <a:solidFill>
                <a:schemeClr val="dk1"/>
              </a:solidFill>
              <a:latin typeface="Times New Roman"/>
              <a:ea typeface="Times New Roman"/>
              <a:cs typeface="Times New Roman"/>
              <a:sym typeface="Times New Roman"/>
            </a:endParaRPr>
          </a:p>
        </p:txBody>
      </p:sp>
      <p:sp>
        <p:nvSpPr>
          <p:cNvPr id="160" name="Google Shape;160;p13"/>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Motivation</a:t>
            </a:r>
            <a:endParaRPr sz="1800"/>
          </a:p>
        </p:txBody>
      </p:sp>
      <p:sp>
        <p:nvSpPr>
          <p:cNvPr id="161" name="Google Shape;161;p13"/>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3"/>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Problem scenario</a:t>
            </a:r>
            <a:endParaRPr i="1" sz="900">
              <a:solidFill>
                <a:srgbClr val="3333B2"/>
              </a:solidFill>
            </a:endParaRPr>
          </a:p>
        </p:txBody>
      </p:sp>
      <p:pic>
        <p:nvPicPr>
          <p:cNvPr id="163" name="Google Shape;163;p13"/>
          <p:cNvPicPr preferRelativeResize="0"/>
          <p:nvPr/>
        </p:nvPicPr>
        <p:blipFill>
          <a:blip r:embed="rId3">
            <a:alphaModFix/>
          </a:blip>
          <a:stretch>
            <a:fillRect/>
          </a:stretch>
        </p:blipFill>
        <p:spPr>
          <a:xfrm>
            <a:off x="0" y="1915600"/>
            <a:ext cx="2873426" cy="1383550"/>
          </a:xfrm>
          <a:prstGeom prst="rect">
            <a:avLst/>
          </a:prstGeom>
          <a:noFill/>
          <a:ln>
            <a:noFill/>
          </a:ln>
        </p:spPr>
      </p:pic>
      <p:pic>
        <p:nvPicPr>
          <p:cNvPr id="164" name="Google Shape;164;p13"/>
          <p:cNvPicPr preferRelativeResize="0"/>
          <p:nvPr/>
        </p:nvPicPr>
        <p:blipFill>
          <a:blip r:embed="rId4">
            <a:alphaModFix/>
          </a:blip>
          <a:stretch>
            <a:fillRect/>
          </a:stretch>
        </p:blipFill>
        <p:spPr>
          <a:xfrm>
            <a:off x="2873425" y="1695350"/>
            <a:ext cx="1464400" cy="152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70" name="Google Shape;170;p14"/>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71" name="Google Shape;171;p14"/>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4"/>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WeatherData object</a:t>
            </a:r>
            <a:endParaRPr i="1" sz="900">
              <a:solidFill>
                <a:srgbClr val="3333B2"/>
              </a:solidFill>
            </a:endParaRPr>
          </a:p>
        </p:txBody>
      </p:sp>
      <p:pic>
        <p:nvPicPr>
          <p:cNvPr id="173" name="Google Shape;173;p14"/>
          <p:cNvPicPr preferRelativeResize="0"/>
          <p:nvPr/>
        </p:nvPicPr>
        <p:blipFill>
          <a:blip r:embed="rId3">
            <a:alphaModFix/>
          </a:blip>
          <a:stretch>
            <a:fillRect/>
          </a:stretch>
        </p:blipFill>
        <p:spPr>
          <a:xfrm>
            <a:off x="52388" y="877888"/>
            <a:ext cx="4505325" cy="1704975"/>
          </a:xfrm>
          <a:prstGeom prst="rect">
            <a:avLst/>
          </a:prstGeom>
          <a:noFill/>
          <a:ln>
            <a:noFill/>
          </a:ln>
        </p:spPr>
      </p:pic>
      <p:sp>
        <p:nvSpPr>
          <p:cNvPr id="174" name="Google Shape;174;p14"/>
          <p:cNvSpPr/>
          <p:nvPr/>
        </p:nvSpPr>
        <p:spPr>
          <a:xfrm>
            <a:off x="1219700" y="2340300"/>
            <a:ext cx="2765100" cy="71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rgbClr val="FF0000"/>
                </a:solidFill>
              </a:rPr>
              <a:t>i. Dependent on concrete implementations,</a:t>
            </a:r>
            <a:endParaRPr sz="1000">
              <a:solidFill>
                <a:srgbClr val="FF0000"/>
              </a:solidFill>
            </a:endParaRPr>
          </a:p>
          <a:p>
            <a:pPr indent="0" lvl="0" marL="0" rtl="0" algn="l">
              <a:spcBef>
                <a:spcPts val="0"/>
              </a:spcBef>
              <a:spcAft>
                <a:spcPts val="0"/>
              </a:spcAft>
              <a:buNone/>
            </a:pPr>
            <a:r>
              <a:rPr lang="en-US" sz="1000">
                <a:solidFill>
                  <a:srgbClr val="FF0000"/>
                </a:solidFill>
              </a:rPr>
              <a:t>ii. Difficult to add or remove display</a:t>
            </a:r>
            <a:endParaRPr sz="1000">
              <a:solidFill>
                <a:srgbClr val="FF0000"/>
              </a:solidFill>
            </a:endParaRPr>
          </a:p>
          <a:p>
            <a:pPr indent="0" lvl="0" marL="0" rtl="0" algn="l">
              <a:spcBef>
                <a:spcPts val="0"/>
              </a:spcBef>
              <a:spcAft>
                <a:spcPts val="0"/>
              </a:spcAft>
              <a:buNone/>
            </a:pPr>
            <a:r>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80" name="Google Shape;180;p15"/>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81" name="Google Shape;181;p15"/>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15"/>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WeatherData object</a:t>
            </a:r>
            <a:endParaRPr i="1" sz="900">
              <a:solidFill>
                <a:srgbClr val="3333B2"/>
              </a:solidFill>
            </a:endParaRPr>
          </a:p>
        </p:txBody>
      </p:sp>
      <p:pic>
        <p:nvPicPr>
          <p:cNvPr id="183" name="Google Shape;183;p15"/>
          <p:cNvPicPr preferRelativeResize="0"/>
          <p:nvPr/>
        </p:nvPicPr>
        <p:blipFill>
          <a:blip r:embed="rId3">
            <a:alphaModFix/>
          </a:blip>
          <a:stretch>
            <a:fillRect/>
          </a:stretch>
        </p:blipFill>
        <p:spPr>
          <a:xfrm>
            <a:off x="95300" y="621500"/>
            <a:ext cx="1640600" cy="2699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89" name="Google Shape;189;p16"/>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90" name="Google Shape;190;p16"/>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16"/>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Solution</a:t>
            </a:r>
            <a:endParaRPr i="1" sz="900">
              <a:solidFill>
                <a:srgbClr val="3333B2"/>
              </a:solidFill>
            </a:endParaRPr>
          </a:p>
        </p:txBody>
      </p:sp>
      <p:pic>
        <p:nvPicPr>
          <p:cNvPr id="192" name="Google Shape;192;p16"/>
          <p:cNvPicPr preferRelativeResize="0"/>
          <p:nvPr/>
        </p:nvPicPr>
        <p:blipFill>
          <a:blip r:embed="rId3">
            <a:alphaModFix/>
          </a:blip>
          <a:stretch>
            <a:fillRect/>
          </a:stretch>
        </p:blipFill>
        <p:spPr>
          <a:xfrm>
            <a:off x="91440" y="631378"/>
            <a:ext cx="4425697" cy="25027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