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3460750" cx="4610100"/>
  <p:notesSz cx="4610100" cy="34607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804e4397_1_6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Assalamualaikum</a:t>
            </a:r>
            <a:r>
              <a:rPr lang="en-US"/>
              <a:t>, good day my respected teachers, audiences. Today I am going to present my thesis paper titled “</a:t>
            </a:r>
            <a:r>
              <a:rPr lang="en-US"/>
              <a:t>Class Specific feature Selection for High Dimensional low sample size Data</a:t>
            </a:r>
            <a:r>
              <a:rPr lang="en-US"/>
              <a:t>”. </a:t>
            </a:r>
            <a:r>
              <a:rPr lang="en-US">
                <a:solidFill>
                  <a:schemeClr val="dk1"/>
                </a:solidFill>
              </a:rPr>
              <a:t> I am Nazmul haque and my supervisor is Dr. Mohammad Shoyaib. </a:t>
            </a:r>
            <a:endParaRPr/>
          </a:p>
          <a:p>
            <a:pPr indent="0" lvl="0" marL="0" rtl="0" algn="l">
              <a:spcBef>
                <a:spcPts val="0"/>
              </a:spcBef>
              <a:spcAft>
                <a:spcPts val="0"/>
              </a:spcAft>
              <a:buNone/>
            </a:pPr>
            <a:r>
              <a:rPr lang="en-US"/>
              <a:t>Before going in detail about my Literature review, I would like to give an outline of my whole presentation.</a:t>
            </a:r>
            <a:endParaRPr/>
          </a:p>
        </p:txBody>
      </p:sp>
      <p:sp>
        <p:nvSpPr>
          <p:cNvPr id="107" name="Google Shape;107;g54804e4397_1_6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da8cb6e75_0_283: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4da8cb6e75_0_28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47220a096_3_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647220a096_3_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bd4693550_1_68: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5bd4693550_1_68: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53e48778_30_7: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e253e48778_30_7: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1a0bd750_1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e31a0bd750_1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31e4dafe3_0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e31e4dafe3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174cf21f6_0_9: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if a character doesn’t perform jump move? It still inherits the jump behavior from superclass. Although you can override jump to do nothing in that case but you may have to do so for many existing classes and take care of that for future classes too. This would also make maintenance difficult. So we can’t use inheritance here.</a:t>
            </a:r>
            <a:endParaRPr/>
          </a:p>
        </p:txBody>
      </p:sp>
      <p:sp>
        <p:nvSpPr>
          <p:cNvPr id="149" name="Google Shape;149;ge174cf21f6_0_9: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74cf21f6_0_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273239"/>
                </a:solidFill>
                <a:highlight>
                  <a:srgbClr val="FFFFFF"/>
                </a:highlight>
              </a:rPr>
              <a:t>The main problem with the above design is code reuse. Since there is no default implementation of jump and roll behavior we may have code duplicity. You may have to rewrite the same jump behavior over and over in many subclasses.</a:t>
            </a:r>
            <a:endParaRPr/>
          </a:p>
        </p:txBody>
      </p:sp>
      <p:sp>
        <p:nvSpPr>
          <p:cNvPr id="158" name="Google Shape;158;ge174cf21f6_0_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74cf21f6_0_19: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174cf21f6_0_19: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174cf21f6_0_29: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e174cf21f6_0_29: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4" name="Shape 14"/>
        <p:cNvGrpSpPr/>
        <p:nvPr/>
      </p:nvGrpSpPr>
      <p:grpSpPr>
        <a:xfrm>
          <a:off x="0" y="0"/>
          <a:ext cx="0" cy="0"/>
          <a:chOff x="0" y="0"/>
          <a:chExt cx="0" cy="0"/>
        </a:xfrm>
      </p:grpSpPr>
      <p:sp>
        <p:nvSpPr>
          <p:cNvPr id="15" name="Google Shape;15;p2"/>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2"/>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2"/>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 name="Google Shape;18;p2"/>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2"/>
          <p:cNvSpPr/>
          <p:nvPr/>
        </p:nvSpPr>
        <p:spPr>
          <a:xfrm>
            <a:off x="3316186" y="3261423"/>
            <a:ext cx="43179" cy="30479"/>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 name="Google Shape;20;p2"/>
          <p:cNvSpPr/>
          <p:nvPr/>
        </p:nvSpPr>
        <p:spPr>
          <a:xfrm>
            <a:off x="3326347" y="3251262"/>
            <a:ext cx="43179" cy="30479"/>
          </a:xfrm>
          <a:custGeom>
            <a:rect b="b" l="l" r="r" t="t"/>
            <a:pathLst>
              <a:path extrusionOk="0" h="30479"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2"/>
          <p:cNvSpPr/>
          <p:nvPr/>
        </p:nvSpPr>
        <p:spPr>
          <a:xfrm>
            <a:off x="324252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2"/>
          <p:cNvSpPr/>
          <p:nvPr/>
        </p:nvSpPr>
        <p:spPr>
          <a:xfrm>
            <a:off x="3606877"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 name="Google Shape;23;p2"/>
          <p:cNvSpPr/>
          <p:nvPr/>
        </p:nvSpPr>
        <p:spPr>
          <a:xfrm>
            <a:off x="351797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2"/>
          <p:cNvSpPr/>
          <p:nvPr/>
        </p:nvSpPr>
        <p:spPr>
          <a:xfrm>
            <a:off x="3594177" y="3251262"/>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
          <p:cNvSpPr/>
          <p:nvPr/>
        </p:nvSpPr>
        <p:spPr>
          <a:xfrm>
            <a:off x="3606877" y="32766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2"/>
          <p:cNvSpPr/>
          <p:nvPr/>
        </p:nvSpPr>
        <p:spPr>
          <a:xfrm>
            <a:off x="3594177"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2"/>
          <p:cNvSpPr/>
          <p:nvPr/>
        </p:nvSpPr>
        <p:spPr>
          <a:xfrm>
            <a:off x="3606877"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2"/>
          <p:cNvSpPr/>
          <p:nvPr/>
        </p:nvSpPr>
        <p:spPr>
          <a:xfrm>
            <a:off x="386964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2"/>
          <p:cNvSpPr/>
          <p:nvPr/>
        </p:nvSpPr>
        <p:spPr>
          <a:xfrm>
            <a:off x="388234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2"/>
          <p:cNvSpPr/>
          <p:nvPr/>
        </p:nvSpPr>
        <p:spPr>
          <a:xfrm>
            <a:off x="388234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2"/>
          <p:cNvSpPr/>
          <p:nvPr/>
        </p:nvSpPr>
        <p:spPr>
          <a:xfrm>
            <a:off x="3793439"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2"/>
          <p:cNvSpPr/>
          <p:nvPr/>
        </p:nvSpPr>
        <p:spPr>
          <a:xfrm>
            <a:off x="3869640"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2"/>
          <p:cNvSpPr/>
          <p:nvPr/>
        </p:nvSpPr>
        <p:spPr>
          <a:xfrm>
            <a:off x="3882340"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2"/>
          <p:cNvSpPr/>
          <p:nvPr/>
        </p:nvSpPr>
        <p:spPr>
          <a:xfrm>
            <a:off x="414509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2"/>
          <p:cNvSpPr/>
          <p:nvPr/>
        </p:nvSpPr>
        <p:spPr>
          <a:xfrm>
            <a:off x="415779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2"/>
          <p:cNvSpPr/>
          <p:nvPr/>
        </p:nvSpPr>
        <p:spPr>
          <a:xfrm>
            <a:off x="415779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2"/>
          <p:cNvSpPr/>
          <p:nvPr/>
        </p:nvSpPr>
        <p:spPr>
          <a:xfrm>
            <a:off x="4145090" y="3289363"/>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2"/>
          <p:cNvSpPr/>
          <p:nvPr/>
        </p:nvSpPr>
        <p:spPr>
          <a:xfrm>
            <a:off x="4157790" y="33020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2"/>
          <p:cNvSpPr/>
          <p:nvPr/>
        </p:nvSpPr>
        <p:spPr>
          <a:xfrm>
            <a:off x="4451033" y="3281743"/>
            <a:ext cx="20320" cy="20320"/>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2"/>
          <p:cNvSpPr/>
          <p:nvPr/>
        </p:nvSpPr>
        <p:spPr>
          <a:xfrm>
            <a:off x="4423969" y="3255248"/>
            <a:ext cx="30479" cy="30479"/>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 name="Google Shape;41;p2"/>
          <p:cNvSpPr/>
          <p:nvPr/>
        </p:nvSpPr>
        <p:spPr>
          <a:xfrm>
            <a:off x="4344352" y="3251262"/>
            <a:ext cx="50800" cy="50800"/>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2"/>
          <p:cNvSpPr/>
          <p:nvPr/>
        </p:nvSpPr>
        <p:spPr>
          <a:xfrm>
            <a:off x="4329112" y="3269043"/>
            <a:ext cx="30479" cy="12700"/>
          </a:xfrm>
          <a:custGeom>
            <a:rect b="b" l="l" r="r" t="t"/>
            <a:pathLst>
              <a:path extrusionOk="0" h="12700" w="30479">
                <a:moveTo>
                  <a:pt x="30480" y="0"/>
                </a:moveTo>
                <a:lnTo>
                  <a:pt x="15240"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2"/>
          <p:cNvSpPr/>
          <p:nvPr/>
        </p:nvSpPr>
        <p:spPr>
          <a:xfrm>
            <a:off x="4496754" y="3251262"/>
            <a:ext cx="50800" cy="50800"/>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2"/>
          <p:cNvSpPr/>
          <p:nvPr/>
        </p:nvSpPr>
        <p:spPr>
          <a:xfrm>
            <a:off x="4532315" y="3269043"/>
            <a:ext cx="30479" cy="12700"/>
          </a:xfrm>
          <a:custGeom>
            <a:rect b="b" l="l" r="r" t="t"/>
            <a:pathLst>
              <a:path extrusionOk="0" h="12700" w="30479">
                <a:moveTo>
                  <a:pt x="30479" y="0"/>
                </a:moveTo>
                <a:lnTo>
                  <a:pt x="15239"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2"/>
          <p:cNvSpPr/>
          <p:nvPr/>
        </p:nvSpPr>
        <p:spPr>
          <a:xfrm>
            <a:off x="1038" y="3346704"/>
            <a:ext cx="1536065" cy="118917"/>
          </a:xfrm>
          <a:custGeom>
            <a:rect b="b" l="l" r="r" t="t"/>
            <a:pathLst>
              <a:path extrusionOk="0" h="109854" w="1536065">
                <a:moveTo>
                  <a:pt x="0" y="109651"/>
                </a:moveTo>
                <a:lnTo>
                  <a:pt x="1535976" y="109651"/>
                </a:lnTo>
                <a:lnTo>
                  <a:pt x="1535976" y="0"/>
                </a:lnTo>
                <a:lnTo>
                  <a:pt x="0" y="0"/>
                </a:lnTo>
                <a:lnTo>
                  <a:pt x="0" y="109651"/>
                </a:lnTo>
                <a:close/>
              </a:path>
            </a:pathLst>
          </a:custGeom>
          <a:solidFill>
            <a:srgbClr val="4747BA"/>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Md. Nazmul Haque</a:t>
            </a:r>
            <a:endParaRPr sz="600">
              <a:solidFill>
                <a:srgbClr val="FFFFFF"/>
              </a:solidFill>
            </a:endParaRPr>
          </a:p>
        </p:txBody>
      </p:sp>
      <p:sp>
        <p:nvSpPr>
          <p:cNvPr id="46" name="Google Shape;46;p2"/>
          <p:cNvSpPr/>
          <p:nvPr/>
        </p:nvSpPr>
        <p:spPr>
          <a:xfrm>
            <a:off x="1537013" y="3346704"/>
            <a:ext cx="1536064" cy="118917"/>
          </a:xfrm>
          <a:custGeom>
            <a:rect b="b" l="l" r="r" t="t"/>
            <a:pathLst>
              <a:path extrusionOk="0" h="109854" w="1536064">
                <a:moveTo>
                  <a:pt x="0" y="109651"/>
                </a:moveTo>
                <a:lnTo>
                  <a:pt x="1535976" y="109651"/>
                </a:lnTo>
                <a:lnTo>
                  <a:pt x="1535976" y="0"/>
                </a:lnTo>
                <a:lnTo>
                  <a:pt x="0" y="0"/>
                </a:lnTo>
                <a:lnTo>
                  <a:pt x="0" y="109651"/>
                </a:lnTo>
                <a:close/>
              </a:path>
            </a:pathLst>
          </a:custGeom>
          <a:solidFill>
            <a:srgbClr val="8484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Design Pattern</a:t>
            </a:r>
            <a:endParaRPr sz="600">
              <a:solidFill>
                <a:srgbClr val="FFFFFF"/>
              </a:solidFill>
            </a:endParaRPr>
          </a:p>
        </p:txBody>
      </p:sp>
      <p:sp>
        <p:nvSpPr>
          <p:cNvPr id="47" name="Google Shape;47;p2"/>
          <p:cNvSpPr/>
          <p:nvPr/>
        </p:nvSpPr>
        <p:spPr>
          <a:xfrm>
            <a:off x="3073001" y="3346706"/>
            <a:ext cx="1536064" cy="118917"/>
          </a:xfrm>
          <a:custGeom>
            <a:rect b="b" l="l" r="r" t="t"/>
            <a:pathLst>
              <a:path extrusionOk="0" h="109854" w="1536064">
                <a:moveTo>
                  <a:pt x="0" y="109651"/>
                </a:moveTo>
                <a:lnTo>
                  <a:pt x="1535976" y="109651"/>
                </a:lnTo>
                <a:lnTo>
                  <a:pt x="1535976" y="0"/>
                </a:lnTo>
                <a:lnTo>
                  <a:pt x="0" y="0"/>
                </a:lnTo>
                <a:lnTo>
                  <a:pt x="0" y="109651"/>
                </a:lnTo>
                <a:close/>
              </a:path>
            </a:pathLst>
          </a:custGeom>
          <a:solidFill>
            <a:srgbClr val="ADADE0"/>
          </a:solidFill>
          <a:ln>
            <a:noFill/>
          </a:ln>
        </p:spPr>
        <p:txBody>
          <a:bodyPr anchorCtr="0" anchor="ctr" bIns="0" lIns="0" spcFirstLastPara="1" rIns="91425" wrap="square" tIns="0">
            <a:noAutofit/>
          </a:bodyPr>
          <a:lstStyle/>
          <a:p>
            <a:pPr indent="0" lvl="0" marL="0" marR="0" rtl="0" algn="r">
              <a:spcBef>
                <a:spcPts val="0"/>
              </a:spcBef>
              <a:spcAft>
                <a:spcPts val="0"/>
              </a:spcAft>
              <a:buNone/>
            </a:pPr>
            <a:r>
              <a:rPr lang="en-US" sz="600">
                <a:solidFill>
                  <a:srgbClr val="FFFFFF"/>
                </a:solidFill>
              </a:rPr>
              <a:t>July 5</a:t>
            </a:r>
            <a:r>
              <a:rPr lang="en-US" sz="600">
                <a:solidFill>
                  <a:srgbClr val="FFFFFF"/>
                </a:solidFill>
              </a:rPr>
              <a:t>, 2021          </a:t>
            </a:r>
            <a:r>
              <a:rPr lang="en-US" sz="600">
                <a:solidFill>
                  <a:srgbClr val="FFFFFF"/>
                </a:solidFill>
              </a:rPr>
              <a:t>  </a:t>
            </a:r>
            <a:fld id="{00000000-1234-1234-1234-123412341234}" type="slidenum">
              <a:rPr lang="en-US" sz="600">
                <a:solidFill>
                  <a:srgbClr val="FFFFFF"/>
                </a:solidFill>
              </a:rPr>
              <a:t>‹#›</a:t>
            </a:fld>
            <a:r>
              <a:rPr lang="en-US" sz="600">
                <a:solidFill>
                  <a:srgbClr val="FFFFFF"/>
                </a:solidFill>
              </a:rPr>
              <a:t> </a:t>
            </a:r>
            <a:endParaRPr sz="600">
              <a:solidFill>
                <a:srgbClr val="FFFFFF"/>
              </a:solidFill>
            </a:endParaRPr>
          </a:p>
        </p:txBody>
      </p:sp>
      <p:pic>
        <p:nvPicPr>
          <p:cNvPr id="48" name="Google Shape;48;p2"/>
          <p:cNvPicPr preferRelativeResize="0"/>
          <p:nvPr/>
        </p:nvPicPr>
        <p:blipFill>
          <a:blip r:embed="rId2">
            <a:alphaModFix/>
          </a:blip>
          <a:stretch>
            <a:fillRect/>
          </a:stretch>
        </p:blipFill>
        <p:spPr>
          <a:xfrm>
            <a:off x="4328550" y="182125"/>
            <a:ext cx="265275" cy="387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3"/>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3"/>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3"/>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53" name="Shape 53"/>
        <p:cNvGrpSpPr/>
        <p:nvPr/>
      </p:nvGrpSpPr>
      <p:grpSpPr>
        <a:xfrm>
          <a:off x="0" y="0"/>
          <a:ext cx="0" cy="0"/>
          <a:chOff x="0" y="0"/>
          <a:chExt cx="0" cy="0"/>
        </a:xfrm>
      </p:grpSpPr>
      <p:sp>
        <p:nvSpPr>
          <p:cNvPr id="54" name="Google Shape;54;p4"/>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4"/>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4"/>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4"/>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4"/>
          <p:cNvSpPr/>
          <p:nvPr/>
        </p:nvSpPr>
        <p:spPr>
          <a:xfrm>
            <a:off x="3316186" y="3261423"/>
            <a:ext cx="43179" cy="30479"/>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4"/>
          <p:cNvSpPr/>
          <p:nvPr/>
        </p:nvSpPr>
        <p:spPr>
          <a:xfrm>
            <a:off x="3326347" y="3251262"/>
            <a:ext cx="43179" cy="30479"/>
          </a:xfrm>
          <a:custGeom>
            <a:rect b="b" l="l" r="r" t="t"/>
            <a:pathLst>
              <a:path extrusionOk="0" h="30479"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4"/>
          <p:cNvSpPr/>
          <p:nvPr/>
        </p:nvSpPr>
        <p:spPr>
          <a:xfrm>
            <a:off x="324252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4"/>
          <p:cNvSpPr/>
          <p:nvPr/>
        </p:nvSpPr>
        <p:spPr>
          <a:xfrm>
            <a:off x="3606877"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4"/>
          <p:cNvSpPr/>
          <p:nvPr/>
        </p:nvSpPr>
        <p:spPr>
          <a:xfrm>
            <a:off x="351797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4"/>
          <p:cNvSpPr/>
          <p:nvPr/>
        </p:nvSpPr>
        <p:spPr>
          <a:xfrm>
            <a:off x="3594177" y="3251262"/>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4"/>
          <p:cNvSpPr/>
          <p:nvPr/>
        </p:nvSpPr>
        <p:spPr>
          <a:xfrm>
            <a:off x="3606877" y="32766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4"/>
          <p:cNvSpPr/>
          <p:nvPr/>
        </p:nvSpPr>
        <p:spPr>
          <a:xfrm>
            <a:off x="3594177"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4"/>
          <p:cNvSpPr/>
          <p:nvPr/>
        </p:nvSpPr>
        <p:spPr>
          <a:xfrm>
            <a:off x="3606877"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4"/>
          <p:cNvSpPr/>
          <p:nvPr/>
        </p:nvSpPr>
        <p:spPr>
          <a:xfrm>
            <a:off x="386964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4"/>
          <p:cNvSpPr/>
          <p:nvPr/>
        </p:nvSpPr>
        <p:spPr>
          <a:xfrm>
            <a:off x="388234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4"/>
          <p:cNvSpPr/>
          <p:nvPr/>
        </p:nvSpPr>
        <p:spPr>
          <a:xfrm>
            <a:off x="388234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4"/>
          <p:cNvSpPr/>
          <p:nvPr/>
        </p:nvSpPr>
        <p:spPr>
          <a:xfrm>
            <a:off x="3793439"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4"/>
          <p:cNvSpPr/>
          <p:nvPr/>
        </p:nvSpPr>
        <p:spPr>
          <a:xfrm>
            <a:off x="3869640"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4"/>
          <p:cNvSpPr/>
          <p:nvPr/>
        </p:nvSpPr>
        <p:spPr>
          <a:xfrm>
            <a:off x="3882340"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4"/>
          <p:cNvSpPr/>
          <p:nvPr/>
        </p:nvSpPr>
        <p:spPr>
          <a:xfrm>
            <a:off x="414509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4"/>
          <p:cNvSpPr/>
          <p:nvPr/>
        </p:nvSpPr>
        <p:spPr>
          <a:xfrm>
            <a:off x="415779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4"/>
          <p:cNvSpPr/>
          <p:nvPr/>
        </p:nvSpPr>
        <p:spPr>
          <a:xfrm>
            <a:off x="415779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4"/>
          <p:cNvSpPr/>
          <p:nvPr/>
        </p:nvSpPr>
        <p:spPr>
          <a:xfrm>
            <a:off x="4145090" y="3289363"/>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4"/>
          <p:cNvSpPr/>
          <p:nvPr/>
        </p:nvSpPr>
        <p:spPr>
          <a:xfrm>
            <a:off x="4157790" y="33020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4"/>
          <p:cNvSpPr/>
          <p:nvPr/>
        </p:nvSpPr>
        <p:spPr>
          <a:xfrm>
            <a:off x="4451033" y="3281743"/>
            <a:ext cx="20320" cy="20320"/>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4"/>
          <p:cNvSpPr/>
          <p:nvPr/>
        </p:nvSpPr>
        <p:spPr>
          <a:xfrm>
            <a:off x="4423969" y="3255248"/>
            <a:ext cx="30479" cy="30479"/>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4"/>
          <p:cNvSpPr/>
          <p:nvPr/>
        </p:nvSpPr>
        <p:spPr>
          <a:xfrm>
            <a:off x="4344352" y="3251262"/>
            <a:ext cx="50800" cy="50800"/>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4"/>
          <p:cNvSpPr/>
          <p:nvPr/>
        </p:nvSpPr>
        <p:spPr>
          <a:xfrm>
            <a:off x="4329112" y="3269043"/>
            <a:ext cx="30479" cy="12700"/>
          </a:xfrm>
          <a:custGeom>
            <a:rect b="b" l="l" r="r" t="t"/>
            <a:pathLst>
              <a:path extrusionOk="0" h="12700" w="30479">
                <a:moveTo>
                  <a:pt x="30480" y="0"/>
                </a:moveTo>
                <a:lnTo>
                  <a:pt x="15240"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4"/>
          <p:cNvSpPr/>
          <p:nvPr/>
        </p:nvSpPr>
        <p:spPr>
          <a:xfrm>
            <a:off x="4496754" y="3251262"/>
            <a:ext cx="50800" cy="50800"/>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4"/>
          <p:cNvSpPr/>
          <p:nvPr/>
        </p:nvSpPr>
        <p:spPr>
          <a:xfrm>
            <a:off x="4532315" y="3269043"/>
            <a:ext cx="30479" cy="12700"/>
          </a:xfrm>
          <a:custGeom>
            <a:rect b="b" l="l" r="r" t="t"/>
            <a:pathLst>
              <a:path extrusionOk="0" h="12700" w="30479">
                <a:moveTo>
                  <a:pt x="30479" y="0"/>
                </a:moveTo>
                <a:lnTo>
                  <a:pt x="15239"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4"/>
          <p:cNvSpPr txBox="1"/>
          <p:nvPr>
            <p:ph type="title"/>
          </p:nvPr>
        </p:nvSpPr>
        <p:spPr>
          <a:xfrm>
            <a:off x="427494" y="511705"/>
            <a:ext cx="3755100" cy="471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1400">
                <a:solidFill>
                  <a:srgbClr val="3333B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4"/>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4"/>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4"/>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pic>
        <p:nvPicPr>
          <p:cNvPr id="90" name="Google Shape;90;p4"/>
          <p:cNvPicPr preferRelativeResize="0"/>
          <p:nvPr/>
        </p:nvPicPr>
        <p:blipFill>
          <a:blip r:embed="rId2">
            <a:alphaModFix/>
          </a:blip>
          <a:stretch>
            <a:fillRect/>
          </a:stretch>
        </p:blipFill>
        <p:spPr>
          <a:xfrm>
            <a:off x="4328550" y="140325"/>
            <a:ext cx="265275" cy="387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1" name="Shape 91"/>
        <p:cNvGrpSpPr/>
        <p:nvPr/>
      </p:nvGrpSpPr>
      <p:grpSpPr>
        <a:xfrm>
          <a:off x="0" y="0"/>
          <a:ext cx="0" cy="0"/>
          <a:chOff x="0" y="0"/>
          <a:chExt cx="0" cy="0"/>
        </a:xfrm>
      </p:grpSpPr>
      <p:sp>
        <p:nvSpPr>
          <p:cNvPr id="92" name="Google Shape;92;p5"/>
          <p:cNvSpPr txBox="1"/>
          <p:nvPr>
            <p:ph type="ctrTitle"/>
          </p:nvPr>
        </p:nvSpPr>
        <p:spPr>
          <a:xfrm>
            <a:off x="345757" y="1072832"/>
            <a:ext cx="3918600" cy="726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5"/>
          <p:cNvSpPr txBox="1"/>
          <p:nvPr>
            <p:ph idx="1" type="subTitle"/>
          </p:nvPr>
        </p:nvSpPr>
        <p:spPr>
          <a:xfrm>
            <a:off x="691515" y="1938020"/>
            <a:ext cx="3227100" cy="865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5"/>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5"/>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5"/>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7" name="Shape 97"/>
        <p:cNvGrpSpPr/>
        <p:nvPr/>
      </p:nvGrpSpPr>
      <p:grpSpPr>
        <a:xfrm>
          <a:off x="0" y="0"/>
          <a:ext cx="0" cy="0"/>
          <a:chOff x="0" y="0"/>
          <a:chExt cx="0" cy="0"/>
        </a:xfrm>
      </p:grpSpPr>
      <p:sp>
        <p:nvSpPr>
          <p:cNvPr id="98" name="Google Shape;98;p6"/>
          <p:cNvSpPr txBox="1"/>
          <p:nvPr>
            <p:ph type="title"/>
          </p:nvPr>
        </p:nvSpPr>
        <p:spPr>
          <a:xfrm>
            <a:off x="427494" y="511705"/>
            <a:ext cx="3755100" cy="471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1400">
                <a:solidFill>
                  <a:srgbClr val="3333B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6"/>
          <p:cNvSpPr txBox="1"/>
          <p:nvPr>
            <p:ph idx="1" type="body"/>
          </p:nvPr>
        </p:nvSpPr>
        <p:spPr>
          <a:xfrm>
            <a:off x="230505" y="795972"/>
            <a:ext cx="2005500" cy="2284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6"/>
          <p:cNvSpPr txBox="1"/>
          <p:nvPr>
            <p:ph idx="2" type="body"/>
          </p:nvPr>
        </p:nvSpPr>
        <p:spPr>
          <a:xfrm>
            <a:off x="2374201" y="795972"/>
            <a:ext cx="2005500" cy="2284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6"/>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6"/>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6"/>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04" name="Shape 10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1038" y="3355848"/>
            <a:ext cx="1536065" cy="109854"/>
          </a:xfrm>
          <a:custGeom>
            <a:rect b="b" l="l" r="r" t="t"/>
            <a:pathLst>
              <a:path extrusionOk="0" h="109854" w="1536065">
                <a:moveTo>
                  <a:pt x="0" y="109651"/>
                </a:moveTo>
                <a:lnTo>
                  <a:pt x="1535976" y="109651"/>
                </a:lnTo>
                <a:lnTo>
                  <a:pt x="1535976" y="0"/>
                </a:lnTo>
                <a:lnTo>
                  <a:pt x="0" y="0"/>
                </a:lnTo>
                <a:lnTo>
                  <a:pt x="0" y="109651"/>
                </a:lnTo>
                <a:close/>
              </a:path>
            </a:pathLst>
          </a:custGeom>
          <a:solidFill>
            <a:srgbClr val="4747BA"/>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Md. Nazmul Haque</a:t>
            </a:r>
            <a:endParaRPr sz="600">
              <a:solidFill>
                <a:srgbClr val="FFFFFF"/>
              </a:solidFill>
            </a:endParaRPr>
          </a:p>
        </p:txBody>
      </p:sp>
      <p:sp>
        <p:nvSpPr>
          <p:cNvPr id="11" name="Google Shape;11;p1"/>
          <p:cNvSpPr/>
          <p:nvPr/>
        </p:nvSpPr>
        <p:spPr>
          <a:xfrm>
            <a:off x="1537013" y="3355848"/>
            <a:ext cx="1536064" cy="109854"/>
          </a:xfrm>
          <a:custGeom>
            <a:rect b="b" l="l" r="r" t="t"/>
            <a:pathLst>
              <a:path extrusionOk="0" h="109854" w="1536064">
                <a:moveTo>
                  <a:pt x="0" y="109651"/>
                </a:moveTo>
                <a:lnTo>
                  <a:pt x="1535976" y="109651"/>
                </a:lnTo>
                <a:lnTo>
                  <a:pt x="1535976" y="0"/>
                </a:lnTo>
                <a:lnTo>
                  <a:pt x="0" y="0"/>
                </a:lnTo>
                <a:lnTo>
                  <a:pt x="0" y="109651"/>
                </a:lnTo>
                <a:close/>
              </a:path>
            </a:pathLst>
          </a:custGeom>
          <a:solidFill>
            <a:srgbClr val="8484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t>Design Pattern</a:t>
            </a:r>
            <a:endParaRPr sz="600"/>
          </a:p>
        </p:txBody>
      </p:sp>
      <p:sp>
        <p:nvSpPr>
          <p:cNvPr id="12" name="Google Shape;12;p1"/>
          <p:cNvSpPr/>
          <p:nvPr/>
        </p:nvSpPr>
        <p:spPr>
          <a:xfrm>
            <a:off x="3073001" y="3355850"/>
            <a:ext cx="1536064" cy="109854"/>
          </a:xfrm>
          <a:custGeom>
            <a:rect b="b" l="l" r="r" t="t"/>
            <a:pathLst>
              <a:path extrusionOk="0" h="109854" w="1536064">
                <a:moveTo>
                  <a:pt x="0" y="109651"/>
                </a:moveTo>
                <a:lnTo>
                  <a:pt x="1535976" y="109651"/>
                </a:lnTo>
                <a:lnTo>
                  <a:pt x="1535976" y="0"/>
                </a:lnTo>
                <a:lnTo>
                  <a:pt x="0" y="0"/>
                </a:lnTo>
                <a:lnTo>
                  <a:pt x="0" y="109651"/>
                </a:lnTo>
                <a:close/>
              </a:path>
            </a:pathLst>
          </a:custGeom>
          <a:solidFill>
            <a:srgbClr val="ADADE0"/>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600"/>
              <a:t>     July 5, 2021	                  </a:t>
            </a:r>
            <a:fld id="{00000000-1234-1234-1234-123412341234}" type="slidenum">
              <a:rPr lang="en-US" sz="600">
                <a:solidFill>
                  <a:schemeClr val="dk1"/>
                </a:solidFill>
              </a:rPr>
              <a:t>‹#›</a:t>
            </a:fld>
            <a:r>
              <a:rPr lang="en-US" sz="600">
                <a:solidFill>
                  <a:schemeClr val="dk1"/>
                </a:solidFill>
              </a:rPr>
              <a:t> / 28</a:t>
            </a:r>
            <a:endParaRPr sz="600"/>
          </a:p>
        </p:txBody>
      </p:sp>
      <p:pic>
        <p:nvPicPr>
          <p:cNvPr id="13" name="Google Shape;13;p1"/>
          <p:cNvPicPr preferRelativeResize="0"/>
          <p:nvPr/>
        </p:nvPicPr>
        <p:blipFill>
          <a:blip r:embed="rId1">
            <a:alphaModFix/>
          </a:blip>
          <a:stretch>
            <a:fillRect/>
          </a:stretch>
        </p:blipFill>
        <p:spPr>
          <a:xfrm>
            <a:off x="4305350" y="0"/>
            <a:ext cx="265275" cy="387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8"/>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8"/>
          <p:cNvSpPr txBox="1"/>
          <p:nvPr/>
        </p:nvSpPr>
        <p:spPr>
          <a:xfrm>
            <a:off x="319050" y="965475"/>
            <a:ext cx="3972000" cy="1880700"/>
          </a:xfrm>
          <a:prstGeom prst="rect">
            <a:avLst/>
          </a:prstGeom>
          <a:noFill/>
          <a:ln>
            <a:noFill/>
          </a:ln>
        </p:spPr>
        <p:txBody>
          <a:bodyPr anchorCtr="0" anchor="t" bIns="0" lIns="0" spcFirstLastPara="1" rIns="0" wrap="square" tIns="6975">
            <a:noAutofit/>
          </a:bodyPr>
          <a:lstStyle/>
          <a:p>
            <a:pPr indent="0" lvl="0" marL="0" marR="33655" rtl="0" algn="ctr">
              <a:lnSpc>
                <a:spcPct val="102600"/>
              </a:lnSpc>
              <a:spcBef>
                <a:spcPts val="0"/>
              </a:spcBef>
              <a:spcAft>
                <a:spcPts val="0"/>
              </a:spcAft>
              <a:buNone/>
            </a:pPr>
            <a:r>
              <a:rPr b="1" lang="en-US" sz="1100">
                <a:solidFill>
                  <a:srgbClr val="4747BA"/>
                </a:solidFill>
              </a:rPr>
              <a:t>Strategy Pattern</a:t>
            </a:r>
            <a:endParaRPr b="1" sz="1100">
              <a:solidFill>
                <a:srgbClr val="4747BA"/>
              </a:solidFill>
            </a:endParaRPr>
          </a:p>
          <a:p>
            <a:pPr indent="0" lvl="0" marL="0" marR="33655" rtl="0" algn="ctr">
              <a:lnSpc>
                <a:spcPct val="102600"/>
              </a:lnSpc>
              <a:spcBef>
                <a:spcPts val="0"/>
              </a:spcBef>
              <a:spcAft>
                <a:spcPts val="0"/>
              </a:spcAft>
              <a:buNone/>
            </a:pPr>
            <a:r>
              <a:t/>
            </a:r>
            <a:endParaRPr b="1" sz="1100"/>
          </a:p>
          <a:p>
            <a:pPr indent="0" lvl="0" marL="0" marR="33655" rtl="0" algn="ctr">
              <a:lnSpc>
                <a:spcPct val="102600"/>
              </a:lnSpc>
              <a:spcBef>
                <a:spcPts val="0"/>
              </a:spcBef>
              <a:spcAft>
                <a:spcPts val="0"/>
              </a:spcAft>
              <a:buNone/>
            </a:pPr>
            <a:r>
              <a:rPr b="1" lang="en-US" sz="1100"/>
              <a:t>Md. Nazmul Haque</a:t>
            </a:r>
            <a:endParaRPr b="1" sz="1100"/>
          </a:p>
          <a:p>
            <a:pPr indent="0" lvl="0" marL="0" marR="33655" rtl="0" algn="ctr">
              <a:lnSpc>
                <a:spcPct val="102600"/>
              </a:lnSpc>
              <a:spcBef>
                <a:spcPts val="0"/>
              </a:spcBef>
              <a:spcAft>
                <a:spcPts val="0"/>
              </a:spcAft>
              <a:buNone/>
            </a:pPr>
            <a:r>
              <a:rPr lang="en-US" sz="1000"/>
              <a:t>Lecturer, IUT</a:t>
            </a:r>
            <a:endParaRPr sz="1000"/>
          </a:p>
          <a:p>
            <a:pPr indent="0" lvl="0" marL="0" marR="33655" rtl="0" algn="ctr">
              <a:lnSpc>
                <a:spcPct val="102600"/>
              </a:lnSpc>
              <a:spcBef>
                <a:spcPts val="0"/>
              </a:spcBef>
              <a:spcAft>
                <a:spcPts val="0"/>
              </a:spcAft>
              <a:buNone/>
            </a:pPr>
            <a:r>
              <a:t/>
            </a:r>
            <a:endParaRPr sz="1100"/>
          </a:p>
          <a:p>
            <a:pPr indent="0" lvl="0" marL="0" marR="33655" rtl="0" algn="ctr">
              <a:lnSpc>
                <a:spcPct val="102600"/>
              </a:lnSpc>
              <a:spcBef>
                <a:spcPts val="0"/>
              </a:spcBef>
              <a:spcAft>
                <a:spcPts val="0"/>
              </a:spcAft>
              <a:buNone/>
            </a:pPr>
            <a:r>
              <a:t/>
            </a:r>
            <a:endParaRPr sz="1100"/>
          </a:p>
          <a:p>
            <a:pPr indent="0" lvl="0" marL="0" marR="0" rtl="0" algn="ctr">
              <a:lnSpc>
                <a:spcPct val="100000"/>
              </a:lnSpc>
              <a:spcBef>
                <a:spcPts val="1000"/>
              </a:spcBef>
              <a:spcAft>
                <a:spcPts val="0"/>
              </a:spcAft>
              <a:buNone/>
            </a:pPr>
            <a:r>
              <a:rPr lang="en-US" sz="900"/>
              <a:t>Department of Computer Science and Engineering</a:t>
            </a:r>
            <a:endParaRPr sz="900"/>
          </a:p>
          <a:p>
            <a:pPr indent="0" lvl="0" marL="0" marR="0" rtl="0" algn="ctr">
              <a:lnSpc>
                <a:spcPct val="100000"/>
              </a:lnSpc>
              <a:spcBef>
                <a:spcPts val="0"/>
              </a:spcBef>
              <a:spcAft>
                <a:spcPts val="0"/>
              </a:spcAft>
              <a:buNone/>
            </a:pPr>
            <a:r>
              <a:rPr lang="en-US" sz="900"/>
              <a:t>Islamic University of Technology</a:t>
            </a:r>
            <a:endParaRPr sz="900"/>
          </a:p>
          <a:p>
            <a:pPr indent="0" lvl="0" marL="0" marR="0" rtl="0" algn="ctr">
              <a:lnSpc>
                <a:spcPct val="100000"/>
              </a:lnSpc>
              <a:spcBef>
                <a:spcPts val="0"/>
              </a:spcBef>
              <a:spcAft>
                <a:spcPts val="0"/>
              </a:spcAft>
              <a:buNone/>
            </a:pPr>
            <a:r>
              <a:t/>
            </a:r>
            <a:endParaRPr sz="900"/>
          </a:p>
          <a:p>
            <a:pPr indent="0" lvl="0" marL="0" marR="0" rtl="0" algn="ctr">
              <a:lnSpc>
                <a:spcPct val="100000"/>
              </a:lnSpc>
              <a:spcBef>
                <a:spcPts val="0"/>
              </a:spcBef>
              <a:spcAft>
                <a:spcPts val="0"/>
              </a:spcAft>
              <a:buNone/>
            </a:pPr>
            <a:r>
              <a:rPr lang="en-US" sz="900"/>
              <a:t>July 5, 2021</a:t>
            </a:r>
            <a:endParaRPr sz="900"/>
          </a:p>
          <a:p>
            <a:pPr indent="0" lvl="0" marL="0" marR="0" rtl="0" algn="ctr">
              <a:lnSpc>
                <a:spcPct val="100000"/>
              </a:lnSpc>
              <a:spcBef>
                <a:spcPts val="0"/>
              </a:spcBef>
              <a:spcAft>
                <a:spcPts val="0"/>
              </a:spcAft>
              <a:buNone/>
            </a:pPr>
            <a:r>
              <a:t/>
            </a:r>
            <a:endParaRPr sz="1100"/>
          </a:p>
          <a:p>
            <a:pPr indent="0" lvl="0" marL="0" marR="941705" rtl="0" algn="ctr">
              <a:lnSpc>
                <a:spcPct val="100000"/>
              </a:lnSpc>
              <a:spcBef>
                <a:spcPts val="85"/>
              </a:spcBef>
              <a:spcAft>
                <a:spcPts val="0"/>
              </a:spcAft>
              <a:buNone/>
            </a:pPr>
            <a:r>
              <a:t/>
            </a:r>
            <a:endParaRPr sz="1100"/>
          </a:p>
        </p:txBody>
      </p:sp>
      <p:sp>
        <p:nvSpPr>
          <p:cNvPr id="112" name="Google Shape;112;p8"/>
          <p:cNvSpPr txBox="1"/>
          <p:nvPr/>
        </p:nvSpPr>
        <p:spPr>
          <a:xfrm>
            <a:off x="95300" y="167600"/>
            <a:ext cx="4411500" cy="582300"/>
          </a:xfrm>
          <a:prstGeom prst="rect">
            <a:avLst/>
          </a:prstGeom>
          <a:noFill/>
          <a:ln>
            <a:noFill/>
          </a:ln>
        </p:spPr>
        <p:txBody>
          <a:bodyPr anchorCtr="0" anchor="t" bIns="0" lIns="0" spcFirstLastPara="1" rIns="0" wrap="square" tIns="61575">
            <a:noAutofit/>
          </a:bodyPr>
          <a:lstStyle/>
          <a:p>
            <a:pPr indent="0" lvl="0" marL="12700" rtl="0" algn="ctr">
              <a:spcBef>
                <a:spcPts val="225"/>
              </a:spcBef>
              <a:spcAft>
                <a:spcPts val="0"/>
              </a:spcAft>
              <a:buNone/>
            </a:pPr>
            <a:r>
              <a:rPr lang="en-US">
                <a:solidFill>
                  <a:srgbClr val="3333B2"/>
                </a:solidFill>
                <a:latin typeface="Trebuchet MS"/>
                <a:ea typeface="Trebuchet MS"/>
                <a:cs typeface="Trebuchet MS"/>
                <a:sym typeface="Trebuchet MS"/>
              </a:rPr>
              <a:t>SWE-4501: Design Pattern</a:t>
            </a:r>
            <a:endParaRPr>
              <a:solidFill>
                <a:srgbClr val="3333B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7"/>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17"/>
          <p:cNvSpPr txBox="1"/>
          <p:nvPr/>
        </p:nvSpPr>
        <p:spPr>
          <a:xfrm>
            <a:off x="150000" y="848675"/>
            <a:ext cx="4310100" cy="1763400"/>
          </a:xfrm>
          <a:prstGeom prst="rect">
            <a:avLst/>
          </a:prstGeom>
          <a:noFill/>
          <a:ln>
            <a:noFill/>
          </a:ln>
        </p:spPr>
        <p:txBody>
          <a:bodyPr anchorCtr="0" anchor="ctr" bIns="0" lIns="0" spcFirstLastPara="1" rIns="0" wrap="square" tIns="6975">
            <a:noAutofit/>
          </a:bodyPr>
          <a:lstStyle/>
          <a:p>
            <a:pPr indent="0" lvl="0" marL="12700" rtl="0" algn="ctr">
              <a:spcBef>
                <a:spcPts val="225"/>
              </a:spcBef>
              <a:spcAft>
                <a:spcPts val="0"/>
              </a:spcAft>
              <a:buSzPts val="1100"/>
              <a:buNone/>
            </a:pPr>
            <a:r>
              <a:rPr b="1" lang="en-US" sz="2400">
                <a:solidFill>
                  <a:srgbClr val="3333B2"/>
                </a:solidFill>
                <a:latin typeface="Trebuchet MS"/>
                <a:ea typeface="Trebuchet MS"/>
                <a:cs typeface="Trebuchet MS"/>
                <a:sym typeface="Trebuchet MS"/>
              </a:rPr>
              <a:t>ANY QUESTION ?</a:t>
            </a:r>
            <a:endParaRPr b="1" sz="2400">
              <a:solidFill>
                <a:srgbClr val="3333B2"/>
              </a:solidFill>
              <a:latin typeface="Trebuchet MS"/>
              <a:ea typeface="Trebuchet MS"/>
              <a:cs typeface="Trebuchet MS"/>
              <a:sym typeface="Trebuchet MS"/>
            </a:endParaRPr>
          </a:p>
          <a:p>
            <a:pPr indent="0" lvl="0" marL="12700" rtl="0" algn="ctr">
              <a:spcBef>
                <a:spcPts val="225"/>
              </a:spcBef>
              <a:spcAft>
                <a:spcPts val="0"/>
              </a:spcAft>
              <a:buSzPts val="1100"/>
              <a:buNone/>
            </a:pPr>
            <a:r>
              <a:rPr b="1" lang="en-US" sz="2400">
                <a:solidFill>
                  <a:srgbClr val="3333B2"/>
                </a:solidFill>
                <a:latin typeface="Trebuchet MS"/>
                <a:ea typeface="Trebuchet MS"/>
                <a:cs typeface="Trebuchet MS"/>
                <a:sym typeface="Trebuchet MS"/>
              </a:rPr>
              <a:t>THANK YOU !</a:t>
            </a:r>
            <a:endParaRPr b="1" sz="2400">
              <a:solidFill>
                <a:srgbClr val="3333B2"/>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nvSpPr>
        <p:spPr>
          <a:xfrm>
            <a:off x="0" y="648700"/>
            <a:ext cx="4610100" cy="2548200"/>
          </a:xfrm>
          <a:prstGeom prst="rect">
            <a:avLst/>
          </a:prstGeom>
          <a:noFill/>
          <a:ln>
            <a:noFill/>
          </a:ln>
        </p:spPr>
        <p:txBody>
          <a:bodyPr anchorCtr="0" anchor="t" bIns="91425" lIns="91425" spcFirstLastPara="1" rIns="91425" wrap="square" tIns="91425">
            <a:noAutofit/>
          </a:bodyPr>
          <a:lstStyle/>
          <a:p>
            <a:pPr indent="0" lvl="0" marL="0" marR="5080" rtl="0" algn="just">
              <a:lnSpc>
                <a:spcPct val="115000"/>
              </a:lnSpc>
              <a:spcBef>
                <a:spcPts val="0"/>
              </a:spcBef>
              <a:spcAft>
                <a:spcPts val="0"/>
              </a:spcAft>
              <a:buClr>
                <a:schemeClr val="dk1"/>
              </a:buClr>
              <a:buSzPts val="1100"/>
              <a:buFont typeface="Arial"/>
              <a:buNone/>
            </a:pPr>
            <a:r>
              <a:rPr lang="en-US" sz="1000">
                <a:solidFill>
                  <a:schemeClr val="dk1"/>
                </a:solidFill>
                <a:highlight>
                  <a:schemeClr val="lt1"/>
                </a:highlight>
                <a:latin typeface="Times New Roman"/>
                <a:ea typeface="Times New Roman"/>
                <a:cs typeface="Times New Roman"/>
                <a:sym typeface="Times New Roman"/>
              </a:rPr>
              <a:t>[1] </a:t>
            </a:r>
            <a:r>
              <a:rPr lang="en-US" sz="1000">
                <a:solidFill>
                  <a:schemeClr val="dk1"/>
                </a:solidFill>
                <a:latin typeface="Times New Roman"/>
                <a:ea typeface="Times New Roman"/>
                <a:cs typeface="Times New Roman"/>
                <a:sym typeface="Times New Roman"/>
              </a:rPr>
              <a:t>Gamma, Erich. Design patterns: elements of reusable object-oriented software. Addison-Wesley Professional, 1 edition, 1994.</a:t>
            </a:r>
            <a:endParaRPr sz="1000">
              <a:solidFill>
                <a:schemeClr val="dk1"/>
              </a:solidFill>
              <a:latin typeface="Times New Roman"/>
              <a:ea typeface="Times New Roman"/>
              <a:cs typeface="Times New Roman"/>
              <a:sym typeface="Times New Roman"/>
            </a:endParaRPr>
          </a:p>
          <a:p>
            <a:pPr indent="0" lvl="0" marL="0" marR="5080" rtl="0" algn="just">
              <a:spcBef>
                <a:spcPts val="10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[2]  Freeman, Eric, et al. Head first design patterns. " O'Reilly Media, Inc.", 2008.</a:t>
            </a:r>
            <a:endParaRPr sz="1000">
              <a:solidFill>
                <a:schemeClr val="dk1"/>
              </a:solidFill>
              <a:latin typeface="Times New Roman"/>
              <a:ea typeface="Times New Roman"/>
              <a:cs typeface="Times New Roman"/>
              <a:sym typeface="Times New Roman"/>
            </a:endParaRPr>
          </a:p>
          <a:p>
            <a:pPr indent="0" lvl="0" marL="0" marR="5080" rtl="0" algn="just">
              <a:spcBef>
                <a:spcPts val="10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[3] TutorialsPoint</a:t>
            </a:r>
            <a:endParaRPr sz="1000">
              <a:solidFill>
                <a:schemeClr val="dk1"/>
              </a:solidFill>
              <a:latin typeface="Times New Roman"/>
              <a:ea typeface="Times New Roman"/>
              <a:cs typeface="Times New Roman"/>
              <a:sym typeface="Times New Roman"/>
            </a:endParaRPr>
          </a:p>
          <a:p>
            <a:pPr indent="0" lvl="0" marL="0" marR="5080" rtl="0" algn="just">
              <a:spcBef>
                <a:spcPts val="100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[4] GeeksforGeeks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marR="5080" rtl="0" algn="just">
              <a:lnSpc>
                <a:spcPct val="115000"/>
              </a:lnSpc>
              <a:spcBef>
                <a:spcPts val="0"/>
              </a:spcBef>
              <a:spcAft>
                <a:spcPts val="0"/>
              </a:spcAft>
              <a:buClr>
                <a:schemeClr val="dk1"/>
              </a:buClr>
              <a:buSzPts val="1100"/>
              <a:buFont typeface="Arial"/>
              <a:buNone/>
            </a:pPr>
            <a:r>
              <a:t/>
            </a:r>
            <a:endParaRPr sz="1000">
              <a:highlight>
                <a:srgbClr val="FFFFFF"/>
              </a:highlight>
              <a:latin typeface="Times New Roman"/>
              <a:ea typeface="Times New Roman"/>
              <a:cs typeface="Times New Roman"/>
              <a:sym typeface="Times New Roman"/>
            </a:endParaRPr>
          </a:p>
          <a:p>
            <a:pPr indent="0" lvl="0" marL="0" marR="5080" rtl="0" algn="just">
              <a:lnSpc>
                <a:spcPct val="115000"/>
              </a:lnSpc>
              <a:spcBef>
                <a:spcPts val="1000"/>
              </a:spcBef>
              <a:spcAft>
                <a:spcPts val="1000"/>
              </a:spcAft>
              <a:buNone/>
            </a:pPr>
            <a:r>
              <a:t/>
            </a:r>
            <a:endParaRPr sz="1000">
              <a:latin typeface="Times New Roman"/>
              <a:ea typeface="Times New Roman"/>
              <a:cs typeface="Times New Roman"/>
              <a:sym typeface="Times New Roman"/>
            </a:endParaRPr>
          </a:p>
        </p:txBody>
      </p:sp>
      <p:sp>
        <p:nvSpPr>
          <p:cNvPr id="195" name="Google Shape;195;p18"/>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Acknowledgements</a:t>
            </a:r>
            <a:endParaRPr sz="1800"/>
          </a:p>
        </p:txBody>
      </p:sp>
      <p:sp>
        <p:nvSpPr>
          <p:cNvPr id="196" name="Google Shape;196;p18"/>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8"/>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Acknowledgements</a:t>
            </a:r>
            <a:endParaRPr i="1" sz="900">
              <a:solidFill>
                <a:srgbClr val="3333B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 calcmode="lin" valueType="num">
                                      <p:cBhvr additive="base">
                                        <p:cTn dur="1"/>
                                        <p:tgtEl>
                                          <p:spTgt spid="1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 calcmode="lin" valueType="num">
                                      <p:cBhvr additive="base">
                                        <p:cTn dur="1"/>
                                        <p:tgtEl>
                                          <p:spTgt spid="1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 calcmode="lin" valueType="num">
                                      <p:cBhvr additive="base">
                                        <p:cTn dur="1"/>
                                        <p:tgtEl>
                                          <p:spTgt spid="19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 calcmode="lin" valueType="num">
                                      <p:cBhvr additive="base">
                                        <p:cTn dur="1"/>
                                        <p:tgtEl>
                                          <p:spTgt spid="19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 calcmode="lin" valueType="num">
                                      <p:cBhvr additive="base">
                                        <p:cTn dur="1"/>
                                        <p:tgtEl>
                                          <p:spTgt spid="19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 calcmode="lin" valueType="num">
                                      <p:cBhvr additive="base">
                                        <p:cTn dur="1"/>
                                        <p:tgtEl>
                                          <p:spTgt spid="19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 calcmode="lin" valueType="num">
                                      <p:cBhvr additive="base">
                                        <p:cTn dur="1"/>
                                        <p:tgtEl>
                                          <p:spTgt spid="194">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 calcmode="lin" valueType="num">
                                      <p:cBhvr additive="base">
                                        <p:cTn dur="1"/>
                                        <p:tgtEl>
                                          <p:spTgt spid="19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292100" lvl="0" marL="457200" marR="5080" rtl="0" algn="just">
              <a:lnSpc>
                <a:spcPct val="100000"/>
              </a:lnSpc>
              <a:spcBef>
                <a:spcPts val="0"/>
              </a:spcBef>
              <a:spcAft>
                <a:spcPts val="0"/>
              </a:spcAft>
              <a:buClr>
                <a:srgbClr val="3333B2"/>
              </a:buClr>
              <a:buSzPts val="1000"/>
              <a:buFont typeface="Times New Roman"/>
              <a:buChar char="●"/>
            </a:pPr>
            <a:r>
              <a:rPr lang="en-US" sz="1000">
                <a:solidFill>
                  <a:schemeClr val="dk1"/>
                </a:solidFill>
                <a:latin typeface="Times New Roman"/>
                <a:ea typeface="Times New Roman"/>
                <a:cs typeface="Times New Roman"/>
                <a:sym typeface="Times New Roman"/>
              </a:rPr>
              <a:t>Motivation</a:t>
            </a:r>
            <a:endParaRPr sz="1000">
              <a:solidFill>
                <a:schemeClr val="dk1"/>
              </a:solidFill>
              <a:latin typeface="Times New Roman"/>
              <a:ea typeface="Times New Roman"/>
              <a:cs typeface="Times New Roman"/>
              <a:sym typeface="Times New Roman"/>
            </a:endParaRPr>
          </a:p>
          <a:p>
            <a:pPr indent="-292100" lvl="0" marL="457200" marR="5080" rtl="0" algn="just">
              <a:spcBef>
                <a:spcPts val="1000"/>
              </a:spcBef>
              <a:spcAft>
                <a:spcPts val="1000"/>
              </a:spcAft>
              <a:buClr>
                <a:srgbClr val="3333B2"/>
              </a:buClr>
              <a:buSzPts val="1000"/>
              <a:buFont typeface="Times New Roman"/>
              <a:buChar char="●"/>
            </a:pPr>
            <a:r>
              <a:rPr lang="en-US" sz="1000">
                <a:solidFill>
                  <a:schemeClr val="dk1"/>
                </a:solidFill>
                <a:latin typeface="Times New Roman"/>
                <a:ea typeface="Times New Roman"/>
                <a:cs typeface="Times New Roman"/>
                <a:sym typeface="Times New Roman"/>
              </a:rPr>
              <a:t>Solution</a:t>
            </a:r>
            <a:endParaRPr sz="1000">
              <a:solidFill>
                <a:schemeClr val="dk1"/>
              </a:solidFill>
              <a:latin typeface="Times New Roman"/>
              <a:ea typeface="Times New Roman"/>
              <a:cs typeface="Times New Roman"/>
              <a:sym typeface="Times New Roman"/>
            </a:endParaRPr>
          </a:p>
        </p:txBody>
      </p:sp>
      <p:sp>
        <p:nvSpPr>
          <p:cNvPr id="118" name="Google Shape;118;p9"/>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Contents</a:t>
            </a:r>
            <a:endParaRPr sz="1800"/>
          </a:p>
        </p:txBody>
      </p:sp>
      <p:sp>
        <p:nvSpPr>
          <p:cNvPr id="119" name="Google Shape;119;p9"/>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9"/>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Contents</a:t>
            </a:r>
            <a:endParaRPr i="1" sz="900">
              <a:solidFill>
                <a:srgbClr val="3333B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292100" lvl="0" marL="457200" marR="5080" rtl="0" algn="just">
              <a:lnSpc>
                <a:spcPct val="100000"/>
              </a:lnSpc>
              <a:spcBef>
                <a:spcPts val="0"/>
              </a:spcBef>
              <a:spcAft>
                <a:spcPts val="1000"/>
              </a:spcAft>
              <a:buClr>
                <a:srgbClr val="3333B2"/>
              </a:buClr>
              <a:buSzPts val="1000"/>
              <a:buFont typeface="Times New Roman"/>
              <a:buChar char="●"/>
            </a:pPr>
            <a:r>
              <a:rPr lang="en-US" sz="1000">
                <a:solidFill>
                  <a:schemeClr val="dk1"/>
                </a:solidFill>
                <a:latin typeface="Times New Roman"/>
                <a:ea typeface="Times New Roman"/>
                <a:cs typeface="Times New Roman"/>
                <a:sym typeface="Times New Roman"/>
              </a:rPr>
              <a:t>Operations: Addition, Subtraction, Multiplication, Division and Modulo (optional).</a:t>
            </a:r>
            <a:endParaRPr sz="1000">
              <a:solidFill>
                <a:schemeClr val="dk1"/>
              </a:solidFill>
              <a:latin typeface="Times New Roman"/>
              <a:ea typeface="Times New Roman"/>
              <a:cs typeface="Times New Roman"/>
              <a:sym typeface="Times New Roman"/>
            </a:endParaRPr>
          </a:p>
        </p:txBody>
      </p:sp>
      <p:sp>
        <p:nvSpPr>
          <p:cNvPr id="126" name="Google Shape;126;p10"/>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Motivation</a:t>
            </a:r>
            <a:endParaRPr sz="1800"/>
          </a:p>
        </p:txBody>
      </p:sp>
      <p:sp>
        <p:nvSpPr>
          <p:cNvPr id="127" name="Google Shape;127;p10"/>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0"/>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Calculator design</a:t>
            </a:r>
            <a:endParaRPr i="1" sz="900">
              <a:solidFill>
                <a:srgbClr val="3333B2"/>
              </a:solidFill>
            </a:endParaRPr>
          </a:p>
        </p:txBody>
      </p:sp>
      <p:pic>
        <p:nvPicPr>
          <p:cNvPr id="129" name="Google Shape;129;p10"/>
          <p:cNvPicPr preferRelativeResize="0"/>
          <p:nvPr/>
        </p:nvPicPr>
        <p:blipFill>
          <a:blip r:embed="rId3">
            <a:alphaModFix/>
          </a:blip>
          <a:stretch>
            <a:fillRect/>
          </a:stretch>
        </p:blipFill>
        <p:spPr>
          <a:xfrm>
            <a:off x="1247605" y="1006475"/>
            <a:ext cx="1824222" cy="208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35" name="Google Shape;135;p11"/>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36" name="Google Shape;136;p11"/>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1"/>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Calculator design</a:t>
            </a:r>
            <a:endParaRPr>
              <a:solidFill>
                <a:srgbClr val="3333B2"/>
              </a:solidFill>
              <a:latin typeface="Trebuchet MS"/>
              <a:ea typeface="Trebuchet MS"/>
              <a:cs typeface="Trebuchet MS"/>
              <a:sym typeface="Trebuchet MS"/>
            </a:endParaRPr>
          </a:p>
          <a:p>
            <a:pPr indent="0" lvl="0" marL="12700" rtl="0" algn="l">
              <a:spcBef>
                <a:spcPts val="225"/>
              </a:spcBef>
              <a:spcAft>
                <a:spcPts val="0"/>
              </a:spcAft>
              <a:buNone/>
            </a:pPr>
            <a:r>
              <a:rPr lang="en-US" sz="1100">
                <a:solidFill>
                  <a:srgbClr val="3333B2"/>
                </a:solidFill>
                <a:latin typeface="Trebuchet MS"/>
                <a:ea typeface="Trebuchet MS"/>
                <a:cs typeface="Trebuchet MS"/>
                <a:sym typeface="Trebuchet MS"/>
              </a:rPr>
              <a:t>Solution</a:t>
            </a:r>
            <a:endParaRPr sz="1100">
              <a:solidFill>
                <a:srgbClr val="3333B2"/>
              </a:solidFill>
              <a:latin typeface="Trebuchet MS"/>
              <a:ea typeface="Trebuchet MS"/>
              <a:cs typeface="Trebuchet MS"/>
              <a:sym typeface="Trebuchet MS"/>
            </a:endParaRPr>
          </a:p>
        </p:txBody>
      </p:sp>
      <p:pic>
        <p:nvPicPr>
          <p:cNvPr id="138" name="Google Shape;138;p11"/>
          <p:cNvPicPr preferRelativeResize="0"/>
          <p:nvPr/>
        </p:nvPicPr>
        <p:blipFill>
          <a:blip r:embed="rId3">
            <a:alphaModFix/>
          </a:blip>
          <a:stretch>
            <a:fillRect/>
          </a:stretch>
        </p:blipFill>
        <p:spPr>
          <a:xfrm>
            <a:off x="54225" y="1066675"/>
            <a:ext cx="4452577" cy="17282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1000"/>
              </a:spcAft>
              <a:buClr>
                <a:srgbClr val="3333B2"/>
              </a:buClr>
              <a:buSzPts val="1200"/>
              <a:buFont typeface="Times New Roman"/>
              <a:buChar char="●"/>
            </a:pPr>
            <a:r>
              <a:rPr lang="en-US" sz="1200">
                <a:solidFill>
                  <a:schemeClr val="dk1"/>
                </a:solidFill>
                <a:latin typeface="Times New Roman"/>
                <a:ea typeface="Times New Roman"/>
                <a:cs typeface="Times New Roman"/>
                <a:sym typeface="Times New Roman"/>
              </a:rPr>
              <a:t>Suppose we are building a game “Street Fighter”. For simplicity assume that a character may have four moves that is kick, punch, roll and jump. Every character has </a:t>
            </a:r>
            <a:r>
              <a:rPr lang="en-US" sz="1200">
                <a:solidFill>
                  <a:schemeClr val="dk1"/>
                </a:solidFill>
                <a:latin typeface="Times New Roman"/>
                <a:ea typeface="Times New Roman"/>
                <a:cs typeface="Times New Roman"/>
                <a:sym typeface="Times New Roman"/>
              </a:rPr>
              <a:t>punch </a:t>
            </a:r>
            <a:r>
              <a:rPr lang="en-US" sz="1200">
                <a:solidFill>
                  <a:schemeClr val="dk1"/>
                </a:solidFill>
                <a:latin typeface="Times New Roman"/>
                <a:ea typeface="Times New Roman"/>
                <a:cs typeface="Times New Roman"/>
                <a:sym typeface="Times New Roman"/>
              </a:rPr>
              <a:t>and </a:t>
            </a:r>
            <a:r>
              <a:rPr lang="en-US" sz="1200">
                <a:solidFill>
                  <a:schemeClr val="dk1"/>
                </a:solidFill>
                <a:latin typeface="Times New Roman"/>
                <a:ea typeface="Times New Roman"/>
                <a:cs typeface="Times New Roman"/>
                <a:sym typeface="Times New Roman"/>
              </a:rPr>
              <a:t>roll </a:t>
            </a:r>
            <a:r>
              <a:rPr lang="en-US" sz="1200">
                <a:solidFill>
                  <a:schemeClr val="dk1"/>
                </a:solidFill>
                <a:latin typeface="Times New Roman"/>
                <a:ea typeface="Times New Roman"/>
                <a:cs typeface="Times New Roman"/>
                <a:sym typeface="Times New Roman"/>
              </a:rPr>
              <a:t> moves, but kick (Lightning/Tornado) and jump (Long/Short) are optional.</a:t>
            </a:r>
            <a:endParaRPr sz="1200">
              <a:solidFill>
                <a:schemeClr val="dk1"/>
              </a:solidFill>
              <a:latin typeface="Times New Roman"/>
              <a:ea typeface="Times New Roman"/>
              <a:cs typeface="Times New Roman"/>
              <a:sym typeface="Times New Roman"/>
            </a:endParaRPr>
          </a:p>
        </p:txBody>
      </p:sp>
      <p:sp>
        <p:nvSpPr>
          <p:cNvPr id="144" name="Google Shape;144;p12"/>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Motivation</a:t>
            </a:r>
            <a:endParaRPr sz="1800"/>
          </a:p>
        </p:txBody>
      </p:sp>
      <p:sp>
        <p:nvSpPr>
          <p:cNvPr id="145" name="Google Shape;145;p12"/>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2"/>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Problem scenario</a:t>
            </a:r>
            <a:endParaRPr i="1" sz="900">
              <a:solidFill>
                <a:srgbClr val="3333B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52" name="Google Shape;152;p13"/>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53" name="Google Shape;153;p13"/>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3"/>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Probable solution</a:t>
            </a:r>
            <a:endParaRPr i="1" sz="900">
              <a:solidFill>
                <a:srgbClr val="3333B2"/>
              </a:solidFill>
            </a:endParaRPr>
          </a:p>
        </p:txBody>
      </p:sp>
      <p:pic>
        <p:nvPicPr>
          <p:cNvPr id="155" name="Google Shape;155;p13"/>
          <p:cNvPicPr preferRelativeResize="0"/>
          <p:nvPr/>
        </p:nvPicPr>
        <p:blipFill>
          <a:blip r:embed="rId3">
            <a:alphaModFix/>
          </a:blip>
          <a:stretch>
            <a:fillRect/>
          </a:stretch>
        </p:blipFill>
        <p:spPr>
          <a:xfrm>
            <a:off x="91440" y="685800"/>
            <a:ext cx="4425695" cy="24505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61" name="Google Shape;161;p1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62" name="Google Shape;162;p1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4"/>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Probable solution</a:t>
            </a:r>
            <a:endParaRPr i="1" sz="900">
              <a:solidFill>
                <a:srgbClr val="3333B2"/>
              </a:solidFill>
            </a:endParaRPr>
          </a:p>
        </p:txBody>
      </p:sp>
      <p:pic>
        <p:nvPicPr>
          <p:cNvPr id="164" name="Google Shape;164;p14"/>
          <p:cNvPicPr preferRelativeResize="0"/>
          <p:nvPr/>
        </p:nvPicPr>
        <p:blipFill>
          <a:blip r:embed="rId3">
            <a:alphaModFix/>
          </a:blip>
          <a:stretch>
            <a:fillRect/>
          </a:stretch>
        </p:blipFill>
        <p:spPr>
          <a:xfrm>
            <a:off x="91440" y="603504"/>
            <a:ext cx="4425695" cy="25237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70" name="Google Shape;170;p15"/>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71" name="Google Shape;171;p15"/>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5"/>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Probable solution</a:t>
            </a:r>
            <a:endParaRPr i="1" sz="900">
              <a:solidFill>
                <a:srgbClr val="3333B2"/>
              </a:solidFill>
            </a:endParaRPr>
          </a:p>
        </p:txBody>
      </p:sp>
      <p:pic>
        <p:nvPicPr>
          <p:cNvPr id="173" name="Google Shape;173;p15"/>
          <p:cNvPicPr preferRelativeResize="0"/>
          <p:nvPr/>
        </p:nvPicPr>
        <p:blipFill>
          <a:blip r:embed="rId3">
            <a:alphaModFix/>
          </a:blip>
          <a:stretch>
            <a:fillRect/>
          </a:stretch>
        </p:blipFill>
        <p:spPr>
          <a:xfrm>
            <a:off x="91440" y="649224"/>
            <a:ext cx="4425698" cy="25328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179" name="Google Shape;179;p16"/>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Solution</a:t>
            </a:r>
            <a:endParaRPr sz="1800"/>
          </a:p>
        </p:txBody>
      </p:sp>
      <p:sp>
        <p:nvSpPr>
          <p:cNvPr id="180" name="Google Shape;180;p16"/>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Google Shape;181;p16"/>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Strategy Design Pattern</a:t>
            </a:r>
            <a:endParaRPr i="1" sz="900">
              <a:solidFill>
                <a:srgbClr val="3333B2"/>
              </a:solidFill>
            </a:endParaRPr>
          </a:p>
        </p:txBody>
      </p:sp>
      <p:pic>
        <p:nvPicPr>
          <p:cNvPr id="182" name="Google Shape;182;p16"/>
          <p:cNvPicPr preferRelativeResize="0"/>
          <p:nvPr/>
        </p:nvPicPr>
        <p:blipFill>
          <a:blip r:embed="rId3">
            <a:alphaModFix/>
          </a:blip>
          <a:stretch>
            <a:fillRect/>
          </a:stretch>
        </p:blipFill>
        <p:spPr>
          <a:xfrm>
            <a:off x="91440" y="973161"/>
            <a:ext cx="4425696" cy="1792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