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62" r:id="rId7"/>
    <p:sldId id="264"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3084620934660414"/>
          <c:y val="6.3768130495978653E-2"/>
        </c:manualLayout>
      </c:layout>
      <c:overlay val="0"/>
      <c:txPr>
        <a:bodyPr/>
        <a:lstStyle/>
        <a:p>
          <a:pPr>
            <a:defRPr>
              <a:solidFill>
                <a:schemeClr val="bg1"/>
              </a:solidFill>
            </a:defRPr>
          </a:pPr>
          <a:endParaRPr lang="en-US"/>
        </a:p>
      </c:txPr>
    </c:title>
    <c:autoTitleDeleted val="0"/>
    <c:view3D>
      <c:rotX val="30"/>
      <c:rotY val="0"/>
      <c:rAngAx val="0"/>
    </c:view3D>
    <c:floor>
      <c:thickness val="0"/>
    </c:floor>
    <c:sideWall>
      <c:thickness val="0"/>
    </c:sideWall>
    <c:backWall>
      <c:thickness val="0"/>
    </c:backWall>
    <c:plotArea>
      <c:layout>
        <c:manualLayout>
          <c:layoutTarget val="inner"/>
          <c:xMode val="edge"/>
          <c:yMode val="edge"/>
          <c:x val="0.2035196040239747"/>
          <c:y val="0.10200983727258639"/>
          <c:w val="0.56710119065910392"/>
          <c:h val="0.7788601530142264"/>
        </c:manualLayout>
      </c:layout>
      <c:pie3DChart>
        <c:varyColors val="1"/>
        <c:ser>
          <c:idx val="0"/>
          <c:order val="0"/>
          <c:tx>
            <c:strRef>
              <c:f>Sheet1!$M$1</c:f>
              <c:strCache>
                <c:ptCount val="1"/>
                <c:pt idx="0">
                  <c:v>Years of Experience</c:v>
                </c:pt>
              </c:strCache>
            </c:strRef>
          </c:tx>
          <c:dLbls>
            <c:spPr>
              <a:noFill/>
              <a:ln>
                <a:noFill/>
              </a:ln>
              <a:effectLst/>
            </c:spPr>
            <c:showLegendKey val="0"/>
            <c:showVal val="1"/>
            <c:showCatName val="0"/>
            <c:showSerName val="0"/>
            <c:showPercent val="0"/>
            <c:showBubbleSize val="0"/>
            <c:showLeaderLines val="1"/>
            <c:extLst>
              <c:ext xmlns:c15="http://schemas.microsoft.com/office/drawing/2012/chart" uri="{CE6537A1-D6FC-4f65-9D91-7224C49458BB}"/>
            </c:extLst>
          </c:dLbls>
          <c:val>
            <c:numRef>
              <c:f>Sheet1!$M$2:$M$15</c:f>
              <c:numCache>
                <c:formatCode>General</c:formatCode>
                <c:ptCount val="14"/>
                <c:pt idx="0">
                  <c:v>8</c:v>
                </c:pt>
                <c:pt idx="1">
                  <c:v>17</c:v>
                </c:pt>
                <c:pt idx="2">
                  <c:v>20</c:v>
                </c:pt>
                <c:pt idx="3">
                  <c:v>8</c:v>
                </c:pt>
                <c:pt idx="4">
                  <c:v>0</c:v>
                </c:pt>
                <c:pt idx="5">
                  <c:v>18</c:v>
                </c:pt>
                <c:pt idx="6">
                  <c:v>11</c:v>
                </c:pt>
                <c:pt idx="7">
                  <c:v>0</c:v>
                </c:pt>
                <c:pt idx="8">
                  <c:v>15</c:v>
                </c:pt>
                <c:pt idx="9">
                  <c:v>4</c:v>
                </c:pt>
                <c:pt idx="10">
                  <c:v>19</c:v>
                </c:pt>
                <c:pt idx="11">
                  <c:v>7</c:v>
                </c:pt>
                <c:pt idx="12">
                  <c:v>12</c:v>
                </c:pt>
                <c:pt idx="13">
                  <c:v>9</c:v>
                </c:pt>
              </c:numCache>
            </c:numRef>
          </c:val>
          <c:extLst>
            <c:ext xmlns:c16="http://schemas.microsoft.com/office/drawing/2014/chart" uri="{C3380CC4-5D6E-409C-BE32-E72D297353CC}">
              <c16:uniqueId val="{00000000-B6FE-DA4B-AB60-608C301B6AFA}"/>
            </c:ext>
          </c:extLst>
        </c:ser>
        <c:dLbls>
          <c:showLegendKey val="0"/>
          <c:showVal val="0"/>
          <c:showCatName val="0"/>
          <c:showSerName val="0"/>
          <c:showPercent val="0"/>
          <c:showBubbleSize val="0"/>
          <c:showLeaderLines val="1"/>
        </c:dLbls>
      </c:pie3DChart>
    </c:plotArea>
    <c:legend>
      <c:legendPos val="r"/>
      <c:layout>
        <c:manualLayout>
          <c:xMode val="edge"/>
          <c:yMode val="edge"/>
          <c:x val="0.27683285570008453"/>
          <c:y val="0.75799013077487876"/>
          <c:w val="0.42004889556202385"/>
          <c:h val="0.20515806358276897"/>
        </c:manualLayout>
      </c:layout>
      <c:overlay val="0"/>
      <c:txPr>
        <a:bodyPr/>
        <a:lstStyle/>
        <a:p>
          <a:pPr rtl="0">
            <a:defRPr/>
          </a:pPr>
          <a:endParaRPr lang="en-US"/>
        </a:p>
      </c:txPr>
    </c:legend>
    <c:plotVisOnly val="1"/>
    <c:dispBlanksAs val="gap"/>
    <c:showDLblsOverMax val="0"/>
  </c:chart>
  <c:spPr>
    <a:solidFill>
      <a:schemeClr val="bg2">
        <a:lumMod val="40000"/>
        <a:lumOff val="60000"/>
      </a:schemeClr>
    </a:solidFill>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manualLayout>
          <c:layoutTarget val="inner"/>
          <c:xMode val="edge"/>
          <c:yMode val="edge"/>
          <c:x val="0.10453413294629819"/>
          <c:y val="0.14199174679324295"/>
          <c:w val="0.68309012866789787"/>
          <c:h val="0.77528416754526164"/>
        </c:manualLayout>
      </c:layout>
      <c:lineChart>
        <c:grouping val="standard"/>
        <c:varyColors val="0"/>
        <c:ser>
          <c:idx val="0"/>
          <c:order val="0"/>
          <c:tx>
            <c:strRef>
              <c:f>Sheet1!$N$1</c:f>
              <c:strCache>
                <c:ptCount val="1"/>
                <c:pt idx="0">
                  <c:v>Desired Salary</c:v>
                </c:pt>
              </c:strCache>
            </c:strRef>
          </c:tx>
          <c:marker>
            <c:spPr>
              <a:solidFill>
                <a:schemeClr val="tx2"/>
              </a:solidFill>
            </c:spPr>
          </c:marker>
          <c:val>
            <c:numRef>
              <c:f>Sheet1!$N$2:$N$15</c:f>
              <c:numCache>
                <c:formatCode>General</c:formatCode>
                <c:ptCount val="14"/>
                <c:pt idx="0">
                  <c:v>60103.21</c:v>
                </c:pt>
                <c:pt idx="1">
                  <c:v>64575.839999999997</c:v>
                </c:pt>
                <c:pt idx="2">
                  <c:v>39422.71</c:v>
                </c:pt>
                <c:pt idx="3">
                  <c:v>51045.11</c:v>
                </c:pt>
                <c:pt idx="4">
                  <c:v>52792.86</c:v>
                </c:pt>
                <c:pt idx="5">
                  <c:v>97746.62</c:v>
                </c:pt>
                <c:pt idx="6">
                  <c:v>80119.39</c:v>
                </c:pt>
                <c:pt idx="7">
                  <c:v>41578.78</c:v>
                </c:pt>
                <c:pt idx="8">
                  <c:v>44489.599999999999</c:v>
                </c:pt>
                <c:pt idx="9">
                  <c:v>97363.53</c:v>
                </c:pt>
                <c:pt idx="10">
                  <c:v>39252.379999999997</c:v>
                </c:pt>
                <c:pt idx="11">
                  <c:v>79650.820000000007</c:v>
                </c:pt>
                <c:pt idx="12">
                  <c:v>86588.22</c:v>
                </c:pt>
                <c:pt idx="13">
                  <c:v>59082.57</c:v>
                </c:pt>
              </c:numCache>
            </c:numRef>
          </c:val>
          <c:smooth val="0"/>
          <c:extLst>
            <c:ext xmlns:c16="http://schemas.microsoft.com/office/drawing/2014/chart" uri="{C3380CC4-5D6E-409C-BE32-E72D297353CC}">
              <c16:uniqueId val="{00000000-2D34-F847-963A-E5C79C6FF51C}"/>
            </c:ext>
          </c:extLst>
        </c:ser>
        <c:dLbls>
          <c:showLegendKey val="0"/>
          <c:showVal val="0"/>
          <c:showCatName val="0"/>
          <c:showSerName val="0"/>
          <c:showPercent val="0"/>
          <c:showBubbleSize val="0"/>
        </c:dLbls>
        <c:marker val="1"/>
        <c:smooth val="0"/>
        <c:axId val="67044480"/>
        <c:axId val="76120064"/>
      </c:lineChart>
      <c:catAx>
        <c:axId val="67044480"/>
        <c:scaling>
          <c:orientation val="minMax"/>
        </c:scaling>
        <c:delete val="0"/>
        <c:axPos val="b"/>
        <c:majorTickMark val="out"/>
        <c:minorTickMark val="none"/>
        <c:tickLblPos val="nextTo"/>
        <c:crossAx val="76120064"/>
        <c:crosses val="autoZero"/>
        <c:auto val="1"/>
        <c:lblAlgn val="ctr"/>
        <c:lblOffset val="100"/>
        <c:noMultiLvlLbl val="0"/>
      </c:catAx>
      <c:valAx>
        <c:axId val="76120064"/>
        <c:scaling>
          <c:orientation val="minMax"/>
        </c:scaling>
        <c:delete val="0"/>
        <c:axPos val="l"/>
        <c:majorGridlines/>
        <c:numFmt formatCode="General" sourceLinked="1"/>
        <c:majorTickMark val="out"/>
        <c:minorTickMark val="none"/>
        <c:tickLblPos val="nextTo"/>
        <c:crossAx val="67044480"/>
        <c:crosses val="autoZero"/>
        <c:crossBetween val="between"/>
      </c:valAx>
      <c:spPr>
        <a:solidFill>
          <a:schemeClr val="accent1">
            <a:lumMod val="20000"/>
            <a:lumOff val="80000"/>
          </a:schemeClr>
        </a:solidFill>
      </c:spPr>
    </c:plotArea>
    <c:legend>
      <c:legendPos val="r"/>
      <c:legendEntry>
        <c:idx val="0"/>
        <c:txPr>
          <a:bodyPr/>
          <a:lstStyle/>
          <a:p>
            <a:pPr>
              <a:defRPr sz="1600">
                <a:solidFill>
                  <a:srgbClr val="FF0000"/>
                </a:solidFill>
              </a:defRPr>
            </a:pPr>
            <a:endParaRPr lang="en-US"/>
          </a:p>
        </c:txPr>
      </c:legendEntry>
      <c:layout>
        <c:manualLayout>
          <c:xMode val="edge"/>
          <c:yMode val="edge"/>
          <c:x val="0.77661373238802744"/>
          <c:y val="0.26038751942843985"/>
          <c:w val="0.20613136618399364"/>
          <c:h val="0.45724561998218821"/>
        </c:manualLayout>
      </c:layout>
      <c:overlay val="0"/>
      <c:txPr>
        <a:bodyPr/>
        <a:lstStyle/>
        <a:p>
          <a:pPr>
            <a:defRPr sz="1600">
              <a:solidFill>
                <a:srgbClr val="FF0000"/>
              </a:solidFill>
            </a:defRPr>
          </a:pPr>
          <a:endParaRPr lang="en-US"/>
        </a:p>
      </c:txPr>
    </c:legend>
    <c:plotVisOnly val="1"/>
    <c:dispBlanksAs val="gap"/>
    <c:showDLblsOverMax val="0"/>
  </c:chart>
  <c:spPr>
    <a:solidFill>
      <a:schemeClr val="tx1"/>
    </a:solidFill>
  </c:spPr>
  <c:txPr>
    <a:bodyPr/>
    <a:lstStyle/>
    <a:p>
      <a:pPr>
        <a:defRPr>
          <a:solidFill>
            <a:schemeClr val="bg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BA1567-EE60-4FE8-8FAB-D6BC9325841A}" type="datetimeFigureOut">
              <a:rPr lang="en-IN" smtClean="0"/>
              <a:t>31-08-2024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F81624-D4BA-4586-A8C2-18CA4587434F}" type="slidenum">
              <a:rPr lang="en-IN" smtClean="0"/>
              <a:t>‹#›</a:t>
            </a:fld>
            <a:endParaRPr lang="en-IN"/>
          </a:p>
        </p:txBody>
      </p:sp>
    </p:spTree>
    <p:extLst>
      <p:ext uri="{BB962C8B-B14F-4D97-AF65-F5344CB8AC3E}">
        <p14:creationId xmlns:p14="http://schemas.microsoft.com/office/powerpoint/2010/main" val="156709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D8BD707-D9CF-40AE-B4C6-C98DA3205C09}" type="datetimeFigureOut">
              <a:rPr lang="en-US" smtClean="0"/>
              <a:pPr/>
              <a:t>8/31/2024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00200"/>
            <a:ext cx="8229600" cy="1828800"/>
          </a:xfrm>
        </p:spPr>
        <p:txBody>
          <a:bodyPr>
            <a:normAutofit/>
          </a:bodyPr>
          <a:lstStyle/>
          <a:p>
            <a:r>
              <a:rPr lang="en-IN" sz="4400" dirty="0">
                <a:solidFill>
                  <a:schemeClr val="bg1">
                    <a:lumMod val="95000"/>
                    <a:lumOff val="5000"/>
                  </a:schemeClr>
                </a:solidFill>
                <a:latin typeface="Times New Roman" panose="02020603050405020304" pitchFamily="18" charset="0"/>
                <a:cs typeface="Times New Roman" panose="02020603050405020304" pitchFamily="18" charset="0"/>
              </a:rPr>
              <a:t>EMPLOYEE data analysis using excel</a:t>
            </a:r>
          </a:p>
        </p:txBody>
      </p:sp>
      <p:sp>
        <p:nvSpPr>
          <p:cNvPr id="3" name="Subtitle 2"/>
          <p:cNvSpPr>
            <a:spLocks noGrp="1"/>
          </p:cNvSpPr>
          <p:nvPr>
            <p:ph type="subTitle" idx="1"/>
          </p:nvPr>
        </p:nvSpPr>
        <p:spPr>
          <a:xfrm>
            <a:off x="2819400" y="4495800"/>
            <a:ext cx="6400800" cy="1752600"/>
          </a:xfrm>
        </p:spPr>
        <p:txBody>
          <a:bodyPr>
            <a:normAutofit fontScale="55000" lnSpcReduction="20000"/>
          </a:bodyPr>
          <a:lstStyle/>
          <a:p>
            <a:pPr algn="l"/>
            <a:r>
              <a:rPr lang="en-IN" dirty="0"/>
              <a:t>STUDENT NAME               : R.SANDHIYA</a:t>
            </a:r>
          </a:p>
          <a:p>
            <a:pPr algn="l"/>
            <a:r>
              <a:rPr lang="en-IN" dirty="0"/>
              <a:t>REGISTER NO.                    : 312209170</a:t>
            </a:r>
          </a:p>
          <a:p>
            <a:pPr algn="l"/>
            <a:r>
              <a:rPr lang="en-IN" dirty="0"/>
              <a:t>NAAN MUDHALVAN ID:asunm1353312209170 </a:t>
            </a:r>
          </a:p>
          <a:p>
            <a:pPr algn="l"/>
            <a:r>
              <a:rPr lang="en-IN" dirty="0"/>
              <a:t>DEPARTMENT                    : B.COM(ACCOUNTING AND FINANCE)</a:t>
            </a:r>
          </a:p>
          <a:p>
            <a:pPr algn="l"/>
            <a:r>
              <a:rPr lang="en-IN" dirty="0"/>
              <a:t>COLLEGE                             : ANNA ADARSH COLLEGE FOR WOMEN </a:t>
            </a:r>
          </a:p>
          <a:p>
            <a:pPr algn="l"/>
            <a:endParaRPr lang="en-IN" dirty="0"/>
          </a:p>
        </p:txBody>
      </p:sp>
    </p:spTree>
    <p:extLst>
      <p:ext uri="{BB962C8B-B14F-4D97-AF65-F5344CB8AC3E}">
        <p14:creationId xmlns:p14="http://schemas.microsoft.com/office/powerpoint/2010/main" val="1170027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52400"/>
            <a:ext cx="8499230" cy="838200"/>
          </a:xfrm>
        </p:spPr>
        <p:txBody>
          <a:bodyPr>
            <a:normAutofit/>
          </a:bodyPr>
          <a:lstStyle/>
          <a:p>
            <a:r>
              <a:rPr lang="en-IN" sz="3200" dirty="0">
                <a:solidFill>
                  <a:schemeClr val="bg1"/>
                </a:solidFill>
                <a:latin typeface="Bell MT" panose="02020503060305020303" pitchFamily="18" charset="0"/>
              </a:rPr>
              <a:t>MODELLING </a:t>
            </a:r>
          </a:p>
        </p:txBody>
      </p:sp>
      <p:sp>
        <p:nvSpPr>
          <p:cNvPr id="5" name="Text Placeholder 6">
            <a:extLst>
              <a:ext uri="{FF2B5EF4-FFF2-40B4-BE49-F238E27FC236}">
                <a16:creationId xmlns:a16="http://schemas.microsoft.com/office/drawing/2014/main" id="{35D4D9EE-8188-CA3C-18B4-CEEE58F6D7C9}"/>
              </a:ext>
            </a:extLst>
          </p:cNvPr>
          <p:cNvSpPr txBox="1">
            <a:spLocks noGrp="1"/>
          </p:cNvSpPr>
          <p:nvPr>
            <p:ph type="subTitle" idx="1"/>
          </p:nvPr>
        </p:nvSpPr>
        <p:spPr>
          <a:xfrm>
            <a:off x="946725" y="362527"/>
            <a:ext cx="9250220" cy="4218709"/>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a:t>
            </a:r>
            <a:r>
              <a:rPr lang="en-US" sz="2000" dirty="0" err="1"/>
              <a:t>edunet</a:t>
            </a:r>
            <a:r>
              <a:rPr lang="en-US" sz="2000" dirty="0"/>
              <a: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a:t>
            </a:r>
            <a:r>
              <a:rPr lang="en-US" sz="2000" dirty="0" err="1"/>
              <a:t>xls</a:t>
            </a:r>
            <a:r>
              <a:rPr lang="en-US" sz="2000" dirty="0"/>
              <a:t>)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dirty="0"/>
          </a:p>
          <a:p>
            <a:pPr marL="1371600" lvl="2" indent="-457200">
              <a:buFont typeface="+mj-lt"/>
              <a:buAutoNum type="arabicPeriod"/>
            </a:pPr>
            <a:endParaRPr lang="en-IN" sz="2400" dirty="0"/>
          </a:p>
        </p:txBody>
      </p:sp>
    </p:spTree>
    <p:extLst>
      <p:ext uri="{BB962C8B-B14F-4D97-AF65-F5344CB8AC3E}">
        <p14:creationId xmlns:p14="http://schemas.microsoft.com/office/powerpoint/2010/main" val="317152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051430" cy="838200"/>
          </a:xfrm>
        </p:spPr>
        <p:txBody>
          <a:bodyPr/>
          <a:lstStyle/>
          <a:p>
            <a:r>
              <a:rPr lang="en-IN" dirty="0">
                <a:solidFill>
                  <a:schemeClr val="bg1"/>
                </a:solidFill>
                <a:latin typeface="Cambria" panose="02040503050406030204" pitchFamily="18" charset="0"/>
              </a:rPr>
              <a:t>RESULTS</a:t>
            </a:r>
            <a:r>
              <a:rPr lang="en-IN" dirty="0"/>
              <a:t> </a:t>
            </a:r>
          </a:p>
        </p:txBody>
      </p:sp>
      <p:sp>
        <p:nvSpPr>
          <p:cNvPr id="3" name="Subtitle 2"/>
          <p:cNvSpPr>
            <a:spLocks noGrp="1"/>
          </p:cNvSpPr>
          <p:nvPr>
            <p:ph type="subTitle" idx="1"/>
          </p:nvPr>
        </p:nvSpPr>
        <p:spPr/>
        <p:txBody>
          <a:bodyPr/>
          <a:lstStyle/>
          <a:p>
            <a:endParaRPr lang="en-IN" dirty="0"/>
          </a:p>
        </p:txBody>
      </p:sp>
      <p:graphicFrame>
        <p:nvGraphicFramePr>
          <p:cNvPr id="4" name="Chart 3"/>
          <p:cNvGraphicFramePr>
            <a:graphicFrameLocks/>
          </p:cNvGraphicFramePr>
          <p:nvPr>
            <p:extLst>
              <p:ext uri="{D42A27DB-BD31-4B8C-83A1-F6EECF244321}">
                <p14:modId xmlns:p14="http://schemas.microsoft.com/office/powerpoint/2010/main" val="1395242692"/>
              </p:ext>
            </p:extLst>
          </p:nvPr>
        </p:nvGraphicFramePr>
        <p:xfrm>
          <a:off x="987136" y="1238250"/>
          <a:ext cx="7169727" cy="43814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7533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00200" y="381000"/>
            <a:ext cx="8305800" cy="731838"/>
          </a:xfrm>
        </p:spPr>
        <p:txBody>
          <a:bodyPr>
            <a:normAutofit fontScale="90000"/>
          </a:bodyPr>
          <a:lstStyle/>
          <a:p>
            <a:r>
              <a:rPr lang="en-IN" sz="4800" dirty="0">
                <a:solidFill>
                  <a:schemeClr val="bg1"/>
                </a:solidFill>
                <a:latin typeface="Cambria" panose="02040503050406030204" pitchFamily="18" charset="0"/>
              </a:rPr>
              <a:t>RESULTS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7651956"/>
              </p:ext>
            </p:extLst>
          </p:nvPr>
        </p:nvGraphicFramePr>
        <p:xfrm>
          <a:off x="457200" y="1600200"/>
          <a:ext cx="8229600" cy="4708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6119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229600" cy="838200"/>
          </a:xfrm>
        </p:spPr>
        <p:txBody>
          <a:bodyPr>
            <a:normAutofit/>
          </a:bodyPr>
          <a:lstStyle/>
          <a:p>
            <a:r>
              <a:rPr lang="en-IN" dirty="0">
                <a:solidFill>
                  <a:schemeClr val="bg1"/>
                </a:solidFill>
                <a:latin typeface="Baskerville Old Face" panose="02020602080505020303" pitchFamily="18" charset="0"/>
              </a:rPr>
              <a:t>CONCLUSION</a:t>
            </a:r>
            <a:r>
              <a:rPr lang="en-IN" dirty="0"/>
              <a:t> </a:t>
            </a:r>
          </a:p>
        </p:txBody>
      </p:sp>
      <p:sp>
        <p:nvSpPr>
          <p:cNvPr id="5" name="Text Placeholder 2">
            <a:extLst>
              <a:ext uri="{FF2B5EF4-FFF2-40B4-BE49-F238E27FC236}">
                <a16:creationId xmlns:a16="http://schemas.microsoft.com/office/drawing/2014/main" id="{0C4A6FF3-4CD0-B105-A206-C44AB4A86C1F}"/>
              </a:ext>
            </a:extLst>
          </p:cNvPr>
          <p:cNvSpPr txBox="1">
            <a:spLocks noGrp="1"/>
          </p:cNvSpPr>
          <p:nvPr>
            <p:ph idx="1"/>
          </p:nvPr>
        </p:nvSpPr>
        <p:spPr>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400535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5562600" cy="1524000"/>
          </a:xfrm>
        </p:spPr>
        <p:txBody>
          <a:bodyPr>
            <a:normAutofit/>
          </a:bodyPr>
          <a:lstStyle/>
          <a:p>
            <a:r>
              <a:rPr lang="en-IN" sz="5400" b="0" i="1" dirty="0">
                <a:latin typeface="Bell MT" panose="02020503060305020303" pitchFamily="18" charset="0"/>
              </a:rPr>
              <a:t>PROJECT TITLE</a:t>
            </a:r>
          </a:p>
        </p:txBody>
      </p:sp>
      <p:sp>
        <p:nvSpPr>
          <p:cNvPr id="3" name="Subtitle 2"/>
          <p:cNvSpPr>
            <a:spLocks noGrp="1"/>
          </p:cNvSpPr>
          <p:nvPr>
            <p:ph type="subTitle" idx="1"/>
          </p:nvPr>
        </p:nvSpPr>
        <p:spPr>
          <a:xfrm>
            <a:off x="2590800" y="3276600"/>
            <a:ext cx="6400800" cy="1752600"/>
          </a:xfrm>
        </p:spPr>
        <p:txBody>
          <a:bodyPr/>
          <a:lstStyle/>
          <a:p>
            <a:r>
              <a:rPr lang="en-IN" dirty="0"/>
              <a:t>EMPLOYEE RECRUITMENT DATA ANALYSIS USING EXCEL</a:t>
            </a:r>
          </a:p>
          <a:p>
            <a:endParaRPr lang="en-IN" dirty="0"/>
          </a:p>
        </p:txBody>
      </p:sp>
    </p:spTree>
    <p:extLst>
      <p:ext uri="{BB962C8B-B14F-4D97-AF65-F5344CB8AC3E}">
        <p14:creationId xmlns:p14="http://schemas.microsoft.com/office/powerpoint/2010/main" val="187882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9525000" cy="1162050"/>
          </a:xfrm>
        </p:spPr>
        <p:txBody>
          <a:bodyPr>
            <a:normAutofit/>
          </a:bodyPr>
          <a:lstStyle/>
          <a:p>
            <a:r>
              <a:rPr lang="en-IN" sz="6000" dirty="0">
                <a:solidFill>
                  <a:srgbClr val="002060"/>
                </a:solidFill>
                <a:latin typeface="Bell MT" panose="02020503060305020303" pitchFamily="18" charset="0"/>
              </a:rPr>
              <a:t>   AGENDA</a:t>
            </a:r>
          </a:p>
        </p:txBody>
      </p:sp>
      <p:sp>
        <p:nvSpPr>
          <p:cNvPr id="3" name="Text Placeholder 2"/>
          <p:cNvSpPr>
            <a:spLocks noGrp="1"/>
          </p:cNvSpPr>
          <p:nvPr>
            <p:ph type="body" idx="2"/>
          </p:nvPr>
        </p:nvSpPr>
        <p:spPr>
          <a:xfrm>
            <a:off x="2514600" y="1828800"/>
            <a:ext cx="5562600" cy="4602163"/>
          </a:xfrm>
        </p:spPr>
        <p:txBody>
          <a:bodyPr>
            <a:norm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Problem Statement</a:t>
            </a:r>
          </a:p>
          <a:p>
            <a:pPr marL="457200" indent="-457200">
              <a:buAutoNum type="arabicPeriod"/>
            </a:pPr>
            <a:r>
              <a:rPr lang="en-IN" sz="2400" dirty="0">
                <a:latin typeface="Times New Roman" panose="02020603050405020304" pitchFamily="18" charset="0"/>
                <a:cs typeface="Times New Roman" panose="02020603050405020304" pitchFamily="18" charset="0"/>
              </a:rPr>
              <a:t>Project Overview</a:t>
            </a:r>
          </a:p>
          <a:p>
            <a:pPr marL="457200" indent="-457200">
              <a:buAutoNum type="arabicPeriod"/>
            </a:pPr>
            <a:r>
              <a:rPr lang="en-IN" sz="2400" dirty="0">
                <a:latin typeface="Times New Roman" panose="02020603050405020304" pitchFamily="18" charset="0"/>
                <a:cs typeface="Times New Roman" panose="02020603050405020304" pitchFamily="18" charset="0"/>
              </a:rPr>
              <a:t>End Users</a:t>
            </a:r>
          </a:p>
          <a:p>
            <a:pPr marL="457200" indent="-457200">
              <a:buAutoNum type="arabicPeriod"/>
            </a:pPr>
            <a:r>
              <a:rPr lang="en-IN" sz="2400" dirty="0">
                <a:latin typeface="Times New Roman" panose="02020603050405020304" pitchFamily="18" charset="0"/>
                <a:cs typeface="Times New Roman" panose="02020603050405020304" pitchFamily="18" charset="0"/>
              </a:rPr>
              <a:t>Our Solution and Proposition </a:t>
            </a:r>
          </a:p>
          <a:p>
            <a:pPr marL="457200" indent="-457200">
              <a:buAutoNum type="arabicPeriod"/>
            </a:pPr>
            <a:r>
              <a:rPr lang="en-IN" sz="2400" dirty="0">
                <a:latin typeface="Times New Roman" panose="02020603050405020304" pitchFamily="18" charset="0"/>
                <a:cs typeface="Times New Roman" panose="02020603050405020304" pitchFamily="18" charset="0"/>
              </a:rPr>
              <a:t>Dataset Description</a:t>
            </a:r>
          </a:p>
          <a:p>
            <a:pPr marL="457200" indent="-457200">
              <a:buAutoNum type="arabicPeriod"/>
            </a:pPr>
            <a:r>
              <a:rPr lang="en-IN" sz="2400" dirty="0">
                <a:latin typeface="Times New Roman" panose="02020603050405020304" pitchFamily="18" charset="0"/>
                <a:cs typeface="Times New Roman" panose="02020603050405020304" pitchFamily="18" charset="0"/>
              </a:rPr>
              <a:t>Modelling Approach </a:t>
            </a:r>
          </a:p>
          <a:p>
            <a:pPr marL="457200" indent="-457200">
              <a:buAutoNum type="arabicPeriod"/>
            </a:pPr>
            <a:r>
              <a:rPr lang="en-IN" sz="2400" dirty="0">
                <a:latin typeface="Times New Roman" panose="02020603050405020304" pitchFamily="18" charset="0"/>
                <a:cs typeface="Times New Roman" panose="02020603050405020304" pitchFamily="18" charset="0"/>
              </a:rPr>
              <a:t>Results and Discussion</a:t>
            </a:r>
          </a:p>
          <a:p>
            <a:pPr marL="457200" indent="-457200">
              <a:buAutoNum type="arabicPeriod"/>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64889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7620000" cy="861799"/>
          </a:xfrm>
        </p:spPr>
        <p:txBody>
          <a:bodyPr>
            <a:normAutofit/>
          </a:bodyPr>
          <a:lstStyle/>
          <a:p>
            <a:r>
              <a:rPr lang="en-IN" sz="3600" dirty="0">
                <a:solidFill>
                  <a:schemeClr val="bg1"/>
                </a:solidFill>
                <a:latin typeface="Bell MT" panose="02020503060305020303" pitchFamily="18" charset="0"/>
              </a:rPr>
              <a:t>PROMBLEM STATEMENT</a:t>
            </a:r>
          </a:p>
        </p:txBody>
      </p:sp>
      <p:sp>
        <p:nvSpPr>
          <p:cNvPr id="5" name="Text Placeholder 16">
            <a:extLst>
              <a:ext uri="{FF2B5EF4-FFF2-40B4-BE49-F238E27FC236}">
                <a16:creationId xmlns:a16="http://schemas.microsoft.com/office/drawing/2014/main" id="{5BE59DFB-BC08-71EF-DB5C-D67F27141CB8}"/>
              </a:ext>
            </a:extLst>
          </p:cNvPr>
          <p:cNvSpPr txBox="1">
            <a:spLocks noGrp="1"/>
          </p:cNvSpPr>
          <p:nvPr>
            <p:ph type="body" idx="2"/>
          </p:nvPr>
        </p:nvSpPr>
        <p:spPr>
          <a:xfrm>
            <a:off x="706581" y="937999"/>
            <a:ext cx="8132619" cy="34544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extLst>
      <p:ext uri="{BB962C8B-B14F-4D97-AF65-F5344CB8AC3E}">
        <p14:creationId xmlns:p14="http://schemas.microsoft.com/office/powerpoint/2010/main" val="287997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24" y="152400"/>
            <a:ext cx="5375030" cy="838200"/>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PROJECT  OVERVIEW</a:t>
            </a:r>
          </a:p>
        </p:txBody>
      </p:sp>
      <p:sp>
        <p:nvSpPr>
          <p:cNvPr id="5" name="Text Placeholder 8">
            <a:extLst>
              <a:ext uri="{FF2B5EF4-FFF2-40B4-BE49-F238E27FC236}">
                <a16:creationId xmlns:a16="http://schemas.microsoft.com/office/drawing/2014/main" id="{FF758DDD-F1B2-137F-914E-EA06C1EC3F04}"/>
              </a:ext>
            </a:extLst>
          </p:cNvPr>
          <p:cNvSpPr txBox="1">
            <a:spLocks noGrp="1"/>
          </p:cNvSpPr>
          <p:nvPr>
            <p:ph type="subTitle" idx="1"/>
          </p:nvPr>
        </p:nvSpPr>
        <p:spPr>
          <a:xfrm>
            <a:off x="-122383" y="1521369"/>
            <a:ext cx="8915401" cy="825994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nSpc>
                <a:spcPct val="150000"/>
              </a:lnSpc>
            </a:pPr>
            <a:r>
              <a:rPr lang="en-US" sz="1800" b="1" dirty="0"/>
              <a:t>Objective:</a:t>
            </a:r>
            <a:r>
              <a:rPr lang="en-IN" sz="1800" b="1" dirty="0"/>
              <a:t>  </a:t>
            </a:r>
            <a:endParaRPr lang="en-US" sz="1800" b="1" dirty="0"/>
          </a:p>
          <a:p>
            <a:pPr>
              <a:lnSpc>
                <a:spcPct val="150000"/>
              </a:lnSpc>
            </a:pPr>
            <a:r>
              <a:rPr lang="en-US" dirty="0"/>
              <a:t> </a:t>
            </a:r>
            <a:r>
              <a:rPr lang="en-US" sz="15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1500" dirty="0"/>
              <a:t>Employee performance analysis is crucial for several reasons:</a:t>
            </a:r>
          </a:p>
          <a:p>
            <a:pPr marL="600075" lvl="1" indent="-257175">
              <a:lnSpc>
                <a:spcPct val="150000"/>
              </a:lnSpc>
              <a:buFont typeface="Wingdings" panose="05000000000000000000" pitchFamily="2" charset="2"/>
              <a:buChar char="Ø"/>
            </a:pPr>
            <a:r>
              <a:rPr lang="en-IN" sz="1500" dirty="0"/>
              <a:t> Feedback and improvement</a:t>
            </a:r>
          </a:p>
          <a:p>
            <a:pPr marL="600075" lvl="1" indent="-257175">
              <a:lnSpc>
                <a:spcPct val="150000"/>
              </a:lnSpc>
              <a:buFont typeface="Wingdings" panose="05000000000000000000" pitchFamily="2" charset="2"/>
              <a:buChar char="Ø"/>
            </a:pPr>
            <a:r>
              <a:rPr lang="en-IN" sz="1500" dirty="0"/>
              <a:t>Goal setting</a:t>
            </a:r>
          </a:p>
          <a:p>
            <a:pPr marL="600075" lvl="1" indent="-257175">
              <a:lnSpc>
                <a:spcPct val="150000"/>
              </a:lnSpc>
              <a:buFont typeface="Wingdings" panose="05000000000000000000" pitchFamily="2" charset="2"/>
              <a:buChar char="Ø"/>
            </a:pPr>
            <a:r>
              <a:rPr lang="en-IN" sz="1500" dirty="0"/>
              <a:t> Career development</a:t>
            </a:r>
          </a:p>
          <a:p>
            <a:pPr marL="600075" lvl="1" indent="-257175">
              <a:lnSpc>
                <a:spcPct val="150000"/>
              </a:lnSpc>
              <a:buFont typeface="Wingdings" panose="05000000000000000000" pitchFamily="2" charset="2"/>
              <a:buChar char="Ø"/>
            </a:pPr>
            <a:r>
              <a:rPr lang="en-IN" sz="1500" dirty="0"/>
              <a:t>Increased productivity</a:t>
            </a:r>
          </a:p>
          <a:p>
            <a:pPr marL="600075" lvl="1" indent="-257175">
              <a:lnSpc>
                <a:spcPct val="150000"/>
              </a:lnSpc>
              <a:buFont typeface="Wingdings" panose="05000000000000000000" pitchFamily="2" charset="2"/>
              <a:buChar char="Ø"/>
            </a:pPr>
            <a:r>
              <a:rPr lang="en-IN" sz="1500" dirty="0"/>
              <a:t>Alignment with organisational goals</a:t>
            </a:r>
          </a:p>
          <a:p>
            <a:pPr marL="600075" lvl="1" indent="-257175">
              <a:lnSpc>
                <a:spcPct val="150000"/>
              </a:lnSpc>
              <a:buFont typeface="Wingdings" panose="05000000000000000000" pitchFamily="2" charset="2"/>
              <a:buChar char="Ø"/>
            </a:pPr>
            <a:r>
              <a:rPr lang="en-IN" sz="1500" dirty="0"/>
              <a:t>Employee retention </a:t>
            </a:r>
          </a:p>
        </p:txBody>
      </p:sp>
    </p:spTree>
    <p:extLst>
      <p:ext uri="{BB962C8B-B14F-4D97-AF65-F5344CB8AC3E}">
        <p14:creationId xmlns:p14="http://schemas.microsoft.com/office/powerpoint/2010/main" val="2405908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6289430" cy="762000"/>
          </a:xfrm>
        </p:spPr>
        <p:txBody>
          <a:bodyPr>
            <a:normAutofit/>
          </a:bodyPr>
          <a:lstStyle/>
          <a:p>
            <a:r>
              <a:rPr lang="en-IN" sz="3600" dirty="0">
                <a:solidFill>
                  <a:schemeClr val="bg1"/>
                </a:solidFill>
                <a:latin typeface="Bell MT" panose="02020503060305020303" pitchFamily="18" charset="0"/>
              </a:rPr>
              <a:t>WHO ARE THE END USERS </a:t>
            </a:r>
          </a:p>
        </p:txBody>
      </p:sp>
      <p:sp>
        <p:nvSpPr>
          <p:cNvPr id="5" name="Text Placeholder 6">
            <a:extLst>
              <a:ext uri="{FF2B5EF4-FFF2-40B4-BE49-F238E27FC236}">
                <a16:creationId xmlns:a16="http://schemas.microsoft.com/office/drawing/2014/main" id="{BCA17170-5EB6-9A49-DFE9-FBEAEEA03B77}"/>
              </a:ext>
            </a:extLst>
          </p:cNvPr>
          <p:cNvSpPr txBox="1">
            <a:spLocks noGrp="1"/>
          </p:cNvSpPr>
          <p:nvPr>
            <p:ph type="subTitle" idx="1"/>
          </p:nvPr>
        </p:nvSpPr>
        <p:spPr>
          <a:xfrm>
            <a:off x="919016" y="1764146"/>
            <a:ext cx="7200000" cy="7200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6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8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457200" lvl="1" indent="0">
              <a:buNone/>
            </a:pPr>
            <a:endParaRPr lang="en-IN" sz="2000" dirty="0"/>
          </a:p>
        </p:txBody>
      </p:sp>
    </p:spTree>
    <p:extLst>
      <p:ext uri="{BB962C8B-B14F-4D97-AF65-F5344CB8AC3E}">
        <p14:creationId xmlns:p14="http://schemas.microsoft.com/office/powerpoint/2010/main" val="146698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254" y="541480"/>
            <a:ext cx="11811000" cy="533400"/>
          </a:xfrm>
        </p:spPr>
        <p:txBody>
          <a:bodyPr>
            <a:normAutofit fontScale="90000"/>
          </a:bodyPr>
          <a:lstStyle/>
          <a:p>
            <a:r>
              <a:rPr lang="en-IN" sz="3600" dirty="0">
                <a:solidFill>
                  <a:schemeClr val="bg1"/>
                </a:solidFill>
                <a:latin typeface="Cambria Math" panose="02040503050406030204" pitchFamily="18" charset="0"/>
                <a:ea typeface="Cambria Math" panose="02040503050406030204" pitchFamily="18" charset="0"/>
              </a:rPr>
              <a:t>OUR SOLUTION AND ITS VALUE PROPOSITION</a:t>
            </a:r>
            <a:endParaRPr lang="en-IN" sz="3600" dirty="0"/>
          </a:p>
        </p:txBody>
      </p:sp>
      <p:sp>
        <p:nvSpPr>
          <p:cNvPr id="7" name="Content Placeholder 9">
            <a:extLst>
              <a:ext uri="{FF2B5EF4-FFF2-40B4-BE49-F238E27FC236}">
                <a16:creationId xmlns:a16="http://schemas.microsoft.com/office/drawing/2014/main" id="{33D4C812-F5EC-2193-5DC3-3DC49571EC1F}"/>
              </a:ext>
            </a:extLst>
          </p:cNvPr>
          <p:cNvSpPr txBox="1">
            <a:spLocks noGrp="1"/>
          </p:cNvSpPr>
          <p:nvPr>
            <p:ph type="body" sz="half" idx="3"/>
          </p:nvPr>
        </p:nvSpPr>
        <p:spPr>
          <a:xfrm>
            <a:off x="5102225" y="-118920"/>
            <a:ext cx="4041775" cy="7095837"/>
          </a:xfrm>
          <a:prstGeom prst="rect">
            <a:avLst/>
          </a:prstGeom>
        </p:spPr>
        <p:txBody>
          <a:bodyPr vert="horz" anchor="ctr">
            <a:normAutofit/>
          </a:bodyPr>
          <a:lstStyle>
            <a:lvl1pPr marL="0" indent="0" algn="l" rtl="0" eaLnBrk="1" latinLnBrk="0" hangingPunct="1">
              <a:spcBef>
                <a:spcPct val="20000"/>
              </a:spcBef>
              <a:buClr>
                <a:schemeClr val="tx1">
                  <a:shade val="95000"/>
                </a:schemeClr>
              </a:buClr>
              <a:buSzPct val="65000"/>
              <a:buFont typeface="Wingdings 2"/>
              <a:buNone/>
              <a:defRPr kumimoji="0" sz="2400" b="0" kern="1200" cap="all" baseline="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None/>
              <a:defRPr kumimoji="0" sz="2000" b="1"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None/>
              <a:defRPr kumimoji="0" sz="1800" b="1"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None/>
              <a:defRPr kumimoji="0" sz="1600" b="1"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None/>
              <a:defRPr kumimoji="0" sz="1600" b="1"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dirty="0"/>
              <a:t>Enhanced productivity</a:t>
            </a:r>
          </a:p>
          <a:p>
            <a:pPr marL="742950" lvl="1" indent="-285750">
              <a:lnSpc>
                <a:spcPct val="150000"/>
              </a:lnSpc>
              <a:buFont typeface="Wingdings" panose="05000000000000000000" pitchFamily="2" charset="2"/>
              <a:buChar char="Ø"/>
            </a:pPr>
            <a:r>
              <a:rPr lang="en-US" dirty="0"/>
              <a:t>Employee engagement and retention</a:t>
            </a:r>
          </a:p>
          <a:p>
            <a:pPr marL="742950" lvl="1" indent="-285750">
              <a:lnSpc>
                <a:spcPct val="150000"/>
              </a:lnSpc>
              <a:buFont typeface="Wingdings" panose="05000000000000000000" pitchFamily="2" charset="2"/>
              <a:buChar char="Ø"/>
            </a:pPr>
            <a:r>
              <a:rPr lang="en-US" dirty="0"/>
              <a:t>Data-driven decisions</a:t>
            </a:r>
          </a:p>
          <a:p>
            <a:pPr marL="742950" lvl="1" indent="-285750">
              <a:lnSpc>
                <a:spcPct val="150000"/>
              </a:lnSpc>
              <a:buFont typeface="Wingdings" panose="05000000000000000000" pitchFamily="2" charset="2"/>
              <a:buChar char="Ø"/>
            </a:pPr>
            <a:r>
              <a:rPr lang="en-US" dirty="0"/>
              <a:t>Improved organizational performance</a:t>
            </a:r>
          </a:p>
          <a:p>
            <a:pPr marL="742950" lvl="1" indent="-285750">
              <a:lnSpc>
                <a:spcPct val="150000"/>
              </a:lnSpc>
              <a:buFont typeface="Wingdings" panose="05000000000000000000" pitchFamily="2" charset="2"/>
              <a:buChar char="Ø"/>
            </a:pPr>
            <a:r>
              <a:rPr lang="en-US" dirty="0"/>
              <a:t>Scalability and flexibility</a:t>
            </a:r>
          </a:p>
          <a:p>
            <a:pPr marL="742950" lvl="1" indent="-285750">
              <a:buFont typeface="Wingdings" panose="05000000000000000000" pitchFamily="2" charset="2"/>
              <a:buChar char="Ø"/>
            </a:pPr>
            <a:endParaRPr lang="en-US" dirty="0"/>
          </a:p>
        </p:txBody>
      </p:sp>
      <p:sp>
        <p:nvSpPr>
          <p:cNvPr id="10" name="Content Placeholder 7">
            <a:extLst>
              <a:ext uri="{FF2B5EF4-FFF2-40B4-BE49-F238E27FC236}">
                <a16:creationId xmlns:a16="http://schemas.microsoft.com/office/drawing/2014/main" id="{0ACE1C88-AAFB-C74C-5AC0-9FDBF9BA08B4}"/>
              </a:ext>
            </a:extLst>
          </p:cNvPr>
          <p:cNvSpPr txBox="1">
            <a:spLocks noGrp="1"/>
          </p:cNvSpPr>
          <p:nvPr>
            <p:ph type="body" idx="1"/>
          </p:nvPr>
        </p:nvSpPr>
        <p:spPr>
          <a:xfrm>
            <a:off x="262082" y="-1319646"/>
            <a:ext cx="4461164" cy="9497291"/>
          </a:xfrm>
          <a:prstGeom prst="rect">
            <a:avLst/>
          </a:prstGeom>
        </p:spPr>
        <p:txBody>
          <a:bodyPr vert="horz" anchor="ctr">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400" b="0" kern="1200" cap="all" baseline="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000" b="1"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1800" b="1"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1600" b="1"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1600" b="1"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dirty="0"/>
              <a:t>Data collection and integration </a:t>
            </a:r>
          </a:p>
          <a:p>
            <a:pPr marL="742950" lvl="1" indent="-285750">
              <a:lnSpc>
                <a:spcPct val="150000"/>
              </a:lnSpc>
              <a:buFont typeface="Wingdings" panose="05000000000000000000" pitchFamily="2" charset="2"/>
              <a:buChar char="Ø"/>
            </a:pPr>
            <a:r>
              <a:rPr lang="en-IN" dirty="0"/>
              <a:t>Performance metrics</a:t>
            </a:r>
          </a:p>
          <a:p>
            <a:pPr marL="742950" lvl="1" indent="-285750">
              <a:lnSpc>
                <a:spcPct val="150000"/>
              </a:lnSpc>
              <a:buFont typeface="Wingdings" panose="05000000000000000000" pitchFamily="2" charset="2"/>
              <a:buChar char="Ø"/>
            </a:pPr>
            <a:r>
              <a:rPr lang="en-IN" dirty="0"/>
              <a:t>Advanced analytics</a:t>
            </a:r>
          </a:p>
          <a:p>
            <a:pPr marL="742950" lvl="1" indent="-285750">
              <a:lnSpc>
                <a:spcPct val="150000"/>
              </a:lnSpc>
              <a:buFont typeface="Wingdings" panose="05000000000000000000" pitchFamily="2" charset="2"/>
              <a:buChar char="Ø"/>
            </a:pPr>
            <a:r>
              <a:rPr lang="en-IN" dirty="0"/>
              <a:t>Personalised insights</a:t>
            </a:r>
          </a:p>
          <a:p>
            <a:pPr marL="742950" lvl="1" indent="-285750">
              <a:lnSpc>
                <a:spcPct val="150000"/>
              </a:lnSpc>
              <a:buFont typeface="Wingdings" panose="05000000000000000000" pitchFamily="2" charset="2"/>
              <a:buChar char="Ø"/>
            </a:pPr>
            <a:r>
              <a:rPr lang="en-IN" dirty="0"/>
              <a:t>Continuous feedback and improvement</a:t>
            </a:r>
          </a:p>
        </p:txBody>
      </p:sp>
    </p:spTree>
    <p:extLst>
      <p:ext uri="{BB962C8B-B14F-4D97-AF65-F5344CB8AC3E}">
        <p14:creationId xmlns:p14="http://schemas.microsoft.com/office/powerpoint/2010/main" val="259960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6400800" cy="685800"/>
          </a:xfrm>
        </p:spPr>
        <p:txBody>
          <a:bodyPr>
            <a:normAutofit/>
          </a:bodyPr>
          <a:lstStyle/>
          <a:p>
            <a:r>
              <a:rPr lang="en-IN" sz="3200" dirty="0">
                <a:solidFill>
                  <a:schemeClr val="bg1"/>
                </a:solidFill>
                <a:latin typeface="Cambria Math" panose="02040503050406030204" pitchFamily="18" charset="0"/>
                <a:ea typeface="Cambria Math" panose="02040503050406030204" pitchFamily="18" charset="0"/>
              </a:rPr>
              <a:t>dataset  description </a:t>
            </a:r>
          </a:p>
        </p:txBody>
      </p:sp>
      <p:sp>
        <p:nvSpPr>
          <p:cNvPr id="5" name="Text Placeholder 2">
            <a:extLst>
              <a:ext uri="{FF2B5EF4-FFF2-40B4-BE49-F238E27FC236}">
                <a16:creationId xmlns:a16="http://schemas.microsoft.com/office/drawing/2014/main" id="{0AE0FC49-DBE1-2C58-E309-A2E82675845B}"/>
              </a:ext>
            </a:extLst>
          </p:cNvPr>
          <p:cNvSpPr txBox="1">
            <a:spLocks noGrp="1"/>
          </p:cNvSpPr>
          <p:nvPr>
            <p:ph type="subTitle" idx="1"/>
          </p:nvPr>
        </p:nvSpPr>
        <p:spPr>
          <a:xfrm rot="10800000" flipV="1">
            <a:off x="1085018" y="1389818"/>
            <a:ext cx="7200000" cy="7200000"/>
          </a:xfrm>
          <a:prstGeom prst="rect">
            <a:avLst/>
          </a:prstGeom>
        </p:spPr>
        <p:txBody>
          <a:bodyPr vert="horz">
            <a:normAutofit fontScale="47500" lnSpcReduction="20000"/>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endParaRPr lang="en-US" sz="5500" dirty="0"/>
          </a:p>
        </p:txBody>
      </p:sp>
    </p:spTree>
    <p:extLst>
      <p:ext uri="{BB962C8B-B14F-4D97-AF65-F5344CB8AC3E}">
        <p14:creationId xmlns:p14="http://schemas.microsoft.com/office/powerpoint/2010/main" val="80965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62000"/>
            <a:ext cx="8346830" cy="533400"/>
          </a:xfrm>
        </p:spPr>
        <p:txBody>
          <a:bodyPr>
            <a:normAutofit fontScale="90000"/>
          </a:bodyPr>
          <a:lstStyle/>
          <a:p>
            <a:r>
              <a:rPr lang="en-IN" dirty="0">
                <a:solidFill>
                  <a:schemeClr val="bg1"/>
                </a:solidFill>
                <a:latin typeface="Cambria Math" panose="02040503050406030204" pitchFamily="18" charset="0"/>
                <a:ea typeface="Cambria Math" panose="02040503050406030204" pitchFamily="18" charset="0"/>
              </a:rPr>
              <a:t>the ‘‘wow ’’ in our solution </a:t>
            </a:r>
          </a:p>
        </p:txBody>
      </p:sp>
      <p:sp>
        <p:nvSpPr>
          <p:cNvPr id="5" name="Subtitle 4">
            <a:extLst>
              <a:ext uri="{FF2B5EF4-FFF2-40B4-BE49-F238E27FC236}">
                <a16:creationId xmlns:a16="http://schemas.microsoft.com/office/drawing/2014/main" id="{2163FB58-23E1-FE75-1D8C-683554B1C13E}"/>
              </a:ext>
            </a:extLst>
          </p:cNvPr>
          <p:cNvSpPr txBox="1">
            <a:spLocks noGrp="1"/>
          </p:cNvSpPr>
          <p:nvPr>
            <p:ph type="subTitle" idx="1"/>
          </p:nvPr>
        </p:nvSpPr>
        <p:spPr>
          <a:xfrm>
            <a:off x="1242291" y="2552700"/>
            <a:ext cx="6400800" cy="1752600"/>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extLst>
      <p:ext uri="{BB962C8B-B14F-4D97-AF65-F5344CB8AC3E}">
        <p14:creationId xmlns:p14="http://schemas.microsoft.com/office/powerpoint/2010/main" val="2046476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161</TotalTime>
  <Words>91</Words>
  <Application>Microsoft Office PowerPoint</Application>
  <PresentationFormat>On-screen Show (4:3)</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EMPLOYEE data analysis using excel</vt:lpstr>
      <vt:lpstr>PROJECT TITLE</vt:lpstr>
      <vt:lpstr>   AGENDA</vt:lpstr>
      <vt:lpstr>PROMBLEM STATEMENT</vt:lpstr>
      <vt:lpstr>PROJECT  OVERVIEW</vt:lpstr>
      <vt:lpstr>WHO ARE THE END USERS </vt:lpstr>
      <vt:lpstr>OUR SOLUTION AND ITS VALUE PROPOSITION</vt:lpstr>
      <vt:lpstr>dataset  description </vt:lpstr>
      <vt:lpstr>the ‘‘wow ’’ in our solution </vt:lpstr>
      <vt:lpstr>MODELLING </vt:lpstr>
      <vt:lpstr>RESULTS </vt:lpstr>
      <vt:lpstr>RESULTS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sandya ragunathar</dc:creator>
  <cp:lastModifiedBy>R.Sandhiya Shri</cp:lastModifiedBy>
  <cp:revision>29</cp:revision>
  <dcterms:created xsi:type="dcterms:W3CDTF">2006-08-16T00:00:00Z</dcterms:created>
  <dcterms:modified xsi:type="dcterms:W3CDTF">2024-08-31T16:11:14Z</dcterms:modified>
</cp:coreProperties>
</file>