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9" r:id="rId13"/>
    <p:sldId id="268" r:id="rId14"/>
    <p:sldId id="267" r:id="rId15"/>
  </p:sldIdLst>
  <p:sldSz cx="9144000" cy="6858000" type="screen4x3"/>
  <p:notesSz cx="6797675" cy="9926638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D2"/>
    <a:srgbClr val="DCDCDC"/>
    <a:srgbClr val="C8C8C8"/>
    <a:srgbClr val="FEFEFE"/>
    <a:srgbClr val="FFFFFE"/>
    <a:srgbClr val="B2B2B2"/>
    <a:srgbClr val="A6A698"/>
    <a:srgbClr val="008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2400" y="-11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34BC86-26B2-4E97-84BC-86D2BECDFB93}" type="datetime4">
              <a:rPr lang="nl-NL"/>
              <a:pPr/>
              <a:t>30 augustus 2018</a:t>
            </a:fld>
            <a:endParaRPr lang="nl-NL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ECE614-CF06-4360-A034-A4F9B9C4995D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9290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87936C7-6A70-449E-955C-4D17B497A807}" type="datetime4">
              <a:rPr lang="nl-NL"/>
              <a:pPr/>
              <a:t>30 augustus 2018</a:t>
            </a:fld>
            <a:endParaRPr lang="nl-NL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2684D4-5C03-4A46-9CBF-D8F1FEEB2460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373242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3076575"/>
            <a:ext cx="6618288" cy="885825"/>
          </a:xfrm>
        </p:spPr>
        <p:txBody>
          <a:bodyPr tIns="0" bIns="0"/>
          <a:lstStyle>
            <a:lvl1pPr>
              <a:defRPr>
                <a:solidFill>
                  <a:srgbClr val="008BB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nl-NL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4113213"/>
            <a:ext cx="6618288" cy="1144587"/>
          </a:xfrm>
        </p:spPr>
        <p:txBody>
          <a:bodyPr/>
          <a:lstStyle>
            <a:lvl1pPr marL="0" indent="0">
              <a:defRPr>
                <a:solidFill>
                  <a:srgbClr val="008BBF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nl-NL" noProof="0" smtClean="0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4146550" cy="254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333375"/>
            <a:ext cx="2170112" cy="99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1595438"/>
            <a:ext cx="9144000" cy="319087"/>
          </a:xfrm>
          <a:prstGeom prst="rect">
            <a:avLst/>
          </a:prstGeom>
          <a:solidFill>
            <a:srgbClr val="7FA1B6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1914525"/>
            <a:ext cx="9144000" cy="319088"/>
          </a:xfrm>
          <a:prstGeom prst="rect">
            <a:avLst/>
          </a:prstGeom>
          <a:solidFill>
            <a:srgbClr val="7FA1B6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0" y="2233613"/>
            <a:ext cx="9144000" cy="319087"/>
          </a:xfrm>
          <a:prstGeom prst="rect">
            <a:avLst/>
          </a:prstGeom>
          <a:solidFill>
            <a:srgbClr val="7FA1B6">
              <a:alpha val="7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414338" hangingPunct="0">
              <a:lnSpc>
                <a:spcPct val="80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1600">
              <a:solidFill>
                <a:schemeClr val="bg1"/>
              </a:solidFill>
              <a:ea typeface="MS Gothic" charset="-128"/>
            </a:endParaRP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0" y="1914525"/>
            <a:ext cx="914400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0" y="2233613"/>
            <a:ext cx="914400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0" y="1595438"/>
            <a:ext cx="914400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dt" sz="quarter" idx="2"/>
          </p:nvPr>
        </p:nvSpPr>
        <p:spPr>
          <a:xfrm>
            <a:off x="2057400" y="5803900"/>
            <a:ext cx="6618288" cy="338138"/>
          </a:xfrm>
        </p:spPr>
        <p:txBody>
          <a:bodyPr/>
          <a:lstStyle>
            <a:lvl1pPr>
              <a:defRPr sz="1600"/>
            </a:lvl1pPr>
          </a:lstStyle>
          <a:p>
            <a:fld id="{160C8537-CD5B-4F6A-8990-14BC11FCC3F8}" type="datetime4">
              <a:rPr lang="nl-NL"/>
              <a:pPr/>
              <a:t>30 augustus 2018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291F89-4BA7-4C49-BB83-D4DCEE9C4456}" type="datetime4">
              <a:rPr lang="nl-NL"/>
              <a:pPr/>
              <a:t>30 augustus 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818E87-0CAE-4287-929D-B4842452C8B9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268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5300" y="233363"/>
            <a:ext cx="2047875" cy="5549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6913" y="233363"/>
            <a:ext cx="5995987" cy="5549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72B385-FD84-40AD-B908-87ABF84FD2B9}" type="datetime4">
              <a:rPr lang="nl-NL"/>
              <a:pPr/>
              <a:t>30 augustus 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78DCF-9440-4728-B0F5-FDF8D942C7C7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58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61030A-D9DC-426C-A4D0-5E7AEAC0AFF5}" type="datetime4">
              <a:rPr lang="nl-NL"/>
              <a:pPr/>
              <a:t>30 augustus 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8C096-3EE4-4BEC-940C-289F65359199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710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BC86C5-C2DA-4EDA-978F-153C5DCCD893}" type="datetime4">
              <a:rPr lang="nl-NL"/>
              <a:pPr/>
              <a:t>30 augustus 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9D835F-19BB-40F0-A624-FCF442D93431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339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6913" y="1482725"/>
            <a:ext cx="3860800" cy="430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0113" y="1482725"/>
            <a:ext cx="3860800" cy="430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A4A45C-8E2C-4CC1-BAFB-88DD43DE8E64}" type="datetime4">
              <a:rPr lang="nl-NL"/>
              <a:pPr/>
              <a:t>30 augustus 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9EC3BE-B9AC-4CC1-B14D-FDB303D2EBD7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748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801291-FFFF-4F4C-A168-DA7A6385C733}" type="datetime4">
              <a:rPr lang="nl-NL"/>
              <a:pPr/>
              <a:t>30 augustus 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918990-E9C6-47B7-89CA-82525F27E0F2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034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829E7-E8E5-4B14-BE56-71B664FDC8B4}" type="datetime4">
              <a:rPr lang="nl-NL"/>
              <a:pPr/>
              <a:t>30 augustus 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CDB34A-53C9-4D7D-8EBA-7309284EFFDA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807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22F8CD-E568-4F97-8364-BEB69C552994}" type="datetime4">
              <a:rPr lang="nl-NL"/>
              <a:pPr/>
              <a:t>30 augustus 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3D0F2F-A621-435F-B4D2-0418B1EB607A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968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9A1269-1AEE-4084-8D63-4001D443C445}" type="datetime4">
              <a:rPr lang="nl-NL"/>
              <a:pPr/>
              <a:t>30 augustus 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1E9F8B-D355-436C-A5FF-D203EE356B4D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679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AFB461-D481-48BC-950A-0FE646C02DF3}" type="datetime4">
              <a:rPr lang="nl-NL"/>
              <a:pPr/>
              <a:t>30 augustus 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010FE2-BC66-4C11-B2D2-0546B1B667B1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589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6913" y="1482725"/>
            <a:ext cx="7874000" cy="430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Klik om de opmaakprofielen van de modeltekst te bewerken</a:t>
            </a:r>
          </a:p>
          <a:p>
            <a:pPr lvl="1"/>
            <a:r>
              <a:rPr lang="en-GB" smtClean="0"/>
              <a:t>Tweede niveau</a:t>
            </a:r>
          </a:p>
          <a:p>
            <a:pPr lvl="2"/>
            <a:r>
              <a:rPr lang="en-GB" smtClean="0"/>
              <a:t>Derde niveau</a:t>
            </a:r>
          </a:p>
          <a:p>
            <a:pPr lvl="3"/>
            <a:r>
              <a:rPr lang="en-GB" smtClean="0"/>
              <a:t>Vierde niveau</a:t>
            </a:r>
          </a:p>
          <a:p>
            <a:pPr lvl="4"/>
            <a:r>
              <a:rPr lang="en-GB" smtClean="0"/>
              <a:t>Vijfde niveau</a:t>
            </a:r>
          </a:p>
          <a:p>
            <a:pPr lvl="0"/>
            <a:endParaRPr lang="nl-NL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2613" y="6613525"/>
            <a:ext cx="143668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8BBF"/>
                </a:solidFill>
              </a:defRPr>
            </a:lvl1pPr>
          </a:lstStyle>
          <a:p>
            <a:fld id="{66F9FA89-AA74-4661-B676-D671F0EF0075}" type="datetime4">
              <a:rPr lang="nl-NL"/>
              <a:pPr/>
              <a:t>30 augustus 2018</a:t>
            </a:fld>
            <a:endParaRPr lang="nl-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613525"/>
            <a:ext cx="243998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8BBF"/>
                </a:solidFill>
              </a:defRPr>
            </a:lvl1pPr>
          </a:lstStyle>
          <a:p>
            <a:endParaRPr lang="nl-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483100" y="6613525"/>
            <a:ext cx="4683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8BBF"/>
                </a:solidFill>
              </a:defRPr>
            </a:lvl1pPr>
          </a:lstStyle>
          <a:p>
            <a:fld id="{DC5A28C5-F21B-4021-BE2C-2B9D4123791C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-1588"/>
            <a:ext cx="9123363" cy="954088"/>
          </a:xfrm>
          <a:prstGeom prst="rect">
            <a:avLst/>
          </a:prstGeom>
          <a:solidFill>
            <a:srgbClr val="A6A6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925" y="-1588"/>
            <a:ext cx="1489075" cy="95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3" name="Picture 9" descr="D111-00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788" y="-22225"/>
            <a:ext cx="1585912" cy="97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-14288" y="-26988"/>
            <a:ext cx="9123363" cy="319088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317500"/>
            <a:ext cx="9123363" cy="317500"/>
          </a:xfrm>
          <a:prstGeom prst="rect">
            <a:avLst/>
          </a:prstGeom>
          <a:solidFill>
            <a:schemeClr val="tx1">
              <a:alpha val="35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635000"/>
            <a:ext cx="9123363" cy="3175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414338" hangingPunct="0">
              <a:lnSpc>
                <a:spcPct val="80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1600">
              <a:solidFill>
                <a:schemeClr val="bg1"/>
              </a:solidFill>
              <a:ea typeface="MS Gothic" charset="-128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317500"/>
            <a:ext cx="912336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0" y="635000"/>
            <a:ext cx="912336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0" y="952500"/>
            <a:ext cx="912336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6913" y="233363"/>
            <a:ext cx="8196262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te bewerken</a:t>
            </a:r>
          </a:p>
        </p:txBody>
      </p:sp>
      <p:pic>
        <p:nvPicPr>
          <p:cNvPr id="1042" name="Picture 18" descr="woordmerk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323013"/>
            <a:ext cx="15732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Line 19"/>
          <p:cNvSpPr>
            <a:spLocks noChangeShapeType="1"/>
          </p:cNvSpPr>
          <p:nvPr/>
        </p:nvSpPr>
        <p:spPr bwMode="auto">
          <a:xfrm flipH="1">
            <a:off x="0" y="6467475"/>
            <a:ext cx="7032625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charset="0"/>
        <a:buChar char="&gt;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 vs SCNA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160C8537-CD5B-4F6A-8990-14BC11FCC3F8}" type="datetime4">
              <a:rPr lang="nl-NL" smtClean="0"/>
              <a:pPr/>
              <a:t>30 augustus 2018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1809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118-82-1 (Reach, </a:t>
            </a:r>
            <a:r>
              <a:rPr lang="en-US" dirty="0" err="1" smtClean="0"/>
              <a:t>Ediff</a:t>
            </a:r>
            <a:r>
              <a:rPr lang="en-US" dirty="0" smtClean="0"/>
              <a:t> = -117), </a:t>
            </a:r>
            <a:r>
              <a:rPr lang="en-US" dirty="0" err="1"/>
              <a:t>Cdis</a:t>
            </a:r>
            <a:r>
              <a:rPr lang="en-US" dirty="0"/>
              <a:t>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reach 118-82-1, negative difference </a:t>
            </a:r>
            <a:r>
              <a:rPr lang="en-US" dirty="0" smtClean="0"/>
              <a:t>(E = -117</a:t>
            </a:r>
            <a:r>
              <a:rPr lang="en-US" dirty="0"/>
              <a:t>, second lowest), </a:t>
            </a:r>
            <a:r>
              <a:rPr lang="en-US" dirty="0" smtClean="0"/>
              <a:t>differences in </a:t>
            </a:r>
            <a:r>
              <a:rPr lang="en-US" dirty="0" err="1" smtClean="0"/>
              <a:t>Cdis</a:t>
            </a:r>
            <a:r>
              <a:rPr lang="en-US" dirty="0" smtClean="0"/>
              <a:t> are clustered </a:t>
            </a:r>
            <a:r>
              <a:rPr lang="en-US" dirty="0"/>
              <a:t>in smaller </a:t>
            </a:r>
            <a:r>
              <a:rPr lang="en-US" dirty="0" err="1"/>
              <a:t>subcatchments</a:t>
            </a:r>
            <a:r>
              <a:rPr lang="en-US" dirty="0"/>
              <a:t>, but effect is less </a:t>
            </a:r>
            <a:r>
              <a:rPr lang="en-US" dirty="0" smtClean="0"/>
              <a:t>drastic than for others, </a:t>
            </a:r>
            <a:r>
              <a:rPr lang="en-US" dirty="0"/>
              <a:t>53% show </a:t>
            </a:r>
            <a:r>
              <a:rPr lang="en-US" dirty="0" smtClean="0"/>
              <a:t>increase in A vs ref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030A-D9DC-426C-A4D0-5E7AEAC0AFF5}" type="datetime4">
              <a:rPr lang="nl-NL" smtClean="0"/>
              <a:pPr/>
              <a:t>30 augustus 2018</a:t>
            </a:fld>
            <a:endParaRPr lang="nl-NL"/>
          </a:p>
        </p:txBody>
      </p:sp>
      <p:pic>
        <p:nvPicPr>
          <p:cNvPr id="7170" name="Picture 2" descr="800 &#10;600 &#10;c 400 &#10;200 &#10;-1 &#10;0.01 &#10;0.00 &#10;-0.01 &#10;-1 &#10;lell &#10;1.5 &#10;1.5 &#10;1.0 &#10;1.0 &#10;0.5 &#10;0.5 &#10;0.0 &#10;0.0 &#10;-1 &#10;500 &#10;500 &#10;500 &#10;rank &#10;800 &#10;600 &#10;400 &#10;200 &#10;0.01 &#10;0.00 &#10;-0.01 &#10;1.5 &#10;1.0 &#10;0.5 &#10;0.0 &#10;800 &#10;600 &#10;400 &#10;200 &#10;o &#10;c &#10;0.01 &#10;0.00 &#10;-0.01 &#10;diffCdis le—12 &#10;1571161856 &#10;1571245056 &#10;1592093184 &#10;1604684288 &#10;1606960896 &#10;1620795776 &#10;1626479488 &#10;1641112192 &#10;1642566400 &#10;1645395200 &#10;1659010176 &#10;1672130688 &#10;1679598976 &#10;1707868672 &#10;1710959872 &#10;1729942272 &#10;1738291712 &#10;1757283840 &#10;1758035968 &#10;1761098240 &#10;1843083008 &#10;1975051008 &#10;1990887296 &#10;1994251648 &#10;1994292096 &#10;2073900416 &#10;2124204288 &#10;2139873230 &#10;11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741697"/>
            <a:ext cx="3744416" cy="372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892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Incorporate the SCNA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913" y="1482725"/>
            <a:ext cx="8195567" cy="2090291"/>
          </a:xfrm>
        </p:spPr>
        <p:txBody>
          <a:bodyPr/>
          <a:lstStyle/>
          <a:p>
            <a:r>
              <a:rPr lang="en-US" dirty="0" smtClean="0"/>
              <a:t>Many of the differences are expected. We expect blue above the 0 line and green/yellow below it. </a:t>
            </a:r>
          </a:p>
          <a:p>
            <a:r>
              <a:rPr lang="en-US" dirty="0" smtClean="0"/>
              <a:t>What is unexpected that we see is there is a band of predominately reach chemicals which have deviated from 0 in the negative direction. This is not exclusive to reach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030A-D9DC-426C-A4D0-5E7AEAC0AFF5}" type="datetime4">
              <a:rPr lang="nl-NL" smtClean="0"/>
              <a:pPr/>
              <a:t>30 augustus 2018</a:t>
            </a:fld>
            <a:endParaRPr lang="nl-NL"/>
          </a:p>
        </p:txBody>
      </p:sp>
      <p:pic>
        <p:nvPicPr>
          <p:cNvPr id="9219" name="Picture 3" descr="P:\1209104-solutions\WP14\SIM\_Scen\_analysis\scaleChkmanual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0"/>
          <a:stretch/>
        </p:blipFill>
        <p:spPr bwMode="auto">
          <a:xfrm>
            <a:off x="2411760" y="3140968"/>
            <a:ext cx="6616420" cy="36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P:\1209104-solutions\WP14\SIM\_Scen\_analysis\scaleCh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39" y="3068960"/>
            <a:ext cx="253515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3761" y="5589240"/>
            <a:ext cx="25106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Large culprits are (all reach):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60111-54-8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118-82-1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7396-58-9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08016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Aug 30 – </a:t>
            </a:r>
          </a:p>
          <a:p>
            <a:r>
              <a:rPr lang="en-US" dirty="0" smtClean="0"/>
              <a:t>From the looks of it, after redoing the work in python, I had copied the wrong CSV file to </a:t>
            </a:r>
            <a:r>
              <a:rPr lang="en-US" dirty="0" err="1" smtClean="0"/>
              <a:t>chk_sub</a:t>
            </a:r>
            <a:r>
              <a:rPr lang="en-US" dirty="0" smtClean="0"/>
              <a:t> tab, as the numbers actually match </a:t>
            </a:r>
            <a:r>
              <a:rPr lang="en-US" dirty="0"/>
              <a:t>those seen in p:\1209104-solutions\WP14\SIM\_Scen\QP_RhineChf_old\_PP-IF\chfootprintA.csv instead of </a:t>
            </a:r>
            <a:endParaRPr lang="en-US" dirty="0" smtClean="0"/>
          </a:p>
          <a:p>
            <a:r>
              <a:rPr lang="en-US" dirty="0" smtClean="0"/>
              <a:t>p</a:t>
            </a:r>
            <a:r>
              <a:rPr lang="en-US" dirty="0"/>
              <a:t>:\1209104-solutions\WP14\SIM\_</a:t>
            </a:r>
            <a:r>
              <a:rPr lang="en-US" dirty="0" smtClean="0"/>
              <a:t>Scen\QP_RhineChf\PP-IF\chfootprintA.csv</a:t>
            </a:r>
          </a:p>
          <a:p>
            <a:r>
              <a:rPr lang="en-US" dirty="0" smtClean="0"/>
              <a:t>This was confirmed by running the script in Python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030A-D9DC-426C-A4D0-5E7AEAC0AFF5}" type="datetime4">
              <a:rPr lang="nl-NL" smtClean="0"/>
              <a:pPr/>
              <a:t>30 augustus 2018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9928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selected substances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espace</a:t>
            </a:r>
            <a:r>
              <a:rPr lang="en-US" dirty="0" smtClean="0"/>
              <a:t> in _Prod/</a:t>
            </a:r>
            <a:r>
              <a:rPr lang="en-US" dirty="0" err="1" smtClean="0"/>
              <a:t>EP_Europe_Scn</a:t>
            </a:r>
            <a:r>
              <a:rPr lang="en-US" dirty="0" smtClean="0"/>
              <a:t> for the reference runs, keeping binary and his files, these are ‘reference’ runs that are redone</a:t>
            </a:r>
          </a:p>
          <a:p>
            <a:r>
              <a:rPr lang="en-US" dirty="0" smtClean="0"/>
              <a:t>Running </a:t>
            </a:r>
            <a:r>
              <a:rPr lang="en-US" dirty="0" err="1" smtClean="0"/>
              <a:t>espace</a:t>
            </a:r>
            <a:r>
              <a:rPr lang="en-US" dirty="0" smtClean="0"/>
              <a:t> in _</a:t>
            </a:r>
            <a:r>
              <a:rPr lang="en-US" dirty="0" err="1" smtClean="0"/>
              <a:t>Scen</a:t>
            </a:r>
            <a:r>
              <a:rPr lang="en-US" dirty="0" smtClean="0"/>
              <a:t>/</a:t>
            </a:r>
            <a:r>
              <a:rPr lang="en-US" dirty="0" err="1" smtClean="0"/>
              <a:t>EP_Europe_Scn</a:t>
            </a:r>
            <a:r>
              <a:rPr lang="en-US" dirty="0" smtClean="0"/>
              <a:t> for the scenario A runs, </a:t>
            </a:r>
            <a:r>
              <a:rPr lang="en-US" smtClean="0"/>
              <a:t>keeping binary and his files,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030A-D9DC-426C-A4D0-5E7AEAC0AFF5}" type="datetime4">
              <a:rPr lang="nl-NL" smtClean="0"/>
              <a:pPr/>
              <a:t>30 augustus 2018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2394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22047-49-0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 file appears to be consistent between ref and A</a:t>
            </a:r>
          </a:p>
          <a:p>
            <a:r>
              <a:rPr lang="en-US" dirty="0" err="1" smtClean="0"/>
              <a:t>CdisEnd</a:t>
            </a:r>
            <a:r>
              <a:rPr lang="en-US" dirty="0" smtClean="0"/>
              <a:t> file shows numerous positive and negative differences between final concentration in each </a:t>
            </a:r>
            <a:r>
              <a:rPr lang="en-US" dirty="0" err="1" smtClean="0"/>
              <a:t>subcatchment</a:t>
            </a:r>
            <a:r>
              <a:rPr lang="en-US" dirty="0" smtClean="0"/>
              <a:t>, as big as a -31% difference</a:t>
            </a:r>
          </a:p>
          <a:p>
            <a:r>
              <a:rPr lang="en-US" dirty="0" smtClean="0"/>
              <a:t>The same can be said for the </a:t>
            </a:r>
            <a:r>
              <a:rPr lang="en-US" dirty="0" err="1" smtClean="0"/>
              <a:t>CdisAvg</a:t>
            </a:r>
            <a:r>
              <a:rPr lang="en-US" dirty="0" smtClean="0"/>
              <a:t> file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030A-D9DC-426C-A4D0-5E7AEAC0AFF5}" type="datetime4">
              <a:rPr lang="nl-NL" smtClean="0"/>
              <a:pPr/>
              <a:t>30 augustus 2018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702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 for checking: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n-US" dirty="0" err="1"/>
              <a:t>Espace</a:t>
            </a:r>
            <a:r>
              <a:rPr lang="en-US" dirty="0"/>
              <a:t> - equivalent except for parameters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n-US" dirty="0"/>
              <a:t>Post processing - identical arguments, identical </a:t>
            </a:r>
            <a:r>
              <a:rPr lang="en-US" dirty="0" smtClean="0"/>
              <a:t>executables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n-US" dirty="0" smtClean="0"/>
              <a:t>Examine difference in E values per catchment and then per substance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n-US" dirty="0" smtClean="0"/>
              <a:t>Examine differences in </a:t>
            </a:r>
            <a:r>
              <a:rPr lang="en-US" dirty="0" err="1" smtClean="0"/>
              <a:t>Cdis</a:t>
            </a:r>
            <a:r>
              <a:rPr lang="en-US" dirty="0" smtClean="0"/>
              <a:t> for 4 compounds, 2 with increase, 2 with decrease, 2 pharmaceuticals, 1 REACH, 1 pesticide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030A-D9DC-426C-A4D0-5E7AEAC0AFF5}" type="datetime4">
              <a:rPr lang="nl-NL" smtClean="0"/>
              <a:pPr/>
              <a:t>30 augustus 2018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981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 factor per catchment,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ot </a:t>
            </a:r>
            <a:r>
              <a:rPr lang="en-US" dirty="0"/>
              <a:t>all positive differences between SCNA and reference. We would expect SCN A to have a higher E for all substances, except maybe pharmaceuticals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030A-D9DC-426C-A4D0-5E7AEAC0AFF5}" type="datetime4">
              <a:rPr lang="nl-NL" smtClean="0"/>
              <a:pPr/>
              <a:t>30 augustus 2018</a:t>
            </a:fld>
            <a:endParaRPr lang="nl-NL"/>
          </a:p>
        </p:txBody>
      </p:sp>
      <p:pic>
        <p:nvPicPr>
          <p:cNvPr id="1026" name="Picture 2" descr="Edifference: A - ref &#10;8000 &#10;6000 &#10;4000 &#10;2000 &#10;-2000 &#10;-4000 &#10;-6000 &#10;8000 &#10;-10000 &#10;subcatchment no. &#10;800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20888"/>
            <a:ext cx="6334125" cy="39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05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 factor per substance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ot </a:t>
            </a:r>
            <a:r>
              <a:rPr lang="en-US" dirty="0"/>
              <a:t>all positive differences between SCN A and reference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030A-D9DC-426C-A4D0-5E7AEAC0AFF5}" type="datetime4">
              <a:rPr lang="nl-NL" smtClean="0"/>
              <a:pPr/>
              <a:t>30 augustus 2018</a:t>
            </a:fld>
            <a:endParaRPr lang="nl-NL"/>
          </a:p>
        </p:txBody>
      </p:sp>
      <p:pic>
        <p:nvPicPr>
          <p:cNvPr id="2050" name="Picture 2" descr="Edifference: A - ref &#10;600 &#10;-100 &#10;-120 &#10;-160 &#10;800 &#10;1000 &#10;substance no. &#10;1200 &#10;1400 &#10;1600 &#10;1800 &#10;2000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19" y="2132856"/>
            <a:ext cx="6696075" cy="399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19" y="2132856"/>
            <a:ext cx="6700837" cy="399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5398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Catchment based E(ref), E(A), </a:t>
            </a:r>
            <a:r>
              <a:rPr lang="en-US" sz="2400" dirty="0" err="1" smtClean="0"/>
              <a:t>Ediff</a:t>
            </a:r>
            <a:r>
              <a:rPr lang="en-US" sz="2400" dirty="0" smtClean="0"/>
              <a:t>(</a:t>
            </a:r>
            <a:r>
              <a:rPr lang="en-US" sz="2400" dirty="0" err="1" smtClean="0"/>
              <a:t>ref,A</a:t>
            </a:r>
            <a:r>
              <a:rPr lang="en-US" sz="2400" dirty="0" smtClean="0"/>
              <a:t>), hue is upstream area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see that the difference is generally larger for smaller sub catchments, both the absolute </a:t>
            </a:r>
            <a:r>
              <a:rPr lang="en-US" dirty="0" smtClean="0"/>
              <a:t>difference (diff) </a:t>
            </a:r>
            <a:r>
              <a:rPr lang="en-US" dirty="0"/>
              <a:t>and relative difference </a:t>
            </a:r>
            <a:r>
              <a:rPr lang="en-US" dirty="0" smtClean="0"/>
              <a:t>(</a:t>
            </a:r>
            <a:r>
              <a:rPr lang="en-US" dirty="0" err="1" smtClean="0"/>
              <a:t>diffP</a:t>
            </a:r>
            <a:r>
              <a:rPr lang="en-US" dirty="0" smtClean="0"/>
              <a:t>, relative </a:t>
            </a:r>
            <a:r>
              <a:rPr lang="en-US" dirty="0"/>
              <a:t>to magnitude of E)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030A-D9DC-426C-A4D0-5E7AEAC0AFF5}" type="datetime4">
              <a:rPr lang="nl-NL" smtClean="0"/>
              <a:pPr/>
              <a:t>30 augustus 2018</a:t>
            </a:fld>
            <a:endParaRPr lang="nl-NL"/>
          </a:p>
        </p:txBody>
      </p:sp>
      <p:pic>
        <p:nvPicPr>
          <p:cNvPr id="3074" name="Picture 2" descr="800 &#10;600 &#10;400 &#10;200 &#10;5000 &#10;-5000 &#10;. • -5000 &#10;0.4 &#10;0.4 &#10;0.3 &#10;0.2 &#10;0.2 &#10;0.1 &#10;0.1 &#10;0.0 &#10;1.5 &#10;1.0 &#10;1.0 &#10;500 &#10;500 &#10;500 &#10;500 &#10;500 &#10;500 &#10;sizeRank &#10;800 &#10;600 &#10;400 &#10;200 &#10;5000 &#10;-5000 &#10;0.4 &#10;0.3 &#10;0.2 &#10;0.1 &#10;0.0 &#10;60000 &#10;40000 &#10;20000 &#10;40000 &#10;20000 &#10;800 &#10;600 &#10;400 &#10;200 &#10;800 &#10;600 &#10;400 &#10;200 &#10;800 &#10;600 &#10;400 &#10;200 &#10;-5000 &#10;—5000 &#10;-5000 &#10;о &#10;о &#10;о &#10;5000 &#10;5000 &#10;5000 &#10;5000 &#10;5000 &#10;5000 &#10;0.0 &#10;од &#10;од &#10;0.4 &#10;од &#10;0.4 &#10;0.4 &#10;о &#10;25000 50000 &#10;25000 50000 &#10;800 &#10;600 &#10;40 &#10;200 &#10;5000 &#10;-5000 &#10;60000 &#10;40000 &#10;20000 &#10;40000 &#10;20000 &#10;1.5 &#10;' 0.5 &#10;0.0 &#10;—5000 о &#10;-5000 о &#10;-5000 о &#10;diff &#10;5000 &#10;-5000 &#10;0.0 &#10;0.4 &#10;0.3 &#10;0.2 &#10;0.1 &#10;0.0 &#10;0.0 &#10;60000 &#10;40000 &#10;20000 &#10;0.0 &#10;40000 &#10;20000 &#10;0.0 &#10;1.0 &#10;0.5 &#10;0.0 &#10;0.0 &#10;0.2 &#10;0.2 &#10;0.2 &#10;0.2 &#10;0.2 &#10;0.2 &#10;djffP &#10;5000 &#10;-5000 &#10;0.4 &#10;0.3 &#10;0.2 &#10;0.1 &#10;0.0 &#10;60000 &#10;40000 &#10;20000 &#10;40000 &#10;20000 &#10;о &#10;о &#10;о &#10;о &#10;25000 50000 &#10;25000 &#10;25000 &#10;25000 &#10;50000 &#10;50000 &#10;50000 &#10;5000 &#10;0.4 &#10;0.3 &#10;0.2 &#10;0.1 &#10;0.0 &#10;60000 &#10;40000 &#10;20000 &#10;40000 &#10;20000 &#10;1.0 &#10;0.5 &#10;0.0 &#10;25000 &#10;25000 &#10;25000 &#10;25000 &#10;50000 &#10;50000 &#10;50000 &#10;50000 &#10;0.0 &#10;60000 &#10;40000 &#10;20000 &#10;40000 &#10;20000 &#10;с &#10;О. &#10;1280370944 &#10;1316861184 &#10;1352434048 &#10;1368059008 &#10;1387485568 &#10;1407202944 &#10;1407693184 &#10;1415323904 &#10;1418952448 &#10;1438094080 &#10;1469266944 &#10;1499993216 &#10;1508976640 &#10;1549732608 &#10;1560949632 &#10;1571161856 &#10;1571245056 &#10;1592093184 &#10;1604684288 &#10;1606960896 &#10;1620795776 &#10;1626479488 &#10;1641112192 &#10;1642566400 &#10;1645395200 &#10;1659010176 &#10;1672130688. &#10;1707868672 &#10;1710959872 &#10;1729942272 &#10;1738291712 &#10;1740781696 &#10;1757283840 &#10;1758035968 &#10;1761098240 &#10;1843083008 &#10;1990887296 &#10;1994251648 &#10;1994292096 &#10;2073900416 &#10;2124204288 &#10;2139873280 &#10;2143310208 &#10;2163101696 &#10;2168609536 &#10;1е11 &#10;1. &#10;5 &#10;о &#10;о &#10;о &#10;о &#10;о &#10;о &#10;—191801856— &#10;0.5 &#10;0.5 &#10;0.0 &#10;0 &#10;1.5 &#10;1.0 &#10;0.5 &#10;0.0 &#10;о &#10;25000 50000 &#10;ref &#10;25000 50000 &#10;2197402368 &#10;2222253568 &#10;2259619328 &#10;2270501120 &#10;2318178048 &#10;2441060096 &#10;2457402624 &#10;2465980672 &#10;2469773568 &#10;2507844352 &#10;2593066495 &#10;2626566400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20888"/>
            <a:ext cx="4248472" cy="423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319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Substance </a:t>
            </a:r>
            <a:r>
              <a:rPr lang="en-US" sz="2400" dirty="0"/>
              <a:t>based E(ref), E(A), </a:t>
            </a:r>
            <a:r>
              <a:rPr lang="en-US" sz="2400" dirty="0" err="1"/>
              <a:t>Ediff</a:t>
            </a:r>
            <a:r>
              <a:rPr lang="en-US" sz="2400" dirty="0"/>
              <a:t>(</a:t>
            </a:r>
            <a:r>
              <a:rPr lang="en-US" sz="2400" dirty="0" err="1"/>
              <a:t>ref,A</a:t>
            </a:r>
            <a:r>
              <a:rPr lang="en-US" sz="2400" dirty="0"/>
              <a:t>), hue is </a:t>
            </a:r>
            <a:r>
              <a:rPr lang="en-US" sz="2400" dirty="0" smtClean="0"/>
              <a:t>substance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see that the reach chemicals tend to be the ones that deviate most strongly, there are a few chemicals that dominate (or have much higher) E values. Numerous reach chemicals have deviations between the two simulations that are </a:t>
            </a:r>
            <a:r>
              <a:rPr lang="en-US" dirty="0" smtClean="0"/>
              <a:t>larger </a:t>
            </a:r>
            <a:r>
              <a:rPr lang="en-US" dirty="0"/>
              <a:t>than the magnitude of E itself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030A-D9DC-426C-A4D0-5E7AEAC0AFF5}" type="datetime4">
              <a:rPr lang="nl-NL" smtClean="0"/>
              <a:pPr/>
              <a:t>30 augustus 2018</a:t>
            </a:fld>
            <a:endParaRPr lang="nl-NL"/>
          </a:p>
        </p:txBody>
      </p:sp>
      <p:pic>
        <p:nvPicPr>
          <p:cNvPr id="4098" name="Picture 2" descr="ref &#10;diff &#10;diffP &#10;rank &#10;&gt; 0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122919"/>
            <a:ext cx="3744416" cy="373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979712" y="4437112"/>
            <a:ext cx="792088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99592" y="3717032"/>
            <a:ext cx="14761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This is odd, some systematic difference between </a:t>
            </a:r>
            <a:r>
              <a:rPr lang="en-US" sz="1400" dirty="0" err="1" smtClean="0"/>
              <a:t>diffP</a:t>
            </a:r>
            <a:r>
              <a:rPr lang="en-US" sz="1400" dirty="0" smtClean="0"/>
              <a:t> based on class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4320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100986-85-4 (pharma, </a:t>
            </a:r>
            <a:r>
              <a:rPr lang="en-US" sz="2400" dirty="0" err="1" smtClean="0"/>
              <a:t>Ediff</a:t>
            </a:r>
            <a:r>
              <a:rPr lang="en-US" sz="2400" dirty="0" smtClean="0"/>
              <a:t> = 9e-6), </a:t>
            </a:r>
            <a:r>
              <a:rPr lang="en-US" sz="2400" dirty="0" err="1"/>
              <a:t>Cdis</a:t>
            </a:r>
            <a:r>
              <a:rPr lang="en-US" sz="2400" dirty="0"/>
              <a:t>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pharmaceutical 100986-85-4, positive difference (E = 9e-6), </a:t>
            </a:r>
            <a:r>
              <a:rPr lang="en-US" dirty="0" smtClean="0"/>
              <a:t>differences in </a:t>
            </a:r>
            <a:r>
              <a:rPr lang="en-US" dirty="0" err="1" smtClean="0"/>
              <a:t>Cdis</a:t>
            </a:r>
            <a:r>
              <a:rPr lang="en-US" dirty="0" smtClean="0"/>
              <a:t> are clustered </a:t>
            </a:r>
            <a:r>
              <a:rPr lang="en-US" dirty="0"/>
              <a:t>in smaller </a:t>
            </a:r>
            <a:r>
              <a:rPr lang="en-US" dirty="0" err="1"/>
              <a:t>subcatchments</a:t>
            </a:r>
            <a:r>
              <a:rPr lang="en-US" dirty="0"/>
              <a:t>, 98.5% show </a:t>
            </a:r>
            <a:r>
              <a:rPr lang="en-US" dirty="0" smtClean="0"/>
              <a:t>increase for A vs ref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030A-D9DC-426C-A4D0-5E7AEAC0AFF5}" type="datetime4">
              <a:rPr lang="nl-NL" smtClean="0"/>
              <a:pPr/>
              <a:t>30 augustus 2018</a:t>
            </a:fld>
            <a:endParaRPr lang="nl-NL"/>
          </a:p>
        </p:txBody>
      </p:sp>
      <p:pic>
        <p:nvPicPr>
          <p:cNvPr id="5122" name="Picture 2" descr="800 &#10;600 &#10;с 400 &#10;200 &#10;0.01 &#10;0.00 &#10;-0.01 &#10;1e11 &#10;1.5 &#10;1.5 &#10;1.0 &#10;1.0 &#10;0.5 &#10;0.5 &#10;0.0 &#10;0.0 &#10;500 &#10;500 &#10;500 &#10;rank &#10;800 &#10;600 &#10;400 &#10;200 &#10;0.01 &#10;0.00 &#10;-0.01 &#10;1.5 &#10;1.0 &#10;0.5 &#10;о &#10;о &#10;о &#10;1 &#10;1 &#10;1 &#10;2 &#10;2 &#10;2 &#10;800 &#10;600 &#10;400 &#10;200 &#10;о &#10;с &#10;0.01 &#10;0.00 &#10;-0.01 &#10;diffCdis 1е—9 &#10;1571161856 &#10;1571245056 &#10;1592093184 &#10;1604684288 &#10;1606960896 &#10;1620795776 &#10;1626479488 &#10;1641112192 &#10;1642566400 &#10;1645395200 &#10;1659010176 &#10;1672130688 &#10;1679598976 &#10;1707868672 &#10;1710959872 &#10;1729942272 &#10;1738291712 &#10;1757283840 &#10;1758035968 &#10;1761098240 &#10;1843083008 &#10;1975051008 &#10;1990887296 &#10;1994251648 &#10;1994292096 &#10;2073900416 &#10;2124204288 &#10;2139873230 &#10;11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38217"/>
            <a:ext cx="4176464" cy="415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13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52918-63-5 (Pest, </a:t>
            </a:r>
            <a:r>
              <a:rPr lang="en-US" dirty="0" err="1" smtClean="0"/>
              <a:t>Ediff</a:t>
            </a:r>
            <a:r>
              <a:rPr lang="en-US" dirty="0" smtClean="0"/>
              <a:t> = 0.3), </a:t>
            </a:r>
            <a:r>
              <a:rPr lang="en-US" dirty="0" err="1"/>
              <a:t>Cdis</a:t>
            </a:r>
            <a:r>
              <a:rPr lang="en-US" dirty="0"/>
              <a:t>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</a:t>
            </a:r>
            <a:r>
              <a:rPr lang="en-US" dirty="0" smtClean="0"/>
              <a:t>Pesticide 52918-63-5, </a:t>
            </a:r>
            <a:r>
              <a:rPr lang="en-US" dirty="0"/>
              <a:t>positive difference (E = </a:t>
            </a:r>
            <a:r>
              <a:rPr lang="en-US" dirty="0" smtClean="0"/>
              <a:t>0.3), differences in </a:t>
            </a:r>
            <a:r>
              <a:rPr lang="en-US" dirty="0" err="1" smtClean="0"/>
              <a:t>Cdis</a:t>
            </a:r>
            <a:r>
              <a:rPr lang="en-US" dirty="0" smtClean="0"/>
              <a:t> </a:t>
            </a:r>
            <a:r>
              <a:rPr lang="en-US" dirty="0"/>
              <a:t>clustered in smaller </a:t>
            </a:r>
            <a:r>
              <a:rPr lang="en-US" dirty="0" err="1"/>
              <a:t>subcatchments</a:t>
            </a:r>
            <a:r>
              <a:rPr lang="en-US" dirty="0"/>
              <a:t>, </a:t>
            </a:r>
            <a:r>
              <a:rPr lang="en-US" dirty="0" smtClean="0"/>
              <a:t>100.0% </a:t>
            </a:r>
            <a:r>
              <a:rPr lang="en-US" dirty="0"/>
              <a:t>show </a:t>
            </a:r>
            <a:r>
              <a:rPr lang="en-US" dirty="0" smtClean="0"/>
              <a:t>increase for A vs ref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030A-D9DC-426C-A4D0-5E7AEAC0AFF5}" type="datetime4">
              <a:rPr lang="nl-NL" smtClean="0"/>
              <a:pPr/>
              <a:t>30 augustus 2018</a:t>
            </a:fld>
            <a:endParaRPr lang="nl-NL"/>
          </a:p>
        </p:txBody>
      </p:sp>
      <p:pic>
        <p:nvPicPr>
          <p:cNvPr id="8194" name="Picture 2" descr="P:\1209104-solutions\WP14\SIM\_Scen\_analysis\diffCdisHueUparea_52918-63-5_ch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48880"/>
            <a:ext cx="3960440" cy="394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270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103-90-2 (pharma, </a:t>
            </a:r>
            <a:r>
              <a:rPr lang="en-US" dirty="0" err="1" smtClean="0"/>
              <a:t>Ediff</a:t>
            </a:r>
            <a:r>
              <a:rPr lang="en-US" dirty="0" smtClean="0"/>
              <a:t> = -2.75), </a:t>
            </a:r>
            <a:r>
              <a:rPr lang="en-US" dirty="0" err="1" smtClean="0"/>
              <a:t>Cdis</a:t>
            </a:r>
            <a:r>
              <a:rPr lang="en-US" dirty="0" smtClean="0"/>
              <a:t>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pharmaceutical 103-90-2, negative difference (E = -2.75), differences clustered in smaller </a:t>
            </a:r>
            <a:r>
              <a:rPr lang="en-US" dirty="0" err="1" smtClean="0"/>
              <a:t>subcatchments</a:t>
            </a:r>
            <a:r>
              <a:rPr lang="en-US" dirty="0" smtClean="0"/>
              <a:t>, </a:t>
            </a:r>
            <a:r>
              <a:rPr lang="en-US" dirty="0"/>
              <a:t>0% show </a:t>
            </a:r>
            <a:r>
              <a:rPr lang="en-US" dirty="0" smtClean="0"/>
              <a:t>increase for A vs ref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030A-D9DC-426C-A4D0-5E7AEAC0AFF5}" type="datetime4">
              <a:rPr lang="nl-NL" smtClean="0"/>
              <a:pPr/>
              <a:t>30 augustus 2018</a:t>
            </a:fld>
            <a:endParaRPr lang="nl-NL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285" y="2348880"/>
            <a:ext cx="4021752" cy="400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110482"/>
              </p:ext>
            </p:extLst>
          </p:nvPr>
        </p:nvGraphicFramePr>
        <p:xfrm>
          <a:off x="7236296" y="2852936"/>
          <a:ext cx="7620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A factor = 0.24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547409"/>
      </p:ext>
    </p:extLst>
  </p:cSld>
  <p:clrMapOvr>
    <a:masterClrMapping/>
  </p:clrMapOvr>
</p:sld>
</file>

<file path=ppt/theme/theme1.xml><?xml version="1.0" encoding="utf-8"?>
<a:theme xmlns:a="http://schemas.openxmlformats.org/drawingml/2006/main" name="Deltares template 2010">
  <a:themeElements>
    <a:clrScheme name="Deltares_tem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ltares_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ltares_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tares_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tares_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tares_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tares_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tares_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tares_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tares_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tares_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tares_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tares_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tares_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Deltares Template</Template>
  <TotalTime>22777</TotalTime>
  <Words>611</Words>
  <Application>Microsoft Office PowerPoint</Application>
  <PresentationFormat>On-screen Show (4:3)</PresentationFormat>
  <Paragraphs>56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Deltares template 2010</vt:lpstr>
      <vt:lpstr>Ref vs SCNA</vt:lpstr>
      <vt:lpstr>PowerPoint Presentation</vt:lpstr>
      <vt:lpstr>E factor per catchment,</vt:lpstr>
      <vt:lpstr>E factor per substance</vt:lpstr>
      <vt:lpstr>Catchment based E(ref), E(A), Ediff(ref,A), hue is upstream area</vt:lpstr>
      <vt:lpstr>Substance based E(ref), E(A), Ediff(ref,A), hue is substance</vt:lpstr>
      <vt:lpstr>100986-85-4 (pharma, Ediff = 9e-6), Cdis difference</vt:lpstr>
      <vt:lpstr>52918-63-5 (Pest, Ediff = 0.3), Cdis difference</vt:lpstr>
      <vt:lpstr>103-90-2 (pharma, Ediff = -2.75), Cdis difference</vt:lpstr>
      <vt:lpstr>118-82-1 (Reach, Ediff = -117), Cdis difference</vt:lpstr>
      <vt:lpstr>Incorporate the SCNA scaling</vt:lpstr>
      <vt:lpstr>PowerPoint Presentation</vt:lpstr>
      <vt:lpstr>Run selected substances</vt:lpstr>
      <vt:lpstr>22047-49-0 </vt:lpstr>
    </vt:vector>
  </TitlesOfParts>
  <Company>Stichting Deltares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Manilla Bay project</dc:title>
  <dc:creator>Nicki Villars</dc:creator>
  <cp:lastModifiedBy>Rudy Schueder</cp:lastModifiedBy>
  <cp:revision>263</cp:revision>
  <cp:lastPrinted>2007-11-21T13:24:47Z</cp:lastPrinted>
  <dcterms:created xsi:type="dcterms:W3CDTF">2017-05-31T06:57:51Z</dcterms:created>
  <dcterms:modified xsi:type="dcterms:W3CDTF">2018-08-30T13:08:38Z</dcterms:modified>
</cp:coreProperties>
</file>