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7" r:id="rId5"/>
  </p:sldMasterIdLst>
  <p:notesMasterIdLst>
    <p:notesMasterId r:id="rId30"/>
  </p:notesMasterIdLst>
  <p:handoutMasterIdLst>
    <p:handoutMasterId r:id="rId31"/>
  </p:handoutMasterIdLst>
  <p:sldIdLst>
    <p:sldId id="257"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6" r:id="rId19"/>
    <p:sldId id="272" r:id="rId20"/>
    <p:sldId id="269" r:id="rId21"/>
    <p:sldId id="273" r:id="rId22"/>
    <p:sldId id="274" r:id="rId23"/>
    <p:sldId id="277" r:id="rId24"/>
    <p:sldId id="278" r:id="rId25"/>
    <p:sldId id="279" r:id="rId26"/>
    <p:sldId id="280" r:id="rId27"/>
    <p:sldId id="281" r:id="rId28"/>
    <p:sldId id="282" r:id="rId29"/>
  </p:sldIdLst>
  <p:sldSz cx="12192000" cy="6858000"/>
  <p:notesSz cx="6669088"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ltares" id="{475700AD-E78B-4350-9699-349DFA2AF077}">
          <p14:sldIdLst>
            <p14:sldId id="257"/>
            <p14:sldId id="259"/>
            <p14:sldId id="260"/>
            <p14:sldId id="261"/>
            <p14:sldId id="262"/>
            <p14:sldId id="263"/>
            <p14:sldId id="264"/>
            <p14:sldId id="265"/>
            <p14:sldId id="266"/>
            <p14:sldId id="267"/>
            <p14:sldId id="268"/>
            <p14:sldId id="270"/>
            <p14:sldId id="271"/>
            <p14:sldId id="276"/>
            <p14:sldId id="272"/>
            <p14:sldId id="269"/>
            <p14:sldId id="273"/>
            <p14:sldId id="274"/>
            <p14:sldId id="277"/>
            <p14:sldId id="278"/>
            <p14:sldId id="279"/>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le de Korte" initials="JdK" lastIdx="1" clrIdx="0"/>
  <p:cmAuthor id="2" name="Kelly Kok" initials="KK" lastIdx="40" clrIdx="1"/>
  <p:cmAuthor id="3" name="Ilse de Groot" initials="IdG" lastIdx="34" clrIdx="2"/>
  <p:cmAuthor id="4" name="Kiki Zondag" initials="KZ"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C35"/>
    <a:srgbClr val="000000"/>
    <a:srgbClr val="E99D15"/>
    <a:srgbClr val="E5EBEE"/>
    <a:srgbClr val="577586"/>
    <a:srgbClr val="879E00"/>
    <a:srgbClr val="005676"/>
    <a:srgbClr val="D17B35"/>
    <a:srgbClr val="7D9AAA"/>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098"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90FD16C-8895-420F-A8EA-49A46C0B9762}"/>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3700728C-ECC4-4B3A-8BFF-86F26773B079}"/>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2AFEACA9-F0E6-4B7E-B44F-E42487D7D50E}" type="datetimeFigureOut">
              <a:rPr lang="en-US" smtClean="0"/>
              <a:t>11-Nov-19</a:t>
            </a:fld>
            <a:endParaRPr lang="en-US"/>
          </a:p>
        </p:txBody>
      </p:sp>
      <p:sp>
        <p:nvSpPr>
          <p:cNvPr id="4" name="Tijdelijke aanduiding voor voettekst 3">
            <a:extLst>
              <a:ext uri="{FF2B5EF4-FFF2-40B4-BE49-F238E27FC236}">
                <a16:creationId xmlns:a16="http://schemas.microsoft.com/office/drawing/2014/main" id="{72BF263F-937E-45F8-8B87-C3897AF9CC66}"/>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FAC4AB41-049A-45F6-8400-96B8E558F0A4}"/>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893719E2-4BAC-4A20-AFDE-2A2DE3B6FB6C}" type="slidenum">
              <a:rPr lang="en-US" smtClean="0"/>
              <a:t>‹#›</a:t>
            </a:fld>
            <a:endParaRPr lang="en-US"/>
          </a:p>
        </p:txBody>
      </p:sp>
    </p:spTree>
    <p:extLst>
      <p:ext uri="{BB962C8B-B14F-4D97-AF65-F5344CB8AC3E}">
        <p14:creationId xmlns:p14="http://schemas.microsoft.com/office/powerpoint/2010/main" val="171239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C47E9904-312C-4E6F-8F31-48A38C65A6EC}" type="datetimeFigureOut">
              <a:rPr lang="nl-NL" smtClean="0"/>
              <a:t>11-11-2019</a:t>
            </a:fld>
            <a:endParaRPr lang="nl-NL"/>
          </a:p>
        </p:txBody>
      </p:sp>
      <p:sp>
        <p:nvSpPr>
          <p:cNvPr id="4" name="Tijdelijke aanduiding voor dia-afbeelding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EA88A791-D8E8-4C23-A528-EAEB42DC40E7}" type="slidenum">
              <a:rPr lang="nl-NL" smtClean="0"/>
              <a:t>‹#›</a:t>
            </a:fld>
            <a:endParaRPr lang="nl-NL"/>
          </a:p>
        </p:txBody>
      </p:sp>
    </p:spTree>
    <p:extLst>
      <p:ext uri="{BB962C8B-B14F-4D97-AF65-F5344CB8AC3E}">
        <p14:creationId xmlns:p14="http://schemas.microsoft.com/office/powerpoint/2010/main" val="93903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88A791-D8E8-4C23-A528-EAEB42DC40E7}" type="slidenum">
              <a:rPr lang="nl-NL" smtClean="0"/>
              <a:t>1</a:t>
            </a:fld>
            <a:endParaRPr lang="nl-NL"/>
          </a:p>
        </p:txBody>
      </p:sp>
    </p:spTree>
    <p:extLst>
      <p:ext uri="{BB962C8B-B14F-4D97-AF65-F5344CB8AC3E}">
        <p14:creationId xmlns:p14="http://schemas.microsoft.com/office/powerpoint/2010/main" val="285475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17BA4B7F-8573-4EC9-AAFB-ADFE8DFB3D9A}" type="datetime1">
              <a:rPr lang="nl-NL" smtClean="0"/>
              <a:t>11-11-2019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nl-NL"/>
              <a:t>Program Environmental Quality</a:t>
            </a:r>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2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20AF78A6-F1F1-4461-91AD-9095B4FC3F45}"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3515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7DFB163-E5F5-43DB-A563-EA5266AD7CCC}"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339439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onderstaande icoon </a:t>
            </a:r>
            <a:br>
              <a:rPr lang="nl-NL" noProof="0"/>
            </a:br>
            <a:r>
              <a:rPr lang="nl-NL" noProof="0"/>
              <a:t>om een video in te voegen.</a:t>
            </a:r>
            <a:br>
              <a:rPr lang="nl-NL" noProof="0"/>
            </a:br>
            <a:br>
              <a:rPr lang="nl-NL" noProof="0"/>
            </a:br>
            <a:r>
              <a:rPr lang="nl-NL" noProof="0"/>
              <a:t>Meer hulp nodig? </a:t>
            </a:r>
            <a:br>
              <a:rPr lang="nl-NL" noProof="0"/>
            </a:br>
            <a:r>
              <a:rPr lang="nl-NL" noProof="0"/>
              <a:t>Aan de zijkanten van de slides zijn instructies </a:t>
            </a:r>
            <a:br>
              <a:rPr lang="nl-NL" noProof="0"/>
            </a:br>
            <a:r>
              <a:rPr lang="nl-NL" noProof="0"/>
              <a:t>geplaatst voor verdere informatie.</a:t>
            </a:r>
          </a:p>
        </p:txBody>
      </p:sp>
      <p:sp>
        <p:nvSpPr>
          <p:cNvPr id="4" name="Tijdelijke aanduiding voor datum 3"/>
          <p:cNvSpPr>
            <a:spLocks noGrp="1"/>
          </p:cNvSpPr>
          <p:nvPr>
            <p:ph type="dt" sz="half" idx="10"/>
          </p:nvPr>
        </p:nvSpPr>
        <p:spPr/>
        <p:txBody>
          <a:bodyPr/>
          <a:lstStyle/>
          <a:p>
            <a:fld id="{D09350E6-6D8E-4F28-8007-DCA9B11F14DB}"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364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D889256B-84B9-4B4C-8A9F-0E53E799358B}"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1775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A7783D93-09A5-45D5-9136-2E703117EC40}"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06582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0CD525C-3BD5-435E-9128-8B4929FBE9C1}"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9897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0CE51A2E-75BD-4257-8228-14BD8A4C00A7}"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39" name="Titel 38"/>
          <p:cNvSpPr>
            <a:spLocks noGrp="1"/>
          </p:cNvSpPr>
          <p:nvPr>
            <p:ph type="title" hasCustomPrompt="1"/>
          </p:nvPr>
        </p:nvSpPr>
        <p:spPr/>
        <p:txBody>
          <a:bodyPr/>
          <a:lstStyle>
            <a:lvl1pPr>
              <a:defRPr/>
            </a:lvl1pPr>
          </a:lstStyle>
          <a:p>
            <a:r>
              <a:rPr lang="nl-NL"/>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3888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0BF93400-1491-4138-A678-9D7AB2180897}"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6472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a:t>A</a:t>
            </a:r>
            <a:r>
              <a:rPr lang="en-US" noProof="0" err="1"/>
              <a:t>dd</a:t>
            </a:r>
            <a:r>
              <a:rPr lang="en-US" noProof="0"/>
              <a:t> a slide title</a:t>
            </a:r>
            <a:endParaRPr lang="en-US"/>
          </a:p>
        </p:txBody>
      </p:sp>
      <p:sp>
        <p:nvSpPr>
          <p:cNvPr id="4" name="Tijdelijke aanduiding voor voettekst 3"/>
          <p:cNvSpPr>
            <a:spLocks noGrp="1"/>
          </p:cNvSpPr>
          <p:nvPr>
            <p:ph type="ftr" sz="quarter" idx="11"/>
          </p:nvPr>
        </p:nvSpPr>
        <p:spPr/>
        <p:txBody>
          <a:bodyPr/>
          <a:lstStyle/>
          <a:p>
            <a:r>
              <a:rPr lang="en-US"/>
              <a:t>Program Environmental Quality</a:t>
            </a:r>
            <a:endParaRPr lang="nl-NL"/>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Tree>
    <p:extLst>
      <p:ext uri="{BB962C8B-B14F-4D97-AF65-F5344CB8AC3E}">
        <p14:creationId xmlns:p14="http://schemas.microsoft.com/office/powerpoint/2010/main" val="176425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28021E39-DE88-4549-A143-589F7509E544}" type="datetime1">
              <a:rPr lang="nl-NL" smtClean="0"/>
              <a:t>11-11-2019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err="1"/>
              <a:t>Bedankt</a:t>
            </a:r>
            <a:r>
              <a:rPr lang="en-US"/>
              <a:t> </a:t>
            </a:r>
            <a:r>
              <a:rPr lang="en-US" err="1"/>
              <a:t>voor</a:t>
            </a:r>
            <a:r>
              <a:rPr lang="en-US"/>
              <a:t> </a:t>
            </a:r>
            <a:r>
              <a:rPr lang="en-US" err="1"/>
              <a:t>uw</a:t>
            </a:r>
            <a:r>
              <a:rPr lang="en-US"/>
              <a:t> </a:t>
            </a:r>
            <a:r>
              <a:rPr lang="en-US" err="1"/>
              <a:t>aandacht</a:t>
            </a:r>
            <a:endParaRPr lang="nl-NL"/>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err="1">
                <a:solidFill>
                  <a:schemeClr val="bg1"/>
                </a:solidFill>
              </a:rPr>
              <a:t>terug</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err="1">
                <a:solidFill>
                  <a:schemeClr val="bg1"/>
                </a:solidFill>
              </a:rPr>
              <a:t>sluiten</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err="1"/>
              <a:t>Deltares</a:t>
            </a:r>
            <a:endParaRPr lang="nl-NL" sz="2000" b="1"/>
          </a:p>
          <a:p>
            <a:br>
              <a:rPr lang="nl-NL" sz="1600"/>
            </a:br>
            <a:br>
              <a:rPr lang="nl-NL" sz="1600"/>
            </a:br>
            <a:r>
              <a:rPr lang="nl-NL" sz="1600"/>
              <a:t>Email adres</a:t>
            </a:r>
            <a:br>
              <a:rPr lang="en-US" sz="1600"/>
            </a:br>
            <a:br>
              <a:rPr lang="en-US" sz="1600"/>
            </a:br>
            <a:endParaRPr lang="en-US" sz="1600"/>
          </a:p>
          <a:p>
            <a:r>
              <a:rPr lang="en-US" sz="1600"/>
              <a:t>www.deltares.nl</a:t>
            </a:r>
          </a:p>
          <a:p>
            <a:endParaRPr lang="en-US" sz="1600"/>
          </a:p>
          <a:p>
            <a:endParaRPr lang="nl-NL" sz="160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6405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2C8AAC8A-2948-4D86-A946-AA4C7F376E3C}" type="datetime1">
              <a:rPr lang="nl-NL" smtClean="0"/>
              <a:t>11-11-2019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nl-NL"/>
              <a:t>Program Environmental Quality</a:t>
            </a:r>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a:t>Naam van de spreker</a:t>
            </a:r>
          </a:p>
        </p:txBody>
      </p:sp>
    </p:spTree>
    <p:extLst>
      <p:ext uri="{BB962C8B-B14F-4D97-AF65-F5344CB8AC3E}">
        <p14:creationId xmlns:p14="http://schemas.microsoft.com/office/powerpoint/2010/main" val="45917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F70A5-8C34-4B34-A44F-94AD8D64FCA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3F418AB-BC24-402D-ADEF-535B87557CE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78853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35134EEC-0A0D-48A4-89B1-F639F1AD15C9}" type="datetime1">
              <a:rPr lang="nl-NL" smtClean="0"/>
              <a:t>11-11-2019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625290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5DB2747-D881-45B9-98E6-82A144C2970E}" type="datetime1">
              <a:rPr lang="nl-NL" smtClean="0"/>
              <a:t>11-11-2019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68427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B98EFBE-0D9C-4004-B8DA-020EE50AB1B9}" type="datetime1">
              <a:rPr lang="nl-NL" smtClean="0"/>
              <a:t>11-11-2019</a:t>
            </a:fld>
            <a:endParaRPr lang="nl-NL"/>
          </a:p>
        </p:txBody>
      </p:sp>
      <p:sp>
        <p:nvSpPr>
          <p:cNvPr id="3" name="Tijdelijke aanduiding voor voettekst 2"/>
          <p:cNvSpPr>
            <a:spLocks noGrp="1"/>
          </p:cNvSpPr>
          <p:nvPr>
            <p:ph type="ftr" sz="quarter" idx="11"/>
          </p:nvPr>
        </p:nvSpPr>
        <p:spPr/>
        <p:txBody>
          <a:bodyPr/>
          <a:lstStyle>
            <a:lvl1pPr>
              <a:defRPr/>
            </a:lvl1pPr>
          </a:lstStyle>
          <a:p>
            <a:r>
              <a:rPr lang="nl-NL"/>
              <a:t>Program Environmental Quality</a:t>
            </a:r>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Tree>
    <p:extLst>
      <p:ext uri="{BB962C8B-B14F-4D97-AF65-F5344CB8AC3E}">
        <p14:creationId xmlns:p14="http://schemas.microsoft.com/office/powerpoint/2010/main" val="34457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4" name="Tijdelijke aanduiding voor datum 3"/>
          <p:cNvSpPr>
            <a:spLocks noGrp="1"/>
          </p:cNvSpPr>
          <p:nvPr>
            <p:ph type="dt" sz="half" idx="10"/>
          </p:nvPr>
        </p:nvSpPr>
        <p:spPr/>
        <p:txBody>
          <a:bodyPr/>
          <a:lstStyle/>
          <a:p>
            <a:fld id="{BD77228F-903D-443A-9616-899C9E5761AC}"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94261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BCC95B9F-8628-474A-9787-5E87CF894978}"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35316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FEAA5D06-2C5F-4471-8C6C-D7C90969B827}"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36513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770714E6-2425-4FA0-9189-CED655F7A3C5}" type="datetime1">
              <a:rPr lang="nl-NL" smtClean="0"/>
              <a:t>11-11-2019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5264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a:t>Ondertitel</a:t>
            </a:r>
          </a:p>
          <a:p>
            <a:pPr lvl="6"/>
            <a:r>
              <a:rPr lang="en-US"/>
              <a:t>O</a:t>
            </a:r>
            <a:r>
              <a:rPr lang="nl-NL" err="1"/>
              <a:t>ndertitel</a:t>
            </a:r>
            <a:r>
              <a:rPr lang="nl-NL"/>
              <a:t> donker</a:t>
            </a:r>
          </a:p>
          <a:p>
            <a:pPr lvl="7"/>
            <a:r>
              <a:rPr lang="nl-NL"/>
              <a:t>Leestekst</a:t>
            </a:r>
          </a:p>
          <a:p>
            <a:pPr lvl="8"/>
            <a:r>
              <a:rPr lang="nl-NL"/>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CB96B618-8DDE-489F-97E0-D40B1BC571FB}" type="datetime1">
              <a:rPr lang="nl-NL" smtClean="0"/>
              <a:t>11-11-2019</a:t>
            </a:fld>
            <a:endParaRPr lang="nl-NL"/>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err="1">
                <a:solidFill>
                  <a:schemeClr val="accent1"/>
                </a:solidFill>
                <a:latin typeface="Calibri" panose="020F0502020204030204" pitchFamily="34" charset="0"/>
                <a:cs typeface="Calibri" panose="020F0502020204030204" pitchFamily="34" charset="0"/>
              </a:rPr>
              <a:t>Deltares</a:t>
            </a:r>
            <a:endParaRPr lang="nl-NL" sz="1600" b="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nl-NL"/>
              <a:t>Program Environmental Quality</a:t>
            </a:r>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7" r:id="rId4"/>
    <p:sldLayoutId id="2147483655" r:id="rId5"/>
    <p:sldLayoutId id="2147483658" r:id="rId6"/>
    <p:sldLayoutId id="2147483688" r:id="rId7"/>
    <p:sldLayoutId id="2147483659" r:id="rId8"/>
    <p:sldLayoutId id="2147483660" r:id="rId9"/>
    <p:sldLayoutId id="2147483661" r:id="rId10"/>
    <p:sldLayoutId id="2147483673" r:id="rId11"/>
    <p:sldLayoutId id="2147483681" r:id="rId12"/>
    <p:sldLayoutId id="2147483663" r:id="rId13"/>
    <p:sldLayoutId id="2147483664" r:id="rId14"/>
    <p:sldLayoutId id="2147483666" r:id="rId15"/>
    <p:sldLayoutId id="2147483667" r:id="rId16"/>
    <p:sldLayoutId id="2147483690" r:id="rId17"/>
    <p:sldLayoutId id="2147483691" r:id="rId18"/>
    <p:sldLayoutId id="214748368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76" userDrawn="1">
          <p15:clr>
            <a:srgbClr val="F26B43"/>
          </p15:clr>
        </p15:guide>
        <p15:guide id="3" orient="horz" pos="1002" userDrawn="1">
          <p15:clr>
            <a:srgbClr val="F26B43"/>
          </p15:clr>
        </p15:guide>
        <p15:guide id="5" orient="horz" pos="3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89022"/>
      </p:ext>
    </p:extLst>
  </p:cSld>
  <p:clrMap bg1="lt1" tx1="dk1" bg2="lt2" tx2="dk2" accent1="accent1" accent2="accent2" accent3="accent3" accent4="accent4" accent5="accent5" accent6="accent6" hlink="hlink" folHlink="folHlink"/>
  <p:sldLayoutIdLst>
    <p:sldLayoutId id="2147483692"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RSchueder/dflowuti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DF567E5-7DF9-4213-87D3-C0DE8D6BE807}"/>
              </a:ext>
            </a:extLst>
          </p:cNvPr>
          <p:cNvSpPr>
            <a:spLocks noGrp="1"/>
          </p:cNvSpPr>
          <p:nvPr>
            <p:ph type="dt" sz="half" idx="10"/>
          </p:nvPr>
        </p:nvSpPr>
        <p:spPr/>
        <p:txBody>
          <a:bodyPr/>
          <a:lstStyle/>
          <a:p>
            <a:fld id="{C744DFB3-D5D2-4923-BF90-6A4EB43E3646}" type="datetime1">
              <a:rPr lang="nl-NL" smtClean="0"/>
              <a:t>11-11-2019</a:t>
            </a:fld>
            <a:endParaRPr lang="nl-NL"/>
          </a:p>
        </p:txBody>
      </p:sp>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fld id="{B502C9A5-716F-45E6-800B-D4D02CE26F90}" type="slidenum">
              <a:rPr lang="nl-NL" smtClean="0"/>
              <a:t>1</a:t>
            </a:fld>
            <a:endParaRPr lang="nl-NL"/>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a:xfrm>
            <a:off x="257737" y="4976892"/>
            <a:ext cx="6740412" cy="805551"/>
          </a:xfrm>
        </p:spPr>
        <p:txBody>
          <a:bodyPr/>
          <a:lstStyle/>
          <a:p>
            <a:r>
              <a:rPr lang="en-US" sz="2000" dirty="0"/>
              <a:t>DFMWAQ with Python </a:t>
            </a:r>
            <a:endParaRPr lang="nl-NL" sz="2000"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a:xfrm>
            <a:off x="558162" y="5895370"/>
            <a:ext cx="11477893" cy="845672"/>
          </a:xfrm>
        </p:spPr>
        <p:txBody>
          <a:bodyPr/>
          <a:lstStyle/>
          <a:p>
            <a:endParaRPr lang="en-US" dirty="0"/>
          </a:p>
          <a:p>
            <a:r>
              <a:rPr lang="en-US" i="1" dirty="0"/>
              <a:t>Rudy Schueder and Lauriane Vilmin</a:t>
            </a: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7309673" y="6270299"/>
            <a:ext cx="5778500" cy="451355"/>
          </a:xfrm>
        </p:spPr>
        <p:txBody>
          <a:bodyPr/>
          <a:lstStyle/>
          <a:p>
            <a:r>
              <a:rPr lang="nl-NL" dirty="0"/>
              <a:t>Deltares Software Days</a:t>
            </a:r>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D443-1AB7-4FAC-B435-FA8E40907BF9}"/>
              </a:ext>
            </a:extLst>
          </p:cNvPr>
          <p:cNvSpPr>
            <a:spLocks noGrp="1"/>
          </p:cNvSpPr>
          <p:nvPr>
            <p:ph type="title"/>
          </p:nvPr>
        </p:nvSpPr>
        <p:spPr/>
        <p:txBody>
          <a:bodyPr/>
          <a:lstStyle/>
          <a:p>
            <a:r>
              <a:rPr lang="en-US" dirty="0"/>
              <a:t>How can I use it: making the model</a:t>
            </a:r>
          </a:p>
        </p:txBody>
      </p:sp>
      <p:sp>
        <p:nvSpPr>
          <p:cNvPr id="4" name="Date Placeholder 3">
            <a:extLst>
              <a:ext uri="{FF2B5EF4-FFF2-40B4-BE49-F238E27FC236}">
                <a16:creationId xmlns:a16="http://schemas.microsoft.com/office/drawing/2014/main" id="{56BAC24E-7F88-4B09-81F3-43F0754CB13E}"/>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6C992345-E61F-498D-9F1F-F9BCBE24A55E}"/>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34F83C6-BA3A-4550-AA9C-5AD3EC344389}"/>
              </a:ext>
            </a:extLst>
          </p:cNvPr>
          <p:cNvSpPr>
            <a:spLocks noGrp="1"/>
          </p:cNvSpPr>
          <p:nvPr>
            <p:ph type="sldNum" sz="quarter" idx="12"/>
          </p:nvPr>
        </p:nvSpPr>
        <p:spPr/>
        <p:txBody>
          <a:bodyPr/>
          <a:lstStyle/>
          <a:p>
            <a:fld id="{B502C9A5-716F-45E6-800B-D4D02CE26F90}" type="slidenum">
              <a:rPr lang="nl-NL" smtClean="0"/>
              <a:t>10</a:t>
            </a:fld>
            <a:endParaRPr lang="nl-NL"/>
          </a:p>
        </p:txBody>
      </p:sp>
      <p:sp>
        <p:nvSpPr>
          <p:cNvPr id="7" name="Text Placeholder 6">
            <a:extLst>
              <a:ext uri="{FF2B5EF4-FFF2-40B4-BE49-F238E27FC236}">
                <a16:creationId xmlns:a16="http://schemas.microsoft.com/office/drawing/2014/main" id="{F25600E7-316F-4B8E-8346-8659B6890628}"/>
              </a:ext>
            </a:extLst>
          </p:cNvPr>
          <p:cNvSpPr>
            <a:spLocks noGrp="1"/>
          </p:cNvSpPr>
          <p:nvPr>
            <p:ph type="body" sz="quarter" idx="21"/>
          </p:nvPr>
        </p:nvSpPr>
        <p:spPr/>
        <p:txBody>
          <a:bodyPr/>
          <a:lstStyle/>
          <a:p>
            <a:endParaRPr lang="en-US"/>
          </a:p>
        </p:txBody>
      </p:sp>
      <p:sp>
        <p:nvSpPr>
          <p:cNvPr id="8" name="Rectangle 7">
            <a:extLst>
              <a:ext uri="{FF2B5EF4-FFF2-40B4-BE49-F238E27FC236}">
                <a16:creationId xmlns:a16="http://schemas.microsoft.com/office/drawing/2014/main" id="{554F00CB-F686-45F8-BA1F-27F7E09E9A63}"/>
              </a:ext>
            </a:extLst>
          </p:cNvPr>
          <p:cNvSpPr/>
          <p:nvPr/>
        </p:nvSpPr>
        <p:spPr>
          <a:xfrm>
            <a:off x="7281281" y="741498"/>
            <a:ext cx="2701509" cy="369332"/>
          </a:xfrm>
          <a:prstGeom prst="rect">
            <a:avLst/>
          </a:prstGeom>
        </p:spPr>
        <p:txBody>
          <a:bodyPr wrap="none">
            <a:spAutoFit/>
          </a:bodyPr>
          <a:lstStyle/>
          <a:p>
            <a:r>
              <a:rPr lang="en-US" dirty="0"/>
              <a:t>\dflowutil\make_model.py</a:t>
            </a:r>
          </a:p>
        </p:txBody>
      </p:sp>
      <p:pic>
        <p:nvPicPr>
          <p:cNvPr id="9" name="Picture 8">
            <a:extLst>
              <a:ext uri="{FF2B5EF4-FFF2-40B4-BE49-F238E27FC236}">
                <a16:creationId xmlns:a16="http://schemas.microsoft.com/office/drawing/2014/main" id="{C57E16A0-96E6-4475-8F58-55C86DCF2091}"/>
              </a:ext>
            </a:extLst>
          </p:cNvPr>
          <p:cNvPicPr>
            <a:picLocks noChangeAspect="1"/>
          </p:cNvPicPr>
          <p:nvPr/>
        </p:nvPicPr>
        <p:blipFill>
          <a:blip r:embed="rId2"/>
          <a:stretch>
            <a:fillRect/>
          </a:stretch>
        </p:blipFill>
        <p:spPr>
          <a:xfrm>
            <a:off x="1489097" y="1377255"/>
            <a:ext cx="7774665" cy="5441432"/>
          </a:xfrm>
          <a:prstGeom prst="rect">
            <a:avLst/>
          </a:prstGeom>
        </p:spPr>
      </p:pic>
    </p:spTree>
    <p:extLst>
      <p:ext uri="{BB962C8B-B14F-4D97-AF65-F5344CB8AC3E}">
        <p14:creationId xmlns:p14="http://schemas.microsoft.com/office/powerpoint/2010/main" val="144861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838B-F80A-4C55-A39B-D7EB74A4B795}"/>
              </a:ext>
            </a:extLst>
          </p:cNvPr>
          <p:cNvSpPr>
            <a:spLocks noGrp="1"/>
          </p:cNvSpPr>
          <p:nvPr>
            <p:ph type="title"/>
          </p:nvPr>
        </p:nvSpPr>
        <p:spPr/>
        <p:txBody>
          <a:bodyPr/>
          <a:lstStyle/>
          <a:p>
            <a:r>
              <a:rPr lang="en-US" dirty="0"/>
              <a:t>Set up </a:t>
            </a:r>
            <a:r>
              <a:rPr lang="en-US" dirty="0" err="1"/>
              <a:t>conda</a:t>
            </a:r>
            <a:r>
              <a:rPr lang="en-US" dirty="0"/>
              <a:t> environment and running</a:t>
            </a:r>
          </a:p>
        </p:txBody>
      </p:sp>
      <p:sp>
        <p:nvSpPr>
          <p:cNvPr id="4" name="Date Placeholder 3">
            <a:extLst>
              <a:ext uri="{FF2B5EF4-FFF2-40B4-BE49-F238E27FC236}">
                <a16:creationId xmlns:a16="http://schemas.microsoft.com/office/drawing/2014/main" id="{C1A41202-A21A-484E-BE66-686BC69683F8}"/>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5E8BBA6D-2423-4BFB-BAAF-5292809AAAC0}"/>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BD5842E6-2398-4C0D-A140-AF2E6BEBD1B3}"/>
              </a:ext>
            </a:extLst>
          </p:cNvPr>
          <p:cNvSpPr>
            <a:spLocks noGrp="1"/>
          </p:cNvSpPr>
          <p:nvPr>
            <p:ph type="sldNum" sz="quarter" idx="12"/>
          </p:nvPr>
        </p:nvSpPr>
        <p:spPr/>
        <p:txBody>
          <a:bodyPr/>
          <a:lstStyle/>
          <a:p>
            <a:fld id="{B502C9A5-716F-45E6-800B-D4D02CE26F90}" type="slidenum">
              <a:rPr lang="nl-NL" smtClean="0"/>
              <a:t>11</a:t>
            </a:fld>
            <a:endParaRPr lang="nl-NL"/>
          </a:p>
        </p:txBody>
      </p:sp>
      <p:sp>
        <p:nvSpPr>
          <p:cNvPr id="7" name="Text Placeholder 6">
            <a:extLst>
              <a:ext uri="{FF2B5EF4-FFF2-40B4-BE49-F238E27FC236}">
                <a16:creationId xmlns:a16="http://schemas.microsoft.com/office/drawing/2014/main" id="{BF640BE8-8CF9-4F8A-9957-717EC12A6A75}"/>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418B66BA-2172-4153-AEEF-0B8BFEEC1F15}"/>
              </a:ext>
            </a:extLst>
          </p:cNvPr>
          <p:cNvPicPr>
            <a:picLocks noChangeAspect="1"/>
          </p:cNvPicPr>
          <p:nvPr/>
        </p:nvPicPr>
        <p:blipFill>
          <a:blip r:embed="rId2"/>
          <a:stretch>
            <a:fillRect/>
          </a:stretch>
        </p:blipFill>
        <p:spPr>
          <a:xfrm>
            <a:off x="665162" y="2014537"/>
            <a:ext cx="6192022" cy="3014663"/>
          </a:xfrm>
          <a:prstGeom prst="rect">
            <a:avLst/>
          </a:prstGeom>
        </p:spPr>
      </p:pic>
      <p:sp>
        <p:nvSpPr>
          <p:cNvPr id="9" name="TextBox 8">
            <a:extLst>
              <a:ext uri="{FF2B5EF4-FFF2-40B4-BE49-F238E27FC236}">
                <a16:creationId xmlns:a16="http://schemas.microsoft.com/office/drawing/2014/main" id="{7EA98F58-C140-4C59-A371-18B543080E78}"/>
              </a:ext>
            </a:extLst>
          </p:cNvPr>
          <p:cNvSpPr txBox="1"/>
          <p:nvPr/>
        </p:nvSpPr>
        <p:spPr>
          <a:xfrm>
            <a:off x="3248025" y="4017446"/>
            <a:ext cx="2407454" cy="369332"/>
          </a:xfrm>
          <a:prstGeom prst="rect">
            <a:avLst/>
          </a:prstGeom>
          <a:noFill/>
        </p:spPr>
        <p:txBody>
          <a:bodyPr wrap="none" rtlCol="0">
            <a:spAutoFit/>
          </a:bodyPr>
          <a:lstStyle/>
          <a:p>
            <a:r>
              <a:rPr lang="en-US" dirty="0">
                <a:solidFill>
                  <a:schemeClr val="bg1"/>
                </a:solidFill>
              </a:rPr>
              <a:t>python make_model.py</a:t>
            </a:r>
          </a:p>
        </p:txBody>
      </p:sp>
      <p:sp>
        <p:nvSpPr>
          <p:cNvPr id="10" name="Rectangle 9">
            <a:extLst>
              <a:ext uri="{FF2B5EF4-FFF2-40B4-BE49-F238E27FC236}">
                <a16:creationId xmlns:a16="http://schemas.microsoft.com/office/drawing/2014/main" id="{FE7C5448-FB02-4964-A11B-B3121CE68CD1}"/>
              </a:ext>
            </a:extLst>
          </p:cNvPr>
          <p:cNvSpPr/>
          <p:nvPr/>
        </p:nvSpPr>
        <p:spPr>
          <a:xfrm>
            <a:off x="7701034" y="802034"/>
            <a:ext cx="2701509" cy="369332"/>
          </a:xfrm>
          <a:prstGeom prst="rect">
            <a:avLst/>
          </a:prstGeom>
        </p:spPr>
        <p:txBody>
          <a:bodyPr wrap="none">
            <a:spAutoFit/>
          </a:bodyPr>
          <a:lstStyle/>
          <a:p>
            <a:r>
              <a:rPr lang="en-US" dirty="0"/>
              <a:t>\dflowutil\make_model.py</a:t>
            </a:r>
          </a:p>
        </p:txBody>
      </p:sp>
    </p:spTree>
    <p:extLst>
      <p:ext uri="{BB962C8B-B14F-4D97-AF65-F5344CB8AC3E}">
        <p14:creationId xmlns:p14="http://schemas.microsoft.com/office/powerpoint/2010/main" val="190711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BB74-95A8-4B9F-B80C-6F006F600E33}"/>
              </a:ext>
            </a:extLst>
          </p:cNvPr>
          <p:cNvSpPr>
            <a:spLocks noGrp="1"/>
          </p:cNvSpPr>
          <p:nvPr>
            <p:ph type="title"/>
          </p:nvPr>
        </p:nvSpPr>
        <p:spPr/>
        <p:txBody>
          <a:bodyPr/>
          <a:lstStyle/>
          <a:p>
            <a:r>
              <a:rPr lang="en-US" dirty="0"/>
              <a:t>Examine the new model</a:t>
            </a:r>
          </a:p>
        </p:txBody>
      </p:sp>
      <p:sp>
        <p:nvSpPr>
          <p:cNvPr id="3" name="Vertical Text Placeholder 2">
            <a:extLst>
              <a:ext uri="{FF2B5EF4-FFF2-40B4-BE49-F238E27FC236}">
                <a16:creationId xmlns:a16="http://schemas.microsoft.com/office/drawing/2014/main" id="{A42505A1-6B28-43FE-B00A-6A709B2DB9FC}"/>
              </a:ext>
            </a:extLst>
          </p:cNvPr>
          <p:cNvSpPr>
            <a:spLocks noGrp="1"/>
          </p:cNvSpPr>
          <p:nvPr>
            <p:ph type="body" orient="vert" idx="1"/>
          </p:nvPr>
        </p:nvSpPr>
        <p:spPr/>
        <p:txBody>
          <a:bodyPr/>
          <a:lstStyle/>
          <a:p>
            <a:r>
              <a:rPr lang="en-US" dirty="0"/>
              <a:t>d:\projects\dflowutil\tests\DSD\R01\</a:t>
            </a:r>
          </a:p>
        </p:txBody>
      </p:sp>
      <p:sp>
        <p:nvSpPr>
          <p:cNvPr id="4" name="Date Placeholder 3">
            <a:extLst>
              <a:ext uri="{FF2B5EF4-FFF2-40B4-BE49-F238E27FC236}">
                <a16:creationId xmlns:a16="http://schemas.microsoft.com/office/drawing/2014/main" id="{2B8C642C-37E4-4385-9761-8493AE5D656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730A3324-AF03-4936-AA2F-702B00857CA8}"/>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4CD83D3-F4AF-44CD-8FA4-5A00DE6D827D}"/>
              </a:ext>
            </a:extLst>
          </p:cNvPr>
          <p:cNvSpPr>
            <a:spLocks noGrp="1"/>
          </p:cNvSpPr>
          <p:nvPr>
            <p:ph type="sldNum" sz="quarter" idx="12"/>
          </p:nvPr>
        </p:nvSpPr>
        <p:spPr/>
        <p:txBody>
          <a:bodyPr/>
          <a:lstStyle/>
          <a:p>
            <a:fld id="{B502C9A5-716F-45E6-800B-D4D02CE26F90}" type="slidenum">
              <a:rPr lang="nl-NL" smtClean="0"/>
              <a:t>12</a:t>
            </a:fld>
            <a:endParaRPr lang="nl-NL"/>
          </a:p>
        </p:txBody>
      </p:sp>
      <p:sp>
        <p:nvSpPr>
          <p:cNvPr id="7" name="Text Placeholder 6">
            <a:extLst>
              <a:ext uri="{FF2B5EF4-FFF2-40B4-BE49-F238E27FC236}">
                <a16:creationId xmlns:a16="http://schemas.microsoft.com/office/drawing/2014/main" id="{150805BE-E6F8-4AA0-9565-73900FB9D4B7}"/>
              </a:ext>
            </a:extLst>
          </p:cNvPr>
          <p:cNvSpPr>
            <a:spLocks noGrp="1"/>
          </p:cNvSpPr>
          <p:nvPr>
            <p:ph type="body" sz="quarter" idx="21"/>
          </p:nvPr>
        </p:nvSpPr>
        <p:spPr/>
        <p:txBody>
          <a:bodyPr/>
          <a:lstStyle/>
          <a:p>
            <a:endParaRPr lang="en-US"/>
          </a:p>
        </p:txBody>
      </p:sp>
      <p:pic>
        <p:nvPicPr>
          <p:cNvPr id="12" name="Picture 11">
            <a:extLst>
              <a:ext uri="{FF2B5EF4-FFF2-40B4-BE49-F238E27FC236}">
                <a16:creationId xmlns:a16="http://schemas.microsoft.com/office/drawing/2014/main" id="{D12E2C75-D7A2-40C0-B319-BF1FF4030715}"/>
              </a:ext>
            </a:extLst>
          </p:cNvPr>
          <p:cNvPicPr>
            <a:picLocks noChangeAspect="1"/>
          </p:cNvPicPr>
          <p:nvPr/>
        </p:nvPicPr>
        <p:blipFill>
          <a:blip r:embed="rId2"/>
          <a:stretch>
            <a:fillRect/>
          </a:stretch>
        </p:blipFill>
        <p:spPr>
          <a:xfrm>
            <a:off x="214824" y="1956229"/>
            <a:ext cx="8010525" cy="2447925"/>
          </a:xfrm>
          <a:prstGeom prst="rect">
            <a:avLst/>
          </a:prstGeom>
        </p:spPr>
      </p:pic>
      <p:cxnSp>
        <p:nvCxnSpPr>
          <p:cNvPr id="11" name="Straight Arrow Connector 10">
            <a:extLst>
              <a:ext uri="{FF2B5EF4-FFF2-40B4-BE49-F238E27FC236}">
                <a16:creationId xmlns:a16="http://schemas.microsoft.com/office/drawing/2014/main" id="{7B8FF60E-763E-4FA8-B32F-00F6DF3F6870}"/>
              </a:ext>
            </a:extLst>
          </p:cNvPr>
          <p:cNvCxnSpPr>
            <a:cxnSpLocks/>
          </p:cNvCxnSpPr>
          <p:nvPr/>
        </p:nvCxnSpPr>
        <p:spPr>
          <a:xfrm>
            <a:off x="2743200" y="4080392"/>
            <a:ext cx="1003300" cy="66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78F848-E720-45BB-80F4-6FE427B3E5EB}"/>
              </a:ext>
            </a:extLst>
          </p:cNvPr>
          <p:cNvPicPr>
            <a:picLocks noChangeAspect="1"/>
          </p:cNvPicPr>
          <p:nvPr/>
        </p:nvPicPr>
        <p:blipFill>
          <a:blip r:embed="rId3"/>
          <a:stretch>
            <a:fillRect/>
          </a:stretch>
        </p:blipFill>
        <p:spPr>
          <a:xfrm>
            <a:off x="3888337" y="4658154"/>
            <a:ext cx="7639050" cy="1276350"/>
          </a:xfrm>
          <a:prstGeom prst="rect">
            <a:avLst/>
          </a:prstGeom>
        </p:spPr>
      </p:pic>
    </p:spTree>
    <p:extLst>
      <p:ext uri="{BB962C8B-B14F-4D97-AF65-F5344CB8AC3E}">
        <p14:creationId xmlns:p14="http://schemas.microsoft.com/office/powerpoint/2010/main" val="141420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2B61-2006-4907-8E64-63F0EF2368FB}"/>
              </a:ext>
            </a:extLst>
          </p:cNvPr>
          <p:cNvSpPr>
            <a:spLocks noGrp="1"/>
          </p:cNvSpPr>
          <p:nvPr>
            <p:ph type="title"/>
          </p:nvPr>
        </p:nvSpPr>
        <p:spPr/>
        <p:txBody>
          <a:bodyPr/>
          <a:lstStyle/>
          <a:p>
            <a:r>
              <a:rPr lang="en-US" dirty="0"/>
              <a:t>Running the model</a:t>
            </a:r>
          </a:p>
        </p:txBody>
      </p:sp>
      <p:sp>
        <p:nvSpPr>
          <p:cNvPr id="3" name="Vertical Text Placeholder 2">
            <a:extLst>
              <a:ext uri="{FF2B5EF4-FFF2-40B4-BE49-F238E27FC236}">
                <a16:creationId xmlns:a16="http://schemas.microsoft.com/office/drawing/2014/main" id="{814E13ED-0C3C-4710-B8AE-7973ADE084A6}"/>
              </a:ext>
            </a:extLst>
          </p:cNvPr>
          <p:cNvSpPr>
            <a:spLocks noGrp="1"/>
          </p:cNvSpPr>
          <p:nvPr>
            <p:ph type="body" orient="vert" idx="1"/>
          </p:nvPr>
        </p:nvSpPr>
        <p:spPr/>
        <p:txBody>
          <a:bodyPr/>
          <a:lstStyle/>
          <a:p>
            <a:r>
              <a:rPr lang="en-US" sz="2000" dirty="0"/>
              <a:t>We need to edit a batch file to allow for running in this exercise</a:t>
            </a:r>
          </a:p>
          <a:p>
            <a:r>
              <a:rPr lang="en-US" sz="2000" dirty="0"/>
              <a:t>C:\Program Files (x86)\Deltares\Delft3D FM Suite 2020.01 HMWQ (1.6.0.46002)\plugins\</a:t>
            </a:r>
            <a:r>
              <a:rPr lang="en-US" sz="2000" dirty="0" err="1"/>
              <a:t>DeltaShell.Dimr</a:t>
            </a:r>
            <a:r>
              <a:rPr lang="en-US" sz="2000" dirty="0"/>
              <a:t>\kernels\x64\</a:t>
            </a:r>
            <a:r>
              <a:rPr lang="en-US" sz="2000" dirty="0" err="1"/>
              <a:t>dflowfm</a:t>
            </a:r>
            <a:r>
              <a:rPr lang="en-US" sz="2000" dirty="0"/>
              <a:t>\scripts\run_dflowfm_processes.bat</a:t>
            </a:r>
          </a:p>
        </p:txBody>
      </p:sp>
      <p:sp>
        <p:nvSpPr>
          <p:cNvPr id="4" name="Date Placeholder 3">
            <a:extLst>
              <a:ext uri="{FF2B5EF4-FFF2-40B4-BE49-F238E27FC236}">
                <a16:creationId xmlns:a16="http://schemas.microsoft.com/office/drawing/2014/main" id="{FB394863-9A9F-4E7C-81E0-E6CE521F0F91}"/>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3FE1A5C2-3725-45DC-9C43-9907C3ECCC0B}"/>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1E2CD1E6-0BE6-4267-AC98-14D5BC3676A9}"/>
              </a:ext>
            </a:extLst>
          </p:cNvPr>
          <p:cNvSpPr>
            <a:spLocks noGrp="1"/>
          </p:cNvSpPr>
          <p:nvPr>
            <p:ph type="sldNum" sz="quarter" idx="12"/>
          </p:nvPr>
        </p:nvSpPr>
        <p:spPr/>
        <p:txBody>
          <a:bodyPr/>
          <a:lstStyle/>
          <a:p>
            <a:fld id="{B502C9A5-716F-45E6-800B-D4D02CE26F90}" type="slidenum">
              <a:rPr lang="nl-NL" smtClean="0"/>
              <a:t>13</a:t>
            </a:fld>
            <a:endParaRPr lang="nl-NL"/>
          </a:p>
        </p:txBody>
      </p:sp>
      <p:sp>
        <p:nvSpPr>
          <p:cNvPr id="7" name="Text Placeholder 6">
            <a:extLst>
              <a:ext uri="{FF2B5EF4-FFF2-40B4-BE49-F238E27FC236}">
                <a16:creationId xmlns:a16="http://schemas.microsoft.com/office/drawing/2014/main" id="{A0445B2E-D522-4FA7-BB46-0AD20C8E1060}"/>
              </a:ext>
            </a:extLst>
          </p:cNvPr>
          <p:cNvSpPr>
            <a:spLocks noGrp="1"/>
          </p:cNvSpPr>
          <p:nvPr>
            <p:ph type="body" sz="quarter" idx="21"/>
          </p:nvPr>
        </p:nvSpPr>
        <p:spPr/>
        <p:txBody>
          <a:bodyPr/>
          <a:lstStyle/>
          <a:p>
            <a:endParaRPr lang="en-US"/>
          </a:p>
        </p:txBody>
      </p:sp>
      <p:pic>
        <p:nvPicPr>
          <p:cNvPr id="9" name="Picture 8">
            <a:extLst>
              <a:ext uri="{FF2B5EF4-FFF2-40B4-BE49-F238E27FC236}">
                <a16:creationId xmlns:a16="http://schemas.microsoft.com/office/drawing/2014/main" id="{DED9573D-9856-48E4-9BE6-5D31F42782C8}"/>
              </a:ext>
            </a:extLst>
          </p:cNvPr>
          <p:cNvPicPr>
            <a:picLocks noChangeAspect="1"/>
          </p:cNvPicPr>
          <p:nvPr/>
        </p:nvPicPr>
        <p:blipFill>
          <a:blip r:embed="rId2"/>
          <a:stretch>
            <a:fillRect/>
          </a:stretch>
        </p:blipFill>
        <p:spPr>
          <a:xfrm>
            <a:off x="49900" y="3063795"/>
            <a:ext cx="11583918" cy="2517863"/>
          </a:xfrm>
          <a:prstGeom prst="rect">
            <a:avLst/>
          </a:prstGeom>
        </p:spPr>
      </p:pic>
      <p:sp>
        <p:nvSpPr>
          <p:cNvPr id="10" name="Rectangle 9">
            <a:extLst>
              <a:ext uri="{FF2B5EF4-FFF2-40B4-BE49-F238E27FC236}">
                <a16:creationId xmlns:a16="http://schemas.microsoft.com/office/drawing/2014/main" id="{285584E0-2102-4749-91D2-4869D429C010}"/>
              </a:ext>
            </a:extLst>
          </p:cNvPr>
          <p:cNvSpPr/>
          <p:nvPr/>
        </p:nvSpPr>
        <p:spPr>
          <a:xfrm>
            <a:off x="6427960" y="5124258"/>
            <a:ext cx="2254313" cy="4888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132C0E-7382-4525-84DC-FDEE76126491}"/>
              </a:ext>
            </a:extLst>
          </p:cNvPr>
          <p:cNvSpPr txBox="1"/>
          <p:nvPr/>
        </p:nvSpPr>
        <p:spPr>
          <a:xfrm>
            <a:off x="6263153" y="4677688"/>
            <a:ext cx="2919261" cy="369332"/>
          </a:xfrm>
          <a:prstGeom prst="rect">
            <a:avLst/>
          </a:prstGeom>
          <a:noFill/>
        </p:spPr>
        <p:txBody>
          <a:bodyPr wrap="none" rtlCol="0">
            <a:spAutoFit/>
          </a:bodyPr>
          <a:lstStyle/>
          <a:p>
            <a:r>
              <a:rPr lang="en-US" dirty="0"/>
              <a:t>Ensure there are quotes here</a:t>
            </a:r>
          </a:p>
        </p:txBody>
      </p:sp>
      <p:cxnSp>
        <p:nvCxnSpPr>
          <p:cNvPr id="13" name="Straight Arrow Connector 12">
            <a:extLst>
              <a:ext uri="{FF2B5EF4-FFF2-40B4-BE49-F238E27FC236}">
                <a16:creationId xmlns:a16="http://schemas.microsoft.com/office/drawing/2014/main" id="{67AAB2C9-4F5C-43EF-A1FE-18D2BE6E60B9}"/>
              </a:ext>
            </a:extLst>
          </p:cNvPr>
          <p:cNvCxnSpPr/>
          <p:nvPr/>
        </p:nvCxnSpPr>
        <p:spPr>
          <a:xfrm>
            <a:off x="2462543" y="2643612"/>
            <a:ext cx="0" cy="51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05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3D4F-6D24-4CA8-822A-A5CF2E1E95C0}"/>
              </a:ext>
            </a:extLst>
          </p:cNvPr>
          <p:cNvSpPr>
            <a:spLocks noGrp="1"/>
          </p:cNvSpPr>
          <p:nvPr>
            <p:ph type="title"/>
          </p:nvPr>
        </p:nvSpPr>
        <p:spPr/>
        <p:txBody>
          <a:bodyPr/>
          <a:lstStyle/>
          <a:p>
            <a:r>
              <a:rPr lang="en-US" dirty="0"/>
              <a:t>Run and take a break</a:t>
            </a:r>
          </a:p>
        </p:txBody>
      </p:sp>
      <p:sp>
        <p:nvSpPr>
          <p:cNvPr id="4" name="Date Placeholder 3">
            <a:extLst>
              <a:ext uri="{FF2B5EF4-FFF2-40B4-BE49-F238E27FC236}">
                <a16:creationId xmlns:a16="http://schemas.microsoft.com/office/drawing/2014/main" id="{7B0ACD05-246C-4F27-9840-A122D8F3DBB9}"/>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D98EC770-0716-4FA6-89DE-6773ED92E212}"/>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3BC4698-C74E-4463-9961-DDFB6831D116}"/>
              </a:ext>
            </a:extLst>
          </p:cNvPr>
          <p:cNvSpPr>
            <a:spLocks noGrp="1"/>
          </p:cNvSpPr>
          <p:nvPr>
            <p:ph type="sldNum" sz="quarter" idx="12"/>
          </p:nvPr>
        </p:nvSpPr>
        <p:spPr/>
        <p:txBody>
          <a:bodyPr/>
          <a:lstStyle/>
          <a:p>
            <a:fld id="{B502C9A5-716F-45E6-800B-D4D02CE26F90}" type="slidenum">
              <a:rPr lang="nl-NL" smtClean="0"/>
              <a:t>14</a:t>
            </a:fld>
            <a:endParaRPr lang="nl-NL"/>
          </a:p>
        </p:txBody>
      </p:sp>
      <p:sp>
        <p:nvSpPr>
          <p:cNvPr id="7" name="Text Placeholder 6">
            <a:extLst>
              <a:ext uri="{FF2B5EF4-FFF2-40B4-BE49-F238E27FC236}">
                <a16:creationId xmlns:a16="http://schemas.microsoft.com/office/drawing/2014/main" id="{AD980EB0-9876-4151-B263-C051B6E76D4A}"/>
              </a:ext>
            </a:extLst>
          </p:cNvPr>
          <p:cNvSpPr>
            <a:spLocks noGrp="1"/>
          </p:cNvSpPr>
          <p:nvPr>
            <p:ph type="body" sz="quarter" idx="21"/>
          </p:nvPr>
        </p:nvSpPr>
        <p:spPr/>
        <p:txBody>
          <a:bodyPr/>
          <a:lstStyle/>
          <a:p>
            <a:endParaRPr lang="en-US"/>
          </a:p>
        </p:txBody>
      </p:sp>
      <p:pic>
        <p:nvPicPr>
          <p:cNvPr id="11" name="Picture 10">
            <a:extLst>
              <a:ext uri="{FF2B5EF4-FFF2-40B4-BE49-F238E27FC236}">
                <a16:creationId xmlns:a16="http://schemas.microsoft.com/office/drawing/2014/main" id="{1A0894B4-3592-4DAA-A7FF-F4287C90D128}"/>
              </a:ext>
            </a:extLst>
          </p:cNvPr>
          <p:cNvPicPr>
            <a:picLocks noChangeAspect="1"/>
          </p:cNvPicPr>
          <p:nvPr/>
        </p:nvPicPr>
        <p:blipFill>
          <a:blip r:embed="rId2"/>
          <a:stretch>
            <a:fillRect/>
          </a:stretch>
        </p:blipFill>
        <p:spPr>
          <a:xfrm>
            <a:off x="998711" y="4051143"/>
            <a:ext cx="8420100" cy="1200150"/>
          </a:xfrm>
          <a:prstGeom prst="rect">
            <a:avLst/>
          </a:prstGeom>
        </p:spPr>
      </p:pic>
      <p:pic>
        <p:nvPicPr>
          <p:cNvPr id="12" name="Picture 11">
            <a:extLst>
              <a:ext uri="{FF2B5EF4-FFF2-40B4-BE49-F238E27FC236}">
                <a16:creationId xmlns:a16="http://schemas.microsoft.com/office/drawing/2014/main" id="{BAA73FCE-0314-4BBF-8A84-449B10386E9F}"/>
              </a:ext>
            </a:extLst>
          </p:cNvPr>
          <p:cNvPicPr>
            <a:picLocks noChangeAspect="1"/>
          </p:cNvPicPr>
          <p:nvPr/>
        </p:nvPicPr>
        <p:blipFill>
          <a:blip r:embed="rId3"/>
          <a:stretch>
            <a:fillRect/>
          </a:stretch>
        </p:blipFill>
        <p:spPr>
          <a:xfrm>
            <a:off x="998711" y="1606707"/>
            <a:ext cx="7981950" cy="1924050"/>
          </a:xfrm>
          <a:prstGeom prst="rect">
            <a:avLst/>
          </a:prstGeom>
        </p:spPr>
      </p:pic>
      <p:cxnSp>
        <p:nvCxnSpPr>
          <p:cNvPr id="14" name="Straight Arrow Connector 13">
            <a:extLst>
              <a:ext uri="{FF2B5EF4-FFF2-40B4-BE49-F238E27FC236}">
                <a16:creationId xmlns:a16="http://schemas.microsoft.com/office/drawing/2014/main" id="{3BB7F49B-29AE-4B6B-98EC-C961C9CD6034}"/>
              </a:ext>
            </a:extLst>
          </p:cNvPr>
          <p:cNvCxnSpPr/>
          <p:nvPr/>
        </p:nvCxnSpPr>
        <p:spPr>
          <a:xfrm>
            <a:off x="4789283" y="3260312"/>
            <a:ext cx="0" cy="15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25CD7F-ADDD-4835-B0FD-CBD2AEB6A1EC}"/>
              </a:ext>
            </a:extLst>
          </p:cNvPr>
          <p:cNvSpPr txBox="1"/>
          <p:nvPr/>
        </p:nvSpPr>
        <p:spPr>
          <a:xfrm>
            <a:off x="5075021" y="3600336"/>
            <a:ext cx="3619902" cy="369332"/>
          </a:xfrm>
          <a:prstGeom prst="rect">
            <a:avLst/>
          </a:prstGeom>
          <a:noFill/>
        </p:spPr>
        <p:txBody>
          <a:bodyPr wrap="none" rtlCol="0">
            <a:spAutoFit/>
          </a:bodyPr>
          <a:lstStyle/>
          <a:p>
            <a:r>
              <a:rPr lang="en-US" dirty="0"/>
              <a:t>Copy the bat file to the run directory</a:t>
            </a:r>
          </a:p>
        </p:txBody>
      </p:sp>
    </p:spTree>
    <p:extLst>
      <p:ext uri="{BB962C8B-B14F-4D97-AF65-F5344CB8AC3E}">
        <p14:creationId xmlns:p14="http://schemas.microsoft.com/office/powerpoint/2010/main" val="18339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Take a look at the results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15</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FD95E00A-1F73-4E16-BC5D-F4786E91B12C}"/>
              </a:ext>
            </a:extLst>
          </p:cNvPr>
          <p:cNvPicPr>
            <a:picLocks noChangeAspect="1"/>
          </p:cNvPicPr>
          <p:nvPr/>
        </p:nvPicPr>
        <p:blipFill>
          <a:blip r:embed="rId2"/>
          <a:stretch>
            <a:fillRect/>
          </a:stretch>
        </p:blipFill>
        <p:spPr>
          <a:xfrm>
            <a:off x="364543" y="1485900"/>
            <a:ext cx="4962525" cy="4591050"/>
          </a:xfrm>
          <a:prstGeom prst="rect">
            <a:avLst/>
          </a:prstGeom>
        </p:spPr>
      </p:pic>
      <p:pic>
        <p:nvPicPr>
          <p:cNvPr id="9" name="Picture 8">
            <a:extLst>
              <a:ext uri="{FF2B5EF4-FFF2-40B4-BE49-F238E27FC236}">
                <a16:creationId xmlns:a16="http://schemas.microsoft.com/office/drawing/2014/main" id="{8AC4A298-ABAB-4F4E-95F6-66155E7F7DC4}"/>
              </a:ext>
            </a:extLst>
          </p:cNvPr>
          <p:cNvPicPr>
            <a:picLocks noChangeAspect="1"/>
          </p:cNvPicPr>
          <p:nvPr/>
        </p:nvPicPr>
        <p:blipFill>
          <a:blip r:embed="rId3"/>
          <a:stretch>
            <a:fillRect/>
          </a:stretch>
        </p:blipFill>
        <p:spPr>
          <a:xfrm>
            <a:off x="5588015" y="1362075"/>
            <a:ext cx="5343525" cy="4838700"/>
          </a:xfrm>
          <a:prstGeom prst="rect">
            <a:avLst/>
          </a:prstGeom>
        </p:spPr>
      </p:pic>
    </p:spTree>
    <p:extLst>
      <p:ext uri="{BB962C8B-B14F-4D97-AF65-F5344CB8AC3E}">
        <p14:creationId xmlns:p14="http://schemas.microsoft.com/office/powerpoint/2010/main" val="234751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D443-1AB7-4FAC-B435-FA8E40907BF9}"/>
              </a:ext>
            </a:extLst>
          </p:cNvPr>
          <p:cNvSpPr>
            <a:spLocks noGrp="1"/>
          </p:cNvSpPr>
          <p:nvPr>
            <p:ph type="title"/>
          </p:nvPr>
        </p:nvSpPr>
        <p:spPr/>
        <p:txBody>
          <a:bodyPr/>
          <a:lstStyle/>
          <a:p>
            <a:r>
              <a:rPr lang="en-US" dirty="0"/>
              <a:t>Making a restart</a:t>
            </a:r>
          </a:p>
        </p:txBody>
      </p:sp>
      <p:sp>
        <p:nvSpPr>
          <p:cNvPr id="4" name="Date Placeholder 3">
            <a:extLst>
              <a:ext uri="{FF2B5EF4-FFF2-40B4-BE49-F238E27FC236}">
                <a16:creationId xmlns:a16="http://schemas.microsoft.com/office/drawing/2014/main" id="{56BAC24E-7F88-4B09-81F3-43F0754CB13E}"/>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6C992345-E61F-498D-9F1F-F9BCBE24A55E}"/>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34F83C6-BA3A-4550-AA9C-5AD3EC344389}"/>
              </a:ext>
            </a:extLst>
          </p:cNvPr>
          <p:cNvSpPr>
            <a:spLocks noGrp="1"/>
          </p:cNvSpPr>
          <p:nvPr>
            <p:ph type="sldNum" sz="quarter" idx="12"/>
          </p:nvPr>
        </p:nvSpPr>
        <p:spPr/>
        <p:txBody>
          <a:bodyPr/>
          <a:lstStyle/>
          <a:p>
            <a:fld id="{B502C9A5-716F-45E6-800B-D4D02CE26F90}" type="slidenum">
              <a:rPr lang="nl-NL" smtClean="0"/>
              <a:t>16</a:t>
            </a:fld>
            <a:endParaRPr lang="nl-NL"/>
          </a:p>
        </p:txBody>
      </p:sp>
      <p:sp>
        <p:nvSpPr>
          <p:cNvPr id="7" name="Text Placeholder 6">
            <a:extLst>
              <a:ext uri="{FF2B5EF4-FFF2-40B4-BE49-F238E27FC236}">
                <a16:creationId xmlns:a16="http://schemas.microsoft.com/office/drawing/2014/main" id="{F25600E7-316F-4B8E-8346-8659B6890628}"/>
              </a:ext>
            </a:extLst>
          </p:cNvPr>
          <p:cNvSpPr>
            <a:spLocks noGrp="1"/>
          </p:cNvSpPr>
          <p:nvPr>
            <p:ph type="body" sz="quarter" idx="21"/>
          </p:nvPr>
        </p:nvSpPr>
        <p:spPr>
          <a:xfrm>
            <a:off x="558162" y="1256693"/>
            <a:ext cx="3188338" cy="95769"/>
          </a:xfrm>
        </p:spPr>
        <p:txBody>
          <a:bodyPr/>
          <a:lstStyle/>
          <a:p>
            <a:endParaRPr lang="en-US"/>
          </a:p>
        </p:txBody>
      </p:sp>
      <p:sp>
        <p:nvSpPr>
          <p:cNvPr id="8" name="Rectangle 7">
            <a:extLst>
              <a:ext uri="{FF2B5EF4-FFF2-40B4-BE49-F238E27FC236}">
                <a16:creationId xmlns:a16="http://schemas.microsoft.com/office/drawing/2014/main" id="{554F00CB-F686-45F8-BA1F-27F7E09E9A63}"/>
              </a:ext>
            </a:extLst>
          </p:cNvPr>
          <p:cNvSpPr/>
          <p:nvPr/>
        </p:nvSpPr>
        <p:spPr>
          <a:xfrm>
            <a:off x="7037600" y="2890980"/>
            <a:ext cx="2726772" cy="369332"/>
          </a:xfrm>
          <a:prstGeom prst="rect">
            <a:avLst/>
          </a:prstGeom>
        </p:spPr>
        <p:txBody>
          <a:bodyPr wrap="none">
            <a:spAutoFit/>
          </a:bodyPr>
          <a:lstStyle/>
          <a:p>
            <a:r>
              <a:rPr lang="en-US" dirty="0"/>
              <a:t>\dflowutil\make_restart.py</a:t>
            </a:r>
          </a:p>
        </p:txBody>
      </p:sp>
      <p:pic>
        <p:nvPicPr>
          <p:cNvPr id="10" name="Picture 9">
            <a:extLst>
              <a:ext uri="{FF2B5EF4-FFF2-40B4-BE49-F238E27FC236}">
                <a16:creationId xmlns:a16="http://schemas.microsoft.com/office/drawing/2014/main" id="{5AD77038-A0A4-43AB-A6D3-C7C7449E9A9F}"/>
              </a:ext>
            </a:extLst>
          </p:cNvPr>
          <p:cNvPicPr>
            <a:picLocks noChangeAspect="1"/>
          </p:cNvPicPr>
          <p:nvPr/>
        </p:nvPicPr>
        <p:blipFill rotWithShape="1">
          <a:blip r:embed="rId2"/>
          <a:srcRect b="20994"/>
          <a:stretch/>
        </p:blipFill>
        <p:spPr>
          <a:xfrm>
            <a:off x="650489" y="4154201"/>
            <a:ext cx="6192022" cy="2381773"/>
          </a:xfrm>
          <a:prstGeom prst="rect">
            <a:avLst/>
          </a:prstGeom>
        </p:spPr>
      </p:pic>
      <p:sp>
        <p:nvSpPr>
          <p:cNvPr id="11" name="TextBox 10">
            <a:extLst>
              <a:ext uri="{FF2B5EF4-FFF2-40B4-BE49-F238E27FC236}">
                <a16:creationId xmlns:a16="http://schemas.microsoft.com/office/drawing/2014/main" id="{9CF85717-D428-4793-AB07-CB659403EF34}"/>
              </a:ext>
            </a:extLst>
          </p:cNvPr>
          <p:cNvSpPr txBox="1"/>
          <p:nvPr/>
        </p:nvSpPr>
        <p:spPr>
          <a:xfrm>
            <a:off x="3245606" y="6166642"/>
            <a:ext cx="2432717" cy="369332"/>
          </a:xfrm>
          <a:prstGeom prst="rect">
            <a:avLst/>
          </a:prstGeom>
          <a:noFill/>
        </p:spPr>
        <p:txBody>
          <a:bodyPr wrap="none" rtlCol="0">
            <a:spAutoFit/>
          </a:bodyPr>
          <a:lstStyle/>
          <a:p>
            <a:r>
              <a:rPr lang="en-US" dirty="0">
                <a:solidFill>
                  <a:schemeClr val="bg1"/>
                </a:solidFill>
              </a:rPr>
              <a:t>python make_restart.py</a:t>
            </a:r>
          </a:p>
        </p:txBody>
      </p:sp>
      <p:pic>
        <p:nvPicPr>
          <p:cNvPr id="9" name="Picture 8">
            <a:extLst>
              <a:ext uri="{FF2B5EF4-FFF2-40B4-BE49-F238E27FC236}">
                <a16:creationId xmlns:a16="http://schemas.microsoft.com/office/drawing/2014/main" id="{872EB721-0785-49B0-8707-E903699DD6E6}"/>
              </a:ext>
            </a:extLst>
          </p:cNvPr>
          <p:cNvPicPr>
            <a:picLocks noChangeAspect="1"/>
          </p:cNvPicPr>
          <p:nvPr/>
        </p:nvPicPr>
        <p:blipFill rotWithShape="1">
          <a:blip r:embed="rId3"/>
          <a:srcRect b="76150"/>
          <a:stretch/>
        </p:blipFill>
        <p:spPr>
          <a:xfrm>
            <a:off x="650489" y="1696706"/>
            <a:ext cx="6192022" cy="322677"/>
          </a:xfrm>
          <a:prstGeom prst="rect">
            <a:avLst/>
          </a:prstGeom>
        </p:spPr>
      </p:pic>
      <p:sp>
        <p:nvSpPr>
          <p:cNvPr id="12" name="Rectangle 11">
            <a:extLst>
              <a:ext uri="{FF2B5EF4-FFF2-40B4-BE49-F238E27FC236}">
                <a16:creationId xmlns:a16="http://schemas.microsoft.com/office/drawing/2014/main" id="{2FCE2522-E527-417D-A6DF-D483766256E1}"/>
              </a:ext>
            </a:extLst>
          </p:cNvPr>
          <p:cNvSpPr/>
          <p:nvPr/>
        </p:nvSpPr>
        <p:spPr>
          <a:xfrm>
            <a:off x="6842511" y="1650051"/>
            <a:ext cx="3964868" cy="369332"/>
          </a:xfrm>
          <a:prstGeom prst="rect">
            <a:avLst/>
          </a:prstGeom>
        </p:spPr>
        <p:txBody>
          <a:bodyPr wrap="none">
            <a:spAutoFit/>
          </a:bodyPr>
          <a:lstStyle/>
          <a:p>
            <a:r>
              <a:rPr lang="en-US" dirty="0"/>
              <a:t>\dflowutil\make_model.py (already run)</a:t>
            </a:r>
          </a:p>
        </p:txBody>
      </p:sp>
      <p:pic>
        <p:nvPicPr>
          <p:cNvPr id="13" name="Picture 12">
            <a:extLst>
              <a:ext uri="{FF2B5EF4-FFF2-40B4-BE49-F238E27FC236}">
                <a16:creationId xmlns:a16="http://schemas.microsoft.com/office/drawing/2014/main" id="{0C3EE353-5849-41AA-8D9E-FA3EF9D8B24E}"/>
              </a:ext>
            </a:extLst>
          </p:cNvPr>
          <p:cNvPicPr>
            <a:picLocks noChangeAspect="1"/>
          </p:cNvPicPr>
          <p:nvPr/>
        </p:nvPicPr>
        <p:blipFill>
          <a:blip r:embed="rId4"/>
          <a:stretch>
            <a:fillRect/>
          </a:stretch>
        </p:blipFill>
        <p:spPr>
          <a:xfrm>
            <a:off x="650489" y="2266021"/>
            <a:ext cx="6372225" cy="1619250"/>
          </a:xfrm>
          <a:prstGeom prst="rect">
            <a:avLst/>
          </a:prstGeom>
        </p:spPr>
      </p:pic>
    </p:spTree>
    <p:extLst>
      <p:ext uri="{BB962C8B-B14F-4D97-AF65-F5344CB8AC3E}">
        <p14:creationId xmlns:p14="http://schemas.microsoft.com/office/powerpoint/2010/main" val="7753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A152-1DAD-4B79-AB3B-734372E58A19}"/>
              </a:ext>
            </a:extLst>
          </p:cNvPr>
          <p:cNvSpPr>
            <a:spLocks noGrp="1"/>
          </p:cNvSpPr>
          <p:nvPr>
            <p:ph type="title"/>
          </p:nvPr>
        </p:nvSpPr>
        <p:spPr/>
        <p:txBody>
          <a:bodyPr/>
          <a:lstStyle/>
          <a:p>
            <a:r>
              <a:rPr lang="en-US" dirty="0"/>
              <a:t>Adding the restart to the model</a:t>
            </a:r>
          </a:p>
        </p:txBody>
      </p:sp>
      <p:sp>
        <p:nvSpPr>
          <p:cNvPr id="3" name="Vertical Text Placeholder 2">
            <a:extLst>
              <a:ext uri="{FF2B5EF4-FFF2-40B4-BE49-F238E27FC236}">
                <a16:creationId xmlns:a16="http://schemas.microsoft.com/office/drawing/2014/main" id="{4191FD92-C153-4DE4-8827-8B0CEEC33490}"/>
              </a:ext>
            </a:extLst>
          </p:cNvPr>
          <p:cNvSpPr>
            <a:spLocks noGrp="1"/>
          </p:cNvSpPr>
          <p:nvPr>
            <p:ph type="body" orient="vert" idx="1"/>
          </p:nvPr>
        </p:nvSpPr>
        <p:spPr/>
        <p:txBody>
          <a:bodyPr/>
          <a:lstStyle/>
          <a:p>
            <a:r>
              <a:rPr lang="en-US" sz="2000" dirty="0"/>
              <a:t>Open R02/</a:t>
            </a:r>
            <a:r>
              <a:rPr lang="en-US" sz="2000" dirty="0" err="1"/>
              <a:t>FlowFM_DFMWAQ.ext</a:t>
            </a:r>
            <a:endParaRPr lang="en-US" sz="2000" dirty="0"/>
          </a:p>
          <a:p>
            <a:r>
              <a:rPr lang="en-US" sz="2000" dirty="0"/>
              <a:t>Open R02/</a:t>
            </a:r>
            <a:r>
              <a:rPr lang="en-US" sz="2000" dirty="0" err="1"/>
              <a:t>ini.ext</a:t>
            </a:r>
            <a:endParaRPr lang="en-US" sz="2000" dirty="0"/>
          </a:p>
          <a:p>
            <a:r>
              <a:rPr lang="en-US" sz="2000" dirty="0"/>
              <a:t>Copy contents from </a:t>
            </a:r>
            <a:r>
              <a:rPr lang="en-US" sz="2000" dirty="0" err="1"/>
              <a:t>ini.ext</a:t>
            </a:r>
            <a:r>
              <a:rPr lang="en-US" sz="2000" dirty="0"/>
              <a:t> -&gt; </a:t>
            </a:r>
            <a:r>
              <a:rPr lang="en-US" sz="2000" dirty="0" err="1"/>
              <a:t>FlowFM_DFMWAQ.ext</a:t>
            </a:r>
            <a:endParaRPr lang="en-US" sz="2000" dirty="0"/>
          </a:p>
          <a:p>
            <a:r>
              <a:rPr lang="en-US" sz="2000" dirty="0"/>
              <a:t>In </a:t>
            </a:r>
            <a:r>
              <a:rPr lang="en-US" sz="2000" dirty="0" err="1"/>
              <a:t>FlowFM_DFMWAQ.ext</a:t>
            </a:r>
            <a:r>
              <a:rPr lang="en-US" sz="2000" dirty="0"/>
              <a:t> , rename:</a:t>
            </a:r>
          </a:p>
          <a:p>
            <a:pPr lvl="1"/>
            <a:r>
              <a:rPr lang="en-US" sz="2000" dirty="0"/>
              <a:t>initialtracers1 -&gt; </a:t>
            </a:r>
            <a:r>
              <a:rPr lang="en-US" sz="2000" dirty="0" err="1"/>
              <a:t>initialwaterlevel</a:t>
            </a:r>
            <a:endParaRPr lang="en-US" sz="2000" dirty="0"/>
          </a:p>
          <a:p>
            <a:pPr lvl="1"/>
            <a:r>
              <a:rPr lang="en-US" sz="2000" dirty="0"/>
              <a:t>initialtracersa1 -&gt; </a:t>
            </a:r>
            <a:r>
              <a:rPr lang="en-US" sz="2000" dirty="0" err="1"/>
              <a:t>initialsalinity</a:t>
            </a:r>
            <a:endParaRPr lang="en-US" sz="2000" dirty="0"/>
          </a:p>
          <a:p>
            <a:r>
              <a:rPr lang="en-US" sz="2000" dirty="0"/>
              <a:t>Delete from top of </a:t>
            </a:r>
            <a:r>
              <a:rPr lang="en-US" sz="2000" dirty="0" err="1"/>
              <a:t>FlowFM_DFMWAQ.ext</a:t>
            </a:r>
            <a:r>
              <a:rPr lang="en-US" sz="2000" dirty="0"/>
              <a:t> :</a:t>
            </a:r>
          </a:p>
          <a:p>
            <a:endParaRPr lang="en-US" sz="2000" dirty="0"/>
          </a:p>
          <a:p>
            <a:endParaRPr lang="en-US" sz="2000" dirty="0"/>
          </a:p>
          <a:p>
            <a:endParaRPr lang="en-US" sz="2000" dirty="0"/>
          </a:p>
          <a:p>
            <a:pPr marL="0" indent="0">
              <a:buNone/>
            </a:pPr>
            <a:endParaRPr lang="en-US" sz="2000" dirty="0"/>
          </a:p>
          <a:p>
            <a:r>
              <a:rPr lang="en-US" sz="2000" dirty="0"/>
              <a:t>Delete old initial conditions from bottom of file</a:t>
            </a:r>
          </a:p>
          <a:p>
            <a:endParaRPr lang="en-US" sz="2000" dirty="0"/>
          </a:p>
        </p:txBody>
      </p:sp>
      <p:sp>
        <p:nvSpPr>
          <p:cNvPr id="4" name="Date Placeholder 3">
            <a:extLst>
              <a:ext uri="{FF2B5EF4-FFF2-40B4-BE49-F238E27FC236}">
                <a16:creationId xmlns:a16="http://schemas.microsoft.com/office/drawing/2014/main" id="{D8F0624E-5CC2-49BD-80A9-53838FE993FC}"/>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99C1D534-C320-4D9C-A439-81AA2F32EB20}"/>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E56FC9C0-9D02-46B7-A881-6627A1011EFD}"/>
              </a:ext>
            </a:extLst>
          </p:cNvPr>
          <p:cNvSpPr>
            <a:spLocks noGrp="1"/>
          </p:cNvSpPr>
          <p:nvPr>
            <p:ph type="sldNum" sz="quarter" idx="12"/>
          </p:nvPr>
        </p:nvSpPr>
        <p:spPr/>
        <p:txBody>
          <a:bodyPr/>
          <a:lstStyle/>
          <a:p>
            <a:fld id="{B502C9A5-716F-45E6-800B-D4D02CE26F90}" type="slidenum">
              <a:rPr lang="nl-NL" smtClean="0"/>
              <a:t>17</a:t>
            </a:fld>
            <a:endParaRPr lang="nl-NL"/>
          </a:p>
        </p:txBody>
      </p:sp>
      <p:sp>
        <p:nvSpPr>
          <p:cNvPr id="7" name="Text Placeholder 6">
            <a:extLst>
              <a:ext uri="{FF2B5EF4-FFF2-40B4-BE49-F238E27FC236}">
                <a16:creationId xmlns:a16="http://schemas.microsoft.com/office/drawing/2014/main" id="{E376AEAE-2854-4F81-B2A1-E2A222ED43CE}"/>
              </a:ext>
            </a:extLst>
          </p:cNvPr>
          <p:cNvSpPr>
            <a:spLocks noGrp="1"/>
          </p:cNvSpPr>
          <p:nvPr>
            <p:ph type="body" sz="quarter" idx="21"/>
          </p:nvPr>
        </p:nvSpPr>
        <p:spPr/>
        <p:txBody>
          <a:bodyPr/>
          <a:lstStyle/>
          <a:p>
            <a:endParaRPr lang="en-US"/>
          </a:p>
        </p:txBody>
      </p:sp>
      <p:pic>
        <p:nvPicPr>
          <p:cNvPr id="10" name="Picture 9">
            <a:extLst>
              <a:ext uri="{FF2B5EF4-FFF2-40B4-BE49-F238E27FC236}">
                <a16:creationId xmlns:a16="http://schemas.microsoft.com/office/drawing/2014/main" id="{7A193CBE-521B-4B99-B835-67B990278147}"/>
              </a:ext>
            </a:extLst>
          </p:cNvPr>
          <p:cNvPicPr>
            <a:picLocks noChangeAspect="1"/>
          </p:cNvPicPr>
          <p:nvPr/>
        </p:nvPicPr>
        <p:blipFill>
          <a:blip r:embed="rId2"/>
          <a:stretch>
            <a:fillRect/>
          </a:stretch>
        </p:blipFill>
        <p:spPr>
          <a:xfrm>
            <a:off x="827972" y="4327525"/>
            <a:ext cx="3022751" cy="1788975"/>
          </a:xfrm>
          <a:prstGeom prst="rect">
            <a:avLst/>
          </a:prstGeom>
        </p:spPr>
      </p:pic>
      <p:pic>
        <p:nvPicPr>
          <p:cNvPr id="12" name="Picture 11">
            <a:extLst>
              <a:ext uri="{FF2B5EF4-FFF2-40B4-BE49-F238E27FC236}">
                <a16:creationId xmlns:a16="http://schemas.microsoft.com/office/drawing/2014/main" id="{C8CC63C9-EE29-4A16-AA4D-B90F12045A21}"/>
              </a:ext>
            </a:extLst>
          </p:cNvPr>
          <p:cNvPicPr>
            <a:picLocks noChangeAspect="1"/>
          </p:cNvPicPr>
          <p:nvPr/>
        </p:nvPicPr>
        <p:blipFill>
          <a:blip r:embed="rId3"/>
          <a:stretch>
            <a:fillRect/>
          </a:stretch>
        </p:blipFill>
        <p:spPr>
          <a:xfrm>
            <a:off x="5721532" y="575627"/>
            <a:ext cx="5707064" cy="822146"/>
          </a:xfrm>
          <a:prstGeom prst="rect">
            <a:avLst/>
          </a:prstGeom>
        </p:spPr>
      </p:pic>
    </p:spTree>
    <p:extLst>
      <p:ext uri="{BB962C8B-B14F-4D97-AF65-F5344CB8AC3E}">
        <p14:creationId xmlns:p14="http://schemas.microsoft.com/office/powerpoint/2010/main" val="35382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7C7E-B384-461F-AE91-697230446551}"/>
              </a:ext>
            </a:extLst>
          </p:cNvPr>
          <p:cNvSpPr>
            <a:spLocks noGrp="1"/>
          </p:cNvSpPr>
          <p:nvPr>
            <p:ph type="title"/>
          </p:nvPr>
        </p:nvSpPr>
        <p:spPr/>
        <p:txBody>
          <a:bodyPr/>
          <a:lstStyle/>
          <a:p>
            <a:r>
              <a:rPr lang="en-US" dirty="0"/>
              <a:t>Adding a balance area to the model</a:t>
            </a:r>
          </a:p>
        </p:txBody>
      </p:sp>
      <p:sp>
        <p:nvSpPr>
          <p:cNvPr id="3" name="Vertical Text Placeholder 2">
            <a:extLst>
              <a:ext uri="{FF2B5EF4-FFF2-40B4-BE49-F238E27FC236}">
                <a16:creationId xmlns:a16="http://schemas.microsoft.com/office/drawing/2014/main" id="{51CB3EBC-2DAE-4703-B4C0-ACD61A23ED8A}"/>
              </a:ext>
            </a:extLst>
          </p:cNvPr>
          <p:cNvSpPr>
            <a:spLocks noGrp="1"/>
          </p:cNvSpPr>
          <p:nvPr>
            <p:ph type="body" orient="vert" idx="1"/>
          </p:nvPr>
        </p:nvSpPr>
        <p:spPr/>
        <p:txBody>
          <a:bodyPr/>
          <a:lstStyle/>
          <a:p>
            <a:r>
              <a:rPr lang="en-US" sz="2000" dirty="0"/>
              <a:t>Good idea to include balances so you can examine the relative contribution of different loads</a:t>
            </a:r>
          </a:p>
          <a:p>
            <a:endParaRPr lang="en-US" sz="2000" dirty="0"/>
          </a:p>
          <a:p>
            <a:endParaRPr lang="en-US" sz="2000" dirty="0"/>
          </a:p>
          <a:p>
            <a:endParaRPr lang="en-US" sz="2000" dirty="0"/>
          </a:p>
          <a:p>
            <a:r>
              <a:rPr lang="en-US" sz="2000" dirty="0"/>
              <a:t>The </a:t>
            </a:r>
            <a:r>
              <a:rPr lang="en-US" sz="2000" dirty="0" err="1"/>
              <a:t>domain.pol</a:t>
            </a:r>
            <a:r>
              <a:rPr lang="en-US" sz="2000" dirty="0"/>
              <a:t> file was created when the model was created</a:t>
            </a:r>
          </a:p>
        </p:txBody>
      </p:sp>
      <p:sp>
        <p:nvSpPr>
          <p:cNvPr id="4" name="Date Placeholder 3">
            <a:extLst>
              <a:ext uri="{FF2B5EF4-FFF2-40B4-BE49-F238E27FC236}">
                <a16:creationId xmlns:a16="http://schemas.microsoft.com/office/drawing/2014/main" id="{F3BBD893-1BEF-451D-86A5-4F166FABB38E}"/>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E426836D-74F6-4BF9-A641-5DBDE08F69A1}"/>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9D304F2C-CD62-4048-B0AF-655636E22FD2}"/>
              </a:ext>
            </a:extLst>
          </p:cNvPr>
          <p:cNvSpPr>
            <a:spLocks noGrp="1"/>
          </p:cNvSpPr>
          <p:nvPr>
            <p:ph type="sldNum" sz="quarter" idx="12"/>
          </p:nvPr>
        </p:nvSpPr>
        <p:spPr/>
        <p:txBody>
          <a:bodyPr/>
          <a:lstStyle/>
          <a:p>
            <a:fld id="{B502C9A5-716F-45E6-800B-D4D02CE26F90}" type="slidenum">
              <a:rPr lang="nl-NL" smtClean="0"/>
              <a:t>18</a:t>
            </a:fld>
            <a:endParaRPr lang="nl-NL"/>
          </a:p>
        </p:txBody>
      </p:sp>
      <p:sp>
        <p:nvSpPr>
          <p:cNvPr id="7" name="Text Placeholder 6">
            <a:extLst>
              <a:ext uri="{FF2B5EF4-FFF2-40B4-BE49-F238E27FC236}">
                <a16:creationId xmlns:a16="http://schemas.microsoft.com/office/drawing/2014/main" id="{358993C9-50A7-45A3-9055-A22BD9FC5BE7}"/>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E9E7F70D-8830-4DB6-8E96-6C983B24BE3F}"/>
              </a:ext>
            </a:extLst>
          </p:cNvPr>
          <p:cNvPicPr>
            <a:picLocks noChangeAspect="1"/>
          </p:cNvPicPr>
          <p:nvPr/>
        </p:nvPicPr>
        <p:blipFill>
          <a:blip r:embed="rId2"/>
          <a:stretch>
            <a:fillRect/>
          </a:stretch>
        </p:blipFill>
        <p:spPr>
          <a:xfrm>
            <a:off x="804543" y="1992640"/>
            <a:ext cx="2695575" cy="981075"/>
          </a:xfrm>
          <a:prstGeom prst="rect">
            <a:avLst/>
          </a:prstGeom>
        </p:spPr>
      </p:pic>
      <p:sp>
        <p:nvSpPr>
          <p:cNvPr id="9" name="Rectangle 8">
            <a:extLst>
              <a:ext uri="{FF2B5EF4-FFF2-40B4-BE49-F238E27FC236}">
                <a16:creationId xmlns:a16="http://schemas.microsoft.com/office/drawing/2014/main" id="{3404BF3A-47F4-40FE-8CE3-EFBA6352B775}"/>
              </a:ext>
            </a:extLst>
          </p:cNvPr>
          <p:cNvSpPr/>
          <p:nvPr/>
        </p:nvSpPr>
        <p:spPr>
          <a:xfrm>
            <a:off x="4061433" y="2113845"/>
            <a:ext cx="5664499" cy="369332"/>
          </a:xfrm>
          <a:prstGeom prst="rect">
            <a:avLst/>
          </a:prstGeom>
        </p:spPr>
        <p:txBody>
          <a:bodyPr wrap="none">
            <a:spAutoFit/>
          </a:bodyPr>
          <a:lstStyle/>
          <a:p>
            <a:r>
              <a:rPr lang="en-US" dirty="0"/>
              <a:t>Add to -&gt; \dflowutil\tests\DSD\R02\FlowFM_DFMWAQ.ext</a:t>
            </a:r>
          </a:p>
        </p:txBody>
      </p:sp>
    </p:spTree>
    <p:extLst>
      <p:ext uri="{BB962C8B-B14F-4D97-AF65-F5344CB8AC3E}">
        <p14:creationId xmlns:p14="http://schemas.microsoft.com/office/powerpoint/2010/main" val="5798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3D4F-6D24-4CA8-822A-A5CF2E1E95C0}"/>
              </a:ext>
            </a:extLst>
          </p:cNvPr>
          <p:cNvSpPr>
            <a:spLocks noGrp="1"/>
          </p:cNvSpPr>
          <p:nvPr>
            <p:ph type="title"/>
          </p:nvPr>
        </p:nvSpPr>
        <p:spPr/>
        <p:txBody>
          <a:bodyPr/>
          <a:lstStyle/>
          <a:p>
            <a:r>
              <a:rPr lang="en-US" dirty="0"/>
              <a:t>Run and take a break</a:t>
            </a:r>
          </a:p>
        </p:txBody>
      </p:sp>
      <p:sp>
        <p:nvSpPr>
          <p:cNvPr id="4" name="Date Placeholder 3">
            <a:extLst>
              <a:ext uri="{FF2B5EF4-FFF2-40B4-BE49-F238E27FC236}">
                <a16:creationId xmlns:a16="http://schemas.microsoft.com/office/drawing/2014/main" id="{7B0ACD05-246C-4F27-9840-A122D8F3DBB9}"/>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D98EC770-0716-4FA6-89DE-6773ED92E212}"/>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3BC4698-C74E-4463-9961-DDFB6831D116}"/>
              </a:ext>
            </a:extLst>
          </p:cNvPr>
          <p:cNvSpPr>
            <a:spLocks noGrp="1"/>
          </p:cNvSpPr>
          <p:nvPr>
            <p:ph type="sldNum" sz="quarter" idx="12"/>
          </p:nvPr>
        </p:nvSpPr>
        <p:spPr/>
        <p:txBody>
          <a:bodyPr/>
          <a:lstStyle/>
          <a:p>
            <a:fld id="{B502C9A5-716F-45E6-800B-D4D02CE26F90}" type="slidenum">
              <a:rPr lang="nl-NL" smtClean="0"/>
              <a:t>19</a:t>
            </a:fld>
            <a:endParaRPr lang="nl-NL"/>
          </a:p>
        </p:txBody>
      </p:sp>
      <p:sp>
        <p:nvSpPr>
          <p:cNvPr id="7" name="Text Placeholder 6">
            <a:extLst>
              <a:ext uri="{FF2B5EF4-FFF2-40B4-BE49-F238E27FC236}">
                <a16:creationId xmlns:a16="http://schemas.microsoft.com/office/drawing/2014/main" id="{AD980EB0-9876-4151-B263-C051B6E76D4A}"/>
              </a:ext>
            </a:extLst>
          </p:cNvPr>
          <p:cNvSpPr>
            <a:spLocks noGrp="1"/>
          </p:cNvSpPr>
          <p:nvPr>
            <p:ph type="body" sz="quarter" idx="21"/>
          </p:nvPr>
        </p:nvSpPr>
        <p:spPr/>
        <p:txBody>
          <a:bodyPr/>
          <a:lstStyle/>
          <a:p>
            <a:endParaRPr lang="en-US"/>
          </a:p>
        </p:txBody>
      </p:sp>
      <p:pic>
        <p:nvPicPr>
          <p:cNvPr id="12" name="Picture 11">
            <a:extLst>
              <a:ext uri="{FF2B5EF4-FFF2-40B4-BE49-F238E27FC236}">
                <a16:creationId xmlns:a16="http://schemas.microsoft.com/office/drawing/2014/main" id="{BAA73FCE-0314-4BBF-8A84-449B10386E9F}"/>
              </a:ext>
            </a:extLst>
          </p:cNvPr>
          <p:cNvPicPr>
            <a:picLocks noChangeAspect="1"/>
          </p:cNvPicPr>
          <p:nvPr/>
        </p:nvPicPr>
        <p:blipFill>
          <a:blip r:embed="rId2"/>
          <a:stretch>
            <a:fillRect/>
          </a:stretch>
        </p:blipFill>
        <p:spPr>
          <a:xfrm>
            <a:off x="998711" y="1606707"/>
            <a:ext cx="7981950" cy="1924050"/>
          </a:xfrm>
          <a:prstGeom prst="rect">
            <a:avLst/>
          </a:prstGeom>
        </p:spPr>
      </p:pic>
      <p:cxnSp>
        <p:nvCxnSpPr>
          <p:cNvPr id="14" name="Straight Arrow Connector 13">
            <a:extLst>
              <a:ext uri="{FF2B5EF4-FFF2-40B4-BE49-F238E27FC236}">
                <a16:creationId xmlns:a16="http://schemas.microsoft.com/office/drawing/2014/main" id="{3BB7F49B-29AE-4B6B-98EC-C961C9CD6034}"/>
              </a:ext>
            </a:extLst>
          </p:cNvPr>
          <p:cNvCxnSpPr/>
          <p:nvPr/>
        </p:nvCxnSpPr>
        <p:spPr>
          <a:xfrm>
            <a:off x="4789283" y="3260312"/>
            <a:ext cx="0" cy="15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25CD7F-ADDD-4835-B0FD-CBD2AEB6A1EC}"/>
              </a:ext>
            </a:extLst>
          </p:cNvPr>
          <p:cNvSpPr txBox="1"/>
          <p:nvPr/>
        </p:nvSpPr>
        <p:spPr>
          <a:xfrm>
            <a:off x="5075021" y="3600336"/>
            <a:ext cx="3619902" cy="369332"/>
          </a:xfrm>
          <a:prstGeom prst="rect">
            <a:avLst/>
          </a:prstGeom>
          <a:noFill/>
        </p:spPr>
        <p:txBody>
          <a:bodyPr wrap="none" rtlCol="0">
            <a:spAutoFit/>
          </a:bodyPr>
          <a:lstStyle/>
          <a:p>
            <a:r>
              <a:rPr lang="en-US" dirty="0"/>
              <a:t>Copy the bat file to the run directory</a:t>
            </a:r>
          </a:p>
        </p:txBody>
      </p:sp>
      <p:pic>
        <p:nvPicPr>
          <p:cNvPr id="3" name="Picture 2">
            <a:extLst>
              <a:ext uri="{FF2B5EF4-FFF2-40B4-BE49-F238E27FC236}">
                <a16:creationId xmlns:a16="http://schemas.microsoft.com/office/drawing/2014/main" id="{ACAC3A7F-73A8-4ACB-A3E6-132E7202DCBA}"/>
              </a:ext>
            </a:extLst>
          </p:cNvPr>
          <p:cNvPicPr>
            <a:picLocks noChangeAspect="1"/>
          </p:cNvPicPr>
          <p:nvPr/>
        </p:nvPicPr>
        <p:blipFill>
          <a:blip r:embed="rId3"/>
          <a:stretch>
            <a:fillRect/>
          </a:stretch>
        </p:blipFill>
        <p:spPr>
          <a:xfrm>
            <a:off x="998711" y="4886023"/>
            <a:ext cx="7962900" cy="1047750"/>
          </a:xfrm>
          <a:prstGeom prst="rect">
            <a:avLst/>
          </a:prstGeom>
        </p:spPr>
      </p:pic>
    </p:spTree>
    <p:extLst>
      <p:ext uri="{BB962C8B-B14F-4D97-AF65-F5344CB8AC3E}">
        <p14:creationId xmlns:p14="http://schemas.microsoft.com/office/powerpoint/2010/main" val="4549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B61-9C5C-440C-907D-6259AC88196D}"/>
              </a:ext>
            </a:extLst>
          </p:cNvPr>
          <p:cNvSpPr>
            <a:spLocks noGrp="1"/>
          </p:cNvSpPr>
          <p:nvPr>
            <p:ph type="title"/>
          </p:nvPr>
        </p:nvSpPr>
        <p:spPr/>
        <p:txBody>
          <a:bodyPr/>
          <a:lstStyle/>
          <a:p>
            <a:r>
              <a:rPr lang="en-US" dirty="0"/>
              <a:t>Agenda</a:t>
            </a:r>
          </a:p>
        </p:txBody>
      </p:sp>
      <p:sp>
        <p:nvSpPr>
          <p:cNvPr id="3" name="Vertical Text Placeholder 2">
            <a:extLst>
              <a:ext uri="{FF2B5EF4-FFF2-40B4-BE49-F238E27FC236}">
                <a16:creationId xmlns:a16="http://schemas.microsoft.com/office/drawing/2014/main" id="{2E85B8EF-B55C-440A-A93C-C30B38FC6DB8}"/>
              </a:ext>
            </a:extLst>
          </p:cNvPr>
          <p:cNvSpPr>
            <a:spLocks noGrp="1"/>
          </p:cNvSpPr>
          <p:nvPr>
            <p:ph type="body" orient="vert" idx="1"/>
          </p:nvPr>
        </p:nvSpPr>
        <p:spPr/>
        <p:txBody>
          <a:bodyPr/>
          <a:lstStyle/>
          <a:p>
            <a:r>
              <a:rPr lang="en-US" dirty="0"/>
              <a:t>D-Flow with processes use case</a:t>
            </a:r>
          </a:p>
          <a:p>
            <a:r>
              <a:rPr lang="en-US" dirty="0"/>
              <a:t>Why might you want to use scripting?</a:t>
            </a:r>
          </a:p>
          <a:p>
            <a:r>
              <a:rPr lang="en-US" dirty="0"/>
              <a:t>Arranging the input data</a:t>
            </a:r>
          </a:p>
          <a:p>
            <a:r>
              <a:rPr lang="en-US" dirty="0"/>
              <a:t>Making the model</a:t>
            </a:r>
          </a:p>
          <a:p>
            <a:r>
              <a:rPr lang="en-US" dirty="0"/>
              <a:t>Making a restart file</a:t>
            </a:r>
          </a:p>
          <a:p>
            <a:r>
              <a:rPr lang="en-US" dirty="0"/>
              <a:t>Examining the balances</a:t>
            </a:r>
          </a:p>
          <a:p>
            <a:r>
              <a:rPr lang="en-US" dirty="0"/>
              <a:t>Making coastal water quality boundaries (if there is time)</a:t>
            </a:r>
          </a:p>
          <a:p>
            <a:r>
              <a:rPr lang="en-US" dirty="0"/>
              <a:t>Still beta!</a:t>
            </a:r>
          </a:p>
        </p:txBody>
      </p:sp>
      <p:sp>
        <p:nvSpPr>
          <p:cNvPr id="4" name="Date Placeholder 3">
            <a:extLst>
              <a:ext uri="{FF2B5EF4-FFF2-40B4-BE49-F238E27FC236}">
                <a16:creationId xmlns:a16="http://schemas.microsoft.com/office/drawing/2014/main" id="{17936999-2A2C-4E54-998C-E48F83D4B01A}"/>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553D7CAD-4718-4FA5-BE41-62B011331425}"/>
              </a:ext>
            </a:extLst>
          </p:cNvPr>
          <p:cNvSpPr>
            <a:spLocks noGrp="1"/>
          </p:cNvSpPr>
          <p:nvPr>
            <p:ph type="ftr" sz="quarter" idx="11"/>
          </p:nvPr>
        </p:nvSpPr>
        <p:spPr/>
        <p:txBody>
          <a:bodyPr/>
          <a:lstStyle/>
          <a:p>
            <a:r>
              <a:rPr lang="nl-NL" dirty="0"/>
              <a:t>Deltares Software Days</a:t>
            </a:r>
          </a:p>
        </p:txBody>
      </p:sp>
      <p:sp>
        <p:nvSpPr>
          <p:cNvPr id="6" name="Slide Number Placeholder 5">
            <a:extLst>
              <a:ext uri="{FF2B5EF4-FFF2-40B4-BE49-F238E27FC236}">
                <a16:creationId xmlns:a16="http://schemas.microsoft.com/office/drawing/2014/main" id="{7760CDF6-6FBB-4707-BDBC-42A1266A9452}"/>
              </a:ext>
            </a:extLst>
          </p:cNvPr>
          <p:cNvSpPr>
            <a:spLocks noGrp="1"/>
          </p:cNvSpPr>
          <p:nvPr>
            <p:ph type="sldNum" sz="quarter" idx="12"/>
          </p:nvPr>
        </p:nvSpPr>
        <p:spPr/>
        <p:txBody>
          <a:bodyPr/>
          <a:lstStyle/>
          <a:p>
            <a:fld id="{B502C9A5-716F-45E6-800B-D4D02CE26F90}" type="slidenum">
              <a:rPr lang="nl-NL" smtClean="0"/>
              <a:t>2</a:t>
            </a:fld>
            <a:endParaRPr lang="nl-NL"/>
          </a:p>
        </p:txBody>
      </p:sp>
      <p:sp>
        <p:nvSpPr>
          <p:cNvPr id="7" name="Text Placeholder 6">
            <a:extLst>
              <a:ext uri="{FF2B5EF4-FFF2-40B4-BE49-F238E27FC236}">
                <a16:creationId xmlns:a16="http://schemas.microsoft.com/office/drawing/2014/main" id="{2452CCC0-5C4A-4CCA-9804-21B027AF94E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2107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Take a look at the results</a:t>
            </a:r>
          </a:p>
        </p:txBody>
      </p:sp>
      <p:sp>
        <p:nvSpPr>
          <p:cNvPr id="3" name="Vertical Text Placeholder 2">
            <a:extLst>
              <a:ext uri="{FF2B5EF4-FFF2-40B4-BE49-F238E27FC236}">
                <a16:creationId xmlns:a16="http://schemas.microsoft.com/office/drawing/2014/main" id="{17F30696-F4F6-4B7D-A535-5A15D0A413A0}"/>
              </a:ext>
            </a:extLst>
          </p:cNvPr>
          <p:cNvSpPr>
            <a:spLocks noGrp="1"/>
          </p:cNvSpPr>
          <p:nvPr>
            <p:ph type="body" orient="vert" idx="1"/>
          </p:nvPr>
        </p:nvSpPr>
        <p:spPr/>
        <p:txBody>
          <a:bodyPr/>
          <a:lstStyle/>
          <a:p>
            <a:endParaRPr lang="en-US"/>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20</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FD95E00A-1F73-4E16-BC5D-F4786E91B12C}"/>
              </a:ext>
            </a:extLst>
          </p:cNvPr>
          <p:cNvPicPr>
            <a:picLocks noChangeAspect="1"/>
          </p:cNvPicPr>
          <p:nvPr/>
        </p:nvPicPr>
        <p:blipFill>
          <a:blip r:embed="rId2"/>
          <a:stretch>
            <a:fillRect/>
          </a:stretch>
        </p:blipFill>
        <p:spPr>
          <a:xfrm>
            <a:off x="364543" y="1485900"/>
            <a:ext cx="4962525" cy="4591050"/>
          </a:xfrm>
          <a:prstGeom prst="rect">
            <a:avLst/>
          </a:prstGeom>
        </p:spPr>
      </p:pic>
      <p:pic>
        <p:nvPicPr>
          <p:cNvPr id="9" name="Picture 8">
            <a:extLst>
              <a:ext uri="{FF2B5EF4-FFF2-40B4-BE49-F238E27FC236}">
                <a16:creationId xmlns:a16="http://schemas.microsoft.com/office/drawing/2014/main" id="{8AC4A298-ABAB-4F4E-95F6-66155E7F7DC4}"/>
              </a:ext>
            </a:extLst>
          </p:cNvPr>
          <p:cNvPicPr>
            <a:picLocks noChangeAspect="1"/>
          </p:cNvPicPr>
          <p:nvPr/>
        </p:nvPicPr>
        <p:blipFill>
          <a:blip r:embed="rId3"/>
          <a:stretch>
            <a:fillRect/>
          </a:stretch>
        </p:blipFill>
        <p:spPr>
          <a:xfrm>
            <a:off x="5588015" y="1362075"/>
            <a:ext cx="5343525" cy="4838700"/>
          </a:xfrm>
          <a:prstGeom prst="rect">
            <a:avLst/>
          </a:prstGeom>
        </p:spPr>
      </p:pic>
    </p:spTree>
    <p:extLst>
      <p:ext uri="{BB962C8B-B14F-4D97-AF65-F5344CB8AC3E}">
        <p14:creationId xmlns:p14="http://schemas.microsoft.com/office/powerpoint/2010/main" val="279058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Create balances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21</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10" name="Picture 9">
            <a:extLst>
              <a:ext uri="{FF2B5EF4-FFF2-40B4-BE49-F238E27FC236}">
                <a16:creationId xmlns:a16="http://schemas.microsoft.com/office/drawing/2014/main" id="{BC337F6A-1D10-4E16-B534-A0AC04BE300E}"/>
              </a:ext>
            </a:extLst>
          </p:cNvPr>
          <p:cNvPicPr>
            <a:picLocks noChangeAspect="1"/>
          </p:cNvPicPr>
          <p:nvPr/>
        </p:nvPicPr>
        <p:blipFill>
          <a:blip r:embed="rId2"/>
          <a:stretch>
            <a:fillRect/>
          </a:stretch>
        </p:blipFill>
        <p:spPr>
          <a:xfrm>
            <a:off x="558162" y="1495425"/>
            <a:ext cx="8515350" cy="1933575"/>
          </a:xfrm>
          <a:prstGeom prst="rect">
            <a:avLst/>
          </a:prstGeom>
        </p:spPr>
      </p:pic>
    </p:spTree>
    <p:extLst>
      <p:ext uri="{BB962C8B-B14F-4D97-AF65-F5344CB8AC3E}">
        <p14:creationId xmlns:p14="http://schemas.microsoft.com/office/powerpoint/2010/main" val="6878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Create balances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22</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CBDB3141-12B9-4D0C-B513-11C6467B6BCC}"/>
              </a:ext>
            </a:extLst>
          </p:cNvPr>
          <p:cNvPicPr>
            <a:picLocks noChangeAspect="1"/>
          </p:cNvPicPr>
          <p:nvPr/>
        </p:nvPicPr>
        <p:blipFill>
          <a:blip r:embed="rId2"/>
          <a:stretch>
            <a:fillRect/>
          </a:stretch>
        </p:blipFill>
        <p:spPr>
          <a:xfrm>
            <a:off x="558162" y="1751846"/>
            <a:ext cx="4152900" cy="4114800"/>
          </a:xfrm>
          <a:prstGeom prst="rect">
            <a:avLst/>
          </a:prstGeom>
        </p:spPr>
      </p:pic>
    </p:spTree>
    <p:extLst>
      <p:ext uri="{BB962C8B-B14F-4D97-AF65-F5344CB8AC3E}">
        <p14:creationId xmlns:p14="http://schemas.microsoft.com/office/powerpoint/2010/main" val="20123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Examine balances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23</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8B8D59A6-F1B6-4181-9229-BCDD7BBE807F}"/>
              </a:ext>
            </a:extLst>
          </p:cNvPr>
          <p:cNvPicPr>
            <a:picLocks noChangeAspect="1"/>
          </p:cNvPicPr>
          <p:nvPr/>
        </p:nvPicPr>
        <p:blipFill>
          <a:blip r:embed="rId2"/>
          <a:stretch>
            <a:fillRect/>
          </a:stretch>
        </p:blipFill>
        <p:spPr>
          <a:xfrm>
            <a:off x="788003" y="1510701"/>
            <a:ext cx="9285485" cy="5037629"/>
          </a:xfrm>
          <a:prstGeom prst="rect">
            <a:avLst/>
          </a:prstGeom>
        </p:spPr>
      </p:pic>
    </p:spTree>
    <p:extLst>
      <p:ext uri="{BB962C8B-B14F-4D97-AF65-F5344CB8AC3E}">
        <p14:creationId xmlns:p14="http://schemas.microsoft.com/office/powerpoint/2010/main" val="247985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D6A6-191D-4228-8C81-C0F860537991}"/>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A9D6D03F-6A68-4B56-BE70-28CCFA81465B}"/>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0CAB3640-D296-48BA-A8BD-A59ECE7D864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6CAD16AE-8C00-4401-83B9-C16122960270}"/>
              </a:ext>
            </a:extLst>
          </p:cNvPr>
          <p:cNvSpPr>
            <a:spLocks noGrp="1"/>
          </p:cNvSpPr>
          <p:nvPr>
            <p:ph type="sldNum" sz="quarter" idx="12"/>
          </p:nvPr>
        </p:nvSpPr>
        <p:spPr/>
        <p:txBody>
          <a:bodyPr/>
          <a:lstStyle/>
          <a:p>
            <a:fld id="{B502C9A5-716F-45E6-800B-D4D02CE26F90}" type="slidenum">
              <a:rPr lang="nl-NL" smtClean="0"/>
              <a:t>24</a:t>
            </a:fld>
            <a:endParaRPr lang="nl-NL"/>
          </a:p>
        </p:txBody>
      </p:sp>
      <p:sp>
        <p:nvSpPr>
          <p:cNvPr id="7" name="Text Placeholder 6">
            <a:extLst>
              <a:ext uri="{FF2B5EF4-FFF2-40B4-BE49-F238E27FC236}">
                <a16:creationId xmlns:a16="http://schemas.microsoft.com/office/drawing/2014/main" id="{846BDA13-F9D6-4458-A8EE-B10968E68D7E}"/>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9291EF96-2850-472D-8EDE-069FEEFEBA04}"/>
              </a:ext>
            </a:extLst>
          </p:cNvPr>
          <p:cNvPicPr>
            <a:picLocks noChangeAspect="1"/>
          </p:cNvPicPr>
          <p:nvPr/>
        </p:nvPicPr>
        <p:blipFill>
          <a:blip r:embed="rId2"/>
          <a:stretch>
            <a:fillRect/>
          </a:stretch>
        </p:blipFill>
        <p:spPr>
          <a:xfrm>
            <a:off x="3429866" y="1549836"/>
            <a:ext cx="4374326" cy="4959358"/>
          </a:xfrm>
          <a:prstGeom prst="rect">
            <a:avLst/>
          </a:prstGeom>
        </p:spPr>
      </p:pic>
    </p:spTree>
    <p:extLst>
      <p:ext uri="{BB962C8B-B14F-4D97-AF65-F5344CB8AC3E}">
        <p14:creationId xmlns:p14="http://schemas.microsoft.com/office/powerpoint/2010/main" val="158114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B61-9C5C-440C-907D-6259AC88196D}"/>
              </a:ext>
            </a:extLst>
          </p:cNvPr>
          <p:cNvSpPr>
            <a:spLocks noGrp="1"/>
          </p:cNvSpPr>
          <p:nvPr>
            <p:ph type="title"/>
          </p:nvPr>
        </p:nvSpPr>
        <p:spPr/>
        <p:txBody>
          <a:bodyPr/>
          <a:lstStyle/>
          <a:p>
            <a:r>
              <a:rPr lang="en-US" dirty="0"/>
              <a:t>Use case</a:t>
            </a:r>
          </a:p>
        </p:txBody>
      </p:sp>
      <p:sp>
        <p:nvSpPr>
          <p:cNvPr id="3" name="Vertical Text Placeholder 2">
            <a:extLst>
              <a:ext uri="{FF2B5EF4-FFF2-40B4-BE49-F238E27FC236}">
                <a16:creationId xmlns:a16="http://schemas.microsoft.com/office/drawing/2014/main" id="{2E85B8EF-B55C-440A-A93C-C30B38FC6DB8}"/>
              </a:ext>
            </a:extLst>
          </p:cNvPr>
          <p:cNvSpPr>
            <a:spLocks noGrp="1"/>
          </p:cNvSpPr>
          <p:nvPr>
            <p:ph type="body" orient="vert" idx="1"/>
          </p:nvPr>
        </p:nvSpPr>
        <p:spPr>
          <a:xfrm>
            <a:off x="1517848" y="1594540"/>
            <a:ext cx="10805846" cy="1474583"/>
          </a:xfrm>
        </p:spPr>
        <p:txBody>
          <a:bodyPr/>
          <a:lstStyle/>
          <a:p>
            <a:r>
              <a:rPr lang="en-US" dirty="0"/>
              <a:t>In the past</a:t>
            </a:r>
          </a:p>
        </p:txBody>
      </p:sp>
      <p:sp>
        <p:nvSpPr>
          <p:cNvPr id="4" name="Date Placeholder 3">
            <a:extLst>
              <a:ext uri="{FF2B5EF4-FFF2-40B4-BE49-F238E27FC236}">
                <a16:creationId xmlns:a16="http://schemas.microsoft.com/office/drawing/2014/main" id="{17936999-2A2C-4E54-998C-E48F83D4B01A}"/>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553D7CAD-4718-4FA5-BE41-62B011331425}"/>
              </a:ext>
            </a:extLst>
          </p:cNvPr>
          <p:cNvSpPr>
            <a:spLocks noGrp="1"/>
          </p:cNvSpPr>
          <p:nvPr>
            <p:ph type="ftr" sz="quarter" idx="11"/>
          </p:nvPr>
        </p:nvSpPr>
        <p:spPr/>
        <p:txBody>
          <a:bodyPr/>
          <a:lstStyle/>
          <a:p>
            <a:r>
              <a:rPr lang="nl-NL" dirty="0"/>
              <a:t>Deltares Software Days</a:t>
            </a:r>
          </a:p>
        </p:txBody>
      </p:sp>
      <p:sp>
        <p:nvSpPr>
          <p:cNvPr id="6" name="Slide Number Placeholder 5">
            <a:extLst>
              <a:ext uri="{FF2B5EF4-FFF2-40B4-BE49-F238E27FC236}">
                <a16:creationId xmlns:a16="http://schemas.microsoft.com/office/drawing/2014/main" id="{7760CDF6-6FBB-4707-BDBC-42A1266A9452}"/>
              </a:ext>
            </a:extLst>
          </p:cNvPr>
          <p:cNvSpPr>
            <a:spLocks noGrp="1"/>
          </p:cNvSpPr>
          <p:nvPr>
            <p:ph type="sldNum" sz="quarter" idx="12"/>
          </p:nvPr>
        </p:nvSpPr>
        <p:spPr/>
        <p:txBody>
          <a:bodyPr/>
          <a:lstStyle/>
          <a:p>
            <a:fld id="{B502C9A5-716F-45E6-800B-D4D02CE26F90}" type="slidenum">
              <a:rPr lang="nl-NL" smtClean="0"/>
              <a:t>3</a:t>
            </a:fld>
            <a:endParaRPr lang="nl-NL"/>
          </a:p>
        </p:txBody>
      </p:sp>
      <p:sp>
        <p:nvSpPr>
          <p:cNvPr id="7" name="Text Placeholder 6">
            <a:extLst>
              <a:ext uri="{FF2B5EF4-FFF2-40B4-BE49-F238E27FC236}">
                <a16:creationId xmlns:a16="http://schemas.microsoft.com/office/drawing/2014/main" id="{2452CCC0-5C4A-4CCA-9804-21B027AF94EA}"/>
              </a:ext>
            </a:extLst>
          </p:cNvPr>
          <p:cNvSpPr>
            <a:spLocks noGrp="1"/>
          </p:cNvSpPr>
          <p:nvPr>
            <p:ph type="body" sz="quarter" idx="21"/>
          </p:nvPr>
        </p:nvSpPr>
        <p:spPr/>
        <p:txBody>
          <a:bodyPr/>
          <a:lstStyle/>
          <a:p>
            <a:endParaRPr lang="en-US"/>
          </a:p>
        </p:txBody>
      </p:sp>
      <p:sp>
        <p:nvSpPr>
          <p:cNvPr id="8" name="Vertical Text Placeholder 2">
            <a:extLst>
              <a:ext uri="{FF2B5EF4-FFF2-40B4-BE49-F238E27FC236}">
                <a16:creationId xmlns:a16="http://schemas.microsoft.com/office/drawing/2014/main" id="{15A2B9A5-6C03-46F3-A9FC-BD240D8B642B}"/>
              </a:ext>
            </a:extLst>
          </p:cNvPr>
          <p:cNvSpPr txBox="1">
            <a:spLocks/>
          </p:cNvSpPr>
          <p:nvPr/>
        </p:nvSpPr>
        <p:spPr>
          <a:xfrm>
            <a:off x="1517848" y="3539938"/>
            <a:ext cx="10805846" cy="1474583"/>
          </a:xfrm>
          <a:prstGeom prst="rect">
            <a:avLst/>
          </a:prstGeom>
        </p:spPr>
        <p:txBody>
          <a:bodyPr vert="horz" lIns="0" tIns="0" rIns="0" bIns="0" rtlCol="0">
            <a:noAutofit/>
          </a:bodyPr>
          <a:lst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a:lstStyle>
          <a:p>
            <a:r>
              <a:rPr lang="en-US" dirty="0"/>
              <a:t>Common now</a:t>
            </a:r>
          </a:p>
        </p:txBody>
      </p:sp>
      <p:sp>
        <p:nvSpPr>
          <p:cNvPr id="9" name="Rectangle 8">
            <a:extLst>
              <a:ext uri="{FF2B5EF4-FFF2-40B4-BE49-F238E27FC236}">
                <a16:creationId xmlns:a16="http://schemas.microsoft.com/office/drawing/2014/main" id="{3B431EAC-73EF-4392-9FCE-1944F552ED2B}"/>
              </a:ext>
            </a:extLst>
          </p:cNvPr>
          <p:cNvSpPr/>
          <p:nvPr/>
        </p:nvSpPr>
        <p:spPr>
          <a:xfrm>
            <a:off x="2199991" y="2065642"/>
            <a:ext cx="2027976" cy="105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Hydro model</a:t>
            </a:r>
          </a:p>
        </p:txBody>
      </p:sp>
      <p:sp>
        <p:nvSpPr>
          <p:cNvPr id="10" name="Rectangle 9">
            <a:extLst>
              <a:ext uri="{FF2B5EF4-FFF2-40B4-BE49-F238E27FC236}">
                <a16:creationId xmlns:a16="http://schemas.microsoft.com/office/drawing/2014/main" id="{155D5AC8-3F20-42DA-9287-2117D78C4DAC}"/>
              </a:ext>
            </a:extLst>
          </p:cNvPr>
          <p:cNvSpPr/>
          <p:nvPr/>
        </p:nvSpPr>
        <p:spPr>
          <a:xfrm>
            <a:off x="5576595" y="2065355"/>
            <a:ext cx="2690388" cy="7328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WQ model</a:t>
            </a:r>
          </a:p>
        </p:txBody>
      </p:sp>
      <p:cxnSp>
        <p:nvCxnSpPr>
          <p:cNvPr id="12" name="Straight Arrow Connector 11">
            <a:extLst>
              <a:ext uri="{FF2B5EF4-FFF2-40B4-BE49-F238E27FC236}">
                <a16:creationId xmlns:a16="http://schemas.microsoft.com/office/drawing/2014/main" id="{EDA9ED2C-C4EC-425D-A5BC-AC2B8CD4503D}"/>
              </a:ext>
            </a:extLst>
          </p:cNvPr>
          <p:cNvCxnSpPr>
            <a:cxnSpLocks/>
          </p:cNvCxnSpPr>
          <p:nvPr/>
        </p:nvCxnSpPr>
        <p:spPr>
          <a:xfrm>
            <a:off x="832913" y="2183842"/>
            <a:ext cx="0" cy="311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D26B9B-0861-4EFD-A450-293DCFA8AA6B}"/>
              </a:ext>
            </a:extLst>
          </p:cNvPr>
          <p:cNvCxnSpPr>
            <a:cxnSpLocks/>
            <a:endCxn id="3" idx="0"/>
          </p:cNvCxnSpPr>
          <p:nvPr/>
        </p:nvCxnSpPr>
        <p:spPr>
          <a:xfrm flipV="1">
            <a:off x="4115428" y="1594540"/>
            <a:ext cx="2805343" cy="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03D90D-6FA6-45FA-AD02-66D3779FA21B}"/>
              </a:ext>
            </a:extLst>
          </p:cNvPr>
          <p:cNvSpPr/>
          <p:nvPr/>
        </p:nvSpPr>
        <p:spPr>
          <a:xfrm>
            <a:off x="2199991" y="4223943"/>
            <a:ext cx="2027976" cy="2185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Hydro model</a:t>
            </a:r>
          </a:p>
        </p:txBody>
      </p:sp>
      <p:sp>
        <p:nvSpPr>
          <p:cNvPr id="17" name="Rectangle 16">
            <a:extLst>
              <a:ext uri="{FF2B5EF4-FFF2-40B4-BE49-F238E27FC236}">
                <a16:creationId xmlns:a16="http://schemas.microsoft.com/office/drawing/2014/main" id="{75E98FA3-A366-4F4D-83DF-72A798CF76CB}"/>
              </a:ext>
            </a:extLst>
          </p:cNvPr>
          <p:cNvSpPr/>
          <p:nvPr/>
        </p:nvSpPr>
        <p:spPr>
          <a:xfrm>
            <a:off x="5572646" y="4188731"/>
            <a:ext cx="5707969" cy="7328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WQ model</a:t>
            </a:r>
          </a:p>
        </p:txBody>
      </p:sp>
      <p:sp>
        <p:nvSpPr>
          <p:cNvPr id="21" name="TextBox 20">
            <a:extLst>
              <a:ext uri="{FF2B5EF4-FFF2-40B4-BE49-F238E27FC236}">
                <a16:creationId xmlns:a16="http://schemas.microsoft.com/office/drawing/2014/main" id="{D0E0195A-FD28-477F-ABFA-F1625A3DA881}"/>
              </a:ext>
            </a:extLst>
          </p:cNvPr>
          <p:cNvSpPr txBox="1"/>
          <p:nvPr/>
        </p:nvSpPr>
        <p:spPr>
          <a:xfrm>
            <a:off x="4334903" y="1256693"/>
            <a:ext cx="2475486" cy="369332"/>
          </a:xfrm>
          <a:prstGeom prst="rect">
            <a:avLst/>
          </a:prstGeom>
          <a:noFill/>
        </p:spPr>
        <p:txBody>
          <a:bodyPr wrap="none" rtlCol="0">
            <a:spAutoFit/>
          </a:bodyPr>
          <a:lstStyle/>
          <a:p>
            <a:r>
              <a:rPr lang="en-US" dirty="0"/>
              <a:t>Total time for simulation</a:t>
            </a:r>
          </a:p>
        </p:txBody>
      </p:sp>
      <p:sp>
        <p:nvSpPr>
          <p:cNvPr id="22" name="TextBox 21">
            <a:extLst>
              <a:ext uri="{FF2B5EF4-FFF2-40B4-BE49-F238E27FC236}">
                <a16:creationId xmlns:a16="http://schemas.microsoft.com/office/drawing/2014/main" id="{9745DBDD-3B3D-4742-A99C-C2204E970B08}"/>
              </a:ext>
            </a:extLst>
          </p:cNvPr>
          <p:cNvSpPr txBox="1"/>
          <p:nvPr/>
        </p:nvSpPr>
        <p:spPr>
          <a:xfrm rot="16200000">
            <a:off x="-222402" y="3555395"/>
            <a:ext cx="1634678" cy="369332"/>
          </a:xfrm>
          <a:prstGeom prst="rect">
            <a:avLst/>
          </a:prstGeom>
          <a:noFill/>
        </p:spPr>
        <p:txBody>
          <a:bodyPr wrap="none" rtlCol="0">
            <a:spAutoFit/>
          </a:bodyPr>
          <a:lstStyle/>
          <a:p>
            <a:r>
              <a:rPr lang="en-US" dirty="0"/>
              <a:t>Parallelizability</a:t>
            </a:r>
          </a:p>
        </p:txBody>
      </p:sp>
    </p:spTree>
    <p:extLst>
      <p:ext uri="{BB962C8B-B14F-4D97-AF65-F5344CB8AC3E}">
        <p14:creationId xmlns:p14="http://schemas.microsoft.com/office/powerpoint/2010/main" val="47427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C53B-BE61-42BF-9565-65C78DED1D5F}"/>
              </a:ext>
            </a:extLst>
          </p:cNvPr>
          <p:cNvSpPr>
            <a:spLocks noGrp="1"/>
          </p:cNvSpPr>
          <p:nvPr>
            <p:ph type="title"/>
          </p:nvPr>
        </p:nvSpPr>
        <p:spPr/>
        <p:txBody>
          <a:bodyPr/>
          <a:lstStyle/>
          <a:p>
            <a:r>
              <a:rPr lang="en-US" dirty="0"/>
              <a:t>D-FLOW with processes – parallelizing water quality simulations</a:t>
            </a:r>
          </a:p>
        </p:txBody>
      </p:sp>
      <p:sp>
        <p:nvSpPr>
          <p:cNvPr id="3" name="Vertical Text Placeholder 2">
            <a:extLst>
              <a:ext uri="{FF2B5EF4-FFF2-40B4-BE49-F238E27FC236}">
                <a16:creationId xmlns:a16="http://schemas.microsoft.com/office/drawing/2014/main" id="{E3F541F7-E9FB-4344-8965-EA48A77BB1E8}"/>
              </a:ext>
            </a:extLst>
          </p:cNvPr>
          <p:cNvSpPr>
            <a:spLocks noGrp="1"/>
          </p:cNvSpPr>
          <p:nvPr>
            <p:ph type="body" orient="vert" idx="1"/>
          </p:nvPr>
        </p:nvSpPr>
        <p:spPr/>
        <p:txBody>
          <a:bodyPr/>
          <a:lstStyle/>
          <a:p>
            <a:pPr marL="457200" indent="-457200">
              <a:buFont typeface="Arial" panose="020B0604020202020204" pitchFamily="34" charset="0"/>
              <a:buChar char="•"/>
            </a:pPr>
            <a:r>
              <a:rPr lang="en-US" sz="2000" b="1" dirty="0"/>
              <a:t>Pro</a:t>
            </a:r>
            <a:r>
              <a:rPr lang="en-US" sz="2000" dirty="0"/>
              <a:t>: no more big water balance files</a:t>
            </a:r>
          </a:p>
          <a:p>
            <a:pPr marL="457200" indent="-457200">
              <a:buFont typeface="Arial" panose="020B0604020202020204" pitchFamily="34" charset="0"/>
              <a:buChar char="•"/>
            </a:pPr>
            <a:r>
              <a:rPr lang="en-US" sz="2000" b="1" dirty="0"/>
              <a:t>Pro</a:t>
            </a:r>
            <a:r>
              <a:rPr lang="en-US" sz="2000" dirty="0"/>
              <a:t>: </a:t>
            </a:r>
            <a:r>
              <a:rPr lang="en-US" sz="2000" i="1" dirty="0"/>
              <a:t>no other coupling problems (e.g. changes in segment </a:t>
            </a:r>
            <a:r>
              <a:rPr lang="en-US" sz="2000" i="1" dirty="0" err="1"/>
              <a:t>nrs</a:t>
            </a:r>
            <a:r>
              <a:rPr lang="en-US" sz="2000" i="1" dirty="0"/>
              <a:t>)</a:t>
            </a:r>
          </a:p>
          <a:p>
            <a:pPr marL="457200" indent="-457200">
              <a:buFont typeface="Arial" panose="020B0604020202020204" pitchFamily="34" charset="0"/>
              <a:buChar char="•"/>
            </a:pPr>
            <a:r>
              <a:rPr lang="en-US" sz="2000" b="1" dirty="0"/>
              <a:t>Pro</a:t>
            </a:r>
            <a:r>
              <a:rPr lang="en-US" sz="2000" dirty="0"/>
              <a:t>: no parallelized transport solver in D-WAQ needed</a:t>
            </a:r>
          </a:p>
          <a:p>
            <a:pPr marL="457200" indent="-457200">
              <a:buFont typeface="Arial" panose="020B0604020202020204" pitchFamily="34" charset="0"/>
              <a:buChar char="•"/>
            </a:pPr>
            <a:r>
              <a:rPr lang="en-US" sz="2000" b="1" dirty="0"/>
              <a:t>Con</a:t>
            </a:r>
            <a:r>
              <a:rPr lang="en-US" sz="2000" dirty="0"/>
              <a:t>: rerunning hydrodynamics is expensive (in CPU time)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It is common that you might want to </a:t>
            </a:r>
            <a:r>
              <a:rPr lang="en-US" sz="2000" b="1" dirty="0"/>
              <a:t>compare the speed</a:t>
            </a:r>
            <a:r>
              <a:rPr lang="en-US" sz="2000" dirty="0"/>
              <a:t> of an </a:t>
            </a:r>
            <a:r>
              <a:rPr lang="en-US" sz="2000" b="1" dirty="0"/>
              <a:t>online</a:t>
            </a:r>
            <a:r>
              <a:rPr lang="en-US" sz="2000" dirty="0"/>
              <a:t> model with that of an </a:t>
            </a:r>
            <a:r>
              <a:rPr lang="en-US" sz="2000" b="1" dirty="0"/>
              <a:t>offline</a:t>
            </a:r>
            <a:r>
              <a:rPr lang="en-US" sz="2000" dirty="0"/>
              <a:t> model</a:t>
            </a:r>
          </a:p>
          <a:p>
            <a:pPr marL="457200" indent="-457200">
              <a:buFont typeface="Arial" panose="020B0604020202020204" pitchFamily="34" charset="0"/>
              <a:buChar char="•"/>
            </a:pPr>
            <a:r>
              <a:rPr lang="en-US" sz="2000" dirty="0"/>
              <a:t>For this you need to be able to </a:t>
            </a:r>
            <a:r>
              <a:rPr lang="en-US" sz="2000" b="1" dirty="0"/>
              <a:t>create the same model twice </a:t>
            </a:r>
            <a:r>
              <a:rPr lang="en-US" sz="2000" dirty="0"/>
              <a:t>using quite different architectures</a:t>
            </a:r>
          </a:p>
          <a:p>
            <a:pPr marL="457200" indent="-457200">
              <a:buFont typeface="Arial" panose="020B0604020202020204" pitchFamily="34" charset="0"/>
              <a:buChar char="•"/>
            </a:pPr>
            <a:r>
              <a:rPr lang="en-US" sz="2000" dirty="0"/>
              <a:t>It is best to do this in a structured way</a:t>
            </a:r>
          </a:p>
          <a:p>
            <a:endParaRPr lang="en-US" sz="2000" dirty="0"/>
          </a:p>
        </p:txBody>
      </p:sp>
      <p:sp>
        <p:nvSpPr>
          <p:cNvPr id="4" name="Date Placeholder 3">
            <a:extLst>
              <a:ext uri="{FF2B5EF4-FFF2-40B4-BE49-F238E27FC236}">
                <a16:creationId xmlns:a16="http://schemas.microsoft.com/office/drawing/2014/main" id="{0F237B80-05B0-4119-8AD5-480AC9FDB114}"/>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1C6D711D-096D-4F0F-8796-3C82546E242D}"/>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4475DF2-346A-4311-86AF-07353FFD71BE}"/>
              </a:ext>
            </a:extLst>
          </p:cNvPr>
          <p:cNvSpPr>
            <a:spLocks noGrp="1"/>
          </p:cNvSpPr>
          <p:nvPr>
            <p:ph type="sldNum" sz="quarter" idx="12"/>
          </p:nvPr>
        </p:nvSpPr>
        <p:spPr/>
        <p:txBody>
          <a:bodyPr/>
          <a:lstStyle/>
          <a:p>
            <a:fld id="{B502C9A5-716F-45E6-800B-D4D02CE26F90}" type="slidenum">
              <a:rPr lang="nl-NL" smtClean="0"/>
              <a:t>4</a:t>
            </a:fld>
            <a:endParaRPr lang="nl-NL"/>
          </a:p>
        </p:txBody>
      </p:sp>
      <p:sp>
        <p:nvSpPr>
          <p:cNvPr id="7" name="Text Placeholder 6">
            <a:extLst>
              <a:ext uri="{FF2B5EF4-FFF2-40B4-BE49-F238E27FC236}">
                <a16:creationId xmlns:a16="http://schemas.microsoft.com/office/drawing/2014/main" id="{58F2445C-AFF5-49F1-A2C5-53C31C0A460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0988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9AD5-EF4B-4AA6-8B65-31F65C5C3CC9}"/>
              </a:ext>
            </a:extLst>
          </p:cNvPr>
          <p:cNvSpPr>
            <a:spLocks noGrp="1"/>
          </p:cNvSpPr>
          <p:nvPr>
            <p:ph type="title"/>
          </p:nvPr>
        </p:nvSpPr>
        <p:spPr/>
        <p:txBody>
          <a:bodyPr/>
          <a:lstStyle/>
          <a:p>
            <a:r>
              <a:rPr lang="en-US" dirty="0"/>
              <a:t>Typical workflow to consider</a:t>
            </a:r>
          </a:p>
        </p:txBody>
      </p:sp>
      <p:sp>
        <p:nvSpPr>
          <p:cNvPr id="3" name="Vertical Text Placeholder 2">
            <a:extLst>
              <a:ext uri="{FF2B5EF4-FFF2-40B4-BE49-F238E27FC236}">
                <a16:creationId xmlns:a16="http://schemas.microsoft.com/office/drawing/2014/main" id="{8209D453-8C69-4934-A477-7AF358269843}"/>
              </a:ext>
            </a:extLst>
          </p:cNvPr>
          <p:cNvSpPr>
            <a:spLocks noGrp="1"/>
          </p:cNvSpPr>
          <p:nvPr>
            <p:ph type="body" orient="vert" idx="1"/>
          </p:nvPr>
        </p:nvSpPr>
        <p:spPr/>
        <p:txBody>
          <a:bodyPr/>
          <a:lstStyle/>
          <a:p>
            <a:pPr marL="342900" indent="-342900">
              <a:buFont typeface="+mj-lt"/>
              <a:buAutoNum type="arabicPeriod"/>
            </a:pPr>
            <a:r>
              <a:rPr lang="en-US" sz="2000" dirty="0"/>
              <a:t>The user has a D-FLOW hydrodynamic model that they want to use as the foundation of a water quality model</a:t>
            </a:r>
          </a:p>
          <a:p>
            <a:pPr marL="342900" indent="-342900">
              <a:buFont typeface="+mj-lt"/>
              <a:buAutoNum type="arabicPeriod"/>
            </a:pPr>
            <a:r>
              <a:rPr lang="en-US" sz="2000" dirty="0"/>
              <a:t>Run the FLOW model, obtain coupling output files, and import into </a:t>
            </a:r>
            <a:r>
              <a:rPr lang="en-US" sz="2000" dirty="0" err="1"/>
              <a:t>DeltaShell</a:t>
            </a:r>
            <a:endParaRPr lang="en-US" sz="2000" dirty="0"/>
          </a:p>
          <a:p>
            <a:pPr marL="342900" indent="-342900">
              <a:buFont typeface="+mj-lt"/>
              <a:buAutoNum type="arabicPeriod"/>
            </a:pPr>
            <a:r>
              <a:rPr lang="en-US" sz="2000" dirty="0"/>
              <a:t>Set up the water quality simulation and run D-WAQ</a:t>
            </a:r>
          </a:p>
          <a:p>
            <a:pPr marL="342900" indent="-342900">
              <a:buFont typeface="+mj-lt"/>
              <a:buAutoNum type="arabicPeriod"/>
            </a:pPr>
            <a:endParaRPr lang="en-US" sz="2000" dirty="0"/>
          </a:p>
          <a:p>
            <a:pPr marL="0" indent="0">
              <a:buNone/>
            </a:pPr>
            <a:r>
              <a:rPr lang="en-US" sz="2000" b="1" u="sng" dirty="0"/>
              <a:t>What if you want to see if D-FLOW with processes is a good choice for your application??</a:t>
            </a:r>
          </a:p>
          <a:p>
            <a:pPr marL="0" indent="0">
              <a:buNone/>
            </a:pPr>
            <a:r>
              <a:rPr lang="en-US" sz="2000" dirty="0"/>
              <a:t>Option 1:</a:t>
            </a:r>
          </a:p>
          <a:p>
            <a:r>
              <a:rPr lang="en-US" sz="2000" dirty="0"/>
              <a:t>Augment the D-FLOW model in </a:t>
            </a:r>
            <a:r>
              <a:rPr lang="en-US" sz="2000" dirty="0" err="1"/>
              <a:t>Deltashell</a:t>
            </a:r>
            <a:r>
              <a:rPr lang="en-US" sz="2000" dirty="0"/>
              <a:t> to include processes (shown in previous workshop)</a:t>
            </a:r>
          </a:p>
          <a:p>
            <a:pPr marL="0" indent="0">
              <a:buNone/>
            </a:pPr>
            <a:r>
              <a:rPr lang="en-US" sz="2000" dirty="0"/>
              <a:t>Option 2:</a:t>
            </a:r>
          </a:p>
          <a:p>
            <a:r>
              <a:rPr lang="en-US" sz="2000" dirty="0"/>
              <a:t>‘Grow’ a new model using the old D-FLOW model and a sub file</a:t>
            </a:r>
          </a:p>
          <a:p>
            <a:r>
              <a:rPr lang="en-US" sz="2000" b="1" u="sng" dirty="0"/>
              <a:t>This is what we will look at today </a:t>
            </a:r>
          </a:p>
        </p:txBody>
      </p:sp>
      <p:sp>
        <p:nvSpPr>
          <p:cNvPr id="4" name="Date Placeholder 3">
            <a:extLst>
              <a:ext uri="{FF2B5EF4-FFF2-40B4-BE49-F238E27FC236}">
                <a16:creationId xmlns:a16="http://schemas.microsoft.com/office/drawing/2014/main" id="{77D1F7E6-1263-41B0-807E-23A8D010FFC0}"/>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8EDDEBD1-AD78-45D5-B3CA-A86647D2F45B}"/>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2B8E82AA-B793-4747-AB72-435EE9713BD2}"/>
              </a:ext>
            </a:extLst>
          </p:cNvPr>
          <p:cNvSpPr>
            <a:spLocks noGrp="1"/>
          </p:cNvSpPr>
          <p:nvPr>
            <p:ph type="sldNum" sz="quarter" idx="12"/>
          </p:nvPr>
        </p:nvSpPr>
        <p:spPr/>
        <p:txBody>
          <a:bodyPr/>
          <a:lstStyle/>
          <a:p>
            <a:fld id="{B502C9A5-716F-45E6-800B-D4D02CE26F90}" type="slidenum">
              <a:rPr lang="nl-NL" smtClean="0"/>
              <a:t>5</a:t>
            </a:fld>
            <a:endParaRPr lang="nl-NL"/>
          </a:p>
        </p:txBody>
      </p:sp>
      <p:sp>
        <p:nvSpPr>
          <p:cNvPr id="7" name="Text Placeholder 6">
            <a:extLst>
              <a:ext uri="{FF2B5EF4-FFF2-40B4-BE49-F238E27FC236}">
                <a16:creationId xmlns:a16="http://schemas.microsoft.com/office/drawing/2014/main" id="{52108A98-E9C2-459B-B467-A8DDC45A7366}"/>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37043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6574-CFDA-40C3-9F6B-B5E0C7BC1DED}"/>
              </a:ext>
            </a:extLst>
          </p:cNvPr>
          <p:cNvSpPr>
            <a:spLocks noGrp="1"/>
          </p:cNvSpPr>
          <p:nvPr>
            <p:ph type="title"/>
          </p:nvPr>
        </p:nvSpPr>
        <p:spPr/>
        <p:txBody>
          <a:bodyPr/>
          <a:lstStyle/>
          <a:p>
            <a:r>
              <a:rPr lang="en-US" dirty="0"/>
              <a:t>‘Grow’ a D-FLOW with processes model</a:t>
            </a:r>
          </a:p>
        </p:txBody>
      </p:sp>
      <p:sp>
        <p:nvSpPr>
          <p:cNvPr id="3" name="Vertical Text Placeholder 2">
            <a:extLst>
              <a:ext uri="{FF2B5EF4-FFF2-40B4-BE49-F238E27FC236}">
                <a16:creationId xmlns:a16="http://schemas.microsoft.com/office/drawing/2014/main" id="{E792FC51-084C-4A59-AA99-233B3D477113}"/>
              </a:ext>
            </a:extLst>
          </p:cNvPr>
          <p:cNvSpPr>
            <a:spLocks noGrp="1"/>
          </p:cNvSpPr>
          <p:nvPr>
            <p:ph type="body" orient="vert" idx="1"/>
          </p:nvPr>
        </p:nvSpPr>
        <p:spPr/>
        <p:txBody>
          <a:bodyPr/>
          <a:lstStyle/>
          <a:p>
            <a:r>
              <a:rPr lang="en-US" u="sng" dirty="0"/>
              <a:t>Model Prerequisites:</a:t>
            </a:r>
          </a:p>
          <a:p>
            <a:pPr lvl="1"/>
            <a:r>
              <a:rPr lang="en-US" dirty="0"/>
              <a:t>A D-FLOW model</a:t>
            </a:r>
          </a:p>
          <a:p>
            <a:pPr lvl="1"/>
            <a:r>
              <a:rPr lang="en-US" dirty="0"/>
              <a:t>A sub file</a:t>
            </a:r>
          </a:p>
          <a:p>
            <a:pPr lvl="1"/>
            <a:r>
              <a:rPr lang="en-US" dirty="0" err="1"/>
              <a:t>Deltashell</a:t>
            </a:r>
            <a:r>
              <a:rPr lang="en-US" dirty="0"/>
              <a:t>-format boundary condition files (optional)</a:t>
            </a:r>
          </a:p>
          <a:p>
            <a:r>
              <a:rPr lang="en-US" dirty="0"/>
              <a:t>These will be provided for this workshop</a:t>
            </a:r>
          </a:p>
          <a:p>
            <a:pPr marL="217488" lvl="1" indent="-217488">
              <a:buFont typeface="Segoe UI Light" panose="020B0502040204020203" pitchFamily="34" charset="0"/>
              <a:buChar char="•"/>
            </a:pPr>
            <a:r>
              <a:rPr lang="en-US" u="sng" dirty="0"/>
              <a:t>Python Prerequisites</a:t>
            </a:r>
          </a:p>
          <a:p>
            <a:pPr lvl="2" indent="-471488">
              <a:buFont typeface="Segoe UI Light" panose="020B0502040204020203" pitchFamily="34" charset="0"/>
              <a:buChar char="•"/>
            </a:pPr>
            <a:r>
              <a:rPr lang="en-US" dirty="0"/>
              <a:t>Download the following repository: </a:t>
            </a:r>
            <a:r>
              <a:rPr lang="en-US" dirty="0">
                <a:hlinkClick r:id="rId2"/>
              </a:rPr>
              <a:t>https://github.com/RSchueder/dflowutil</a:t>
            </a:r>
            <a:endParaRPr lang="en-US" dirty="0"/>
          </a:p>
          <a:p>
            <a:pPr lvl="2" indent="-471488">
              <a:buFont typeface="Segoe UI Light" panose="020B0502040204020203" pitchFamily="34" charset="0"/>
              <a:buChar char="•"/>
            </a:pPr>
            <a:r>
              <a:rPr lang="en-US" dirty="0"/>
              <a:t>Follow readme instructions</a:t>
            </a:r>
          </a:p>
          <a:p>
            <a:pPr lvl="2" indent="-471488">
              <a:buFont typeface="Segoe UI Light" panose="020B0502040204020203" pitchFamily="34" charset="0"/>
              <a:buChar char="•"/>
            </a:pPr>
            <a:endParaRPr lang="en-US" dirty="0"/>
          </a:p>
          <a:p>
            <a:pPr lvl="2" indent="-471488">
              <a:buFont typeface="Segoe UI Light" panose="020B0502040204020203" pitchFamily="34" charset="0"/>
              <a:buChar char="•"/>
            </a:pPr>
            <a:endParaRPr lang="en-US" dirty="0"/>
          </a:p>
        </p:txBody>
      </p:sp>
      <p:sp>
        <p:nvSpPr>
          <p:cNvPr id="4" name="Date Placeholder 3">
            <a:extLst>
              <a:ext uri="{FF2B5EF4-FFF2-40B4-BE49-F238E27FC236}">
                <a16:creationId xmlns:a16="http://schemas.microsoft.com/office/drawing/2014/main" id="{464EF99C-C20A-428C-AC49-9310A5CD02D4}"/>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9CC2CE45-75BE-4F43-8900-2C315C3D992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DD2C496-319D-4C45-B4AE-A4F8CF7A7DCC}"/>
              </a:ext>
            </a:extLst>
          </p:cNvPr>
          <p:cNvSpPr>
            <a:spLocks noGrp="1"/>
          </p:cNvSpPr>
          <p:nvPr>
            <p:ph type="sldNum" sz="quarter" idx="12"/>
          </p:nvPr>
        </p:nvSpPr>
        <p:spPr/>
        <p:txBody>
          <a:bodyPr/>
          <a:lstStyle/>
          <a:p>
            <a:fld id="{B502C9A5-716F-45E6-800B-D4D02CE26F90}" type="slidenum">
              <a:rPr lang="nl-NL" smtClean="0"/>
              <a:t>6</a:t>
            </a:fld>
            <a:endParaRPr lang="nl-NL"/>
          </a:p>
        </p:txBody>
      </p:sp>
      <p:sp>
        <p:nvSpPr>
          <p:cNvPr id="7" name="Text Placeholder 6">
            <a:extLst>
              <a:ext uri="{FF2B5EF4-FFF2-40B4-BE49-F238E27FC236}">
                <a16:creationId xmlns:a16="http://schemas.microsoft.com/office/drawing/2014/main" id="{F36636D1-541E-4BFF-AF9F-F8D10E969676}"/>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2F80820C-A0D7-467E-9B6B-E00C1A03FED3}"/>
              </a:ext>
            </a:extLst>
          </p:cNvPr>
          <p:cNvPicPr>
            <a:picLocks noChangeAspect="1"/>
          </p:cNvPicPr>
          <p:nvPr/>
        </p:nvPicPr>
        <p:blipFill>
          <a:blip r:embed="rId3"/>
          <a:stretch>
            <a:fillRect/>
          </a:stretch>
        </p:blipFill>
        <p:spPr>
          <a:xfrm>
            <a:off x="890688" y="4317630"/>
            <a:ext cx="6226606" cy="2340932"/>
          </a:xfrm>
          <a:prstGeom prst="rect">
            <a:avLst/>
          </a:prstGeom>
        </p:spPr>
      </p:pic>
    </p:spTree>
    <p:extLst>
      <p:ext uri="{BB962C8B-B14F-4D97-AF65-F5344CB8AC3E}">
        <p14:creationId xmlns:p14="http://schemas.microsoft.com/office/powerpoint/2010/main" val="25202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C574-CA26-4CF5-888D-93CC4C7D450E}"/>
              </a:ext>
            </a:extLst>
          </p:cNvPr>
          <p:cNvSpPr>
            <a:spLocks noGrp="1"/>
          </p:cNvSpPr>
          <p:nvPr>
            <p:ph type="title"/>
          </p:nvPr>
        </p:nvSpPr>
        <p:spPr/>
        <p:txBody>
          <a:bodyPr/>
          <a:lstStyle/>
          <a:p>
            <a:r>
              <a:rPr lang="en-US" dirty="0"/>
              <a:t>The FLOW model we will be working with</a:t>
            </a:r>
          </a:p>
        </p:txBody>
      </p:sp>
      <p:sp>
        <p:nvSpPr>
          <p:cNvPr id="4" name="Date Placeholder 3">
            <a:extLst>
              <a:ext uri="{FF2B5EF4-FFF2-40B4-BE49-F238E27FC236}">
                <a16:creationId xmlns:a16="http://schemas.microsoft.com/office/drawing/2014/main" id="{E3D74875-8804-486A-B087-25A7EAA19E0D}"/>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3CC93D3B-1B46-4713-9F30-EEF78CDE10F4}"/>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97B1B1E1-7807-4DAB-8047-880C9A6E6335}"/>
              </a:ext>
            </a:extLst>
          </p:cNvPr>
          <p:cNvSpPr>
            <a:spLocks noGrp="1"/>
          </p:cNvSpPr>
          <p:nvPr>
            <p:ph type="sldNum" sz="quarter" idx="12"/>
          </p:nvPr>
        </p:nvSpPr>
        <p:spPr/>
        <p:txBody>
          <a:bodyPr/>
          <a:lstStyle/>
          <a:p>
            <a:fld id="{B502C9A5-716F-45E6-800B-D4D02CE26F90}" type="slidenum">
              <a:rPr lang="nl-NL" smtClean="0"/>
              <a:t>7</a:t>
            </a:fld>
            <a:endParaRPr lang="nl-NL"/>
          </a:p>
        </p:txBody>
      </p:sp>
      <p:sp>
        <p:nvSpPr>
          <p:cNvPr id="7" name="Text Placeholder 6">
            <a:extLst>
              <a:ext uri="{FF2B5EF4-FFF2-40B4-BE49-F238E27FC236}">
                <a16:creationId xmlns:a16="http://schemas.microsoft.com/office/drawing/2014/main" id="{1A1D25E9-C427-48C1-96BE-80F43CCBE19E}"/>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327559B8-6572-4393-8CA4-A2AB956B3690}"/>
              </a:ext>
            </a:extLst>
          </p:cNvPr>
          <p:cNvPicPr>
            <a:picLocks noChangeAspect="1"/>
          </p:cNvPicPr>
          <p:nvPr/>
        </p:nvPicPr>
        <p:blipFill>
          <a:blip r:embed="rId2"/>
          <a:stretch>
            <a:fillRect/>
          </a:stretch>
        </p:blipFill>
        <p:spPr>
          <a:xfrm>
            <a:off x="825563" y="1522902"/>
            <a:ext cx="9231086" cy="5013227"/>
          </a:xfrm>
          <a:prstGeom prst="rect">
            <a:avLst/>
          </a:prstGeom>
        </p:spPr>
      </p:pic>
      <p:sp>
        <p:nvSpPr>
          <p:cNvPr id="9" name="Rectangle 8">
            <a:extLst>
              <a:ext uri="{FF2B5EF4-FFF2-40B4-BE49-F238E27FC236}">
                <a16:creationId xmlns:a16="http://schemas.microsoft.com/office/drawing/2014/main" id="{67B32C11-96E7-4DB5-BE1A-C56A2BD7BDB3}"/>
              </a:ext>
            </a:extLst>
          </p:cNvPr>
          <p:cNvSpPr/>
          <p:nvPr/>
        </p:nvSpPr>
        <p:spPr>
          <a:xfrm>
            <a:off x="5608635" y="1246433"/>
            <a:ext cx="5673733" cy="369332"/>
          </a:xfrm>
          <a:prstGeom prst="rect">
            <a:avLst/>
          </a:prstGeom>
        </p:spPr>
        <p:txBody>
          <a:bodyPr wrap="none">
            <a:spAutoFit/>
          </a:bodyPr>
          <a:lstStyle/>
          <a:p>
            <a:r>
              <a:rPr lang="en-US" dirty="0"/>
              <a:t>Path = \</a:t>
            </a:r>
            <a:r>
              <a:rPr lang="en-US" dirty="0" err="1"/>
              <a:t>dflowutil</a:t>
            </a:r>
            <a:r>
              <a:rPr lang="en-US" dirty="0"/>
              <a:t>\tests\DSD\00_src\</a:t>
            </a:r>
            <a:r>
              <a:rPr lang="en-US" dirty="0" err="1"/>
              <a:t>current_situation.mdu</a:t>
            </a:r>
            <a:endParaRPr lang="en-US" dirty="0"/>
          </a:p>
        </p:txBody>
      </p:sp>
    </p:spTree>
    <p:extLst>
      <p:ext uri="{BB962C8B-B14F-4D97-AF65-F5344CB8AC3E}">
        <p14:creationId xmlns:p14="http://schemas.microsoft.com/office/powerpoint/2010/main" val="187063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1311-897F-4313-A37E-BA666E5EA83A}"/>
              </a:ext>
            </a:extLst>
          </p:cNvPr>
          <p:cNvSpPr>
            <a:spLocks noGrp="1"/>
          </p:cNvSpPr>
          <p:nvPr>
            <p:ph type="title"/>
          </p:nvPr>
        </p:nvSpPr>
        <p:spPr/>
        <p:txBody>
          <a:bodyPr/>
          <a:lstStyle/>
          <a:p>
            <a:r>
              <a:rPr lang="en-US" dirty="0" err="1"/>
              <a:t>dflowutil.DFMWAQModel</a:t>
            </a:r>
            <a:endParaRPr lang="en-US" dirty="0"/>
          </a:p>
        </p:txBody>
      </p:sp>
      <p:sp>
        <p:nvSpPr>
          <p:cNvPr id="3" name="Vertical Text Placeholder 2">
            <a:extLst>
              <a:ext uri="{FF2B5EF4-FFF2-40B4-BE49-F238E27FC236}">
                <a16:creationId xmlns:a16="http://schemas.microsoft.com/office/drawing/2014/main" id="{023C57D0-F2C6-455D-B729-11A67F265D70}"/>
              </a:ext>
            </a:extLst>
          </p:cNvPr>
          <p:cNvSpPr>
            <a:spLocks noGrp="1"/>
          </p:cNvSpPr>
          <p:nvPr>
            <p:ph type="body" orient="vert" idx="1"/>
          </p:nvPr>
        </p:nvSpPr>
        <p:spPr/>
        <p:txBody>
          <a:bodyPr/>
          <a:lstStyle/>
          <a:p>
            <a:r>
              <a:rPr lang="en-US" dirty="0" err="1"/>
              <a:t>dflowutil</a:t>
            </a:r>
            <a:r>
              <a:rPr lang="en-US" dirty="0"/>
              <a:t> is a python </a:t>
            </a:r>
            <a:r>
              <a:rPr lang="en-US" i="1" dirty="0"/>
              <a:t>package</a:t>
            </a:r>
          </a:p>
          <a:p>
            <a:r>
              <a:rPr lang="en-US" dirty="0" err="1"/>
              <a:t>DFMWAQModel</a:t>
            </a:r>
            <a:r>
              <a:rPr lang="en-US" dirty="0"/>
              <a:t> is a </a:t>
            </a:r>
            <a:r>
              <a:rPr lang="en-US" i="1" dirty="0"/>
              <a:t>module</a:t>
            </a:r>
            <a:r>
              <a:rPr lang="en-US" dirty="0"/>
              <a:t> of the package</a:t>
            </a:r>
          </a:p>
          <a:p>
            <a:r>
              <a:rPr lang="en-US" dirty="0"/>
              <a:t>It is a class that holds information and function needed to build a new D-FLOW with processes model from a D-FLOW model</a:t>
            </a:r>
          </a:p>
        </p:txBody>
      </p:sp>
      <p:sp>
        <p:nvSpPr>
          <p:cNvPr id="4" name="Date Placeholder 3">
            <a:extLst>
              <a:ext uri="{FF2B5EF4-FFF2-40B4-BE49-F238E27FC236}">
                <a16:creationId xmlns:a16="http://schemas.microsoft.com/office/drawing/2014/main" id="{B9D55C09-8982-4952-A242-CAA06088C98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66694C34-E50E-4950-BB30-1B4D6F0A227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8C50708-1C04-4ADB-90D0-B2B8CAEF2F1A}"/>
              </a:ext>
            </a:extLst>
          </p:cNvPr>
          <p:cNvSpPr>
            <a:spLocks noGrp="1"/>
          </p:cNvSpPr>
          <p:nvPr>
            <p:ph type="sldNum" sz="quarter" idx="12"/>
          </p:nvPr>
        </p:nvSpPr>
        <p:spPr/>
        <p:txBody>
          <a:bodyPr/>
          <a:lstStyle/>
          <a:p>
            <a:fld id="{B502C9A5-716F-45E6-800B-D4D02CE26F90}" type="slidenum">
              <a:rPr lang="nl-NL" smtClean="0"/>
              <a:t>8</a:t>
            </a:fld>
            <a:endParaRPr lang="nl-NL"/>
          </a:p>
        </p:txBody>
      </p:sp>
      <p:sp>
        <p:nvSpPr>
          <p:cNvPr id="7" name="Text Placeholder 6">
            <a:extLst>
              <a:ext uri="{FF2B5EF4-FFF2-40B4-BE49-F238E27FC236}">
                <a16:creationId xmlns:a16="http://schemas.microsoft.com/office/drawing/2014/main" id="{7DDEF8C1-FBC5-47C4-A230-6DA4A502DE67}"/>
              </a:ext>
            </a:extLst>
          </p:cNvPr>
          <p:cNvSpPr>
            <a:spLocks noGrp="1"/>
          </p:cNvSpPr>
          <p:nvPr>
            <p:ph type="body" sz="quarter" idx="21"/>
          </p:nvPr>
        </p:nvSpPr>
        <p:spPr/>
        <p:txBody>
          <a:bodyPr/>
          <a:lstStyle/>
          <a:p>
            <a:endParaRPr lang="en-US"/>
          </a:p>
        </p:txBody>
      </p:sp>
      <p:pic>
        <p:nvPicPr>
          <p:cNvPr id="9" name="Picture 8">
            <a:extLst>
              <a:ext uri="{FF2B5EF4-FFF2-40B4-BE49-F238E27FC236}">
                <a16:creationId xmlns:a16="http://schemas.microsoft.com/office/drawing/2014/main" id="{24F94459-6546-402C-81AC-832C697F2141}"/>
              </a:ext>
            </a:extLst>
          </p:cNvPr>
          <p:cNvPicPr>
            <a:picLocks noChangeAspect="1"/>
          </p:cNvPicPr>
          <p:nvPr/>
        </p:nvPicPr>
        <p:blipFill>
          <a:blip r:embed="rId2"/>
          <a:stretch>
            <a:fillRect/>
          </a:stretch>
        </p:blipFill>
        <p:spPr>
          <a:xfrm>
            <a:off x="1466850" y="2654388"/>
            <a:ext cx="7905750" cy="3486150"/>
          </a:xfrm>
          <a:prstGeom prst="rect">
            <a:avLst/>
          </a:prstGeom>
        </p:spPr>
      </p:pic>
    </p:spTree>
    <p:extLst>
      <p:ext uri="{BB962C8B-B14F-4D97-AF65-F5344CB8AC3E}">
        <p14:creationId xmlns:p14="http://schemas.microsoft.com/office/powerpoint/2010/main" val="35889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2899-8728-494E-8E89-4495548C6BDD}"/>
              </a:ext>
            </a:extLst>
          </p:cNvPr>
          <p:cNvSpPr>
            <a:spLocks noGrp="1"/>
          </p:cNvSpPr>
          <p:nvPr>
            <p:ph type="title"/>
          </p:nvPr>
        </p:nvSpPr>
        <p:spPr/>
        <p:txBody>
          <a:bodyPr/>
          <a:lstStyle/>
          <a:p>
            <a:r>
              <a:rPr lang="en-US" dirty="0"/>
              <a:t>What does </a:t>
            </a:r>
            <a:r>
              <a:rPr lang="en-US" dirty="0" err="1"/>
              <a:t>dflowutil.DFMWAQModel</a:t>
            </a:r>
            <a:r>
              <a:rPr lang="en-US" dirty="0"/>
              <a:t> do?</a:t>
            </a:r>
          </a:p>
        </p:txBody>
      </p:sp>
      <p:sp>
        <p:nvSpPr>
          <p:cNvPr id="3" name="Vertical Text Placeholder 2">
            <a:extLst>
              <a:ext uri="{FF2B5EF4-FFF2-40B4-BE49-F238E27FC236}">
                <a16:creationId xmlns:a16="http://schemas.microsoft.com/office/drawing/2014/main" id="{4296186A-4F89-4624-9C21-65DB5BEE3AC5}"/>
              </a:ext>
            </a:extLst>
          </p:cNvPr>
          <p:cNvSpPr>
            <a:spLocks noGrp="1"/>
          </p:cNvSpPr>
          <p:nvPr>
            <p:ph type="body" orient="vert" idx="1"/>
          </p:nvPr>
        </p:nvSpPr>
        <p:spPr/>
        <p:txBody>
          <a:bodyPr/>
          <a:lstStyle/>
          <a:p>
            <a:r>
              <a:rPr lang="en-US" sz="2000" dirty="0"/>
              <a:t>It builds an entire model from a sub file. This way there is no room for mistake in the ordering of substances in the loads file!</a:t>
            </a:r>
          </a:p>
          <a:p>
            <a:r>
              <a:rPr lang="en-US" sz="2000" dirty="0"/>
              <a:t>It scans the </a:t>
            </a:r>
            <a:r>
              <a:rPr lang="en-US" sz="2000" dirty="0" err="1"/>
              <a:t>mdu</a:t>
            </a:r>
            <a:r>
              <a:rPr lang="en-US" sz="2000" dirty="0"/>
              <a:t> for all model assets, excluding boundary conditions (specify these explicitly)</a:t>
            </a:r>
          </a:p>
          <a:p>
            <a:r>
              <a:rPr lang="en-US" sz="2000" dirty="0"/>
              <a:t>It creates boundary conditions for all transportable substances. The data is either dummy or is taken from </a:t>
            </a:r>
            <a:r>
              <a:rPr lang="en-US" sz="2000" dirty="0" err="1"/>
              <a:t>deltashell</a:t>
            </a:r>
            <a:r>
              <a:rPr lang="en-US" sz="2000" dirty="0"/>
              <a:t>-formatted *.csv files (if available)</a:t>
            </a:r>
          </a:p>
          <a:p>
            <a:r>
              <a:rPr lang="en-US" sz="2000" dirty="0"/>
              <a:t>It creates initial conditions for all substances, either uniform, or as 2D field</a:t>
            </a:r>
          </a:p>
        </p:txBody>
      </p:sp>
      <p:sp>
        <p:nvSpPr>
          <p:cNvPr id="4" name="Date Placeholder 3">
            <a:extLst>
              <a:ext uri="{FF2B5EF4-FFF2-40B4-BE49-F238E27FC236}">
                <a16:creationId xmlns:a16="http://schemas.microsoft.com/office/drawing/2014/main" id="{DD80EB68-85AF-45A2-AAAA-8C81C9B31BDF}"/>
              </a:ext>
            </a:extLst>
          </p:cNvPr>
          <p:cNvSpPr>
            <a:spLocks noGrp="1"/>
          </p:cNvSpPr>
          <p:nvPr>
            <p:ph type="dt" sz="half" idx="10"/>
          </p:nvPr>
        </p:nvSpPr>
        <p:spPr/>
        <p:txBody>
          <a:bodyPr/>
          <a:lstStyle/>
          <a:p>
            <a:fld id="{BD77228F-903D-443A-9616-899C9E5761AC}" type="datetime1">
              <a:rPr lang="nl-NL" smtClean="0"/>
              <a:t>11-11-2019</a:t>
            </a:fld>
            <a:endParaRPr lang="nl-NL"/>
          </a:p>
        </p:txBody>
      </p:sp>
      <p:sp>
        <p:nvSpPr>
          <p:cNvPr id="5" name="Footer Placeholder 4">
            <a:extLst>
              <a:ext uri="{FF2B5EF4-FFF2-40B4-BE49-F238E27FC236}">
                <a16:creationId xmlns:a16="http://schemas.microsoft.com/office/drawing/2014/main" id="{FEC528FC-4519-43A0-8826-454A0D0A4770}"/>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3C8BB333-C3DB-43BA-8D5C-F9F34E923DEF}"/>
              </a:ext>
            </a:extLst>
          </p:cNvPr>
          <p:cNvSpPr>
            <a:spLocks noGrp="1"/>
          </p:cNvSpPr>
          <p:nvPr>
            <p:ph type="sldNum" sz="quarter" idx="12"/>
          </p:nvPr>
        </p:nvSpPr>
        <p:spPr/>
        <p:txBody>
          <a:bodyPr/>
          <a:lstStyle/>
          <a:p>
            <a:fld id="{B502C9A5-716F-45E6-800B-D4D02CE26F90}" type="slidenum">
              <a:rPr lang="nl-NL" smtClean="0"/>
              <a:t>9</a:t>
            </a:fld>
            <a:endParaRPr lang="nl-NL"/>
          </a:p>
        </p:txBody>
      </p:sp>
      <p:sp>
        <p:nvSpPr>
          <p:cNvPr id="7" name="Text Placeholder 6">
            <a:extLst>
              <a:ext uri="{FF2B5EF4-FFF2-40B4-BE49-F238E27FC236}">
                <a16:creationId xmlns:a16="http://schemas.microsoft.com/office/drawing/2014/main" id="{1CA69F3A-999B-4D93-8A96-8C7728916823}"/>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A424629B-AB81-4435-8C8F-32A19407732D}"/>
              </a:ext>
            </a:extLst>
          </p:cNvPr>
          <p:cNvPicPr>
            <a:picLocks noChangeAspect="1"/>
          </p:cNvPicPr>
          <p:nvPr/>
        </p:nvPicPr>
        <p:blipFill>
          <a:blip r:embed="rId2"/>
          <a:stretch>
            <a:fillRect/>
          </a:stretch>
        </p:blipFill>
        <p:spPr>
          <a:xfrm>
            <a:off x="698500" y="3969377"/>
            <a:ext cx="4914900" cy="1809750"/>
          </a:xfrm>
          <a:prstGeom prst="rect">
            <a:avLst/>
          </a:prstGeom>
        </p:spPr>
      </p:pic>
    </p:spTree>
    <p:extLst>
      <p:ext uri="{BB962C8B-B14F-4D97-AF65-F5344CB8AC3E}">
        <p14:creationId xmlns:p14="http://schemas.microsoft.com/office/powerpoint/2010/main" val="15775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B483BA7062DB499D141A10D70C9100" ma:contentTypeVersion="10" ma:contentTypeDescription="Create a new document." ma:contentTypeScope="" ma:versionID="605aa5c203c4c12f3df16b1b9f27bfed">
  <xsd:schema xmlns:xsd="http://www.w3.org/2001/XMLSchema" xmlns:xs="http://www.w3.org/2001/XMLSchema" xmlns:p="http://schemas.microsoft.com/office/2006/metadata/properties" xmlns:ns3="db9a79df-7284-4152-97f5-754ae7935c6e" xmlns:ns4="1c440982-8ed6-4696-bb6d-c57a6b77d770" targetNamespace="http://schemas.microsoft.com/office/2006/metadata/properties" ma:root="true" ma:fieldsID="055285b4d8bb7c7715368db30281f6a1" ns3:_="" ns4:_="">
    <xsd:import namespace="db9a79df-7284-4152-97f5-754ae7935c6e"/>
    <xsd:import namespace="1c440982-8ed6-4696-bb6d-c57a6b77d77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a79df-7284-4152-97f5-754ae7935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440982-8ed6-4696-bb6d-c57a6b77d77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FD4E3-BBE2-49AE-BB4F-BDB22BA1B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9a79df-7284-4152-97f5-754ae7935c6e"/>
    <ds:schemaRef ds:uri="1c440982-8ed6-4696-bb6d-c57a6b77d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F68EDD-DABE-4010-8B78-110DF16AE394}">
  <ds:schemaRefs>
    <ds:schemaRef ds:uri="http://schemas.microsoft.com/sharepoint/v3/contenttype/forms"/>
  </ds:schemaRefs>
</ds:datastoreItem>
</file>

<file path=customXml/itemProps3.xml><?xml version="1.0" encoding="utf-8"?>
<ds:datastoreItem xmlns:ds="http://schemas.openxmlformats.org/officeDocument/2006/customXml" ds:itemID="{1800D09E-E1D9-4D67-A86F-7CB996A83338}">
  <ds:schemaRefs>
    <ds:schemaRef ds:uri="http://purl.org/dc/elements/1.1/"/>
    <ds:schemaRef ds:uri="http://schemas.microsoft.com/office/2006/metadata/properties"/>
    <ds:schemaRef ds:uri="1c440982-8ed6-4696-bb6d-c57a6b77d770"/>
    <ds:schemaRef ds:uri="http://purl.org/dc/terms/"/>
    <ds:schemaRef ds:uri="db9a79df-7284-4152-97f5-754ae7935c6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3779</TotalTime>
  <Words>911</Words>
  <Application>Microsoft Office PowerPoint</Application>
  <PresentationFormat>Widescreen</PresentationFormat>
  <Paragraphs>179</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Open Sans</vt:lpstr>
      <vt:lpstr>Segoe UI Light</vt:lpstr>
      <vt:lpstr>Deltares</vt:lpstr>
      <vt:lpstr>(INSTRUCTIES)</vt:lpstr>
      <vt:lpstr>PowerPoint Presentation</vt:lpstr>
      <vt:lpstr>Agenda</vt:lpstr>
      <vt:lpstr>Use case</vt:lpstr>
      <vt:lpstr>D-FLOW with processes – parallelizing water quality simulations</vt:lpstr>
      <vt:lpstr>Typical workflow to consider</vt:lpstr>
      <vt:lpstr>‘Grow’ a D-FLOW with processes model</vt:lpstr>
      <vt:lpstr>The FLOW model we will be working with</vt:lpstr>
      <vt:lpstr>dflowutil.DFMWAQModel</vt:lpstr>
      <vt:lpstr>What does dflowutil.DFMWAQModel do?</vt:lpstr>
      <vt:lpstr>How can I use it: making the model</vt:lpstr>
      <vt:lpstr>Set up conda environment and running</vt:lpstr>
      <vt:lpstr>Examine the new model</vt:lpstr>
      <vt:lpstr>Running the model</vt:lpstr>
      <vt:lpstr>Run and take a break</vt:lpstr>
      <vt:lpstr>Take a look at the results</vt:lpstr>
      <vt:lpstr>Making a restart</vt:lpstr>
      <vt:lpstr>Adding the restart to the model</vt:lpstr>
      <vt:lpstr>Adding a balance area to the model</vt:lpstr>
      <vt:lpstr>Run and take a break</vt:lpstr>
      <vt:lpstr>Take a look at the results</vt:lpstr>
      <vt:lpstr>Create balances</vt:lpstr>
      <vt:lpstr>Create balances</vt:lpstr>
      <vt:lpstr>Examine balances</vt:lpstr>
      <vt:lpstr>Any questions?</vt:lpstr>
    </vt:vector>
  </TitlesOfParts>
  <Manager>MADE BY PPTSOLUTIONS.NL</Manager>
  <Company>PPTSOLUTIONS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PPTSOLUTIONS.NL</dc:title>
  <dc:subject>MADE BY PPTSOLUTIONS.NL</dc:subject>
  <dc:creator>Rudy.Schueder@deltares.nl</dc:creator>
  <cp:keywords>MADE BY PPTSOLUTIONS.NL</cp:keywords>
  <cp:lastModifiedBy>Rudy Schueder</cp:lastModifiedBy>
  <cp:revision>63</cp:revision>
  <cp:lastPrinted>2019-04-04T15:31:13Z</cp:lastPrinted>
  <dcterms:created xsi:type="dcterms:W3CDTF">2017-01-18T13:00:15Z</dcterms:created>
  <dcterms:modified xsi:type="dcterms:W3CDTF">2019-11-11T17:16:39Z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0x01010000B483BA7062DB499D141A10D70C9100</vt:lpwstr>
  </property>
</Properties>
</file>