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88566" autoAdjust="0"/>
  </p:normalViewPr>
  <p:slideViewPr>
    <p:cSldViewPr>
      <p:cViewPr>
        <p:scale>
          <a:sx n="80" d="100"/>
          <a:sy n="80" d="100"/>
        </p:scale>
        <p:origin x="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8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0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53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97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9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52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28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830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4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68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473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17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5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51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887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96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0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4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9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06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00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31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24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slide" Target="slide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slide" Target="slide18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2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5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.emf"/><Relationship Id="rId3" Type="http://schemas.openxmlformats.org/officeDocument/2006/relationships/image" Target="../media/image5.png"/><Relationship Id="rId7" Type="http://schemas.openxmlformats.org/officeDocument/2006/relationships/image" Target="../media/image13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6.emf"/><Relationship Id="rId5" Type="http://schemas.openxmlformats.org/officeDocument/2006/relationships/image" Target="../media/image11.wmf"/><Relationship Id="rId10" Type="http://schemas.openxmlformats.org/officeDocument/2006/relationships/image" Target="../media/image15.emf"/><Relationship Id="rId4" Type="http://schemas.openxmlformats.org/officeDocument/2006/relationships/image" Target="../media/image10.emf"/><Relationship Id="rId9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Proceso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 de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Gestión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 de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Configuración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112" charset="-128"/>
            </a:endParaRPr>
          </a:p>
        </p:txBody>
      </p:sp>
      <p:sp>
        <p:nvSpPr>
          <p:cNvPr id="118" name="Rectángulo 117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90977" y="3412254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62639" y="3342404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" name="AutoShape 32"/>
          <p:cNvSpPr>
            <a:spLocks noChangeArrowheads="1"/>
          </p:cNvSpPr>
          <p:nvPr/>
        </p:nvSpPr>
        <p:spPr bwMode="auto">
          <a:xfrm>
            <a:off x="172600" y="183789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de pruebas(</a:t>
            </a:r>
            <a:r>
              <a:rPr lang="es-PE" sz="1000" b="1" dirty="0"/>
              <a:t>Gestor de la Calidad</a:t>
            </a:r>
            <a:r>
              <a:rPr lang="es-PE" sz="1400" b="1" dirty="0"/>
              <a:t>)</a:t>
            </a:r>
            <a:endParaRPr lang="es-ES" sz="1400" b="1" dirty="0"/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2009368" y="177914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y revisión de los documentos, de acuerdo a los procedimientos establecidos.</a:t>
            </a:r>
            <a:endParaRPr lang="es-ES" sz="1400" dirty="0"/>
          </a:p>
        </p:txBody>
      </p:sp>
      <p:sp>
        <p:nvSpPr>
          <p:cNvPr id="11" name="Rectángulo 10"/>
          <p:cNvSpPr/>
          <p:nvPr/>
        </p:nvSpPr>
        <p:spPr bwMode="auto">
          <a:xfrm>
            <a:off x="1298168" y="136133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Roles y responsabilidades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4.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Entradas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y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salidas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	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136133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 bwMode="auto">
          <a:xfrm>
            <a:off x="1339850" y="115509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Entradas y salidas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5.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Descripción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	5.1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Subprocesos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-11112" y="136133"/>
            <a:ext cx="9155112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Proyecto/Analista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Proyecto/Analista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Analista y</a:t>
              </a:r>
            </a:p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Analista de pruebas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(3) 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Analista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9" name="Rectángulo 38"/>
          <p:cNvSpPr/>
          <p:nvPr/>
        </p:nvSpPr>
        <p:spPr bwMode="auto">
          <a:xfrm>
            <a:off x="1309688" y="115814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Gestión de la Configuración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9838210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Analista(GC)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Analista(GC)/ Analista de pruebas(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GCa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 bwMode="auto">
          <a:xfrm>
            <a:off x="1329097" y="115840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Gestión de la Configuración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5.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Descripción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	5.2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Actividades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169" y="107966"/>
            <a:ext cx="9242337" cy="1133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 dirty="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(1) 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Analista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(3) 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0489510"/>
              </p:ext>
            </p:extLst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Analista(GC)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Analista(GC)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259632" y="93664"/>
            <a:ext cx="8259762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5.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Descripción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	5.3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Tareas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Rectángulo 1"/>
          <p:cNvSpPr/>
          <p:nvPr/>
        </p:nvSpPr>
        <p:spPr bwMode="auto">
          <a:xfrm>
            <a:off x="0" y="11663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6. </a:t>
            </a:r>
            <a:r>
              <a:rPr lang="es-PE" sz="2400" dirty="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7. </a:t>
            </a:r>
            <a:r>
              <a:rPr lang="es-PE" sz="2400" dirty="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8. </a:t>
            </a:r>
            <a:r>
              <a:rPr lang="es-PE" sz="2400" dirty="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 dirty="0">
              <a:solidFill>
                <a:srgbClr val="0066CC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1331913" y="116632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54981" y="27027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Contenido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112254"/>
            <a:ext cx="1289050" cy="1388183"/>
            <a:chOff x="1474" y="1337"/>
            <a:chExt cx="607" cy="778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37"/>
              <a:ext cx="607" cy="21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(3) Analista de configuración/ </a:t>
              </a:r>
            </a:p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Lista de </a:t>
              </a:r>
              <a:r>
                <a:rPr lang="es-PE" sz="800" b="1" dirty="0" err="1">
                  <a:solidFill>
                    <a:srgbClr val="000066"/>
                  </a:solidFill>
                </a:rPr>
                <a:t>Items</a:t>
              </a:r>
              <a:r>
                <a:rPr lang="es-PE" sz="800" b="1" dirty="0">
                  <a:solidFill>
                    <a:srgbClr val="000066"/>
                  </a:solidFill>
                </a:rPr>
                <a:t>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(5) 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(6) 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Analista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1988840"/>
            <a:ext cx="1289050" cy="1511598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(2) Analista de configuración y Documentador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745680"/>
            <a:ext cx="223838" cy="107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Analista de pruebas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(1) Analista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745680"/>
            <a:ext cx="295275" cy="16208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367322558"/>
              </p:ext>
            </p:extLst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</a:t>
                      </a:r>
                      <a:r>
                        <a:rPr kumimoji="0" lang="es-PE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Respons</a:t>
                      </a: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 la Tarea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 la Tarea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Salida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Analista(GC)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Preparar herramienta de soporte para la configuración</a:t>
                      </a:r>
                      <a:endParaRPr kumimoji="0" 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de configuración(GS)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Documentador</a:t>
                      </a:r>
                      <a:endParaRPr kumimoji="0" 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26.02.R01 Lista de </a:t>
                      </a:r>
                      <a:r>
                        <a:rPr kumimoji="0" lang="es-PE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Items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de configuración(GS) / Jefe de Proyecto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Tareas de la actividad Configurar Documentos de trabajo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885101137"/>
              </p:ext>
            </p:extLst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 la Tarea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 la Tarea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de pruebas(Gestor de la calidad)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26.02.R01 Lista de </a:t>
                      </a:r>
                      <a:r>
                        <a:rPr kumimoji="0" lang="es-PE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Items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Entregables conformes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Analista(Gestor de la configuración)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26.02.R01 Lista de </a:t>
                      </a:r>
                      <a:r>
                        <a:rPr kumimoji="0" lang="es-PE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Items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Analista(Gestor de la configuración)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Publicar y dar seguimiento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Documentos difundidos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6.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Métricas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Rectángulo 1"/>
          <p:cNvSpPr/>
          <p:nvPr/>
        </p:nvSpPr>
        <p:spPr bwMode="auto">
          <a:xfrm>
            <a:off x="0" y="11663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 dirty="0">
                <a:solidFill>
                  <a:sysClr val="windowText" lastClr="000000"/>
                </a:solidFill>
                <a:hlinkClick r:id="rId3" action="ppaction://hlinkfile"/>
              </a:rPr>
              <a:t>Índice de cambios en ítems de configuración</a:t>
            </a:r>
            <a:endParaRPr lang="es-E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" name="Rectángulo 1"/>
          <p:cNvSpPr/>
          <p:nvPr/>
        </p:nvSpPr>
        <p:spPr bwMode="auto">
          <a:xfrm>
            <a:off x="1210577" y="114275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Métricas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7.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Artefactos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del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114275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035803473"/>
              </p:ext>
            </p:extLst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Artefacto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26.02.R08 Plan del Proyecto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 bwMode="auto">
          <a:xfrm>
            <a:off x="1200264" y="95996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Artefactos del proceso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75" name="Group 6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48714113"/>
              </p:ext>
            </p:extLst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 firstRow="1" firstCol="1">
                <a:tableStyleId>{08FB837D-C827-4EFA-A057-4D05807E0F7C}</a:tableStyleId>
              </a:tblPr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 bwMode="auto">
          <a:xfrm>
            <a:off x="1223290" y="116632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Artefactos del proceso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8.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Historial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de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revisiones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114275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267807978"/>
              </p:ext>
            </p:extLst>
          </p:nvPr>
        </p:nvGraphicFramePr>
        <p:xfrm>
          <a:off x="395288" y="1557338"/>
          <a:ext cx="8259762" cy="3608388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14-10-201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Barrera Garay David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de proceso de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14-10-2018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Barrera Garay David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Comité de verificación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03-09-2016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Rosario Gamonal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a TdP Unidad Mantenimiento Evolutivo Front End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 bwMode="auto">
          <a:xfrm>
            <a:off x="1187749" y="115839"/>
            <a:ext cx="7776864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Historial de revisiones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Objetivo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 y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alcance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	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12" charset="-128"/>
              </a:rPr>
              <a:t>proceso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9520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solidFill>
                  <a:schemeClr val="bg1"/>
                </a:solidFill>
                <a:ea typeface="ＭＳ Ｐゴシック" pitchFamily="112" charset="-128"/>
              </a:rPr>
              <a:t>Anexo</a:t>
            </a:r>
            <a:endParaRPr lang="en-US" sz="4800" dirty="0">
              <a:solidFill>
                <a:schemeClr val="bg1"/>
              </a:solidFill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solidFill>
                  <a:schemeClr val="bg1"/>
                </a:solidFill>
                <a:ea typeface="ＭＳ Ｐゴシック" pitchFamily="112" charset="-128"/>
              </a:rPr>
              <a:t>Paleta</a:t>
            </a:r>
            <a:r>
              <a:rPr lang="en-US" sz="4800" dirty="0">
                <a:solidFill>
                  <a:schemeClr val="bg1"/>
                </a:solidFill>
                <a:ea typeface="ＭＳ Ｐゴシック" pitchFamily="112" charset="-128"/>
              </a:rPr>
              <a:t> de </a:t>
            </a:r>
            <a:r>
              <a:rPr lang="en-US" sz="4800" dirty="0" err="1">
                <a:solidFill>
                  <a:schemeClr val="bg1"/>
                </a:solidFill>
                <a:ea typeface="ＭＳ Ｐゴシック" pitchFamily="112" charset="-128"/>
              </a:rPr>
              <a:t>Íconos</a:t>
            </a:r>
            <a:endParaRPr lang="en-US" sz="48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7" name="Rectángulo 116"/>
          <p:cNvSpPr/>
          <p:nvPr/>
        </p:nvSpPr>
        <p:spPr bwMode="auto">
          <a:xfrm>
            <a:off x="0" y="114275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6" name="Rectángulo 55"/>
          <p:cNvSpPr/>
          <p:nvPr/>
        </p:nvSpPr>
        <p:spPr bwMode="auto">
          <a:xfrm>
            <a:off x="1236804" y="92844"/>
            <a:ext cx="7727809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</a:rPr>
              <a:t>Paleta de íconos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configuración, en los diversos tipos de módulos involucrados en el servicio </a:t>
            </a:r>
            <a:r>
              <a:rPr lang="es-PE" sz="1600" dirty="0">
                <a:solidFill>
                  <a:srgbClr val="0066CC"/>
                </a:solidFill>
              </a:rPr>
              <a:t>de reserva de TravelPeruExpress.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archivos que gestiona o produce los módulos del proyecto.</a:t>
            </a:r>
            <a:endParaRPr lang="en-US" sz="1600" dirty="0">
              <a:solidFill>
                <a:srgbClr val="0066CC"/>
              </a:solidFill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1321518" y="109824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Objetivo y alcance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9" t="8672" r="33463"/>
          <a:stretch/>
        </p:blipFill>
        <p:spPr>
          <a:xfrm>
            <a:off x="179512" y="1285685"/>
            <a:ext cx="2736726" cy="5570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2.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Términos</a:t>
            </a: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 y 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definiciones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Rectángulo 1"/>
          <p:cNvSpPr/>
          <p:nvPr/>
        </p:nvSpPr>
        <p:spPr bwMode="auto">
          <a:xfrm>
            <a:off x="0" y="116632"/>
            <a:ext cx="9144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9791038"/>
              </p:ext>
            </p:extLst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Términos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Definiciones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Baseline o línea base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Control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Parte de la administración de la configuración que consiste en la evaluación, coordinación, aprobación o desaprobación de la  implementación de cambios a los ítems de configuración y/o </a:t>
                      </a:r>
                      <a:r>
                        <a:rPr kumimoji="0" lang="es-PE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baselines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Ítem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Sistema de Gestión de la Configuración</a:t>
                      </a: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Analista(Gestor de Configuración)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responsable de la Gestión de Configuración.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 bwMode="auto">
          <a:xfrm>
            <a:off x="1339850" y="95202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547664" y="295141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Términos y definiciones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1339850" y="116632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6230176"/>
              </p:ext>
            </p:extLst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Términos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Definiciones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Gestión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Disciplina que permite controlar la evolución de los proyectos involucrados en el servicio de software de la empresa ABC. Cubre los siguientes aspectos operacionales:</a:t>
                      </a:r>
                      <a:endParaRPr kumimoji="0" lang="es-ES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Identificación: del producto, así como sus componentes y su tipo, haciéndolos únicos y accesibles de alguna forma.</a:t>
                      </a:r>
                      <a:endParaRPr kumimoji="0" lang="es-ES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Control: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Seguimiento del estado: grabar y reportar el estado de los componentes y requerimientos de cambio y recopilar estadísticas de vital importancia de los componentes del producto.</a:t>
                      </a:r>
                      <a:endParaRPr kumimoji="0" lang="es-ES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-Auditoria y revisión: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619672" y="257177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Términos y definiciones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r="3616" b="27712"/>
          <a:stretch/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	</a:t>
            </a:r>
            <a:r>
              <a:rPr lang="en-US" sz="6000" dirty="0" err="1">
                <a:solidFill>
                  <a:schemeClr val="bg1"/>
                </a:solidFill>
                <a:ea typeface="ＭＳ Ｐゴシック" pitchFamily="112" charset="-128"/>
              </a:rPr>
              <a:t>responsabilidades</a:t>
            </a:r>
            <a:endParaRPr lang="en-US" sz="6000" dirty="0">
              <a:solidFill>
                <a:schemeClr val="bg1"/>
              </a:solidFill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707"/>
            <a:ext cx="9180511" cy="110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26480" y="5011589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de configuración(</a:t>
            </a:r>
            <a:r>
              <a:rPr lang="es-PE" sz="1000" b="1" dirty="0"/>
              <a:t>Gerente de Servicio</a:t>
            </a:r>
            <a:r>
              <a:rPr lang="es-PE" sz="1400" b="1" dirty="0"/>
              <a:t>)</a:t>
            </a:r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442" y="2564904"/>
            <a:ext cx="1656254" cy="91410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Analista(</a:t>
            </a:r>
            <a:r>
              <a:rPr lang="es-PE" sz="1000" b="1" dirty="0"/>
              <a:t>Gestor de la Configuración</a:t>
            </a:r>
            <a:r>
              <a:rPr lang="es-PE" sz="1400" b="1" dirty="0"/>
              <a:t>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1998142" y="5013176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050925" y="319866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1" name="Rectángulo 10"/>
          <p:cNvSpPr/>
          <p:nvPr/>
        </p:nvSpPr>
        <p:spPr bwMode="auto">
          <a:xfrm>
            <a:off x="1286942" y="116632"/>
            <a:ext cx="7624763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428749" y="284436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Roles y responsabilidades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8577</TotalTime>
  <Words>2737</Words>
  <Application>Microsoft Office PowerPoint</Application>
  <PresentationFormat>Presentación en pantalla (4:3)</PresentationFormat>
  <Paragraphs>385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ＭＳ Ｐゴシック</vt:lpstr>
      <vt:lpstr>Arial</vt:lpstr>
      <vt:lpstr>Times New Roman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Carl</cp:lastModifiedBy>
  <cp:revision>475</cp:revision>
  <dcterms:created xsi:type="dcterms:W3CDTF">2008-06-17T21:38:12Z</dcterms:created>
  <dcterms:modified xsi:type="dcterms:W3CDTF">2018-10-18T02:49:09Z</dcterms:modified>
</cp:coreProperties>
</file>