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7" r:id="rId2"/>
    <p:sldId id="269" r:id="rId3"/>
    <p:sldId id="309" r:id="rId4"/>
    <p:sldId id="271" r:id="rId5"/>
    <p:sldId id="307" r:id="rId6"/>
    <p:sldId id="306" r:id="rId7"/>
    <p:sldId id="272" r:id="rId8"/>
    <p:sldId id="273" r:id="rId9"/>
    <p:sldId id="317" r:id="rId10"/>
    <p:sldId id="296" r:id="rId11"/>
    <p:sldId id="297" r:id="rId12"/>
    <p:sldId id="274" r:id="rId13"/>
    <p:sldId id="277" r:id="rId14"/>
    <p:sldId id="298" r:id="rId15"/>
    <p:sldId id="330" r:id="rId16"/>
    <p:sldId id="282" r:id="rId17"/>
    <p:sldId id="281" r:id="rId18"/>
    <p:sldId id="299" r:id="rId19"/>
    <p:sldId id="331" r:id="rId20"/>
    <p:sldId id="315" r:id="rId21"/>
    <p:sldId id="332" r:id="rId22"/>
    <p:sldId id="333" r:id="rId23"/>
    <p:sldId id="318" r:id="rId24"/>
    <p:sldId id="319" r:id="rId25"/>
    <p:sldId id="320" r:id="rId26"/>
    <p:sldId id="328" r:id="rId27"/>
    <p:sldId id="329" r:id="rId28"/>
    <p:sldId id="279" r:id="rId29"/>
    <p:sldId id="285" r:id="rId30"/>
    <p:sldId id="288" r:id="rId31"/>
    <p:sldId id="295" r:id="rId32"/>
    <p:sldId id="287" r:id="rId33"/>
    <p:sldId id="322" r:id="rId34"/>
    <p:sldId id="323" r:id="rId35"/>
    <p:sldId id="324" r:id="rId36"/>
  </p:sldIdLst>
  <p:sldSz cx="9144000" cy="6858000" type="screen4x3"/>
  <p:notesSz cx="6797675" cy="9925050"/>
  <p:defaultTextStyle>
    <a:defPPr>
      <a:defRPr lang="en-US"/>
    </a:defPPr>
    <a:lvl1pPr algn="just" rtl="0" fontAlgn="base">
      <a:spcBef>
        <a:spcPts val="713"/>
      </a:spcBef>
      <a:spcAft>
        <a:spcPts val="713"/>
      </a:spcAft>
      <a:buFont typeface="Courier New" pitchFamily="49" charset="0"/>
      <a:buChar char="o"/>
      <a:defRPr sz="1600" kern="1200">
        <a:solidFill>
          <a:srgbClr val="0066CC"/>
        </a:solidFill>
        <a:latin typeface="Arial" charset="0"/>
        <a:ea typeface="+mn-ea"/>
        <a:cs typeface="+mn-cs"/>
      </a:defRPr>
    </a:lvl1pPr>
    <a:lvl2pPr marL="457200" algn="just" rtl="0" fontAlgn="base">
      <a:spcBef>
        <a:spcPts val="713"/>
      </a:spcBef>
      <a:spcAft>
        <a:spcPts val="713"/>
      </a:spcAft>
      <a:buFont typeface="Courier New" pitchFamily="49" charset="0"/>
      <a:buChar char="o"/>
      <a:defRPr sz="1600" kern="1200">
        <a:solidFill>
          <a:srgbClr val="0066CC"/>
        </a:solidFill>
        <a:latin typeface="Arial" charset="0"/>
        <a:ea typeface="+mn-ea"/>
        <a:cs typeface="+mn-cs"/>
      </a:defRPr>
    </a:lvl2pPr>
    <a:lvl3pPr marL="914400" algn="just" rtl="0" fontAlgn="base">
      <a:spcBef>
        <a:spcPts val="713"/>
      </a:spcBef>
      <a:spcAft>
        <a:spcPts val="713"/>
      </a:spcAft>
      <a:buFont typeface="Courier New" pitchFamily="49" charset="0"/>
      <a:buChar char="o"/>
      <a:defRPr sz="1600" kern="1200">
        <a:solidFill>
          <a:srgbClr val="0066CC"/>
        </a:solidFill>
        <a:latin typeface="Arial" charset="0"/>
        <a:ea typeface="+mn-ea"/>
        <a:cs typeface="+mn-cs"/>
      </a:defRPr>
    </a:lvl3pPr>
    <a:lvl4pPr marL="1371600" algn="just" rtl="0" fontAlgn="base">
      <a:spcBef>
        <a:spcPts val="713"/>
      </a:spcBef>
      <a:spcAft>
        <a:spcPts val="713"/>
      </a:spcAft>
      <a:buFont typeface="Courier New" pitchFamily="49" charset="0"/>
      <a:buChar char="o"/>
      <a:defRPr sz="1600" kern="1200">
        <a:solidFill>
          <a:srgbClr val="0066CC"/>
        </a:solidFill>
        <a:latin typeface="Arial" charset="0"/>
        <a:ea typeface="+mn-ea"/>
        <a:cs typeface="+mn-cs"/>
      </a:defRPr>
    </a:lvl4pPr>
    <a:lvl5pPr marL="1828800" algn="just" rtl="0" fontAlgn="base">
      <a:spcBef>
        <a:spcPts val="713"/>
      </a:spcBef>
      <a:spcAft>
        <a:spcPts val="713"/>
      </a:spcAft>
      <a:buFont typeface="Courier New" pitchFamily="49" charset="0"/>
      <a:buChar char="o"/>
      <a:defRPr sz="1600" kern="1200">
        <a:solidFill>
          <a:srgbClr val="0066CC"/>
        </a:solidFill>
        <a:latin typeface="Arial" charset="0"/>
        <a:ea typeface="+mn-ea"/>
        <a:cs typeface="+mn-cs"/>
      </a:defRPr>
    </a:lvl5pPr>
    <a:lvl6pPr marL="2286000" algn="l" defTabSz="914400" rtl="0" eaLnBrk="1" latinLnBrk="0" hangingPunct="1">
      <a:defRPr sz="1600" kern="1200">
        <a:solidFill>
          <a:srgbClr val="0066CC"/>
        </a:solidFill>
        <a:latin typeface="Arial" charset="0"/>
        <a:ea typeface="+mn-ea"/>
        <a:cs typeface="+mn-cs"/>
      </a:defRPr>
    </a:lvl6pPr>
    <a:lvl7pPr marL="2743200" algn="l" defTabSz="914400" rtl="0" eaLnBrk="1" latinLnBrk="0" hangingPunct="1">
      <a:defRPr sz="1600" kern="1200">
        <a:solidFill>
          <a:srgbClr val="0066CC"/>
        </a:solidFill>
        <a:latin typeface="Arial" charset="0"/>
        <a:ea typeface="+mn-ea"/>
        <a:cs typeface="+mn-cs"/>
      </a:defRPr>
    </a:lvl7pPr>
    <a:lvl8pPr marL="3200400" algn="l" defTabSz="914400" rtl="0" eaLnBrk="1" latinLnBrk="0" hangingPunct="1">
      <a:defRPr sz="1600" kern="1200">
        <a:solidFill>
          <a:srgbClr val="0066CC"/>
        </a:solidFill>
        <a:latin typeface="Arial" charset="0"/>
        <a:ea typeface="+mn-ea"/>
        <a:cs typeface="+mn-cs"/>
      </a:defRPr>
    </a:lvl8pPr>
    <a:lvl9pPr marL="3657600" algn="l" defTabSz="914400" rtl="0" eaLnBrk="1" latinLnBrk="0" hangingPunct="1">
      <a:defRPr sz="1600" kern="1200">
        <a:solidFill>
          <a:srgbClr val="0066CC"/>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4782C9"/>
    <a:srgbClr val="236F91"/>
    <a:srgbClr val="6FA2DB"/>
    <a:srgbClr val="438DD1"/>
    <a:srgbClr val="3333FF"/>
    <a:srgbClr val="33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3" autoAdjust="0"/>
    <p:restoredTop sz="93108" autoAdjust="0"/>
  </p:normalViewPr>
  <p:slideViewPr>
    <p:cSldViewPr>
      <p:cViewPr varScale="1">
        <p:scale>
          <a:sx n="68" d="100"/>
          <a:sy n="68" d="100"/>
        </p:scale>
        <p:origin x="135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U LO RUHAMA TOSCANO CASTILLA" userId="S::1525757@utp.edu.pe::220cf710-5725-47aa-a968-515b625089d9" providerId="AD" clId="Web-{3CF1A8DE-1A68-4116-BB8C-780CFDD269B4}"/>
    <pc:docChg chg="modSld">
      <pc:chgData name="ELIU LO RUHAMA TOSCANO CASTILLA" userId="S::1525757@utp.edu.pe::220cf710-5725-47aa-a968-515b625089d9" providerId="AD" clId="Web-{3CF1A8DE-1A68-4116-BB8C-780CFDD269B4}" dt="2018-10-18T00:38:55.685" v="36"/>
      <pc:docMkLst>
        <pc:docMk/>
      </pc:docMkLst>
      <pc:sldChg chg="modSp">
        <pc:chgData name="ELIU LO RUHAMA TOSCANO CASTILLA" userId="S::1525757@utp.edu.pe::220cf710-5725-47aa-a968-515b625089d9" providerId="AD" clId="Web-{3CF1A8DE-1A68-4116-BB8C-780CFDD269B4}" dt="2018-10-18T00:38:00.855" v="6" actId="20577"/>
        <pc:sldMkLst>
          <pc:docMk/>
          <pc:sldMk cId="0" sldId="319"/>
        </pc:sldMkLst>
        <pc:spChg chg="mod">
          <ac:chgData name="ELIU LO RUHAMA TOSCANO CASTILLA" userId="S::1525757@utp.edu.pe::220cf710-5725-47aa-a968-515b625089d9" providerId="AD" clId="Web-{3CF1A8DE-1A68-4116-BB8C-780CFDD269B4}" dt="2018-10-18T00:38:00.855" v="6" actId="20577"/>
          <ac:spMkLst>
            <pc:docMk/>
            <pc:sldMk cId="0" sldId="319"/>
            <ac:spMk id="25627" creationId="{00000000-0000-0000-0000-000000000000}"/>
          </ac:spMkLst>
        </pc:spChg>
      </pc:sldChg>
      <pc:sldChg chg="modSp">
        <pc:chgData name="ELIU LO RUHAMA TOSCANO CASTILLA" userId="S::1525757@utp.edu.pe::220cf710-5725-47aa-a968-515b625089d9" providerId="AD" clId="Web-{3CF1A8DE-1A68-4116-BB8C-780CFDD269B4}" dt="2018-10-18T00:38:55.685" v="36"/>
        <pc:sldMkLst>
          <pc:docMk/>
          <pc:sldMk cId="0" sldId="320"/>
        </pc:sldMkLst>
        <pc:graphicFrameChg chg="mod modGraphic">
          <ac:chgData name="ELIU LO RUHAMA TOSCANO CASTILLA" userId="S::1525757@utp.edu.pe::220cf710-5725-47aa-a968-515b625089d9" providerId="AD" clId="Web-{3CF1A8DE-1A68-4116-BB8C-780CFDD269B4}" dt="2018-10-18T00:38:55.685" v="36"/>
          <ac:graphicFrameMkLst>
            <pc:docMk/>
            <pc:sldMk cId="0" sldId="320"/>
            <ac:graphicFrameMk id="147749"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spcAft>
                <a:spcPct val="0"/>
              </a:spcAft>
              <a:buFontTx/>
              <a:buNone/>
              <a:defRPr sz="1200">
                <a:solidFill>
                  <a:schemeClr val="tx1"/>
                </a:solidFill>
                <a:latin typeface="Arial" pitchFamily="34" charset="0"/>
              </a:defRPr>
            </a:lvl1pPr>
          </a:lstStyle>
          <a:p>
            <a:pPr>
              <a:defRPr/>
            </a:pPr>
            <a:endParaRPr lang="en-US"/>
          </a:p>
        </p:txBody>
      </p:sp>
      <p:sp>
        <p:nvSpPr>
          <p:cNvPr id="13315"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FontTx/>
              <a:buNone/>
              <a:defRPr sz="1200">
                <a:solidFill>
                  <a:schemeClr val="tx1"/>
                </a:solidFill>
                <a:latin typeface="Arial"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917575" y="744538"/>
            <a:ext cx="4962525" cy="37211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79450" y="4714875"/>
            <a:ext cx="5438775" cy="4465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9426575"/>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spcAft>
                <a:spcPct val="0"/>
              </a:spcAft>
              <a:buFontTx/>
              <a:buNone/>
              <a:defRPr sz="1200">
                <a:solidFill>
                  <a:schemeClr val="tx1"/>
                </a:solidFill>
                <a:latin typeface="Arial" pitchFamily="34" charset="0"/>
              </a:defRPr>
            </a:lvl1pPr>
          </a:lstStyle>
          <a:p>
            <a:pPr>
              <a:defRPr/>
            </a:pPr>
            <a:endParaRPr lang="en-US"/>
          </a:p>
        </p:txBody>
      </p:sp>
      <p:sp>
        <p:nvSpPr>
          <p:cNvPr id="13319" name="Rectangle 7"/>
          <p:cNvSpPr>
            <a:spLocks noGrp="1" noChangeArrowheads="1"/>
          </p:cNvSpPr>
          <p:nvPr>
            <p:ph type="sldNum" sz="quarter" idx="5"/>
          </p:nvPr>
        </p:nvSpPr>
        <p:spPr bwMode="auto">
          <a:xfrm>
            <a:off x="3849688" y="9426575"/>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spcAft>
                <a:spcPct val="0"/>
              </a:spcAft>
              <a:buFontTx/>
              <a:buNone/>
              <a:defRPr sz="1200">
                <a:solidFill>
                  <a:schemeClr val="tx1"/>
                </a:solidFill>
                <a:latin typeface="Arial" pitchFamily="34" charset="0"/>
              </a:defRPr>
            </a:lvl1pPr>
          </a:lstStyle>
          <a:p>
            <a:pPr>
              <a:defRPr/>
            </a:pPr>
            <a:fld id="{BF9015BA-5498-40C5-8BEE-07436B6912F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34F6B88D-8404-433F-B867-37098517AE0A}" type="slidenum">
              <a:rPr lang="en-US" smtClean="0">
                <a:latin typeface="Arial" charset="0"/>
              </a:rPr>
              <a:pPr/>
              <a:t>1</a:t>
            </a:fld>
            <a:endParaRPr lang="en-US">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AF67731-2C81-4710-A484-BBE48A6C2274}" type="slidenum">
              <a:rPr lang="en-US" smtClean="0">
                <a:latin typeface="Arial" charset="0"/>
              </a:rPr>
              <a:pPr/>
              <a:t>10</a:t>
            </a:fld>
            <a:endParaRPr lang="en-US">
              <a:latin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1F5E3B4-1781-4989-A48D-31BDB80D31F4}" type="slidenum">
              <a:rPr lang="en-US" smtClean="0">
                <a:latin typeface="Arial" charset="0"/>
              </a:rPr>
              <a:pPr/>
              <a:t>11</a:t>
            </a:fld>
            <a:endParaRPr lang="en-US">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823B2164-7AD1-4C11-AAC0-439127E075B6}" type="slidenum">
              <a:rPr lang="en-US" smtClean="0">
                <a:latin typeface="Arial" charset="0"/>
              </a:rPr>
              <a:pPr/>
              <a:t>12</a:t>
            </a:fld>
            <a:endParaRPr lang="en-US">
              <a:latin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F7DB8BA-37EA-4FAA-9AD5-7F719DFBCF6B}" type="slidenum">
              <a:rPr lang="en-US" smtClean="0">
                <a:latin typeface="Arial" charset="0"/>
              </a:rPr>
              <a:pPr/>
              <a:t>13</a:t>
            </a:fld>
            <a:endParaRPr lang="en-US">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878A2DD-C635-4F0D-B2D8-F0075189396E}" type="slidenum">
              <a:rPr lang="en-US" smtClean="0">
                <a:latin typeface="Arial" charset="0"/>
              </a:rPr>
              <a:pPr/>
              <a:t>14</a:t>
            </a:fld>
            <a:endParaRPr lang="en-US">
              <a:latin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08EA469-EEB0-410C-A429-B0CD702815D4}" type="slidenum">
              <a:rPr lang="en-US" smtClean="0">
                <a:latin typeface="Arial" charset="0"/>
              </a:rPr>
              <a:pPr/>
              <a:t>15</a:t>
            </a:fld>
            <a:endParaRPr lang="en-US">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243A255-F1B9-45CC-B1D6-7924468BCAFA}" type="slidenum">
              <a:rPr lang="en-US" smtClean="0">
                <a:latin typeface="Arial" charset="0"/>
              </a:rPr>
              <a:pPr/>
              <a:t>16</a:t>
            </a:fld>
            <a:endParaRPr lang="en-US">
              <a:latin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3CAD149-B408-430D-B9A2-32663ADE701D}" type="slidenum">
              <a:rPr lang="en-US" smtClean="0">
                <a:latin typeface="Arial" charset="0"/>
              </a:rPr>
              <a:pPr/>
              <a:t>17</a:t>
            </a:fld>
            <a:endParaRPr lang="en-US">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DB4C0E9-3DF4-46F9-81EE-A382CBCB653F}" type="slidenum">
              <a:rPr lang="en-US" smtClean="0">
                <a:latin typeface="Arial" charset="0"/>
              </a:rPr>
              <a:pPr/>
              <a:t>18</a:t>
            </a:fld>
            <a:endParaRPr lang="en-US">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51A95B3E-50B8-4067-AA78-871575BF23CB}" type="slidenum">
              <a:rPr lang="en-US" smtClean="0">
                <a:latin typeface="Arial" charset="0"/>
              </a:rPr>
              <a:pPr/>
              <a:t>19</a:t>
            </a:fld>
            <a:endParaRPr lang="en-US">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2942E0E-F09D-4B27-9201-CA0BBE91EEEC}" type="slidenum">
              <a:rPr lang="en-US" smtClean="0">
                <a:latin typeface="Arial" charset="0"/>
              </a:rPr>
              <a:pPr/>
              <a:t>2</a:t>
            </a:fld>
            <a:endParaRPr lang="en-US">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C6F0E74-8259-4D8D-A773-DEE1EEC1AE62}" type="slidenum">
              <a:rPr lang="en-US" smtClean="0">
                <a:latin typeface="Arial" charset="0"/>
              </a:rPr>
              <a:pPr/>
              <a:t>20</a:t>
            </a:fld>
            <a:endParaRPr lang="en-US">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024D277-8899-46F6-BE57-7FEE8C5143E8}" type="slidenum">
              <a:rPr lang="en-US" smtClean="0">
                <a:latin typeface="Arial" charset="0"/>
              </a:rPr>
              <a:pPr/>
              <a:t>21</a:t>
            </a:fld>
            <a:endParaRPr lang="en-US">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EF4C98B0-1938-475A-8F18-364C89A192D7}" type="slidenum">
              <a:rPr lang="en-US" smtClean="0">
                <a:latin typeface="Arial" charset="0"/>
              </a:rPr>
              <a:pPr/>
              <a:t>22</a:t>
            </a:fld>
            <a:endParaRPr lang="en-US">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938B144-7133-4BED-9B71-5FE33ED8DD2F}" type="slidenum">
              <a:rPr lang="en-US" smtClean="0">
                <a:latin typeface="Arial" charset="0"/>
              </a:rPr>
              <a:pPr/>
              <a:t>23</a:t>
            </a:fld>
            <a:endParaRPr lang="en-US">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2A4430A-F387-4BD2-B9B6-28CF56F7A6EC}" type="slidenum">
              <a:rPr lang="en-US" smtClean="0">
                <a:latin typeface="Arial" charset="0"/>
              </a:rPr>
              <a:pPr/>
              <a:t>24</a:t>
            </a:fld>
            <a:endParaRPr lang="en-US">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EDADC7E-CB53-4A2F-A982-C2C5F2ECAD14}" type="slidenum">
              <a:rPr lang="en-US" smtClean="0">
                <a:latin typeface="Arial" charset="0"/>
              </a:rPr>
              <a:pPr/>
              <a:t>25</a:t>
            </a:fld>
            <a:endParaRPr lang="en-US">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DF6AD44-67D7-474F-B847-4BE359F8EE12}" type="slidenum">
              <a:rPr lang="en-US" smtClean="0">
                <a:latin typeface="Arial" charset="0"/>
              </a:rPr>
              <a:pPr/>
              <a:t>26</a:t>
            </a:fld>
            <a:endParaRPr lang="en-US">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BAA689E-B885-40F9-9F65-1C7465B1F339}" type="slidenum">
              <a:rPr lang="en-US" smtClean="0">
                <a:latin typeface="Arial" charset="0"/>
              </a:rPr>
              <a:pPr/>
              <a:t>27</a:t>
            </a:fld>
            <a:endParaRPr lang="en-US">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75F0DAE-E570-443C-8CB8-B3439A4EADD5}" type="slidenum">
              <a:rPr lang="en-US" smtClean="0">
                <a:latin typeface="Arial" charset="0"/>
              </a:rPr>
              <a:pPr/>
              <a:t>28</a:t>
            </a:fld>
            <a:endParaRPr lang="en-US">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1D65BD3-3DE0-4992-A7EA-8F0D4C6E0D82}" type="slidenum">
              <a:rPr lang="en-US" smtClean="0">
                <a:latin typeface="Arial" charset="0"/>
              </a:rPr>
              <a:pPr/>
              <a:t>29</a:t>
            </a:fld>
            <a:endParaRPr lang="en-US">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F6ACC5E-BCC6-4674-B315-643CD959CD55}" type="slidenum">
              <a:rPr lang="en-US" smtClean="0">
                <a:latin typeface="Arial" charset="0"/>
              </a:rPr>
              <a:pPr/>
              <a:t>3</a:t>
            </a:fld>
            <a:endParaRPr lang="en-US">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22BA53D-B8A3-47FE-BF5C-2A6FCE19D2D3}" type="slidenum">
              <a:rPr lang="en-US" smtClean="0">
                <a:latin typeface="Arial" charset="0"/>
              </a:rPr>
              <a:pPr/>
              <a:t>30</a:t>
            </a:fld>
            <a:endParaRPr lang="en-US">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FF67319-8225-4EB1-9609-9F5F77B6AC8F}" type="slidenum">
              <a:rPr lang="en-US" smtClean="0">
                <a:latin typeface="Arial" charset="0"/>
              </a:rPr>
              <a:pPr/>
              <a:t>31</a:t>
            </a:fld>
            <a:endParaRPr lang="en-US">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2D7CBEE-A7E6-4BBB-A081-3D0DF417B24D}" type="slidenum">
              <a:rPr lang="en-US" smtClean="0">
                <a:latin typeface="Arial" charset="0"/>
              </a:rPr>
              <a:pPr/>
              <a:t>32</a:t>
            </a:fld>
            <a:endParaRPr lang="en-US">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63B4F69-5AA6-4CB0-9D7C-91B725F8A889}" type="slidenum">
              <a:rPr lang="en-US" smtClean="0">
                <a:latin typeface="Arial" charset="0"/>
              </a:rPr>
              <a:pPr/>
              <a:t>33</a:t>
            </a:fld>
            <a:endParaRPr lang="en-US">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00112F2D-0043-4606-812F-2404826A7C3F}" type="slidenum">
              <a:rPr lang="en-US" smtClean="0">
                <a:latin typeface="Arial" charset="0"/>
              </a:rPr>
              <a:pPr/>
              <a:t>34</a:t>
            </a:fld>
            <a:endParaRPr lang="en-US">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EE86BFA-6CE0-49CA-BB30-79A783066E73}" type="slidenum">
              <a:rPr lang="en-US" smtClean="0">
                <a:latin typeface="Arial" charset="0"/>
              </a:rPr>
              <a:pPr/>
              <a:t>35</a:t>
            </a:fld>
            <a:endParaRPr lang="en-US">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430B752A-CF86-4668-9EA9-45E14F0F63C0}" type="slidenum">
              <a:rPr lang="en-US" smtClean="0">
                <a:latin typeface="Arial" charset="0"/>
              </a:rPr>
              <a:pPr/>
              <a:t>4</a:t>
            </a:fld>
            <a:endParaRPr lang="en-US">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7904584-88C8-42B0-9B2D-9A4F84752E82}" type="slidenum">
              <a:rPr lang="en-US" smtClean="0">
                <a:latin typeface="Arial" charset="0"/>
              </a:rPr>
              <a:pPr/>
              <a:t>5</a:t>
            </a:fld>
            <a:endParaRPr lang="en-US">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8AF0F50-E506-4B9E-978A-7EA8D6BC734E}" type="slidenum">
              <a:rPr lang="en-US" smtClean="0">
                <a:latin typeface="Arial" charset="0"/>
              </a:rPr>
              <a:pPr/>
              <a:t>6</a:t>
            </a:fld>
            <a:endParaRPr lang="en-US">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7CF6560-EDFE-4519-B273-0E3B2412E4B3}" type="slidenum">
              <a:rPr lang="en-US" smtClean="0">
                <a:latin typeface="Arial" charset="0"/>
              </a:rPr>
              <a:pPr/>
              <a:t>7</a:t>
            </a:fld>
            <a:endParaRPr lang="en-US">
              <a:latin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99D2B4A0-D0E0-445B-83BE-8274AE715D41}" type="slidenum">
              <a:rPr lang="en-US" smtClean="0">
                <a:latin typeface="Arial" charset="0"/>
              </a:rPr>
              <a:pPr/>
              <a:t>8</a:t>
            </a:fld>
            <a:endParaRPr lang="en-US">
              <a:latin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56BD035-6853-411B-A99D-8B365490BF0F}" type="slidenum">
              <a:rPr lang="en-US" smtClean="0">
                <a:latin typeface="Arial" charset="0"/>
              </a:rPr>
              <a:pPr/>
              <a:t>9</a:t>
            </a:fld>
            <a:endParaRPr lang="en-US">
              <a:latin typeface="Arial"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E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34365D3-C1C2-4976-9F5F-561EF43970F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70AA2C-0CE9-4562-B725-2E57435E6B2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A01226-F84C-4EEA-8F33-06202C043AC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C0206DC-FF80-4E60-B44D-A4BA0EDA208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31C117-6377-4552-B2BA-171A7864D73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0C0FFE-9F7B-4255-A1F0-148BA76A21E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B06F099-ED57-4E9C-B6BC-94065701BD3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A8A61FC-9B47-4C8C-8031-5C45A6614EC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DBCD642-3481-48F3-8BA8-2393CD3704C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1055233-A35F-49E9-8ACC-A77C01F4A0B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AEAD60-3CA0-4E86-ADF1-31D41568097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3549A2-D747-4A95-AC9F-07D98100C0B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274638"/>
            <a:ext cx="6778625"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spcAft>
                <a:spcPct val="0"/>
              </a:spcAft>
              <a:buFontTx/>
              <a:buNone/>
              <a:defRPr sz="1400">
                <a:solidFill>
                  <a:schemeClr val="tx1"/>
                </a:solidFill>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spcAft>
                <a:spcPct val="0"/>
              </a:spcAft>
              <a:buFontTx/>
              <a:buNone/>
              <a:defRPr sz="1400">
                <a:solidFill>
                  <a:schemeClr val="tx1"/>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FontTx/>
              <a:buNone/>
              <a:defRPr sz="1400">
                <a:solidFill>
                  <a:schemeClr val="tx1"/>
                </a:solidFill>
                <a:latin typeface="Arial" pitchFamily="34" charset="0"/>
              </a:defRPr>
            </a:lvl1pPr>
          </a:lstStyle>
          <a:p>
            <a:pPr>
              <a:defRPr/>
            </a:pPr>
            <a:fld id="{91906BA7-BE6A-462D-9E68-CE220D36F382}" type="slidenum">
              <a:rPr lang="en-US"/>
              <a:pPr>
                <a:defRPr/>
              </a:pPr>
              <a:t>‹#›</a:t>
            </a:fld>
            <a:endParaRPr lang="en-US"/>
          </a:p>
        </p:txBody>
      </p:sp>
      <p:sp>
        <p:nvSpPr>
          <p:cNvPr id="1037" name="Rectangle 13"/>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lgn="l">
              <a:spcBef>
                <a:spcPct val="0"/>
              </a:spcBef>
              <a:spcAft>
                <a:spcPct val="0"/>
              </a:spcAft>
              <a:buFontTx/>
              <a:buNone/>
              <a:defRPr/>
            </a:pPr>
            <a:endParaRPr lang="es-ES" sz="1400">
              <a:solidFill>
                <a:schemeClr val="tx1"/>
              </a:solidFill>
              <a:latin typeface="Arial" pitchFamily="34" charset="0"/>
            </a:endParaRPr>
          </a:p>
        </p:txBody>
      </p:sp>
      <p:sp>
        <p:nvSpPr>
          <p:cNvPr id="1038" name="Rectangle 14"/>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spcBef>
                <a:spcPct val="0"/>
              </a:spcBef>
              <a:spcAft>
                <a:spcPct val="0"/>
              </a:spcAft>
              <a:buFontTx/>
              <a:buNone/>
              <a:defRPr/>
            </a:pPr>
            <a:endParaRPr lang="es-ES" sz="1400">
              <a:solidFill>
                <a:schemeClr val="tx1"/>
              </a:solidFill>
              <a:latin typeface="Arial" pitchFamily="34" charset="0"/>
            </a:endParaRPr>
          </a:p>
        </p:txBody>
      </p:sp>
      <p:sp>
        <p:nvSpPr>
          <p:cNvPr id="1039" name="Rectangle 15"/>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spcBef>
                <a:spcPct val="0"/>
              </a:spcBef>
              <a:spcAft>
                <a:spcPct val="0"/>
              </a:spcAft>
              <a:buFontTx/>
              <a:buNone/>
              <a:defRPr/>
            </a:pPr>
            <a:fld id="{3EAC5F5C-9364-4F9A-9895-32221F372EC4}" type="slidenum">
              <a:rPr lang="es-ES" sz="1400">
                <a:solidFill>
                  <a:schemeClr val="tx1"/>
                </a:solidFill>
                <a:latin typeface="Arial" pitchFamily="34" charset="0"/>
              </a:rPr>
              <a:pPr algn="r">
                <a:spcBef>
                  <a:spcPct val="0"/>
                </a:spcBef>
                <a:spcAft>
                  <a:spcPct val="0"/>
                </a:spcAft>
                <a:buFontTx/>
                <a:buNone/>
                <a:defRPr/>
              </a:pPr>
              <a:t>‹#›</a:t>
            </a:fld>
            <a:endParaRPr lang="es-ES" sz="1400">
              <a:solidFill>
                <a:schemeClr val="tx1"/>
              </a:solidFill>
              <a:latin typeface="Arial" pitchFamily="34" charset="0"/>
            </a:endParaRPr>
          </a:p>
        </p:txBody>
      </p:sp>
      <p:sp>
        <p:nvSpPr>
          <p:cNvPr id="1040" name="Line 16"/>
          <p:cNvSpPr>
            <a:spLocks noChangeShapeType="1"/>
          </p:cNvSpPr>
          <p:nvPr userDrawn="1"/>
        </p:nvSpPr>
        <p:spPr bwMode="auto">
          <a:xfrm flipV="1">
            <a:off x="1239838"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1" name="Line 17"/>
          <p:cNvSpPr>
            <a:spLocks noChangeShapeType="1"/>
          </p:cNvSpPr>
          <p:nvPr userDrawn="1"/>
        </p:nvSpPr>
        <p:spPr bwMode="auto">
          <a:xfrm flipV="1">
            <a:off x="1128713"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2" name="Line 18"/>
          <p:cNvSpPr>
            <a:spLocks noChangeShapeType="1"/>
          </p:cNvSpPr>
          <p:nvPr userDrawn="1"/>
        </p:nvSpPr>
        <p:spPr bwMode="auto">
          <a:xfrm flipV="1">
            <a:off x="1239838"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3" name="Line 19"/>
          <p:cNvSpPr>
            <a:spLocks noChangeShapeType="1"/>
          </p:cNvSpPr>
          <p:nvPr userDrawn="1"/>
        </p:nvSpPr>
        <p:spPr bwMode="auto">
          <a:xfrm flipV="1">
            <a:off x="1128713"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4" name="Line 20"/>
          <p:cNvSpPr>
            <a:spLocks noChangeShapeType="1"/>
          </p:cNvSpPr>
          <p:nvPr userDrawn="1"/>
        </p:nvSpPr>
        <p:spPr bwMode="auto">
          <a:xfrm flipV="1">
            <a:off x="2368550"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5" name="Line 21"/>
          <p:cNvSpPr>
            <a:spLocks noChangeShapeType="1"/>
          </p:cNvSpPr>
          <p:nvPr userDrawn="1"/>
        </p:nvSpPr>
        <p:spPr bwMode="auto">
          <a:xfrm flipV="1">
            <a:off x="2257425"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6" name="Line 22"/>
          <p:cNvSpPr>
            <a:spLocks noChangeShapeType="1"/>
          </p:cNvSpPr>
          <p:nvPr userDrawn="1"/>
        </p:nvSpPr>
        <p:spPr bwMode="auto">
          <a:xfrm flipV="1">
            <a:off x="2368550"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7" name="Line 23"/>
          <p:cNvSpPr>
            <a:spLocks noChangeShapeType="1"/>
          </p:cNvSpPr>
          <p:nvPr userDrawn="1"/>
        </p:nvSpPr>
        <p:spPr bwMode="auto">
          <a:xfrm flipV="1">
            <a:off x="2257425"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8" name="Line 24"/>
          <p:cNvSpPr>
            <a:spLocks noChangeShapeType="1"/>
          </p:cNvSpPr>
          <p:nvPr userDrawn="1"/>
        </p:nvSpPr>
        <p:spPr bwMode="auto">
          <a:xfrm flipV="1">
            <a:off x="3497263"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49" name="Line 25"/>
          <p:cNvSpPr>
            <a:spLocks noChangeShapeType="1"/>
          </p:cNvSpPr>
          <p:nvPr userDrawn="1"/>
        </p:nvSpPr>
        <p:spPr bwMode="auto">
          <a:xfrm flipV="1">
            <a:off x="3386138"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0" name="Line 26"/>
          <p:cNvSpPr>
            <a:spLocks noChangeShapeType="1"/>
          </p:cNvSpPr>
          <p:nvPr userDrawn="1"/>
        </p:nvSpPr>
        <p:spPr bwMode="auto">
          <a:xfrm flipV="1">
            <a:off x="3497263"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1" name="Line 27"/>
          <p:cNvSpPr>
            <a:spLocks noChangeShapeType="1"/>
          </p:cNvSpPr>
          <p:nvPr userDrawn="1"/>
        </p:nvSpPr>
        <p:spPr bwMode="auto">
          <a:xfrm flipV="1">
            <a:off x="3386138"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2" name="Line 28"/>
          <p:cNvSpPr>
            <a:spLocks noChangeShapeType="1"/>
          </p:cNvSpPr>
          <p:nvPr userDrawn="1"/>
        </p:nvSpPr>
        <p:spPr bwMode="auto">
          <a:xfrm rot="5400000" flipV="1">
            <a:off x="3441700" y="6819900"/>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3" name="Line 29"/>
          <p:cNvSpPr>
            <a:spLocks noChangeShapeType="1"/>
          </p:cNvSpPr>
          <p:nvPr userDrawn="1"/>
        </p:nvSpPr>
        <p:spPr bwMode="auto">
          <a:xfrm flipV="1">
            <a:off x="4627563"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4" name="Line 30"/>
          <p:cNvSpPr>
            <a:spLocks noChangeShapeType="1"/>
          </p:cNvSpPr>
          <p:nvPr userDrawn="1"/>
        </p:nvSpPr>
        <p:spPr bwMode="auto">
          <a:xfrm flipV="1">
            <a:off x="4516438"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5" name="Line 31"/>
          <p:cNvSpPr>
            <a:spLocks noChangeShapeType="1"/>
          </p:cNvSpPr>
          <p:nvPr userDrawn="1"/>
        </p:nvSpPr>
        <p:spPr bwMode="auto">
          <a:xfrm flipV="1">
            <a:off x="4627563"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6" name="Line 32"/>
          <p:cNvSpPr>
            <a:spLocks noChangeShapeType="1"/>
          </p:cNvSpPr>
          <p:nvPr userDrawn="1"/>
        </p:nvSpPr>
        <p:spPr bwMode="auto">
          <a:xfrm flipV="1">
            <a:off x="4516438"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7" name="Line 33"/>
          <p:cNvSpPr>
            <a:spLocks noChangeShapeType="1"/>
          </p:cNvSpPr>
          <p:nvPr userDrawn="1"/>
        </p:nvSpPr>
        <p:spPr bwMode="auto">
          <a:xfrm flipV="1">
            <a:off x="5756275"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8" name="Line 34"/>
          <p:cNvSpPr>
            <a:spLocks noChangeShapeType="1"/>
          </p:cNvSpPr>
          <p:nvPr userDrawn="1"/>
        </p:nvSpPr>
        <p:spPr bwMode="auto">
          <a:xfrm flipV="1">
            <a:off x="5645150"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59" name="Line 35"/>
          <p:cNvSpPr>
            <a:spLocks noChangeShapeType="1"/>
          </p:cNvSpPr>
          <p:nvPr userDrawn="1"/>
        </p:nvSpPr>
        <p:spPr bwMode="auto">
          <a:xfrm flipV="1">
            <a:off x="5756275"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0" name="Line 36"/>
          <p:cNvSpPr>
            <a:spLocks noChangeShapeType="1"/>
          </p:cNvSpPr>
          <p:nvPr userDrawn="1"/>
        </p:nvSpPr>
        <p:spPr bwMode="auto">
          <a:xfrm flipV="1">
            <a:off x="5645150"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1" name="Line 37"/>
          <p:cNvSpPr>
            <a:spLocks noChangeShapeType="1"/>
          </p:cNvSpPr>
          <p:nvPr userDrawn="1"/>
        </p:nvSpPr>
        <p:spPr bwMode="auto">
          <a:xfrm flipV="1">
            <a:off x="8013700"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2" name="Line 38"/>
          <p:cNvSpPr>
            <a:spLocks noChangeShapeType="1"/>
          </p:cNvSpPr>
          <p:nvPr userDrawn="1"/>
        </p:nvSpPr>
        <p:spPr bwMode="auto">
          <a:xfrm flipV="1">
            <a:off x="7902575"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3" name="Line 39"/>
          <p:cNvSpPr>
            <a:spLocks noChangeShapeType="1"/>
          </p:cNvSpPr>
          <p:nvPr userDrawn="1"/>
        </p:nvSpPr>
        <p:spPr bwMode="auto">
          <a:xfrm flipV="1">
            <a:off x="8013700"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4" name="Line 40"/>
          <p:cNvSpPr>
            <a:spLocks noChangeShapeType="1"/>
          </p:cNvSpPr>
          <p:nvPr userDrawn="1"/>
        </p:nvSpPr>
        <p:spPr bwMode="auto">
          <a:xfrm flipV="1">
            <a:off x="7902575"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5" name="Line 41"/>
          <p:cNvSpPr>
            <a:spLocks noChangeShapeType="1"/>
          </p:cNvSpPr>
          <p:nvPr userDrawn="1"/>
        </p:nvSpPr>
        <p:spPr bwMode="auto">
          <a:xfrm flipV="1">
            <a:off x="6884988"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6" name="Line 42"/>
          <p:cNvSpPr>
            <a:spLocks noChangeShapeType="1"/>
          </p:cNvSpPr>
          <p:nvPr userDrawn="1"/>
        </p:nvSpPr>
        <p:spPr bwMode="auto">
          <a:xfrm flipV="1">
            <a:off x="6773863"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7" name="Line 43"/>
          <p:cNvSpPr>
            <a:spLocks noChangeShapeType="1"/>
          </p:cNvSpPr>
          <p:nvPr userDrawn="1"/>
        </p:nvSpPr>
        <p:spPr bwMode="auto">
          <a:xfrm flipV="1">
            <a:off x="6884988"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8" name="Line 44"/>
          <p:cNvSpPr>
            <a:spLocks noChangeShapeType="1"/>
          </p:cNvSpPr>
          <p:nvPr userDrawn="1"/>
        </p:nvSpPr>
        <p:spPr bwMode="auto">
          <a:xfrm flipV="1">
            <a:off x="6773863"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69" name="Line 45"/>
          <p:cNvSpPr>
            <a:spLocks noChangeShapeType="1"/>
          </p:cNvSpPr>
          <p:nvPr userDrawn="1"/>
        </p:nvSpPr>
        <p:spPr bwMode="auto">
          <a:xfrm flipV="1">
            <a:off x="9032875" y="17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0" name="Line 46"/>
          <p:cNvSpPr>
            <a:spLocks noChangeShapeType="1"/>
          </p:cNvSpPr>
          <p:nvPr userDrawn="1"/>
        </p:nvSpPr>
        <p:spPr bwMode="auto">
          <a:xfrm rot="5400000" flipV="1">
            <a:off x="9088438" y="73025"/>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1" name="Line 47"/>
          <p:cNvSpPr>
            <a:spLocks noChangeShapeType="1"/>
          </p:cNvSpPr>
          <p:nvPr userDrawn="1"/>
        </p:nvSpPr>
        <p:spPr bwMode="auto">
          <a:xfrm rot="5400000" flipV="1">
            <a:off x="9088438" y="1196975"/>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nvGrpSpPr>
          <p:cNvPr id="2" name="Group 48"/>
          <p:cNvGrpSpPr>
            <a:grpSpLocks/>
          </p:cNvGrpSpPr>
          <p:nvPr userDrawn="1"/>
        </p:nvGrpSpPr>
        <p:grpSpPr bwMode="auto">
          <a:xfrm>
            <a:off x="9032875" y="1123950"/>
            <a:ext cx="93663" cy="93663"/>
            <a:chOff x="5690" y="708"/>
            <a:chExt cx="59" cy="59"/>
          </a:xfrm>
        </p:grpSpPr>
        <p:sp>
          <p:nvSpPr>
            <p:cNvPr id="1073" name="Line 49"/>
            <p:cNvSpPr>
              <a:spLocks noChangeShapeType="1"/>
            </p:cNvSpPr>
            <p:nvPr userDrawn="1"/>
          </p:nvSpPr>
          <p:spPr bwMode="auto">
            <a:xfrm flipV="1">
              <a:off x="569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3" name="Line 50"/>
            <p:cNvSpPr>
              <a:spLocks noChangeShapeType="1"/>
            </p:cNvSpPr>
            <p:nvPr userDrawn="1"/>
          </p:nvSpPr>
          <p:spPr bwMode="auto">
            <a:xfrm rot="5400000" flipV="1">
              <a:off x="572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sp>
        <p:nvSpPr>
          <p:cNvPr id="1075" name="Line 51"/>
          <p:cNvSpPr>
            <a:spLocks noChangeShapeType="1"/>
          </p:cNvSpPr>
          <p:nvPr userDrawn="1"/>
        </p:nvSpPr>
        <p:spPr bwMode="auto">
          <a:xfrm rot="5400000" flipV="1">
            <a:off x="9088438" y="2320925"/>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6" name="Line 52"/>
          <p:cNvSpPr>
            <a:spLocks noChangeShapeType="1"/>
          </p:cNvSpPr>
          <p:nvPr userDrawn="1"/>
        </p:nvSpPr>
        <p:spPr bwMode="auto">
          <a:xfrm rot="5400000" flipV="1">
            <a:off x="9088438" y="2209800"/>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7" name="Line 53"/>
          <p:cNvSpPr>
            <a:spLocks noChangeShapeType="1"/>
          </p:cNvSpPr>
          <p:nvPr userDrawn="1"/>
        </p:nvSpPr>
        <p:spPr bwMode="auto">
          <a:xfrm rot="5400000" flipV="1">
            <a:off x="9088438" y="34464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8" name="Line 54"/>
          <p:cNvSpPr>
            <a:spLocks noChangeShapeType="1"/>
          </p:cNvSpPr>
          <p:nvPr userDrawn="1"/>
        </p:nvSpPr>
        <p:spPr bwMode="auto">
          <a:xfrm rot="5400000" flipV="1">
            <a:off x="9088438" y="457041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79" name="Line 55"/>
          <p:cNvSpPr>
            <a:spLocks noChangeShapeType="1"/>
          </p:cNvSpPr>
          <p:nvPr userDrawn="1"/>
        </p:nvSpPr>
        <p:spPr bwMode="auto">
          <a:xfrm rot="5400000" flipV="1">
            <a:off x="9088438" y="5694363"/>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80" name="Line 56"/>
          <p:cNvSpPr>
            <a:spLocks noChangeShapeType="1"/>
          </p:cNvSpPr>
          <p:nvPr userDrawn="1"/>
        </p:nvSpPr>
        <p:spPr bwMode="auto">
          <a:xfrm flipV="1">
            <a:off x="9032875" y="6764338"/>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81" name="Line 57"/>
          <p:cNvSpPr>
            <a:spLocks noChangeShapeType="1"/>
          </p:cNvSpPr>
          <p:nvPr userDrawn="1"/>
        </p:nvSpPr>
        <p:spPr bwMode="auto">
          <a:xfrm rot="5400000" flipV="1">
            <a:off x="9088438" y="6708775"/>
            <a:ext cx="0" cy="76200"/>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082" name="Rectangle 58"/>
          <p:cNvSpPr>
            <a:spLocks noChangeArrowheads="1"/>
          </p:cNvSpPr>
          <p:nvPr userDrawn="1"/>
        </p:nvSpPr>
        <p:spPr bwMode="auto">
          <a:xfrm>
            <a:off x="1258888" y="117475"/>
            <a:ext cx="7770812" cy="1003300"/>
          </a:xfrm>
          <a:prstGeom prst="rect">
            <a:avLst/>
          </a:prstGeom>
          <a:solidFill>
            <a:srgbClr val="163B7F"/>
          </a:solidFill>
          <a:ln w="9525">
            <a:noFill/>
            <a:miter lim="800000"/>
            <a:headEnd/>
            <a:tailEnd/>
          </a:ln>
        </p:spPr>
        <p:txBody>
          <a:bodyPr wrap="none" anchor="ctr"/>
          <a:lstStyle/>
          <a:p>
            <a:pPr algn="l">
              <a:spcBef>
                <a:spcPct val="0"/>
              </a:spcBef>
              <a:spcAft>
                <a:spcPct val="0"/>
              </a:spcAft>
              <a:buFontTx/>
              <a:buNone/>
              <a:defRPr/>
            </a:pPr>
            <a:endParaRPr lang="es-ES" sz="3200" b="1">
              <a:solidFill>
                <a:schemeClr val="tx1"/>
              </a:solidFill>
              <a:latin typeface="Arial" pitchFamily="34" charset="0"/>
            </a:endParaRPr>
          </a:p>
        </p:txBody>
      </p:sp>
      <p:grpSp>
        <p:nvGrpSpPr>
          <p:cNvPr id="1074" name="Group 175"/>
          <p:cNvGrpSpPr>
            <a:grpSpLocks/>
          </p:cNvGrpSpPr>
          <p:nvPr userDrawn="1"/>
        </p:nvGrpSpPr>
        <p:grpSpPr bwMode="auto">
          <a:xfrm>
            <a:off x="14288" y="17463"/>
            <a:ext cx="114300" cy="6823075"/>
            <a:chOff x="9" y="11"/>
            <a:chExt cx="72" cy="4298"/>
          </a:xfrm>
        </p:grpSpPr>
        <p:sp>
          <p:nvSpPr>
            <p:cNvPr id="1200" name="Line 176"/>
            <p:cNvSpPr>
              <a:spLocks noChangeShapeType="1"/>
            </p:cNvSpPr>
            <p:nvPr userDrawn="1"/>
          </p:nvSpPr>
          <p:spPr bwMode="auto">
            <a:xfrm flipV="1">
              <a:off x="70" y="11"/>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01" name="Line 177"/>
            <p:cNvSpPr>
              <a:spLocks noChangeShapeType="1"/>
            </p:cNvSpPr>
            <p:nvPr userDrawn="1"/>
          </p:nvSpPr>
          <p:spPr bwMode="auto">
            <a:xfrm rot="5400000" flipV="1">
              <a:off x="35" y="46"/>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nvGrpSpPr>
            <p:cNvPr id="1117" name="Group 178"/>
            <p:cNvGrpSpPr>
              <a:grpSpLocks/>
            </p:cNvGrpSpPr>
            <p:nvPr userDrawn="1"/>
          </p:nvGrpSpPr>
          <p:grpSpPr bwMode="auto">
            <a:xfrm>
              <a:off x="11" y="708"/>
              <a:ext cx="59" cy="70"/>
              <a:chOff x="11" y="708"/>
              <a:chExt cx="59" cy="70"/>
            </a:xfrm>
          </p:grpSpPr>
          <p:sp>
            <p:nvSpPr>
              <p:cNvPr id="1203" name="Line 179"/>
              <p:cNvSpPr>
                <a:spLocks noChangeShapeType="1"/>
              </p:cNvSpPr>
              <p:nvPr userDrawn="1"/>
            </p:nvSpPr>
            <p:spPr bwMode="auto">
              <a:xfrm flipV="1">
                <a:off x="7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04" name="Line 180"/>
              <p:cNvSpPr>
                <a:spLocks noChangeShapeType="1"/>
              </p:cNvSpPr>
              <p:nvPr userDrawn="1"/>
            </p:nvSpPr>
            <p:spPr bwMode="auto">
              <a:xfrm rot="5400000" flipV="1">
                <a:off x="35" y="75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05" name="Line 181"/>
              <p:cNvSpPr>
                <a:spLocks noChangeShapeType="1"/>
              </p:cNvSpPr>
              <p:nvPr userDrawn="1"/>
            </p:nvSpPr>
            <p:spPr bwMode="auto">
              <a:xfrm rot="5400000" flipV="1">
                <a:off x="3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sp>
          <p:nvSpPr>
            <p:cNvPr id="1206" name="Line 182"/>
            <p:cNvSpPr>
              <a:spLocks noChangeShapeType="1"/>
            </p:cNvSpPr>
            <p:nvPr userDrawn="1"/>
          </p:nvSpPr>
          <p:spPr bwMode="auto">
            <a:xfrm flipV="1">
              <a:off x="70" y="4261"/>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07" name="Line 183"/>
            <p:cNvSpPr>
              <a:spLocks noChangeShapeType="1"/>
            </p:cNvSpPr>
            <p:nvPr userDrawn="1"/>
          </p:nvSpPr>
          <p:spPr bwMode="auto">
            <a:xfrm rot="5400000" flipV="1">
              <a:off x="35" y="4226"/>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nvGrpSpPr>
            <p:cNvPr id="1120" name="Group 184"/>
            <p:cNvGrpSpPr>
              <a:grpSpLocks/>
            </p:cNvGrpSpPr>
            <p:nvPr userDrawn="1"/>
          </p:nvGrpSpPr>
          <p:grpSpPr bwMode="auto">
            <a:xfrm>
              <a:off x="9" y="2135"/>
              <a:ext cx="59" cy="70"/>
              <a:chOff x="11" y="708"/>
              <a:chExt cx="59" cy="70"/>
            </a:xfrm>
          </p:grpSpPr>
          <p:sp>
            <p:nvSpPr>
              <p:cNvPr id="1209" name="Line 185"/>
              <p:cNvSpPr>
                <a:spLocks noChangeShapeType="1"/>
              </p:cNvSpPr>
              <p:nvPr userDrawn="1"/>
            </p:nvSpPr>
            <p:spPr bwMode="auto">
              <a:xfrm flipV="1">
                <a:off x="7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0" name="Line 186"/>
              <p:cNvSpPr>
                <a:spLocks noChangeShapeType="1"/>
              </p:cNvSpPr>
              <p:nvPr userDrawn="1"/>
            </p:nvSpPr>
            <p:spPr bwMode="auto">
              <a:xfrm rot="5400000" flipV="1">
                <a:off x="35" y="75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1" name="Line 187"/>
              <p:cNvSpPr>
                <a:spLocks noChangeShapeType="1"/>
              </p:cNvSpPr>
              <p:nvPr userDrawn="1"/>
            </p:nvSpPr>
            <p:spPr bwMode="auto">
              <a:xfrm rot="5400000" flipV="1">
                <a:off x="3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121" name="Group 188"/>
            <p:cNvGrpSpPr>
              <a:grpSpLocks/>
            </p:cNvGrpSpPr>
            <p:nvPr userDrawn="1"/>
          </p:nvGrpSpPr>
          <p:grpSpPr bwMode="auto">
            <a:xfrm>
              <a:off x="9" y="1410"/>
              <a:ext cx="59" cy="70"/>
              <a:chOff x="11" y="708"/>
              <a:chExt cx="59" cy="70"/>
            </a:xfrm>
          </p:grpSpPr>
          <p:sp>
            <p:nvSpPr>
              <p:cNvPr id="1213" name="Line 189"/>
              <p:cNvSpPr>
                <a:spLocks noChangeShapeType="1"/>
              </p:cNvSpPr>
              <p:nvPr userDrawn="1"/>
            </p:nvSpPr>
            <p:spPr bwMode="auto">
              <a:xfrm flipV="1">
                <a:off x="7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4" name="Line 190"/>
              <p:cNvSpPr>
                <a:spLocks noChangeShapeType="1"/>
              </p:cNvSpPr>
              <p:nvPr userDrawn="1"/>
            </p:nvSpPr>
            <p:spPr bwMode="auto">
              <a:xfrm rot="5400000" flipV="1">
                <a:off x="35" y="75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5" name="Line 191"/>
              <p:cNvSpPr>
                <a:spLocks noChangeShapeType="1"/>
              </p:cNvSpPr>
              <p:nvPr userDrawn="1"/>
            </p:nvSpPr>
            <p:spPr bwMode="auto">
              <a:xfrm rot="5400000" flipV="1">
                <a:off x="3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122" name="Group 192"/>
            <p:cNvGrpSpPr>
              <a:grpSpLocks/>
            </p:cNvGrpSpPr>
            <p:nvPr userDrawn="1"/>
          </p:nvGrpSpPr>
          <p:grpSpPr bwMode="auto">
            <a:xfrm>
              <a:off x="22" y="2840"/>
              <a:ext cx="59" cy="70"/>
              <a:chOff x="11" y="708"/>
              <a:chExt cx="59" cy="70"/>
            </a:xfrm>
          </p:grpSpPr>
          <p:sp>
            <p:nvSpPr>
              <p:cNvPr id="1217" name="Line 193"/>
              <p:cNvSpPr>
                <a:spLocks noChangeShapeType="1"/>
              </p:cNvSpPr>
              <p:nvPr userDrawn="1"/>
            </p:nvSpPr>
            <p:spPr bwMode="auto">
              <a:xfrm flipV="1">
                <a:off x="7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8" name="Line 194"/>
              <p:cNvSpPr>
                <a:spLocks noChangeShapeType="1"/>
              </p:cNvSpPr>
              <p:nvPr userDrawn="1"/>
            </p:nvSpPr>
            <p:spPr bwMode="auto">
              <a:xfrm rot="5400000" flipV="1">
                <a:off x="35" y="75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19" name="Line 195"/>
              <p:cNvSpPr>
                <a:spLocks noChangeShapeType="1"/>
              </p:cNvSpPr>
              <p:nvPr userDrawn="1"/>
            </p:nvSpPr>
            <p:spPr bwMode="auto">
              <a:xfrm rot="5400000" flipV="1">
                <a:off x="3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123" name="Group 196"/>
            <p:cNvGrpSpPr>
              <a:grpSpLocks/>
            </p:cNvGrpSpPr>
            <p:nvPr userDrawn="1"/>
          </p:nvGrpSpPr>
          <p:grpSpPr bwMode="auto">
            <a:xfrm>
              <a:off x="22" y="3542"/>
              <a:ext cx="59" cy="70"/>
              <a:chOff x="11" y="708"/>
              <a:chExt cx="59" cy="70"/>
            </a:xfrm>
          </p:grpSpPr>
          <p:sp>
            <p:nvSpPr>
              <p:cNvPr id="1221" name="Line 197"/>
              <p:cNvSpPr>
                <a:spLocks noChangeShapeType="1"/>
              </p:cNvSpPr>
              <p:nvPr userDrawn="1"/>
            </p:nvSpPr>
            <p:spPr bwMode="auto">
              <a:xfrm flipV="1">
                <a:off x="7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22" name="Line 198"/>
              <p:cNvSpPr>
                <a:spLocks noChangeShapeType="1"/>
              </p:cNvSpPr>
              <p:nvPr userDrawn="1"/>
            </p:nvSpPr>
            <p:spPr bwMode="auto">
              <a:xfrm rot="5400000" flipV="1">
                <a:off x="35" y="75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23" name="Line 199"/>
              <p:cNvSpPr>
                <a:spLocks noChangeShapeType="1"/>
              </p:cNvSpPr>
              <p:nvPr userDrawn="1"/>
            </p:nvSpPr>
            <p:spPr bwMode="auto">
              <a:xfrm rot="5400000" flipV="1">
                <a:off x="3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grpSp>
        <p:nvGrpSpPr>
          <p:cNvPr id="4" name="Group 200"/>
          <p:cNvGrpSpPr>
            <a:grpSpLocks/>
          </p:cNvGrpSpPr>
          <p:nvPr userDrawn="1"/>
        </p:nvGrpSpPr>
        <p:grpSpPr bwMode="auto">
          <a:xfrm>
            <a:off x="9036050" y="2255838"/>
            <a:ext cx="93663" cy="93662"/>
            <a:chOff x="5690" y="708"/>
            <a:chExt cx="59" cy="59"/>
          </a:xfrm>
        </p:grpSpPr>
        <p:sp>
          <p:nvSpPr>
            <p:cNvPr id="1225" name="Line 201"/>
            <p:cNvSpPr>
              <a:spLocks noChangeShapeType="1"/>
            </p:cNvSpPr>
            <p:nvPr userDrawn="1"/>
          </p:nvSpPr>
          <p:spPr bwMode="auto">
            <a:xfrm flipV="1">
              <a:off x="569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26" name="Line 202"/>
            <p:cNvSpPr>
              <a:spLocks noChangeShapeType="1"/>
            </p:cNvSpPr>
            <p:nvPr userDrawn="1"/>
          </p:nvSpPr>
          <p:spPr bwMode="auto">
            <a:xfrm rot="5400000" flipV="1">
              <a:off x="572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5" name="Group 203"/>
          <p:cNvGrpSpPr>
            <a:grpSpLocks/>
          </p:cNvGrpSpPr>
          <p:nvPr userDrawn="1"/>
        </p:nvGrpSpPr>
        <p:grpSpPr bwMode="auto">
          <a:xfrm>
            <a:off x="9015413" y="3357563"/>
            <a:ext cx="93662" cy="93662"/>
            <a:chOff x="5690" y="708"/>
            <a:chExt cx="59" cy="59"/>
          </a:xfrm>
        </p:grpSpPr>
        <p:sp>
          <p:nvSpPr>
            <p:cNvPr id="1228" name="Line 204"/>
            <p:cNvSpPr>
              <a:spLocks noChangeShapeType="1"/>
            </p:cNvSpPr>
            <p:nvPr userDrawn="1"/>
          </p:nvSpPr>
          <p:spPr bwMode="auto">
            <a:xfrm flipV="1">
              <a:off x="569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29" name="Line 205"/>
            <p:cNvSpPr>
              <a:spLocks noChangeShapeType="1"/>
            </p:cNvSpPr>
            <p:nvPr userDrawn="1"/>
          </p:nvSpPr>
          <p:spPr bwMode="auto">
            <a:xfrm rot="5400000" flipV="1">
              <a:off x="572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6" name="Group 206"/>
          <p:cNvGrpSpPr>
            <a:grpSpLocks/>
          </p:cNvGrpSpPr>
          <p:nvPr userDrawn="1"/>
        </p:nvGrpSpPr>
        <p:grpSpPr bwMode="auto">
          <a:xfrm>
            <a:off x="9015413" y="4487863"/>
            <a:ext cx="93662" cy="93662"/>
            <a:chOff x="5690" y="708"/>
            <a:chExt cx="59" cy="59"/>
          </a:xfrm>
        </p:grpSpPr>
        <p:sp>
          <p:nvSpPr>
            <p:cNvPr id="1231" name="Line 207"/>
            <p:cNvSpPr>
              <a:spLocks noChangeShapeType="1"/>
            </p:cNvSpPr>
            <p:nvPr userDrawn="1"/>
          </p:nvSpPr>
          <p:spPr bwMode="auto">
            <a:xfrm flipV="1">
              <a:off x="569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32" name="Line 208"/>
            <p:cNvSpPr>
              <a:spLocks noChangeShapeType="1"/>
            </p:cNvSpPr>
            <p:nvPr userDrawn="1"/>
          </p:nvSpPr>
          <p:spPr bwMode="auto">
            <a:xfrm rot="5400000" flipV="1">
              <a:off x="572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7" name="Group 209"/>
          <p:cNvGrpSpPr>
            <a:grpSpLocks/>
          </p:cNvGrpSpPr>
          <p:nvPr userDrawn="1"/>
        </p:nvGrpSpPr>
        <p:grpSpPr bwMode="auto">
          <a:xfrm>
            <a:off x="9015413" y="5589588"/>
            <a:ext cx="93662" cy="93662"/>
            <a:chOff x="5690" y="708"/>
            <a:chExt cx="59" cy="59"/>
          </a:xfrm>
        </p:grpSpPr>
        <p:sp>
          <p:nvSpPr>
            <p:cNvPr id="1234" name="Line 210"/>
            <p:cNvSpPr>
              <a:spLocks noChangeShapeType="1"/>
            </p:cNvSpPr>
            <p:nvPr userDrawn="1"/>
          </p:nvSpPr>
          <p:spPr bwMode="auto">
            <a:xfrm flipV="1">
              <a:off x="5690" y="719"/>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35" name="Line 211"/>
            <p:cNvSpPr>
              <a:spLocks noChangeShapeType="1"/>
            </p:cNvSpPr>
            <p:nvPr userDrawn="1"/>
          </p:nvSpPr>
          <p:spPr bwMode="auto">
            <a:xfrm rot="5400000" flipV="1">
              <a:off x="5725" y="684"/>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8" name="Group 212"/>
          <p:cNvGrpSpPr>
            <a:grpSpLocks/>
          </p:cNvGrpSpPr>
          <p:nvPr userDrawn="1"/>
        </p:nvGrpSpPr>
        <p:grpSpPr bwMode="auto">
          <a:xfrm>
            <a:off x="1116013" y="1125538"/>
            <a:ext cx="111125" cy="93662"/>
            <a:chOff x="3334" y="855"/>
            <a:chExt cx="70" cy="59"/>
          </a:xfrm>
        </p:grpSpPr>
        <p:sp>
          <p:nvSpPr>
            <p:cNvPr id="1237" name="Line 213"/>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38" name="Line 214"/>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39" name="Line 215"/>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9" name="Group 216"/>
          <p:cNvGrpSpPr>
            <a:grpSpLocks/>
          </p:cNvGrpSpPr>
          <p:nvPr userDrawn="1"/>
        </p:nvGrpSpPr>
        <p:grpSpPr bwMode="auto">
          <a:xfrm>
            <a:off x="2268538" y="1125538"/>
            <a:ext cx="111125" cy="93662"/>
            <a:chOff x="3334" y="855"/>
            <a:chExt cx="70" cy="59"/>
          </a:xfrm>
        </p:grpSpPr>
        <p:sp>
          <p:nvSpPr>
            <p:cNvPr id="1241" name="Line 217"/>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42" name="Line 218"/>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43" name="Line 219"/>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0" name="Group 220"/>
          <p:cNvGrpSpPr>
            <a:grpSpLocks/>
          </p:cNvGrpSpPr>
          <p:nvPr userDrawn="1"/>
        </p:nvGrpSpPr>
        <p:grpSpPr bwMode="auto">
          <a:xfrm>
            <a:off x="3381375" y="1125538"/>
            <a:ext cx="111125" cy="93662"/>
            <a:chOff x="3334" y="855"/>
            <a:chExt cx="70" cy="59"/>
          </a:xfrm>
        </p:grpSpPr>
        <p:sp>
          <p:nvSpPr>
            <p:cNvPr id="1245" name="Line 221"/>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46" name="Line 222"/>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47" name="Line 223"/>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1" name="Group 224"/>
          <p:cNvGrpSpPr>
            <a:grpSpLocks/>
          </p:cNvGrpSpPr>
          <p:nvPr userDrawn="1"/>
        </p:nvGrpSpPr>
        <p:grpSpPr bwMode="auto">
          <a:xfrm>
            <a:off x="4500563" y="1125538"/>
            <a:ext cx="111125" cy="93662"/>
            <a:chOff x="3334" y="855"/>
            <a:chExt cx="70" cy="59"/>
          </a:xfrm>
        </p:grpSpPr>
        <p:sp>
          <p:nvSpPr>
            <p:cNvPr id="1249" name="Line 225"/>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0" name="Line 226"/>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1" name="Line 227"/>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083" name="Group 228"/>
          <p:cNvGrpSpPr>
            <a:grpSpLocks/>
          </p:cNvGrpSpPr>
          <p:nvPr userDrawn="1"/>
        </p:nvGrpSpPr>
        <p:grpSpPr bwMode="auto">
          <a:xfrm>
            <a:off x="6765925" y="1125538"/>
            <a:ext cx="111125" cy="93662"/>
            <a:chOff x="3334" y="855"/>
            <a:chExt cx="70" cy="59"/>
          </a:xfrm>
        </p:grpSpPr>
        <p:sp>
          <p:nvSpPr>
            <p:cNvPr id="1253" name="Line 229"/>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4" name="Line 230"/>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5" name="Line 231"/>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084" name="Group 232"/>
          <p:cNvGrpSpPr>
            <a:grpSpLocks/>
          </p:cNvGrpSpPr>
          <p:nvPr userDrawn="1"/>
        </p:nvGrpSpPr>
        <p:grpSpPr bwMode="auto">
          <a:xfrm>
            <a:off x="7885113" y="1125538"/>
            <a:ext cx="111125" cy="93662"/>
            <a:chOff x="3334" y="855"/>
            <a:chExt cx="70" cy="59"/>
          </a:xfrm>
        </p:grpSpPr>
        <p:sp>
          <p:nvSpPr>
            <p:cNvPr id="1257" name="Line 233"/>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8" name="Line 234"/>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59" name="Line 235"/>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grpSp>
        <p:nvGrpSpPr>
          <p:cNvPr id="1085" name="Group 236"/>
          <p:cNvGrpSpPr>
            <a:grpSpLocks/>
          </p:cNvGrpSpPr>
          <p:nvPr userDrawn="1"/>
        </p:nvGrpSpPr>
        <p:grpSpPr bwMode="auto">
          <a:xfrm>
            <a:off x="5651500" y="1125538"/>
            <a:ext cx="111125" cy="93662"/>
            <a:chOff x="3334" y="855"/>
            <a:chExt cx="70" cy="59"/>
          </a:xfrm>
        </p:grpSpPr>
        <p:sp>
          <p:nvSpPr>
            <p:cNvPr id="1261" name="Line 237"/>
            <p:cNvSpPr>
              <a:spLocks noChangeShapeType="1"/>
            </p:cNvSpPr>
            <p:nvPr userDrawn="1"/>
          </p:nvSpPr>
          <p:spPr bwMode="auto">
            <a:xfrm flipV="1">
              <a:off x="340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62" name="Line 238"/>
            <p:cNvSpPr>
              <a:spLocks noChangeShapeType="1"/>
            </p:cNvSpPr>
            <p:nvPr userDrawn="1"/>
          </p:nvSpPr>
          <p:spPr bwMode="auto">
            <a:xfrm flipV="1">
              <a:off x="3334" y="855"/>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sp>
          <p:nvSpPr>
            <p:cNvPr id="1263" name="Line 239"/>
            <p:cNvSpPr>
              <a:spLocks noChangeShapeType="1"/>
            </p:cNvSpPr>
            <p:nvPr userDrawn="1"/>
          </p:nvSpPr>
          <p:spPr bwMode="auto">
            <a:xfrm rot="5400000" flipV="1">
              <a:off x="3369" y="890"/>
              <a:ext cx="0" cy="48"/>
            </a:xfrm>
            <a:prstGeom prst="line">
              <a:avLst/>
            </a:prstGeom>
            <a:noFill/>
            <a:ln w="9525">
              <a:solidFill>
                <a:srgbClr val="163B7F"/>
              </a:solidFill>
              <a:round/>
              <a:headEnd/>
              <a:tailEnd/>
            </a:ln>
          </p:spPr>
          <p:txBody>
            <a:bodyPr wrap="none" anchor="ctr"/>
            <a:lstStyle/>
            <a:p>
              <a:pPr>
                <a:defRPr/>
              </a:pPr>
              <a:endParaRPr lang="es-ES">
                <a:latin typeface="Arial"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itchFamily="34" charset="0"/>
        </a:defRPr>
      </a:lvl2pPr>
      <a:lvl3pPr algn="l" rtl="0" eaLnBrk="0" fontAlgn="base" hangingPunct="0">
        <a:spcBef>
          <a:spcPct val="0"/>
        </a:spcBef>
        <a:spcAft>
          <a:spcPct val="0"/>
        </a:spcAft>
        <a:defRPr sz="3200" b="1">
          <a:solidFill>
            <a:schemeClr val="tx2"/>
          </a:solidFill>
          <a:latin typeface="Arial" pitchFamily="34" charset="0"/>
        </a:defRPr>
      </a:lvl3pPr>
      <a:lvl4pPr algn="l" rtl="0" eaLnBrk="0" fontAlgn="base" hangingPunct="0">
        <a:spcBef>
          <a:spcPct val="0"/>
        </a:spcBef>
        <a:spcAft>
          <a:spcPct val="0"/>
        </a:spcAft>
        <a:defRPr sz="3200" b="1">
          <a:solidFill>
            <a:schemeClr val="tx2"/>
          </a:solidFill>
          <a:latin typeface="Arial" pitchFamily="34" charset="0"/>
        </a:defRPr>
      </a:lvl4pPr>
      <a:lvl5pPr algn="l" rtl="0" eaLnBrk="0" fontAlgn="base" hangingPunct="0">
        <a:spcBef>
          <a:spcPct val="0"/>
        </a:spcBef>
        <a:spcAft>
          <a:spcPct val="0"/>
        </a:spcAft>
        <a:defRPr sz="3200" b="1">
          <a:solidFill>
            <a:schemeClr val="tx2"/>
          </a:solidFill>
          <a:latin typeface="Arial" pitchFamily="34" charset="0"/>
        </a:defRPr>
      </a:lvl5pPr>
      <a:lvl6pPr marL="457200" algn="l" rtl="0" fontAlgn="base">
        <a:spcBef>
          <a:spcPct val="0"/>
        </a:spcBef>
        <a:spcAft>
          <a:spcPct val="0"/>
        </a:spcAft>
        <a:defRPr sz="3200" b="1">
          <a:solidFill>
            <a:schemeClr val="tx2"/>
          </a:solidFill>
          <a:latin typeface="Arial" pitchFamily="34" charset="0"/>
        </a:defRPr>
      </a:lvl6pPr>
      <a:lvl7pPr marL="914400" algn="l" rtl="0" fontAlgn="base">
        <a:spcBef>
          <a:spcPct val="0"/>
        </a:spcBef>
        <a:spcAft>
          <a:spcPct val="0"/>
        </a:spcAft>
        <a:defRPr sz="3200" b="1">
          <a:solidFill>
            <a:schemeClr val="tx2"/>
          </a:solidFill>
          <a:latin typeface="Arial" pitchFamily="34" charset="0"/>
        </a:defRPr>
      </a:lvl7pPr>
      <a:lvl8pPr marL="1371600" algn="l" rtl="0" fontAlgn="base">
        <a:spcBef>
          <a:spcPct val="0"/>
        </a:spcBef>
        <a:spcAft>
          <a:spcPct val="0"/>
        </a:spcAft>
        <a:defRPr sz="3200" b="1">
          <a:solidFill>
            <a:schemeClr val="tx2"/>
          </a:solidFill>
          <a:latin typeface="Arial" pitchFamily="34" charset="0"/>
        </a:defRPr>
      </a:lvl8pPr>
      <a:lvl9pPr marL="1828800" algn="l" rtl="0" fontAlgn="base">
        <a:spcBef>
          <a:spcPct val="0"/>
        </a:spcBef>
        <a:spcAft>
          <a:spcPct val="0"/>
        </a:spcAft>
        <a:defRPr sz="3200" b="1">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1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20.xm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13.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slide" Target="slide18.xml"/><Relationship Id="rId5" Type="http://schemas.openxmlformats.org/officeDocument/2006/relationships/slide" Target="slide24.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32.xml"/><Relationship Id="rId3" Type="http://schemas.openxmlformats.org/officeDocument/2006/relationships/image" Target="../media/image1.jpeg"/><Relationship Id="rId7" Type="http://schemas.openxmlformats.org/officeDocument/2006/relationships/slide" Target="slide10.xml"/><Relationship Id="rId12" Type="http://schemas.openxmlformats.org/officeDocument/2006/relationships/slide" Target="slide3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28.xml"/><Relationship Id="rId5" Type="http://schemas.openxmlformats.org/officeDocument/2006/relationships/slide" Target="slide5.xml"/><Relationship Id="rId10" Type="http://schemas.openxmlformats.org/officeDocument/2006/relationships/slide" Target="slide23.xml"/><Relationship Id="rId4" Type="http://schemas.openxmlformats.org/officeDocument/2006/relationships/slide" Target="slide3.xml"/><Relationship Id="rId9"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slide" Target="slide13.xml"/><Relationship Id="rId5" Type="http://schemas.openxmlformats.org/officeDocument/2006/relationships/slide" Target="slide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slide" Target="slide17.xml"/><Relationship Id="rId5" Type="http://schemas.openxmlformats.org/officeDocument/2006/relationships/slide" Target="slide25.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QA%20Porcentaje%20de%20Revisiones%20QA%20del%20Producto.doc"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hyperlink" Target="8.0.1.27.02.I24%20QA%20Num%20de%20NConformidades%20QA%20del%20Producto.doc" TargetMode="External"/><Relationship Id="rId5" Type="http://schemas.openxmlformats.org/officeDocument/2006/relationships/hyperlink" Target="QA%20Num%20de%20NConformidades%20QA%20del%20Producto.doc" TargetMode="External"/><Relationship Id="rId4" Type="http://schemas.openxmlformats.org/officeDocument/2006/relationships/hyperlink" Target="8.0.1.27.02.I22%20QA%20Porcentaje%20de%20Revisiones%20QA%20del%20Producto.do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4.png"/><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w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203200" y="1333500"/>
            <a:ext cx="76962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6000">
                <a:solidFill>
                  <a:schemeClr val="bg1"/>
                </a:solidFill>
                <a:ea typeface="ＭＳ Ｐゴシック" pitchFamily="34" charset="-128"/>
              </a:rPr>
              <a:t>Gracias</a:t>
            </a:r>
          </a:p>
        </p:txBody>
      </p:sp>
      <p:sp>
        <p:nvSpPr>
          <p:cNvPr id="16390" name="Rectangle 6"/>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endParaRPr lang="es-ES"/>
          </a:p>
        </p:txBody>
      </p:sp>
      <p:sp>
        <p:nvSpPr>
          <p:cNvPr id="16391" name="Text Box 7"/>
          <p:cNvSpPr txBox="1">
            <a:spLocks noChangeArrowheads="1"/>
          </p:cNvSpPr>
          <p:nvPr/>
        </p:nvSpPr>
        <p:spPr bwMode="auto">
          <a:xfrm>
            <a:off x="611188" y="2133600"/>
            <a:ext cx="7696200" cy="2835275"/>
          </a:xfrm>
          <a:prstGeom prst="rect">
            <a:avLst/>
          </a:prstGeom>
          <a:noFill/>
          <a:ln w="9525">
            <a:noFill/>
            <a:miter lim="800000"/>
            <a:headEnd/>
            <a:tailEnd/>
          </a:ln>
        </p:spPr>
        <p:txBody>
          <a:bodyPr>
            <a:spAutoFit/>
          </a:bodyPr>
          <a:lstStyle/>
          <a:p>
            <a:pPr algn="ctr">
              <a:spcBef>
                <a:spcPct val="0"/>
              </a:spcBef>
              <a:spcAft>
                <a:spcPct val="0"/>
              </a:spcAft>
              <a:buFontTx/>
              <a:buNone/>
            </a:pPr>
            <a:r>
              <a:rPr lang="es-ES" sz="6000">
                <a:solidFill>
                  <a:schemeClr val="tx1"/>
                </a:solidFill>
              </a:rPr>
              <a:t>Proceso de Aseguramiento de la Calidad</a:t>
            </a:r>
            <a:endParaRPr lang="en-US" sz="6000">
              <a:solidFill>
                <a:schemeClr val="tx1"/>
              </a:solidFill>
              <a:ea typeface="ＭＳ Ｐゴシック" pitchFamily="34" charset="-128"/>
            </a:endParaRPr>
          </a:p>
        </p:txBody>
      </p:sp>
      <p:grpSp>
        <p:nvGrpSpPr>
          <p:cNvPr id="2053" name="Group 8"/>
          <p:cNvGrpSpPr>
            <a:grpSpLocks/>
          </p:cNvGrpSpPr>
          <p:nvPr/>
        </p:nvGrpSpPr>
        <p:grpSpPr bwMode="auto">
          <a:xfrm>
            <a:off x="1128713" y="2247900"/>
            <a:ext cx="6884987" cy="3484563"/>
            <a:chOff x="711" y="1416"/>
            <a:chExt cx="4337" cy="2195"/>
          </a:xfrm>
        </p:grpSpPr>
        <p:sp>
          <p:nvSpPr>
            <p:cNvPr id="2054" name="Line 9"/>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2055" name="Line 10"/>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2056" name="Line 11"/>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2057" name="Line 12"/>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2058" name="Line 13"/>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2059" name="Line 14"/>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2060" name="Line 15"/>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2061" name="Line 16"/>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2062" name="Line 17"/>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2063" name="Line 18"/>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2064" name="Line 19"/>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2065" name="Line 20"/>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2066" name="Line 21"/>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2067" name="Line 22"/>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2068" name="Line 23"/>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2069" name="Line 24"/>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2070" name="Line 25"/>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2071" name="Line 26"/>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2072" name="Line 27"/>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2073" name="Line 28"/>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2074" name="Line 29"/>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2075" name="Line 30"/>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2076" name="Line 31"/>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2077" name="Line 32"/>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2078" name="Line 33"/>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2079" name="Line 34"/>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2080" name="Line 35"/>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2081" name="Line 36"/>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2082" name="Line 37"/>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2083" name="Line 38"/>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2084" name="Line 39"/>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2085" name="Line 40"/>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2086" name="Line 41"/>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2087" name="Line 42"/>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2088" name="Line 43"/>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2089" name="Line 44"/>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2090" name="Line 45"/>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2091" name="Line 46"/>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2092" name="Line 47"/>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2093" name="Line 48"/>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2094" name="Line 49"/>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2095" name="Line 50"/>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2096" name="Line 51"/>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2097" name="Line 52"/>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2098" name="Line 53"/>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2099" name="Line 54"/>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2100" name="Line 55"/>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2101" name="Line 56"/>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2102" name="Line 57"/>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2103" name="Line 58"/>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2104" name="Line 59"/>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2105" name="Line 60"/>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2106" name="Line 61"/>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2107" name="Line 62"/>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2108" name="Line 63"/>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2109" name="Line 64"/>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2110" name="Line 65"/>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2111" name="Line 66"/>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2112" name="Line 67"/>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2113" name="Line 68"/>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2114" name="Line 69"/>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2115" name="Line 70"/>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2116" name="Line 71"/>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2117" name="Line 72"/>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2118" name="Line 73"/>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2119" name="Line 74"/>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2120" name="Line 75"/>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2121" name="Line 76"/>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2122" name="Line 77"/>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2123" name="Line 78"/>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2124" name="Line 79"/>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2125" name="Line 80"/>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2126" name="Line 81"/>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2127" name="Line 82"/>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2128" name="Line 83"/>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2129" name="Line 84"/>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2130" name="Line 85"/>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2131" name="Line 86"/>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2132" name="Line 87"/>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2133" name="Line 88"/>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2134" name="Line 89"/>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2135" name="Line 90"/>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2136" name="Line 91"/>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2137" name="Line 92"/>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2138" name="Line 93"/>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2139" name="Line 94"/>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2140" name="Line 95"/>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2141" name="Line 96"/>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2142" name="Line 97"/>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2143" name="Line 98"/>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2144" name="Line 99"/>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2145" name="Line 100"/>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2146" name="Line 101"/>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2147" name="Line 102"/>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2148" name="Line 103"/>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2149" name="Line 104"/>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2150" name="Line 105"/>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2151" name="Line 106"/>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2152" name="Line 107"/>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2153" name="Line 108"/>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2154" name="Line 109"/>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2155" name="Line 110"/>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2156" name="Line 111"/>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2157" name="Line 112"/>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2158" name="Line 113"/>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2159" name="Line 114"/>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2160" name="Line 115"/>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2161" name="Line 116"/>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2162" name="Line 117"/>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2163" name="Line 118"/>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2164" name="Line 119"/>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2165" name="Line 120"/>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3" name="Rectángulo 2">
            <a:extLst>
              <a:ext uri="{FF2B5EF4-FFF2-40B4-BE49-F238E27FC236}">
                <a16:creationId xmlns:a16="http://schemas.microsoft.com/office/drawing/2014/main" id="{58ED1E7E-E157-47D3-8B36-7FF4F5197D85}"/>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fade">
                                      <p:cBhvr>
                                        <p:cTn id="7" dur="1000"/>
                                        <p:tgtEl>
                                          <p:spTgt spid="163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90"/>
                                        </p:tgtEl>
                                        <p:attrNameLst>
                                          <p:attrName>style.visibility</p:attrName>
                                        </p:attrNameLst>
                                      </p:cBhvr>
                                      <p:to>
                                        <p:strVal val="visible"/>
                                      </p:to>
                                    </p:set>
                                    <p:animEffect transition="in" filter="fade">
                                      <p:cBhvr>
                                        <p:cTn id="10"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nimBg="1"/>
      <p:bldP spid="163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74755" name="Text Box 3"/>
          <p:cNvSpPr txBox="1">
            <a:spLocks noChangeArrowheads="1"/>
          </p:cNvSpPr>
          <p:nvPr/>
        </p:nvSpPr>
        <p:spPr bwMode="auto">
          <a:xfrm>
            <a:off x="179388" y="1557338"/>
            <a:ext cx="8775700" cy="15144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4. Entradas y Salidas del Proceso</a:t>
            </a:r>
          </a:p>
        </p:txBody>
      </p:sp>
      <p:grpSp>
        <p:nvGrpSpPr>
          <p:cNvPr id="11268" name="Group 7"/>
          <p:cNvGrpSpPr>
            <a:grpSpLocks/>
          </p:cNvGrpSpPr>
          <p:nvPr/>
        </p:nvGrpSpPr>
        <p:grpSpPr bwMode="auto">
          <a:xfrm>
            <a:off x="1128713" y="2247900"/>
            <a:ext cx="6884987" cy="3484563"/>
            <a:chOff x="711" y="1416"/>
            <a:chExt cx="4337" cy="2195"/>
          </a:xfrm>
        </p:grpSpPr>
        <p:sp>
          <p:nvSpPr>
            <p:cNvPr id="11269"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11270"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11271"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11272"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11273"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11274"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11275"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11276"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11277"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11278"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11279"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11280"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11281"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11282"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11283"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11284"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11285"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11286"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11287"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11288"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11289"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11290"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11291"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11292"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11293"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11294"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11295"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11296"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11297"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11298"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11299"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11300"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11301"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11302"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11303"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11304"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11305"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11306"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11307"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11308"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11309"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11310"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11311"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11312"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11313"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11314"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11315"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11316"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11317"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11318"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11319"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11320"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11321"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11322"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11323"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11324"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11325"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11326"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11327"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11328"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11329"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11330"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11331"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11332"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11333"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11334"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11335"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11336"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11337"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11338"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11339"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11340"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11341"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11342"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11343"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11344"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11345"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11346"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11347"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11348"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11349"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11350"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11351"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11352"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11353"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11354"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11355"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11356"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11357"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11358"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11359"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11360"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11361"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11362"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11363"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11364"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11365"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11366"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11367"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11368"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11369"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11370"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11371"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11372"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11373"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11374"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11375"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11376"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11377"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11378"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11379"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11380"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74F0804E-8975-428B-B1F5-5583B8432665}"/>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fade">
                                      <p:cBhvr>
                                        <p:cTn id="7" dur="1000"/>
                                        <p:tgtEl>
                                          <p:spTgt spid="747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754"/>
                                        </p:tgtEl>
                                        <p:attrNameLst>
                                          <p:attrName>style.visibility</p:attrName>
                                        </p:attrNameLst>
                                      </p:cBhvr>
                                      <p:to>
                                        <p:strVal val="visible"/>
                                      </p:to>
                                    </p:set>
                                    <p:animEffect transition="in" filter="fade">
                                      <p:cBhvr>
                                        <p:cTn id="10" dur="1000"/>
                                        <p:tgtEl>
                                          <p:spTgt spid="74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nimBg="1"/>
      <p:bldP spid="747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3" name="AutoShape 13"/>
          <p:cNvSpPr>
            <a:spLocks noChangeArrowheads="1"/>
          </p:cNvSpPr>
          <p:nvPr/>
        </p:nvSpPr>
        <p:spPr bwMode="auto">
          <a:xfrm>
            <a:off x="214313" y="1754188"/>
            <a:ext cx="2592387" cy="3746500"/>
          </a:xfrm>
          <a:prstGeom prst="rightArrow">
            <a:avLst>
              <a:gd name="adj1" fmla="val 50000"/>
              <a:gd name="adj2" fmla="val 25000"/>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l">
              <a:spcBef>
                <a:spcPct val="0"/>
              </a:spcBef>
              <a:spcAft>
                <a:spcPct val="0"/>
              </a:spcAft>
              <a:buFontTx/>
              <a:buNone/>
            </a:pPr>
            <a:r>
              <a:rPr lang="es-PE" b="1">
                <a:solidFill>
                  <a:schemeClr val="tx1"/>
                </a:solidFill>
              </a:rPr>
              <a:t>Entradas:</a:t>
            </a:r>
            <a:br>
              <a:rPr lang="es-PE">
                <a:solidFill>
                  <a:schemeClr val="tx1"/>
                </a:solidFill>
              </a:rPr>
            </a:br>
            <a:r>
              <a:rPr lang="es-PE">
                <a:solidFill>
                  <a:schemeClr val="tx1"/>
                </a:solidFill>
              </a:rPr>
              <a:t>Lista de</a:t>
            </a:r>
          </a:p>
          <a:p>
            <a:pPr algn="l">
              <a:spcBef>
                <a:spcPct val="0"/>
              </a:spcBef>
              <a:spcAft>
                <a:spcPct val="0"/>
              </a:spcAft>
              <a:buFontTx/>
              <a:buNone/>
            </a:pPr>
            <a:r>
              <a:rPr lang="es-PE">
                <a:solidFill>
                  <a:schemeClr val="tx1"/>
                </a:solidFill>
              </a:rPr>
              <a:t>Actividades de QA</a:t>
            </a:r>
          </a:p>
          <a:p>
            <a:pPr algn="l">
              <a:spcBef>
                <a:spcPct val="0"/>
              </a:spcBef>
              <a:spcAft>
                <a:spcPct val="0"/>
              </a:spcAft>
              <a:buFontTx/>
              <a:buNone/>
            </a:pPr>
            <a:r>
              <a:rPr lang="es-PE">
                <a:solidFill>
                  <a:schemeClr val="tx1"/>
                </a:solidFill>
              </a:rPr>
              <a:t>de Producto.</a:t>
            </a:r>
            <a:endParaRPr lang="es-ES">
              <a:solidFill>
                <a:schemeClr val="tx1"/>
              </a:solidFill>
            </a:endParaRPr>
          </a:p>
        </p:txBody>
      </p:sp>
      <p:sp>
        <p:nvSpPr>
          <p:cNvPr id="76815" name="AutoShape 15"/>
          <p:cNvSpPr>
            <a:spLocks noChangeArrowheads="1"/>
          </p:cNvSpPr>
          <p:nvPr/>
        </p:nvSpPr>
        <p:spPr bwMode="auto">
          <a:xfrm>
            <a:off x="2987675" y="2565400"/>
            <a:ext cx="2663825" cy="2303463"/>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anchor="ctr">
            <a:flatTx/>
          </a:bodyPr>
          <a:lstStyle/>
          <a:p>
            <a:pPr algn="ctr">
              <a:spcBef>
                <a:spcPct val="0"/>
              </a:spcBef>
              <a:spcAft>
                <a:spcPct val="0"/>
              </a:spcAft>
              <a:buFontTx/>
              <a:buNone/>
            </a:pPr>
            <a:r>
              <a:rPr lang="es-PE">
                <a:solidFill>
                  <a:schemeClr val="tx1"/>
                </a:solidFill>
              </a:rPr>
              <a:t>Proceso de Aseguramiento de la Calidad</a:t>
            </a:r>
            <a:endParaRPr lang="es-ES">
              <a:solidFill>
                <a:schemeClr val="tx1"/>
              </a:solidFill>
            </a:endParaRPr>
          </a:p>
        </p:txBody>
      </p:sp>
      <p:sp>
        <p:nvSpPr>
          <p:cNvPr id="76817" name="AutoShape 17"/>
          <p:cNvSpPr>
            <a:spLocks noChangeArrowheads="1"/>
          </p:cNvSpPr>
          <p:nvPr/>
        </p:nvSpPr>
        <p:spPr bwMode="auto">
          <a:xfrm>
            <a:off x="6118225" y="1714500"/>
            <a:ext cx="3025775" cy="3833813"/>
          </a:xfrm>
          <a:prstGeom prst="rightArrow">
            <a:avLst>
              <a:gd name="adj1" fmla="val 50000"/>
              <a:gd name="adj2" fmla="val 25000"/>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spcBef>
                <a:spcPct val="0"/>
              </a:spcBef>
              <a:spcAft>
                <a:spcPct val="0"/>
              </a:spcAft>
              <a:buFontTx/>
              <a:buNone/>
            </a:pPr>
            <a:r>
              <a:rPr lang="es-PE" b="1">
                <a:solidFill>
                  <a:schemeClr val="tx1"/>
                </a:solidFill>
              </a:rPr>
              <a:t>Salidas:</a:t>
            </a:r>
            <a:br>
              <a:rPr lang="es-PE">
                <a:solidFill>
                  <a:schemeClr val="tx1"/>
                </a:solidFill>
              </a:rPr>
            </a:br>
            <a:r>
              <a:rPr lang="es-PE">
                <a:solidFill>
                  <a:schemeClr val="tx1"/>
                </a:solidFill>
              </a:rPr>
              <a:t>- Registro de las revisiones</a:t>
            </a:r>
          </a:p>
          <a:p>
            <a:pPr>
              <a:spcBef>
                <a:spcPct val="0"/>
              </a:spcBef>
              <a:spcAft>
                <a:spcPct val="0"/>
              </a:spcAft>
              <a:buFontTx/>
              <a:buNone/>
            </a:pPr>
            <a:r>
              <a:rPr lang="es-PE">
                <a:solidFill>
                  <a:schemeClr val="tx1"/>
                </a:solidFill>
              </a:rPr>
              <a:t>  realizadas.</a:t>
            </a:r>
          </a:p>
          <a:p>
            <a:pPr>
              <a:spcBef>
                <a:spcPct val="0"/>
              </a:spcBef>
              <a:spcAft>
                <a:spcPct val="0"/>
              </a:spcAft>
              <a:buFontTx/>
              <a:buChar char="-"/>
            </a:pPr>
            <a:r>
              <a:rPr lang="es-PE">
                <a:solidFill>
                  <a:schemeClr val="tx1"/>
                </a:solidFill>
              </a:rPr>
              <a:t>Consolidado de No</a:t>
            </a:r>
          </a:p>
          <a:p>
            <a:pPr>
              <a:spcBef>
                <a:spcPct val="0"/>
              </a:spcBef>
              <a:spcAft>
                <a:spcPct val="0"/>
              </a:spcAft>
              <a:buFontTx/>
              <a:buNone/>
            </a:pPr>
            <a:r>
              <a:rPr lang="es-PE">
                <a:solidFill>
                  <a:schemeClr val="tx1"/>
                </a:solidFill>
              </a:rPr>
              <a:t>  Conformidades</a:t>
            </a:r>
            <a:endParaRPr lang="es-ES">
              <a:solidFill>
                <a:schemeClr val="tx1"/>
              </a:solidFill>
            </a:endParaRPr>
          </a:p>
        </p:txBody>
      </p:sp>
      <p:sp>
        <p:nvSpPr>
          <p:cNvPr id="6" name="Rectángulo 5">
            <a:extLst>
              <a:ext uri="{FF2B5EF4-FFF2-40B4-BE49-F238E27FC236}">
                <a16:creationId xmlns:a16="http://schemas.microsoft.com/office/drawing/2014/main" id="{DE05E699-9089-4DE7-92C2-E40DF0BE9425}"/>
              </a:ext>
            </a:extLst>
          </p:cNvPr>
          <p:cNvSpPr/>
          <p:nvPr/>
        </p:nvSpPr>
        <p:spPr bwMode="auto">
          <a:xfrm>
            <a:off x="1259632" y="126065"/>
            <a:ext cx="7776864"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12290" name="Text Box 2"/>
          <p:cNvSpPr txBox="1">
            <a:spLocks noChangeArrowheads="1"/>
          </p:cNvSpPr>
          <p:nvPr/>
        </p:nvSpPr>
        <p:spPr bwMode="auto">
          <a:xfrm>
            <a:off x="1381125" y="257175"/>
            <a:ext cx="6215063" cy="579438"/>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Entradas y Salidas del Proceso</a:t>
            </a:r>
            <a:endParaRPr lang="es-ES" sz="32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815"/>
                                        </p:tgtEl>
                                        <p:attrNameLst>
                                          <p:attrName>style.visibility</p:attrName>
                                        </p:attrNameLst>
                                      </p:cBhvr>
                                      <p:to>
                                        <p:strVal val="visible"/>
                                      </p:to>
                                    </p:set>
                                    <p:animEffect transition="in" filter="box(in)">
                                      <p:cBhvr>
                                        <p:cTn id="7" dur="500"/>
                                        <p:tgtEl>
                                          <p:spTgt spid="76815"/>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0" nodeType="clickEffect">
                                  <p:stCondLst>
                                    <p:cond delay="0"/>
                                  </p:stCondLst>
                                  <p:childTnLst>
                                    <p:animMotion origin="layout" path="M -1.66667E-6 4.50844E-6 L 0.31493 -0.00047 " pathEditMode="relative" rAng="0" ptsTypes="AA">
                                      <p:cBhvr>
                                        <p:cTn id="11" dur="2000" fill="hold"/>
                                        <p:tgtEl>
                                          <p:spTgt spid="76813"/>
                                        </p:tgtEl>
                                        <p:attrNameLst>
                                          <p:attrName>ppt_x</p:attrName>
                                          <p:attrName>ppt_y</p:attrName>
                                        </p:attrNameLst>
                                      </p:cBhvr>
                                      <p:rCtr x="157" y="0"/>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0" nodeType="clickEffect">
                                  <p:stCondLst>
                                    <p:cond delay="0"/>
                                  </p:stCondLst>
                                  <p:childTnLst>
                                    <p:animMotion origin="layout" path="M -5.55556E-7 1.48739E-6 L 1 -0.00625 " pathEditMode="relative" rAng="0" ptsTypes="AA">
                                      <p:cBhvr>
                                        <p:cTn id="15" dur="2000" fill="hold"/>
                                        <p:tgtEl>
                                          <p:spTgt spid="76817"/>
                                        </p:tgtEl>
                                        <p:attrNameLst>
                                          <p:attrName>ppt_x</p:attrName>
                                          <p:attrName>ppt_y</p:attrName>
                                        </p:attrNameLst>
                                      </p:cBhvr>
                                      <p:rCtr x="500"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3" grpId="0" animBg="1"/>
      <p:bldP spid="76815" grpId="0" animBg="1"/>
      <p:bldP spid="768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35843" name="Text Box 3"/>
          <p:cNvSpPr txBox="1">
            <a:spLocks noChangeArrowheads="1"/>
          </p:cNvSpPr>
          <p:nvPr/>
        </p:nvSpPr>
        <p:spPr bwMode="auto">
          <a:xfrm>
            <a:off x="179388" y="1557338"/>
            <a:ext cx="8775700" cy="1881187"/>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5. Descripción del Proceso</a:t>
            </a:r>
          </a:p>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	5.1 Subprocesos</a:t>
            </a:r>
          </a:p>
        </p:txBody>
      </p:sp>
      <p:grpSp>
        <p:nvGrpSpPr>
          <p:cNvPr id="13316" name="Group 7"/>
          <p:cNvGrpSpPr>
            <a:grpSpLocks/>
          </p:cNvGrpSpPr>
          <p:nvPr/>
        </p:nvGrpSpPr>
        <p:grpSpPr bwMode="auto">
          <a:xfrm>
            <a:off x="1128713" y="2247900"/>
            <a:ext cx="6884987" cy="3484563"/>
            <a:chOff x="711" y="1416"/>
            <a:chExt cx="4337" cy="2195"/>
          </a:xfrm>
        </p:grpSpPr>
        <p:sp>
          <p:nvSpPr>
            <p:cNvPr id="13317"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13318"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13319"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13320"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13321"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13322"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13323"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13324"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13325"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13326"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13327"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13328"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13329"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13330"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13331"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13332"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13333"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13334"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13335"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13336"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13337"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13338"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13339"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13340"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13341"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13342"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13343"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13344"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13345"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13346"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13347"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13348"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13349"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13350"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13351"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13352"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13353"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13354"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13355"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13356"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13357"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13358"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13359"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13360"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13361"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13362"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13363"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13364"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13365"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13366"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13367"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13368"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13369"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13370"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13371"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13372"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13373"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13374"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13375"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13376"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13377"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13378"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13379"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13380"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13381"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13382"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13383"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13384"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13385"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13386"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13387"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13388"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13389"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13390"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13391"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13392"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13393"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13394"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13395"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13396"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13397"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13398"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13399"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13400"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13401"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13402"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13403"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13404"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13405"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13406"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13407"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13408"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13409"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13410"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13411"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13412"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13413"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13414"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13415"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13416"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13417"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13418"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13419"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13420"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13421"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13422"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13423"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13424"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13425"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13426"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13427"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13428"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3CE69DC0-F50A-4C12-9D56-1BB7D3DB4AF2}"/>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1000"/>
                                        <p:tgtEl>
                                          <p:spTgt spid="358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842"/>
                                        </p:tgtEl>
                                        <p:attrNameLst>
                                          <p:attrName>style.visibility</p:attrName>
                                        </p:attrNameLst>
                                      </p:cBhvr>
                                      <p:to>
                                        <p:strVal val="visible"/>
                                      </p:to>
                                    </p:set>
                                    <p:animEffect transition="in" filter="fade">
                                      <p:cBhvr>
                                        <p:cTn id="10" dur="10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9" name="Group 142"/>
          <p:cNvGrpSpPr>
            <a:grpSpLocks/>
          </p:cNvGrpSpPr>
          <p:nvPr/>
        </p:nvGrpSpPr>
        <p:grpSpPr bwMode="auto">
          <a:xfrm>
            <a:off x="3505200" y="2243138"/>
            <a:ext cx="1498600" cy="2089150"/>
            <a:chOff x="1807" y="1594"/>
            <a:chExt cx="607" cy="726"/>
          </a:xfrm>
        </p:grpSpPr>
        <p:sp>
          <p:nvSpPr>
            <p:cNvPr id="14367" name="Rectangle 66"/>
            <p:cNvSpPr>
              <a:spLocks noChangeArrowheads="1"/>
            </p:cNvSpPr>
            <p:nvPr/>
          </p:nvSpPr>
          <p:spPr bwMode="auto">
            <a:xfrm>
              <a:off x="1807" y="1751"/>
              <a:ext cx="607" cy="413"/>
            </a:xfrm>
            <a:prstGeom prst="rect">
              <a:avLst/>
            </a:prstGeom>
            <a:noFill/>
            <a:ln w="9525">
              <a:solidFill>
                <a:srgbClr val="FF99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hlinkClick r:id="rId3" action="ppaction://hlinksldjump"/>
                </a:rPr>
                <a:t>Ejecución de Plan de QA</a:t>
              </a:r>
              <a:endParaRPr lang="es-ES" sz="1200">
                <a:solidFill>
                  <a:srgbClr val="000066"/>
                </a:solidFill>
              </a:endParaRPr>
            </a:p>
          </p:txBody>
        </p:sp>
        <p:sp>
          <p:nvSpPr>
            <p:cNvPr id="14368" name="Rectangle 67"/>
            <p:cNvSpPr>
              <a:spLocks noChangeArrowheads="1"/>
            </p:cNvSpPr>
            <p:nvPr/>
          </p:nvSpPr>
          <p:spPr bwMode="auto">
            <a:xfrm>
              <a:off x="1807" y="1594"/>
              <a:ext cx="607" cy="159"/>
            </a:xfrm>
            <a:prstGeom prst="rect">
              <a:avLst/>
            </a:prstGeom>
            <a:solidFill>
              <a:srgbClr val="FF9900"/>
            </a:solidFill>
            <a:ln w="9525" algn="ctr">
              <a:solidFill>
                <a:srgbClr val="FF9900"/>
              </a:solidFill>
              <a:miter lim="800000"/>
              <a:headEnd/>
              <a:tailEnd/>
            </a:ln>
          </p:spPr>
          <p:txBody>
            <a:bodyPr lIns="0" tIns="0" rIns="0" bIns="0" anchor="ctr"/>
            <a:lstStyle/>
            <a:p>
              <a:pPr algn="ctr">
                <a:spcBef>
                  <a:spcPct val="0"/>
                </a:spcBef>
                <a:spcAft>
                  <a:spcPct val="0"/>
                </a:spcAft>
                <a:buFontTx/>
                <a:buNone/>
              </a:pPr>
              <a:r>
                <a:rPr lang="es-PE" sz="1200" b="1" dirty="0">
                  <a:solidFill>
                    <a:srgbClr val="000066"/>
                  </a:solidFill>
                </a:rPr>
                <a:t>(2) Analista de pruebas</a:t>
              </a:r>
            </a:p>
          </p:txBody>
        </p:sp>
        <p:sp>
          <p:nvSpPr>
            <p:cNvPr id="14369" name="Rectangle 68"/>
            <p:cNvSpPr>
              <a:spLocks noChangeArrowheads="1"/>
            </p:cNvSpPr>
            <p:nvPr/>
          </p:nvSpPr>
          <p:spPr bwMode="auto">
            <a:xfrm>
              <a:off x="1807"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a:p>
              <a:pPr algn="ctr">
                <a:spcBef>
                  <a:spcPct val="0"/>
                </a:spcBef>
                <a:spcAft>
                  <a:spcPct val="0"/>
                </a:spcAft>
                <a:buFontTx/>
                <a:buNone/>
              </a:pPr>
              <a:endParaRPr lang="es-PE" sz="1200" b="1">
                <a:solidFill>
                  <a:srgbClr val="000066"/>
                </a:solidFill>
              </a:endParaRPr>
            </a:p>
          </p:txBody>
        </p:sp>
      </p:grpSp>
      <p:grpSp>
        <p:nvGrpSpPr>
          <p:cNvPr id="14340" name="Group 143"/>
          <p:cNvGrpSpPr>
            <a:grpSpLocks/>
          </p:cNvGrpSpPr>
          <p:nvPr/>
        </p:nvGrpSpPr>
        <p:grpSpPr bwMode="auto">
          <a:xfrm>
            <a:off x="5435600" y="2205038"/>
            <a:ext cx="1512888" cy="2154237"/>
            <a:chOff x="3819" y="1594"/>
            <a:chExt cx="607" cy="726"/>
          </a:xfrm>
        </p:grpSpPr>
        <p:sp>
          <p:nvSpPr>
            <p:cNvPr id="14364" name="Rectangle 70"/>
            <p:cNvSpPr>
              <a:spLocks noChangeArrowheads="1"/>
            </p:cNvSpPr>
            <p:nvPr/>
          </p:nvSpPr>
          <p:spPr bwMode="auto">
            <a:xfrm>
              <a:off x="3819" y="1751"/>
              <a:ext cx="607" cy="413"/>
            </a:xfrm>
            <a:prstGeom prst="rect">
              <a:avLst/>
            </a:prstGeom>
            <a:noFill/>
            <a:ln w="9525">
              <a:solidFill>
                <a:srgbClr val="FF9900"/>
              </a:solidFill>
              <a:miter lim="800000"/>
              <a:headEnd/>
              <a:tailEnd/>
            </a:ln>
          </p:spPr>
          <p:txBody>
            <a:bodyPr wrap="none" lIns="0" tIns="0" rIns="0" bIns="0" anchor="ctr"/>
            <a:lstStyle/>
            <a:p>
              <a:pPr algn="ctr">
                <a:lnSpc>
                  <a:spcPct val="110000"/>
                </a:lnSpc>
                <a:spcBef>
                  <a:spcPct val="0"/>
                </a:spcBef>
                <a:spcAft>
                  <a:spcPct val="0"/>
                </a:spcAft>
                <a:buFontTx/>
                <a:buNone/>
              </a:pPr>
              <a:r>
                <a:rPr lang="es-ES" sz="1200">
                  <a:solidFill>
                    <a:srgbClr val="000066"/>
                  </a:solidFill>
                  <a:hlinkClick r:id="rId4" action="ppaction://hlinksldjump"/>
                </a:rPr>
                <a:t>Elaboración de Informe</a:t>
              </a:r>
            </a:p>
            <a:p>
              <a:pPr algn="ctr">
                <a:lnSpc>
                  <a:spcPct val="110000"/>
                </a:lnSpc>
                <a:spcBef>
                  <a:spcPct val="0"/>
                </a:spcBef>
                <a:spcAft>
                  <a:spcPct val="0"/>
                </a:spcAft>
                <a:buFontTx/>
                <a:buNone/>
              </a:pPr>
              <a:r>
                <a:rPr lang="es-ES" sz="1200">
                  <a:solidFill>
                    <a:srgbClr val="000066"/>
                  </a:solidFill>
                  <a:hlinkClick r:id="rId4" action="ppaction://hlinksldjump"/>
                </a:rPr>
                <a:t>de Resultados QA</a:t>
              </a:r>
              <a:endParaRPr lang="es-ES" sz="1200">
                <a:solidFill>
                  <a:srgbClr val="000066"/>
                </a:solidFill>
              </a:endParaRPr>
            </a:p>
          </p:txBody>
        </p:sp>
        <p:sp>
          <p:nvSpPr>
            <p:cNvPr id="14365" name="Rectangle 71"/>
            <p:cNvSpPr>
              <a:spLocks noChangeArrowheads="1"/>
            </p:cNvSpPr>
            <p:nvPr/>
          </p:nvSpPr>
          <p:spPr bwMode="auto">
            <a:xfrm>
              <a:off x="3819" y="1594"/>
              <a:ext cx="607" cy="159"/>
            </a:xfrm>
            <a:prstGeom prst="rect">
              <a:avLst/>
            </a:prstGeom>
            <a:solidFill>
              <a:srgbClr val="FF9900"/>
            </a:solidFill>
            <a:ln w="9525" algn="ctr">
              <a:solidFill>
                <a:srgbClr val="FF9900"/>
              </a:solidFill>
              <a:miter lim="800000"/>
              <a:headEnd/>
              <a:tailEnd/>
            </a:ln>
          </p:spPr>
          <p:txBody>
            <a:bodyPr lIns="0" tIns="0" rIns="0" bIns="0" anchor="ctr"/>
            <a:lstStyle/>
            <a:p>
              <a:pPr algn="ctr">
                <a:spcBef>
                  <a:spcPct val="0"/>
                </a:spcBef>
                <a:spcAft>
                  <a:spcPct val="0"/>
                </a:spcAft>
                <a:buFontTx/>
                <a:buNone/>
              </a:pPr>
              <a:r>
                <a:rPr lang="es-PE" sz="1200" b="1" dirty="0">
                  <a:solidFill>
                    <a:srgbClr val="000066"/>
                  </a:solidFill>
                </a:rPr>
                <a:t>(3) Analista de pruebas</a:t>
              </a:r>
              <a:endParaRPr lang="es-ES" sz="1200" b="1" dirty="0">
                <a:solidFill>
                  <a:srgbClr val="000066"/>
                </a:solidFill>
              </a:endParaRPr>
            </a:p>
          </p:txBody>
        </p:sp>
        <p:sp>
          <p:nvSpPr>
            <p:cNvPr id="14366" name="Rectangle 72"/>
            <p:cNvSpPr>
              <a:spLocks noChangeArrowheads="1"/>
            </p:cNvSpPr>
            <p:nvPr/>
          </p:nvSpPr>
          <p:spPr bwMode="auto">
            <a:xfrm>
              <a:off x="3819"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p:txBody>
        </p:sp>
      </p:grpSp>
      <p:cxnSp>
        <p:nvCxnSpPr>
          <p:cNvPr id="14341" name="AutoShape 79"/>
          <p:cNvCxnSpPr>
            <a:cxnSpLocks noChangeShapeType="1"/>
            <a:stCxn id="14367" idx="3"/>
            <a:endCxn id="14364" idx="1"/>
          </p:cNvCxnSpPr>
          <p:nvPr/>
        </p:nvCxnSpPr>
        <p:spPr bwMode="auto">
          <a:xfrm flipV="1">
            <a:off x="5003800" y="3282950"/>
            <a:ext cx="431800" cy="6350"/>
          </a:xfrm>
          <a:prstGeom prst="straightConnector1">
            <a:avLst/>
          </a:prstGeom>
          <a:noFill/>
          <a:ln w="9525">
            <a:solidFill>
              <a:srgbClr val="FF9900"/>
            </a:solidFill>
            <a:round/>
            <a:headEnd/>
            <a:tailEnd type="triangle" w="med" len="med"/>
          </a:ln>
        </p:spPr>
      </p:cxnSp>
      <p:cxnSp>
        <p:nvCxnSpPr>
          <p:cNvPr id="14342" name="AutoShape 82"/>
          <p:cNvCxnSpPr>
            <a:cxnSpLocks noChangeShapeType="1"/>
            <a:stCxn id="14353" idx="3"/>
            <a:endCxn id="14367" idx="1"/>
          </p:cNvCxnSpPr>
          <p:nvPr/>
        </p:nvCxnSpPr>
        <p:spPr bwMode="auto">
          <a:xfrm>
            <a:off x="3059113" y="3289300"/>
            <a:ext cx="446087" cy="0"/>
          </a:xfrm>
          <a:prstGeom prst="straightConnector1">
            <a:avLst/>
          </a:prstGeom>
          <a:noFill/>
          <a:ln w="9525">
            <a:solidFill>
              <a:srgbClr val="FF9900"/>
            </a:solidFill>
            <a:round/>
            <a:headEnd/>
            <a:tailEnd type="triangle" w="med" len="med"/>
          </a:ln>
        </p:spPr>
      </p:cxnSp>
      <p:cxnSp>
        <p:nvCxnSpPr>
          <p:cNvPr id="14343" name="AutoShape 103"/>
          <p:cNvCxnSpPr>
            <a:cxnSpLocks noChangeShapeType="1"/>
            <a:stCxn id="14361" idx="2"/>
          </p:cNvCxnSpPr>
          <p:nvPr/>
        </p:nvCxnSpPr>
        <p:spPr bwMode="auto">
          <a:xfrm flipH="1">
            <a:off x="566738" y="2659063"/>
            <a:ext cx="1587" cy="431800"/>
          </a:xfrm>
          <a:prstGeom prst="straightConnector1">
            <a:avLst/>
          </a:prstGeom>
          <a:noFill/>
          <a:ln w="9525">
            <a:solidFill>
              <a:schemeClr val="tx1"/>
            </a:solidFill>
            <a:round/>
            <a:headEnd/>
            <a:tailEnd type="triangle" w="med" len="med"/>
          </a:ln>
        </p:spPr>
      </p:cxnSp>
      <p:grpSp>
        <p:nvGrpSpPr>
          <p:cNvPr id="14344" name="Group 104"/>
          <p:cNvGrpSpPr>
            <a:grpSpLocks/>
          </p:cNvGrpSpPr>
          <p:nvPr/>
        </p:nvGrpSpPr>
        <p:grpSpPr bwMode="auto">
          <a:xfrm>
            <a:off x="26988" y="3090863"/>
            <a:ext cx="1104900" cy="801687"/>
            <a:chOff x="-23" y="1776"/>
            <a:chExt cx="696" cy="505"/>
          </a:xfrm>
        </p:grpSpPr>
        <p:sp>
          <p:nvSpPr>
            <p:cNvPr id="14362" name="Rectangle 105"/>
            <p:cNvSpPr>
              <a:spLocks noChangeArrowheads="1"/>
            </p:cNvSpPr>
            <p:nvPr/>
          </p:nvSpPr>
          <p:spPr bwMode="auto">
            <a:xfrm>
              <a:off x="-23" y="2039"/>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Actividades de QA</a:t>
              </a:r>
              <a:endParaRPr lang="es-ES" sz="1200" b="1">
                <a:solidFill>
                  <a:srgbClr val="000066"/>
                </a:solidFill>
              </a:endParaRPr>
            </a:p>
          </p:txBody>
        </p:sp>
        <p:pic>
          <p:nvPicPr>
            <p:cNvPr id="14363" name="Picture 106"/>
            <p:cNvPicPr>
              <a:picLocks noChangeAspect="1" noChangeArrowheads="1"/>
            </p:cNvPicPr>
            <p:nvPr/>
          </p:nvPicPr>
          <p:blipFill>
            <a:blip r:embed="rId5" cstate="print"/>
            <a:srcRect/>
            <a:stretch>
              <a:fillRect/>
            </a:stretch>
          </p:blipFill>
          <p:spPr bwMode="auto">
            <a:xfrm>
              <a:off x="152" y="1776"/>
              <a:ext cx="330" cy="266"/>
            </a:xfrm>
            <a:prstGeom prst="rect">
              <a:avLst/>
            </a:prstGeom>
            <a:noFill/>
            <a:ln w="9525">
              <a:noFill/>
              <a:miter lim="800000"/>
              <a:headEnd/>
              <a:tailEnd/>
            </a:ln>
          </p:spPr>
        </p:pic>
      </p:grpSp>
      <p:grpSp>
        <p:nvGrpSpPr>
          <p:cNvPr id="14345" name="Group 107"/>
          <p:cNvGrpSpPr>
            <a:grpSpLocks/>
          </p:cNvGrpSpPr>
          <p:nvPr/>
        </p:nvGrpSpPr>
        <p:grpSpPr bwMode="auto">
          <a:xfrm>
            <a:off x="15875" y="1746250"/>
            <a:ext cx="1104900" cy="912813"/>
            <a:chOff x="-23" y="1117"/>
            <a:chExt cx="696" cy="575"/>
          </a:xfrm>
        </p:grpSpPr>
        <p:pic>
          <p:nvPicPr>
            <p:cNvPr id="14360" name="Picture 108"/>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14361" name="Rectangle 109"/>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Analista de pruebas</a:t>
              </a:r>
              <a:endParaRPr lang="es-ES" sz="1200" b="1" dirty="0">
                <a:solidFill>
                  <a:srgbClr val="000066"/>
                </a:solidFill>
              </a:endParaRPr>
            </a:p>
          </p:txBody>
        </p:sp>
      </p:grpSp>
      <p:cxnSp>
        <p:nvCxnSpPr>
          <p:cNvPr id="14346" name="AutoShape 110"/>
          <p:cNvCxnSpPr>
            <a:cxnSpLocks noChangeShapeType="1"/>
            <a:endCxn id="14353" idx="1"/>
          </p:cNvCxnSpPr>
          <p:nvPr/>
        </p:nvCxnSpPr>
        <p:spPr bwMode="auto">
          <a:xfrm flipV="1">
            <a:off x="828675" y="3289300"/>
            <a:ext cx="712788" cy="12700"/>
          </a:xfrm>
          <a:prstGeom prst="straightConnector1">
            <a:avLst/>
          </a:prstGeom>
          <a:noFill/>
          <a:ln w="9525">
            <a:solidFill>
              <a:srgbClr val="FF9900"/>
            </a:solidFill>
            <a:round/>
            <a:headEnd/>
            <a:tailEnd type="triangle" w="med" len="med"/>
          </a:ln>
        </p:spPr>
      </p:cxnSp>
      <p:grpSp>
        <p:nvGrpSpPr>
          <p:cNvPr id="14347" name="Group 113"/>
          <p:cNvGrpSpPr>
            <a:grpSpLocks/>
          </p:cNvGrpSpPr>
          <p:nvPr/>
        </p:nvGrpSpPr>
        <p:grpSpPr bwMode="auto">
          <a:xfrm>
            <a:off x="7524750" y="3068638"/>
            <a:ext cx="1295400" cy="942975"/>
            <a:chOff x="2776" y="542"/>
            <a:chExt cx="696" cy="601"/>
          </a:xfrm>
        </p:grpSpPr>
        <p:sp>
          <p:nvSpPr>
            <p:cNvPr id="14358" name="Rectangle 114"/>
            <p:cNvSpPr>
              <a:spLocks noChangeArrowheads="1"/>
            </p:cNvSpPr>
            <p:nvPr/>
          </p:nvSpPr>
          <p:spPr bwMode="auto">
            <a:xfrm>
              <a:off x="2776" y="805"/>
              <a:ext cx="696" cy="338"/>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Registro de las revisiones realizadas</a:t>
              </a:r>
              <a:endParaRPr lang="es-ES" sz="1200" b="1">
                <a:solidFill>
                  <a:srgbClr val="000066"/>
                </a:solidFill>
              </a:endParaRPr>
            </a:p>
          </p:txBody>
        </p:sp>
        <p:pic>
          <p:nvPicPr>
            <p:cNvPr id="14359" name="Picture 115"/>
            <p:cNvPicPr>
              <a:picLocks noChangeAspect="1" noChangeArrowheads="1"/>
            </p:cNvPicPr>
            <p:nvPr/>
          </p:nvPicPr>
          <p:blipFill>
            <a:blip r:embed="rId5" cstate="print"/>
            <a:srcRect/>
            <a:stretch>
              <a:fillRect/>
            </a:stretch>
          </p:blipFill>
          <p:spPr bwMode="auto">
            <a:xfrm>
              <a:off x="2951" y="542"/>
              <a:ext cx="330" cy="266"/>
            </a:xfrm>
            <a:prstGeom prst="rect">
              <a:avLst/>
            </a:prstGeom>
            <a:noFill/>
            <a:ln w="9525">
              <a:noFill/>
              <a:miter lim="800000"/>
              <a:headEnd/>
              <a:tailEnd/>
            </a:ln>
          </p:spPr>
        </p:pic>
      </p:grpSp>
      <p:grpSp>
        <p:nvGrpSpPr>
          <p:cNvPr id="14348" name="Group 116"/>
          <p:cNvGrpSpPr>
            <a:grpSpLocks/>
          </p:cNvGrpSpPr>
          <p:nvPr/>
        </p:nvGrpSpPr>
        <p:grpSpPr bwMode="auto">
          <a:xfrm>
            <a:off x="7629525" y="4532314"/>
            <a:ext cx="1104900" cy="915988"/>
            <a:chOff x="-23" y="1117"/>
            <a:chExt cx="696" cy="577"/>
          </a:xfrm>
        </p:grpSpPr>
        <p:pic>
          <p:nvPicPr>
            <p:cNvPr id="14356" name="Picture 117"/>
            <p:cNvPicPr>
              <a:picLocks noChangeAspect="1" noChangeArrowheads="1"/>
            </p:cNvPicPr>
            <p:nvPr/>
          </p:nvPicPr>
          <p:blipFill>
            <a:blip r:embed="rId6" cstate="print"/>
            <a:srcRect/>
            <a:stretch>
              <a:fillRect/>
            </a:stretch>
          </p:blipFill>
          <p:spPr bwMode="auto">
            <a:xfrm>
              <a:off x="126" y="1117"/>
              <a:ext cx="397" cy="341"/>
            </a:xfrm>
            <a:prstGeom prst="rect">
              <a:avLst/>
            </a:prstGeom>
            <a:noFill/>
            <a:ln w="9525" algn="ctr">
              <a:noFill/>
              <a:miter lim="800000"/>
              <a:headEnd/>
              <a:tailEnd/>
            </a:ln>
          </p:spPr>
        </p:pic>
        <p:sp>
          <p:nvSpPr>
            <p:cNvPr id="14357" name="Rectangle 118"/>
            <p:cNvSpPr>
              <a:spLocks noChangeArrowheads="1"/>
            </p:cNvSpPr>
            <p:nvPr/>
          </p:nvSpPr>
          <p:spPr bwMode="auto">
            <a:xfrm>
              <a:off x="-23" y="1450"/>
              <a:ext cx="696" cy="244"/>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Jefe de proyecto</a:t>
              </a:r>
              <a:endParaRPr lang="es-ES" sz="1200" b="1" dirty="0">
                <a:solidFill>
                  <a:srgbClr val="000066"/>
                </a:solidFill>
              </a:endParaRPr>
            </a:p>
          </p:txBody>
        </p:sp>
      </p:grpSp>
      <p:cxnSp>
        <p:nvCxnSpPr>
          <p:cNvPr id="14349" name="AutoShape 119"/>
          <p:cNvCxnSpPr>
            <a:cxnSpLocks noChangeShapeType="1"/>
            <a:stCxn id="14358" idx="2"/>
          </p:cNvCxnSpPr>
          <p:nvPr/>
        </p:nvCxnSpPr>
        <p:spPr bwMode="auto">
          <a:xfrm>
            <a:off x="8172450" y="4011613"/>
            <a:ext cx="9525" cy="520700"/>
          </a:xfrm>
          <a:prstGeom prst="straightConnector1">
            <a:avLst/>
          </a:prstGeom>
          <a:noFill/>
          <a:ln w="9525">
            <a:solidFill>
              <a:schemeClr val="tx1"/>
            </a:solidFill>
            <a:round/>
            <a:headEnd/>
            <a:tailEnd type="triangle" w="med" len="med"/>
          </a:ln>
        </p:spPr>
      </p:cxnSp>
      <p:grpSp>
        <p:nvGrpSpPr>
          <p:cNvPr id="14350" name="Group 141"/>
          <p:cNvGrpSpPr>
            <a:grpSpLocks/>
          </p:cNvGrpSpPr>
          <p:nvPr/>
        </p:nvGrpSpPr>
        <p:grpSpPr bwMode="auto">
          <a:xfrm>
            <a:off x="1541463" y="2243138"/>
            <a:ext cx="1517650" cy="2089150"/>
            <a:chOff x="940" y="1594"/>
            <a:chExt cx="607" cy="726"/>
          </a:xfrm>
        </p:grpSpPr>
        <p:sp>
          <p:nvSpPr>
            <p:cNvPr id="14353" name="Rectangle 125"/>
            <p:cNvSpPr>
              <a:spLocks noChangeArrowheads="1"/>
            </p:cNvSpPr>
            <p:nvPr/>
          </p:nvSpPr>
          <p:spPr bwMode="auto">
            <a:xfrm>
              <a:off x="940" y="1751"/>
              <a:ext cx="607" cy="413"/>
            </a:xfrm>
            <a:prstGeom prst="rect">
              <a:avLst/>
            </a:prstGeom>
            <a:noFill/>
            <a:ln w="9525">
              <a:solidFill>
                <a:srgbClr val="FF9900"/>
              </a:solidFill>
              <a:miter lim="800000"/>
              <a:headEnd/>
              <a:tailEnd/>
            </a:ln>
          </p:spPr>
          <p:txBody>
            <a:bodyPr lIns="0" tIns="0" rIns="0" bIns="0" anchor="ctr"/>
            <a:lstStyle/>
            <a:p>
              <a:pPr algn="ctr">
                <a:spcBef>
                  <a:spcPct val="0"/>
                </a:spcBef>
                <a:spcAft>
                  <a:spcPct val="0"/>
                </a:spcAft>
                <a:buFontTx/>
                <a:buNone/>
              </a:pPr>
              <a:r>
                <a:rPr lang="es-PE" sz="1200">
                  <a:solidFill>
                    <a:srgbClr val="000066"/>
                  </a:solidFill>
                </a:rPr>
                <a:t>Planificación de Actividades de QA</a:t>
              </a:r>
              <a:endParaRPr lang="es-ES" sz="1200">
                <a:solidFill>
                  <a:srgbClr val="000066"/>
                </a:solidFill>
              </a:endParaRPr>
            </a:p>
          </p:txBody>
        </p:sp>
        <p:sp>
          <p:nvSpPr>
            <p:cNvPr id="14354" name="Rectangle 126"/>
            <p:cNvSpPr>
              <a:spLocks noChangeArrowheads="1"/>
            </p:cNvSpPr>
            <p:nvPr/>
          </p:nvSpPr>
          <p:spPr bwMode="auto">
            <a:xfrm>
              <a:off x="940" y="1594"/>
              <a:ext cx="607" cy="159"/>
            </a:xfrm>
            <a:prstGeom prst="rect">
              <a:avLst/>
            </a:prstGeom>
            <a:solidFill>
              <a:srgbClr val="FF9900"/>
            </a:solidFill>
            <a:ln w="9525" algn="ctr">
              <a:solidFill>
                <a:srgbClr val="FF9900"/>
              </a:solidFill>
              <a:miter lim="800000"/>
              <a:headEnd/>
              <a:tailEnd/>
            </a:ln>
          </p:spPr>
          <p:txBody>
            <a:bodyPr lIns="0" tIns="0" rIns="0" bIns="0" anchor="ctr"/>
            <a:lstStyle/>
            <a:p>
              <a:pPr algn="ctr">
                <a:spcBef>
                  <a:spcPct val="0"/>
                </a:spcBef>
                <a:spcAft>
                  <a:spcPct val="0"/>
                </a:spcAft>
                <a:buFontTx/>
                <a:buNone/>
              </a:pPr>
              <a:r>
                <a:rPr lang="es-PE" sz="1200" b="1" dirty="0">
                  <a:solidFill>
                    <a:srgbClr val="000066"/>
                  </a:solidFill>
                </a:rPr>
                <a:t>(1) Analista de pruebas</a:t>
              </a:r>
              <a:endParaRPr lang="es-ES" sz="1200" b="1" dirty="0">
                <a:solidFill>
                  <a:srgbClr val="000066"/>
                </a:solidFill>
              </a:endParaRPr>
            </a:p>
          </p:txBody>
        </p:sp>
        <p:sp>
          <p:nvSpPr>
            <p:cNvPr id="14355" name="Rectangle 127"/>
            <p:cNvSpPr>
              <a:spLocks noChangeArrowheads="1"/>
            </p:cNvSpPr>
            <p:nvPr/>
          </p:nvSpPr>
          <p:spPr bwMode="auto">
            <a:xfrm>
              <a:off x="940"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latin typeface="TheSansCorrespondence" pitchFamily="34" charset="0"/>
                </a:rPr>
                <a:t>Herramienta Gestión</a:t>
              </a:r>
            </a:p>
            <a:p>
              <a:pPr algn="ctr">
                <a:spcBef>
                  <a:spcPct val="0"/>
                </a:spcBef>
                <a:spcAft>
                  <a:spcPct val="0"/>
                </a:spcAft>
                <a:buFontTx/>
                <a:buNone/>
              </a:pPr>
              <a:r>
                <a:rPr lang="es-PE" sz="1200" b="1">
                  <a:solidFill>
                    <a:srgbClr val="000066"/>
                  </a:solidFill>
                  <a:latin typeface="TheSansCorrespondence" pitchFamily="34" charset="0"/>
                </a:rPr>
                <a:t>QA‑Producto</a:t>
              </a:r>
            </a:p>
          </p:txBody>
        </p:sp>
      </p:grpSp>
      <p:cxnSp>
        <p:nvCxnSpPr>
          <p:cNvPr id="14351" name="AutoShape 139"/>
          <p:cNvCxnSpPr>
            <a:cxnSpLocks noChangeShapeType="1"/>
            <a:stCxn id="14364" idx="3"/>
          </p:cNvCxnSpPr>
          <p:nvPr/>
        </p:nvCxnSpPr>
        <p:spPr bwMode="auto">
          <a:xfrm flipV="1">
            <a:off x="6948488" y="3278188"/>
            <a:ext cx="901700" cy="4762"/>
          </a:xfrm>
          <a:prstGeom prst="straightConnector1">
            <a:avLst/>
          </a:prstGeom>
          <a:noFill/>
          <a:ln w="9525">
            <a:solidFill>
              <a:srgbClr val="FF9900"/>
            </a:solidFill>
            <a:round/>
            <a:headEnd/>
            <a:tailEnd type="triangle" w="med" len="med"/>
          </a:ln>
        </p:spPr>
      </p:cxnSp>
      <p:sp>
        <p:nvSpPr>
          <p:cNvPr id="14352" name="AutoShape 159"/>
          <p:cNvSpPr>
            <a:spLocks noChangeArrowheads="1"/>
          </p:cNvSpPr>
          <p:nvPr/>
        </p:nvSpPr>
        <p:spPr bwMode="auto">
          <a:xfrm>
            <a:off x="323850" y="6165850"/>
            <a:ext cx="1008063" cy="431800"/>
          </a:xfrm>
          <a:prstGeom prst="flowChartAlternateProcess">
            <a:avLst/>
          </a:prstGeom>
          <a:solidFill>
            <a:srgbClr val="FF6600">
              <a:alpha val="25098"/>
            </a:srgbClr>
          </a:solidFill>
          <a:ln w="25400">
            <a:solidFill>
              <a:srgbClr val="FF66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7" action="ppaction://hlinksldjump"/>
              </a:rPr>
              <a:t>Detalle</a:t>
            </a:r>
          </a:p>
          <a:p>
            <a:pPr algn="ctr">
              <a:spcBef>
                <a:spcPct val="0"/>
              </a:spcBef>
              <a:spcAft>
                <a:spcPct val="0"/>
              </a:spcAft>
              <a:buFontTx/>
              <a:buNone/>
            </a:pPr>
            <a:r>
              <a:rPr lang="es-PE" sz="1200" b="1">
                <a:solidFill>
                  <a:schemeClr val="tx1"/>
                </a:solidFill>
                <a:hlinkClick r:id="rId7" action="ppaction://hlinksldjump"/>
              </a:rPr>
              <a:t>Subprocesos</a:t>
            </a:r>
            <a:endParaRPr lang="es-ES" sz="1200" b="1">
              <a:solidFill>
                <a:schemeClr val="tx1"/>
              </a:solidFill>
            </a:endParaRPr>
          </a:p>
        </p:txBody>
      </p:sp>
      <p:sp>
        <p:nvSpPr>
          <p:cNvPr id="34" name="Rectángulo 33">
            <a:extLst>
              <a:ext uri="{FF2B5EF4-FFF2-40B4-BE49-F238E27FC236}">
                <a16:creationId xmlns:a16="http://schemas.microsoft.com/office/drawing/2014/main" id="{A47BA06A-F711-43B3-A75E-54A993E9DC28}"/>
              </a:ext>
            </a:extLst>
          </p:cNvPr>
          <p:cNvSpPr/>
          <p:nvPr/>
        </p:nvSpPr>
        <p:spPr bwMode="auto">
          <a:xfrm>
            <a:off x="1259632" y="129331"/>
            <a:ext cx="7770405"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14338" name="Text Box 2"/>
          <p:cNvSpPr txBox="1">
            <a:spLocks noChangeArrowheads="1"/>
          </p:cNvSpPr>
          <p:nvPr/>
        </p:nvSpPr>
        <p:spPr bwMode="auto">
          <a:xfrm>
            <a:off x="1331913" y="0"/>
            <a:ext cx="7467600" cy="1066800"/>
          </a:xfrm>
          <a:prstGeom prst="rect">
            <a:avLst/>
          </a:prstGeom>
          <a:noFill/>
          <a:ln w="9525">
            <a:noFill/>
            <a:miter lim="800000"/>
            <a:headEnd/>
            <a:tailEnd/>
          </a:ln>
        </p:spPr>
        <p:txBody>
          <a:bodyPr>
            <a:spAutoFit/>
          </a:bodyPr>
          <a:lstStyle/>
          <a:p>
            <a:pPr algn="ctr">
              <a:spcBef>
                <a:spcPct val="0"/>
              </a:spcBef>
              <a:spcAft>
                <a:spcPct val="0"/>
              </a:spcAft>
              <a:buFontTx/>
              <a:buNone/>
            </a:pPr>
            <a:r>
              <a:rPr lang="es-PE" sz="3200" dirty="0">
                <a:solidFill>
                  <a:schemeClr val="bg1"/>
                </a:solidFill>
              </a:rPr>
              <a:t>Subprocesos del Proceso de </a:t>
            </a:r>
          </a:p>
          <a:p>
            <a:pPr algn="ctr">
              <a:spcBef>
                <a:spcPct val="0"/>
              </a:spcBef>
              <a:spcAft>
                <a:spcPct val="0"/>
              </a:spcAft>
              <a:buFontTx/>
              <a:buNone/>
            </a:pPr>
            <a:r>
              <a:rPr lang="es-PE" sz="3200" dirty="0">
                <a:solidFill>
                  <a:schemeClr val="bg1"/>
                </a:solidFill>
              </a:rPr>
              <a:t>Aseguramiento de la Calidad</a:t>
            </a:r>
            <a:endParaRPr lang="es-ES" sz="3200" b="1" dirty="0">
              <a:solidFill>
                <a:schemeClr val="bg1"/>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541" name="Group 717"/>
          <p:cNvGraphicFramePr>
            <a:graphicFrameLocks noGrp="1"/>
          </p:cNvGraphicFramePr>
          <p:nvPr>
            <p:ph/>
            <p:extLst>
              <p:ext uri="{D42A27DB-BD31-4B8C-83A1-F6EECF244321}">
                <p14:modId xmlns:p14="http://schemas.microsoft.com/office/powerpoint/2010/main" val="4105950785"/>
              </p:ext>
            </p:extLst>
          </p:nvPr>
        </p:nvGraphicFramePr>
        <p:xfrm>
          <a:off x="179388" y="1341438"/>
          <a:ext cx="8785225" cy="3877056"/>
        </p:xfrm>
        <a:graphic>
          <a:graphicData uri="http://schemas.openxmlformats.org/drawingml/2006/table">
            <a:tbl>
              <a:tblPr/>
              <a:tblGrid>
                <a:gridCol w="288925">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3097212">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Rol del Responsable</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a:ln>
                            <a:noFill/>
                          </a:ln>
                          <a:solidFill>
                            <a:schemeClr val="bg1"/>
                          </a:solidFill>
                          <a:effectLst/>
                          <a:latin typeface="Arial" pitchFamily="34" charset="0"/>
                        </a:rPr>
                        <a:t>Salidas</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0"/>
                  </a:ext>
                </a:extLst>
              </a:tr>
              <a:tr h="712788">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1</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Analista de pruebas(GC)</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Planificación de  Actividades de QA</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Cada vez que se inicia una fase de seguimiento y control se debe elaborar la hoja  “Planificación” de la herramienta </a:t>
                      </a:r>
                      <a:r>
                        <a:rPr kumimoji="0" lang="es-PE" sz="1200" b="0" i="0" u="none" strike="noStrike" cap="none" normalizeH="0" baseline="0" noProof="1">
                          <a:ln>
                            <a:noFill/>
                          </a:ln>
                          <a:solidFill>
                            <a:schemeClr val="accent2"/>
                          </a:solidFill>
                          <a:effectLst/>
                          <a:latin typeface="Arial" pitchFamily="34" charset="0"/>
                          <a:cs typeface="Arial" pitchFamily="34" charset="0"/>
                        </a:rPr>
                        <a:t> “</a:t>
                      </a:r>
                      <a:r>
                        <a:rPr kumimoji="0" lang="es-PE" sz="1200" b="0" i="0" u="none" strike="noStrike" cap="none" normalizeH="0" baseline="0">
                          <a:ln>
                            <a:noFill/>
                          </a:ln>
                          <a:solidFill>
                            <a:schemeClr val="accent2"/>
                          </a:solidFill>
                          <a:effectLst/>
                          <a:latin typeface="Arial" pitchFamily="34" charset="0"/>
                          <a:cs typeface="Arial" pitchFamily="34" charset="0"/>
                        </a:rPr>
                        <a:t>Herramienta de Gestión QA-Producto”.</a:t>
                      </a:r>
                      <a:endParaRPr kumimoji="0" lang="es-ES" sz="1200" b="0" i="0" u="none" strike="noStrike" cap="none" normalizeH="0" baseline="0">
                        <a:ln>
                          <a:noFill/>
                        </a:ln>
                        <a:solidFill>
                          <a:srgbClr val="FF0000"/>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ES_tradnl" sz="1200" b="0" i="0" u="none" strike="noStrike" cap="none" normalizeH="0" baseline="0">
                          <a:ln>
                            <a:noFill/>
                          </a:ln>
                          <a:solidFill>
                            <a:schemeClr val="accent2"/>
                          </a:solidFill>
                          <a:effectLst/>
                          <a:latin typeface="Arial" pitchFamily="34" charset="0"/>
                          <a:cs typeface="Arial" pitchFamily="34" charset="0"/>
                        </a:rPr>
                        <a:t>Hoja de Planificación elaborada</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17725">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2</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Analista de pruebas (GC)</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Ejecución de Plan de QA</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El Analista de pruebas es el responsable de la ejecución de las Revisiones de QA planificadas. Adicionalmente, el Analista de pruebas realizará la auditoría de Gestión de Configuración al entregable utilizando la herramienta 7.0.1.29.02.R22 </a:t>
                      </a:r>
                      <a:r>
                        <a:rPr kumimoji="0" lang="es-PE" sz="1200" b="0" i="0" u="none" strike="noStrike" cap="none" normalizeH="0" baseline="0" dirty="0" err="1">
                          <a:ln>
                            <a:noFill/>
                          </a:ln>
                          <a:solidFill>
                            <a:schemeClr val="accent2"/>
                          </a:solidFill>
                          <a:effectLst/>
                          <a:latin typeface="Arial" pitchFamily="34" charset="0"/>
                          <a:cs typeface="Arial" pitchFamily="34" charset="0"/>
                        </a:rPr>
                        <a:t>Checklist</a:t>
                      </a:r>
                      <a:r>
                        <a:rPr kumimoji="0" lang="es-PE" sz="1200" b="0" i="0" u="none" strike="noStrike" cap="none" normalizeH="0" baseline="0" dirty="0">
                          <a:ln>
                            <a:noFill/>
                          </a:ln>
                          <a:solidFill>
                            <a:schemeClr val="accent2"/>
                          </a:solidFill>
                          <a:effectLst/>
                          <a:latin typeface="Arial" pitchFamily="34" charset="0"/>
                          <a:cs typeface="Arial" pitchFamily="34" charset="0"/>
                        </a:rPr>
                        <a:t> de Aseguramiento de Calidad.</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Después de realizada la revisión de QA de producto, el Analista de pruebas comunica vía correo electrónico la ruta donde se encuentran los resultados de la revisión, con copia al Analista.</a:t>
                      </a: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7.0.1.29.02.R06 Herramienta de Gestión QA-Producto</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PE" sz="1200" b="0" i="0" u="none" strike="noStrike" cap="none" normalizeH="0" baseline="0" dirty="0">
                        <a:ln>
                          <a:noFill/>
                        </a:ln>
                        <a:solidFill>
                          <a:schemeClr val="accent2"/>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7.0.1.29.02.R22 </a:t>
                      </a:r>
                      <a:r>
                        <a:rPr kumimoji="0" lang="es-PE" sz="1200" b="0" i="0" u="none" strike="noStrike" cap="none" normalizeH="0" baseline="0" dirty="0" err="1">
                          <a:ln>
                            <a:noFill/>
                          </a:ln>
                          <a:solidFill>
                            <a:schemeClr val="accent2"/>
                          </a:solidFill>
                          <a:effectLst/>
                          <a:latin typeface="Arial" pitchFamily="34" charset="0"/>
                          <a:cs typeface="Arial" pitchFamily="34" charset="0"/>
                        </a:rPr>
                        <a:t>Checklist</a:t>
                      </a:r>
                      <a:r>
                        <a:rPr kumimoji="0" lang="es-PE" sz="1200" b="0" i="0" u="none" strike="noStrike" cap="none" normalizeH="0" baseline="0" dirty="0">
                          <a:ln>
                            <a:noFill/>
                          </a:ln>
                          <a:solidFill>
                            <a:schemeClr val="accent2"/>
                          </a:solidFill>
                          <a:effectLst/>
                          <a:latin typeface="Arial" pitchFamily="34" charset="0"/>
                          <a:cs typeface="Arial" pitchFamily="34" charset="0"/>
                        </a:rPr>
                        <a:t> de Aseguramiento de Calidad</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PE" sz="1200" b="0" i="0" u="none" strike="noStrike" cap="none" normalizeH="0" baseline="0" dirty="0">
                        <a:ln>
                          <a:noFill/>
                        </a:ln>
                        <a:solidFill>
                          <a:schemeClr val="accent2"/>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dirty="0">
                          <a:ln>
                            <a:noFill/>
                          </a:ln>
                          <a:solidFill>
                            <a:schemeClr val="accent2"/>
                          </a:solidFill>
                          <a:effectLst/>
                          <a:latin typeface="Arial" pitchFamily="34" charset="0"/>
                          <a:cs typeface="Arial" pitchFamily="34" charset="0"/>
                        </a:rPr>
                        <a:t>Resultado de las Revisiones</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398" name="AutoShape 683"/>
          <p:cNvSpPr>
            <a:spLocks noChangeArrowheads="1"/>
          </p:cNvSpPr>
          <p:nvPr/>
        </p:nvSpPr>
        <p:spPr bwMode="auto">
          <a:xfrm>
            <a:off x="179388" y="6165850"/>
            <a:ext cx="1008062" cy="431800"/>
          </a:xfrm>
          <a:prstGeom prst="flowChartAlternateProcess">
            <a:avLst/>
          </a:prstGeom>
          <a:solidFill>
            <a:srgbClr val="FF6600">
              <a:alpha val="25098"/>
            </a:srgbClr>
          </a:solidFill>
          <a:ln w="25400">
            <a:solidFill>
              <a:srgbClr val="FF66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5" name="Rectángulo 4">
            <a:extLst>
              <a:ext uri="{FF2B5EF4-FFF2-40B4-BE49-F238E27FC236}">
                <a16:creationId xmlns:a16="http://schemas.microsoft.com/office/drawing/2014/main" id="{4C24DCE9-5DBA-491C-AFAA-B41B6F157AE7}"/>
              </a:ext>
            </a:extLst>
          </p:cNvPr>
          <p:cNvSpPr/>
          <p:nvPr/>
        </p:nvSpPr>
        <p:spPr bwMode="auto">
          <a:xfrm>
            <a:off x="1331913" y="61218"/>
            <a:ext cx="7632701"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15397" name="Text Box 618"/>
          <p:cNvSpPr txBox="1">
            <a:spLocks noChangeArrowheads="1"/>
          </p:cNvSpPr>
          <p:nvPr/>
        </p:nvSpPr>
        <p:spPr bwMode="auto">
          <a:xfrm>
            <a:off x="1331913" y="0"/>
            <a:ext cx="7467600" cy="1066800"/>
          </a:xfrm>
          <a:prstGeom prst="rect">
            <a:avLst/>
          </a:prstGeom>
          <a:noFill/>
          <a:ln w="9525">
            <a:noFill/>
            <a:miter lim="800000"/>
            <a:headEnd/>
            <a:tailEnd/>
          </a:ln>
        </p:spPr>
        <p:txBody>
          <a:bodyPr>
            <a:spAutoFit/>
          </a:bodyPr>
          <a:lstStyle/>
          <a:p>
            <a:pPr algn="ctr">
              <a:spcBef>
                <a:spcPct val="0"/>
              </a:spcBef>
              <a:spcAft>
                <a:spcPct val="0"/>
              </a:spcAft>
              <a:buFontTx/>
              <a:buNone/>
            </a:pPr>
            <a:r>
              <a:rPr lang="es-PE" sz="3200" dirty="0">
                <a:solidFill>
                  <a:schemeClr val="bg1"/>
                </a:solidFill>
              </a:rPr>
              <a:t>Subprocesos del Proceso de </a:t>
            </a:r>
          </a:p>
          <a:p>
            <a:pPr algn="ctr">
              <a:spcBef>
                <a:spcPct val="0"/>
              </a:spcBef>
              <a:spcAft>
                <a:spcPct val="0"/>
              </a:spcAft>
              <a:buFontTx/>
              <a:buNone/>
            </a:pPr>
            <a:r>
              <a:rPr lang="es-PE" sz="3200" dirty="0">
                <a:solidFill>
                  <a:schemeClr val="bg1"/>
                </a:solidFill>
              </a:rPr>
              <a:t>Aseguramiento de la Calidad</a:t>
            </a:r>
            <a:endParaRPr lang="es-ES" sz="3200" b="1" dirty="0">
              <a:solidFill>
                <a:schemeClr val="bg1"/>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051" name="Group 43"/>
          <p:cNvGraphicFramePr>
            <a:graphicFrameLocks noGrp="1"/>
          </p:cNvGraphicFramePr>
          <p:nvPr>
            <p:ph/>
            <p:extLst>
              <p:ext uri="{D42A27DB-BD31-4B8C-83A1-F6EECF244321}">
                <p14:modId xmlns:p14="http://schemas.microsoft.com/office/powerpoint/2010/main" val="649973891"/>
              </p:ext>
            </p:extLst>
          </p:nvPr>
        </p:nvGraphicFramePr>
        <p:xfrm>
          <a:off x="179388" y="1341438"/>
          <a:ext cx="8785225" cy="1554480"/>
        </p:xfrm>
        <a:graphic>
          <a:graphicData uri="http://schemas.openxmlformats.org/drawingml/2006/table">
            <a:tbl>
              <a:tblPr/>
              <a:tblGrid>
                <a:gridCol w="288925">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3097212">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Rol del Responsable</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del Subproceso</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del Subproceso</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a:ln>
                            <a:noFill/>
                          </a:ln>
                          <a:solidFill>
                            <a:schemeClr val="bg1"/>
                          </a:solidFill>
                          <a:effectLst/>
                          <a:latin typeface="Arial" pitchFamily="34" charset="0"/>
                        </a:rPr>
                        <a:t>Salidas</a:t>
                      </a:r>
                      <a:endParaRPr kumimoji="0" lang="es-ES" sz="14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0"/>
                  </a:ext>
                </a:extLst>
              </a:tr>
              <a:tr h="712788">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3</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Analista de pruebas (GC)</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Elaboración de Informe de Resultados QA</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El Analista de pruebas elabora los Informes de  las Revisiones de QA y comunica al Jefe de proyecto y a los Analistas.</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713"/>
                        </a:spcBef>
                        <a:spcAft>
                          <a:spcPts val="713"/>
                        </a:spcAft>
                        <a:buClrTx/>
                        <a:buSzTx/>
                        <a:buFontTx/>
                        <a:buNone/>
                        <a:tabLst/>
                      </a:pPr>
                      <a:r>
                        <a:rPr kumimoji="0" lang="es-ES_tradnl" sz="1200" b="0" i="0" u="none" strike="noStrike" cap="none" normalizeH="0" baseline="0" dirty="0">
                          <a:ln>
                            <a:noFill/>
                          </a:ln>
                          <a:solidFill>
                            <a:schemeClr val="accent2"/>
                          </a:solidFill>
                          <a:effectLst/>
                          <a:latin typeface="Arial" pitchFamily="34" charset="0"/>
                          <a:cs typeface="Arial" pitchFamily="34" charset="0"/>
                        </a:rPr>
                        <a:t>Informe de las Revisiones de QA</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6415" name="AutoShape 40"/>
          <p:cNvSpPr>
            <a:spLocks noChangeArrowheads="1"/>
          </p:cNvSpPr>
          <p:nvPr/>
        </p:nvSpPr>
        <p:spPr bwMode="auto">
          <a:xfrm>
            <a:off x="179388" y="6165850"/>
            <a:ext cx="1008062" cy="431800"/>
          </a:xfrm>
          <a:prstGeom prst="flowChartAlternateProcess">
            <a:avLst/>
          </a:prstGeom>
          <a:solidFill>
            <a:srgbClr val="FF6600">
              <a:alpha val="25098"/>
            </a:srgbClr>
          </a:solidFill>
          <a:ln w="25400">
            <a:solidFill>
              <a:srgbClr val="FF66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5" name="Rectángulo 4">
            <a:extLst>
              <a:ext uri="{FF2B5EF4-FFF2-40B4-BE49-F238E27FC236}">
                <a16:creationId xmlns:a16="http://schemas.microsoft.com/office/drawing/2014/main" id="{B461F78C-CA43-4E08-8625-6B21A1F9EE2F}"/>
              </a:ext>
            </a:extLst>
          </p:cNvPr>
          <p:cNvSpPr/>
          <p:nvPr/>
        </p:nvSpPr>
        <p:spPr bwMode="auto">
          <a:xfrm>
            <a:off x="1259333" y="116632"/>
            <a:ext cx="7777163"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dirty="0">
              <a:ln>
                <a:noFill/>
              </a:ln>
              <a:solidFill>
                <a:srgbClr val="0066CC"/>
              </a:solidFill>
              <a:effectLst/>
              <a:latin typeface="Arial" pitchFamily="34" charset="0"/>
            </a:endParaRPr>
          </a:p>
        </p:txBody>
      </p:sp>
      <p:sp>
        <p:nvSpPr>
          <p:cNvPr id="16414" name="Text Box 39"/>
          <p:cNvSpPr txBox="1">
            <a:spLocks noChangeArrowheads="1"/>
          </p:cNvSpPr>
          <p:nvPr/>
        </p:nvSpPr>
        <p:spPr bwMode="auto">
          <a:xfrm>
            <a:off x="1331913" y="0"/>
            <a:ext cx="7467600" cy="1066800"/>
          </a:xfrm>
          <a:prstGeom prst="rect">
            <a:avLst/>
          </a:prstGeom>
          <a:noFill/>
          <a:ln w="9525">
            <a:noFill/>
            <a:miter lim="800000"/>
            <a:headEnd/>
            <a:tailEnd/>
          </a:ln>
        </p:spPr>
        <p:txBody>
          <a:bodyPr>
            <a:spAutoFit/>
          </a:bodyPr>
          <a:lstStyle/>
          <a:p>
            <a:pPr algn="ctr">
              <a:spcBef>
                <a:spcPct val="0"/>
              </a:spcBef>
              <a:spcAft>
                <a:spcPct val="0"/>
              </a:spcAft>
              <a:buFontTx/>
              <a:buNone/>
            </a:pPr>
            <a:r>
              <a:rPr lang="es-PE" sz="3200" dirty="0">
                <a:solidFill>
                  <a:schemeClr val="bg1"/>
                </a:solidFill>
              </a:rPr>
              <a:t>Subprocesos del Proceso de </a:t>
            </a:r>
          </a:p>
          <a:p>
            <a:pPr algn="ctr">
              <a:spcBef>
                <a:spcPct val="0"/>
              </a:spcBef>
              <a:spcAft>
                <a:spcPct val="0"/>
              </a:spcAft>
              <a:buFontTx/>
              <a:buNone/>
            </a:pPr>
            <a:r>
              <a:rPr lang="es-PE" sz="3200" dirty="0">
                <a:solidFill>
                  <a:schemeClr val="bg1"/>
                </a:solidFill>
              </a:rPr>
              <a:t>Aseguramiento de la Calidad</a:t>
            </a:r>
            <a:endParaRPr lang="es-ES" sz="3200" b="1" dirty="0">
              <a:solidFill>
                <a:schemeClr val="bg1"/>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47107" name="Text Box 3"/>
          <p:cNvSpPr txBox="1">
            <a:spLocks noChangeArrowheads="1"/>
          </p:cNvSpPr>
          <p:nvPr/>
        </p:nvSpPr>
        <p:spPr bwMode="auto">
          <a:xfrm>
            <a:off x="179388" y="1557338"/>
            <a:ext cx="8775700" cy="1881187"/>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5. Descripción del Proceso</a:t>
            </a:r>
          </a:p>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	5.2 Actividades</a:t>
            </a:r>
          </a:p>
        </p:txBody>
      </p:sp>
      <p:grpSp>
        <p:nvGrpSpPr>
          <p:cNvPr id="17412" name="Group 7"/>
          <p:cNvGrpSpPr>
            <a:grpSpLocks/>
          </p:cNvGrpSpPr>
          <p:nvPr/>
        </p:nvGrpSpPr>
        <p:grpSpPr bwMode="auto">
          <a:xfrm>
            <a:off x="1128713" y="2247900"/>
            <a:ext cx="6884987" cy="3484563"/>
            <a:chOff x="711" y="1416"/>
            <a:chExt cx="4337" cy="2195"/>
          </a:xfrm>
        </p:grpSpPr>
        <p:sp>
          <p:nvSpPr>
            <p:cNvPr id="17413"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17414"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17415"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17416"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17417"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17418"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17419"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17420"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17421"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17422"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17423"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17424"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17425"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17426"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17427"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17428"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17429"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17430"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17431"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17432"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17433"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17434"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17435"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17436"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17437"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17438"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17439"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17440"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17441"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17442"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17443"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17444"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17445"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17446"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17447"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17448"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17449"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17450"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17451"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17452"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17453"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17454"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17455"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17456"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17457"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17458"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17459"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17460"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17461"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17462"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17463"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17464"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17465"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17466"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17467"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17468"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17469"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17470"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17471"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17472"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17473"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17474"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17475"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17476"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17477"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17478"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17479"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17480"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17481"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17482"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17483"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17484"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17485"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17486"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17487"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17488"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17489"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17490"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17491"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17492"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17493"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17494"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17495"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17496"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17497"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17498"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17499"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17500"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17501"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17502"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17503"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17504"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17505"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17506"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17507"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17508"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17509"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17510"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17511"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17512"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17513"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17514"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17515"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17516"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17517"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17518"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17519"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17520"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17521"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17522"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17523"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17524"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8303312B-E37A-4243-AB76-D779E10AC779}"/>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1000"/>
                                        <p:tgtEl>
                                          <p:spTgt spid="47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6"/>
                                        </p:tgtEl>
                                        <p:attrNameLst>
                                          <p:attrName>style.visibility</p:attrName>
                                        </p:attrNameLst>
                                      </p:cBhvr>
                                      <p:to>
                                        <p:strVal val="visible"/>
                                      </p:to>
                                    </p:set>
                                    <p:animEffect transition="in" filter="fade">
                                      <p:cBhvr>
                                        <p:cTn id="10" dur="10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P spid="471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5" name="AutoShape 32"/>
          <p:cNvCxnSpPr>
            <a:cxnSpLocks noChangeShapeType="1"/>
            <a:stCxn id="18455" idx="3"/>
            <a:endCxn id="18448" idx="1"/>
          </p:cNvCxnSpPr>
          <p:nvPr/>
        </p:nvCxnSpPr>
        <p:spPr bwMode="auto">
          <a:xfrm flipV="1">
            <a:off x="4787900" y="3170238"/>
            <a:ext cx="485775" cy="14287"/>
          </a:xfrm>
          <a:prstGeom prst="straightConnector1">
            <a:avLst/>
          </a:prstGeom>
          <a:noFill/>
          <a:ln w="9525">
            <a:solidFill>
              <a:srgbClr val="99CC00"/>
            </a:solidFill>
            <a:round/>
            <a:headEnd/>
            <a:tailEnd type="triangle" w="med" len="med"/>
          </a:ln>
        </p:spPr>
      </p:cxnSp>
      <p:grpSp>
        <p:nvGrpSpPr>
          <p:cNvPr id="18436" name="Group 64"/>
          <p:cNvGrpSpPr>
            <a:grpSpLocks/>
          </p:cNvGrpSpPr>
          <p:nvPr/>
        </p:nvGrpSpPr>
        <p:grpSpPr bwMode="auto">
          <a:xfrm>
            <a:off x="1706563" y="2978150"/>
            <a:ext cx="1104900" cy="655638"/>
            <a:chOff x="-23" y="1776"/>
            <a:chExt cx="696" cy="413"/>
          </a:xfrm>
        </p:grpSpPr>
        <p:sp>
          <p:nvSpPr>
            <p:cNvPr id="18460" name="Rectangle 65"/>
            <p:cNvSpPr>
              <a:spLocks noChangeArrowheads="1"/>
            </p:cNvSpPr>
            <p:nvPr/>
          </p:nvSpPr>
          <p:spPr bwMode="auto">
            <a:xfrm>
              <a:off x="-23" y="2039"/>
              <a:ext cx="696" cy="15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Plan de QA</a:t>
              </a:r>
              <a:endParaRPr lang="es-ES" sz="1200" b="1">
                <a:solidFill>
                  <a:srgbClr val="000066"/>
                </a:solidFill>
              </a:endParaRPr>
            </a:p>
          </p:txBody>
        </p:sp>
        <p:pic>
          <p:nvPicPr>
            <p:cNvPr id="18461" name="Picture 66"/>
            <p:cNvPicPr>
              <a:picLocks noChangeAspect="1" noChangeArrowheads="1"/>
            </p:cNvPicPr>
            <p:nvPr/>
          </p:nvPicPr>
          <p:blipFill>
            <a:blip r:embed="rId3" cstate="print"/>
            <a:srcRect/>
            <a:stretch>
              <a:fillRect/>
            </a:stretch>
          </p:blipFill>
          <p:spPr bwMode="auto">
            <a:xfrm>
              <a:off x="152" y="1776"/>
              <a:ext cx="330" cy="266"/>
            </a:xfrm>
            <a:prstGeom prst="rect">
              <a:avLst/>
            </a:prstGeom>
            <a:noFill/>
            <a:ln w="9525">
              <a:noFill/>
              <a:miter lim="800000"/>
              <a:headEnd/>
              <a:tailEnd/>
            </a:ln>
          </p:spPr>
        </p:pic>
      </p:grpSp>
      <p:grpSp>
        <p:nvGrpSpPr>
          <p:cNvPr id="18437" name="Group 67"/>
          <p:cNvGrpSpPr>
            <a:grpSpLocks/>
          </p:cNvGrpSpPr>
          <p:nvPr/>
        </p:nvGrpSpPr>
        <p:grpSpPr bwMode="auto">
          <a:xfrm>
            <a:off x="1692275" y="1612900"/>
            <a:ext cx="1104900" cy="912813"/>
            <a:chOff x="-23" y="1117"/>
            <a:chExt cx="696" cy="575"/>
          </a:xfrm>
        </p:grpSpPr>
        <p:pic>
          <p:nvPicPr>
            <p:cNvPr id="18458" name="Picture 68"/>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18459" name="Rectangle 69"/>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Analista de pruebas</a:t>
              </a:r>
              <a:endParaRPr lang="es-ES" sz="1200" b="1" dirty="0">
                <a:solidFill>
                  <a:srgbClr val="000066"/>
                </a:solidFill>
              </a:endParaRPr>
            </a:p>
          </p:txBody>
        </p:sp>
      </p:grpSp>
      <p:cxnSp>
        <p:nvCxnSpPr>
          <p:cNvPr id="18438" name="AutoShape 82"/>
          <p:cNvCxnSpPr>
            <a:cxnSpLocks noChangeShapeType="1"/>
            <a:endCxn id="18455" idx="1"/>
          </p:cNvCxnSpPr>
          <p:nvPr/>
        </p:nvCxnSpPr>
        <p:spPr bwMode="auto">
          <a:xfrm flipV="1">
            <a:off x="2508250" y="3184525"/>
            <a:ext cx="735013" cy="4763"/>
          </a:xfrm>
          <a:prstGeom prst="straightConnector1">
            <a:avLst/>
          </a:prstGeom>
          <a:noFill/>
          <a:ln w="9525">
            <a:solidFill>
              <a:schemeClr val="folHlink"/>
            </a:solidFill>
            <a:round/>
            <a:headEnd/>
            <a:tailEnd type="triangle" w="med" len="med"/>
          </a:ln>
        </p:spPr>
      </p:cxnSp>
      <p:cxnSp>
        <p:nvCxnSpPr>
          <p:cNvPr id="18439" name="AutoShape 83"/>
          <p:cNvCxnSpPr>
            <a:cxnSpLocks noChangeShapeType="1"/>
            <a:stCxn id="18459" idx="2"/>
          </p:cNvCxnSpPr>
          <p:nvPr/>
        </p:nvCxnSpPr>
        <p:spPr bwMode="auto">
          <a:xfrm>
            <a:off x="2244725" y="2525713"/>
            <a:ext cx="1588" cy="452437"/>
          </a:xfrm>
          <a:prstGeom prst="straightConnector1">
            <a:avLst/>
          </a:prstGeom>
          <a:noFill/>
          <a:ln w="9525">
            <a:solidFill>
              <a:schemeClr val="folHlink"/>
            </a:solidFill>
            <a:round/>
            <a:headEnd/>
            <a:tailEnd type="triangle" w="med" len="med"/>
          </a:ln>
        </p:spPr>
      </p:cxnSp>
      <p:grpSp>
        <p:nvGrpSpPr>
          <p:cNvPr id="18440" name="Group 101"/>
          <p:cNvGrpSpPr>
            <a:grpSpLocks/>
          </p:cNvGrpSpPr>
          <p:nvPr/>
        </p:nvGrpSpPr>
        <p:grpSpPr bwMode="auto">
          <a:xfrm>
            <a:off x="3243263" y="2360613"/>
            <a:ext cx="1544637" cy="1644650"/>
            <a:chOff x="1532" y="1539"/>
            <a:chExt cx="635" cy="907"/>
          </a:xfrm>
        </p:grpSpPr>
        <p:sp>
          <p:nvSpPr>
            <p:cNvPr id="18455" name="Rectangle 85"/>
            <p:cNvSpPr>
              <a:spLocks noChangeArrowheads="1"/>
            </p:cNvSpPr>
            <p:nvPr/>
          </p:nvSpPr>
          <p:spPr bwMode="auto">
            <a:xfrm>
              <a:off x="1532" y="1735"/>
              <a:ext cx="635" cy="516"/>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hlinkClick r:id="rId5" action="ppaction://hlinksldjump"/>
                </a:rPr>
                <a:t>Realizar las Revisiones de QA</a:t>
              </a:r>
              <a:endParaRPr lang="es-ES" sz="1200">
                <a:solidFill>
                  <a:srgbClr val="000066"/>
                </a:solidFill>
              </a:endParaRPr>
            </a:p>
          </p:txBody>
        </p:sp>
        <p:sp>
          <p:nvSpPr>
            <p:cNvPr id="18456" name="Rectangle 86"/>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dirty="0">
                  <a:solidFill>
                    <a:srgbClr val="000066"/>
                  </a:solidFill>
                </a:rPr>
                <a:t>(1) Analista de pruebas</a:t>
              </a:r>
              <a:endParaRPr lang="es-ES" sz="1200" b="1" dirty="0">
                <a:solidFill>
                  <a:srgbClr val="000066"/>
                </a:solidFill>
              </a:endParaRPr>
            </a:p>
          </p:txBody>
        </p:sp>
        <p:sp>
          <p:nvSpPr>
            <p:cNvPr id="18457" name="Rectangle 87"/>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a:p>
              <a:pPr algn="ctr">
                <a:spcBef>
                  <a:spcPct val="0"/>
                </a:spcBef>
                <a:spcAft>
                  <a:spcPct val="0"/>
                </a:spcAft>
                <a:buFontTx/>
                <a:buNone/>
              </a:pPr>
              <a:endParaRPr lang="es-PE" sz="1200" b="1">
                <a:solidFill>
                  <a:srgbClr val="000066"/>
                </a:solidFill>
              </a:endParaRPr>
            </a:p>
            <a:p>
              <a:pPr algn="ctr">
                <a:spcBef>
                  <a:spcPct val="0"/>
                </a:spcBef>
                <a:spcAft>
                  <a:spcPct val="0"/>
                </a:spcAft>
                <a:buFontTx/>
                <a:buNone/>
              </a:pPr>
              <a:endParaRPr lang="es-PE" sz="800" b="1">
                <a:solidFill>
                  <a:srgbClr val="000066"/>
                </a:solidFill>
              </a:endParaRPr>
            </a:p>
          </p:txBody>
        </p:sp>
      </p:grpSp>
      <p:grpSp>
        <p:nvGrpSpPr>
          <p:cNvPr id="18441" name="Group 93"/>
          <p:cNvGrpSpPr>
            <a:grpSpLocks/>
          </p:cNvGrpSpPr>
          <p:nvPr/>
        </p:nvGrpSpPr>
        <p:grpSpPr bwMode="auto">
          <a:xfrm>
            <a:off x="6931025" y="2957513"/>
            <a:ext cx="1104900" cy="801687"/>
            <a:chOff x="2776" y="542"/>
            <a:chExt cx="696" cy="505"/>
          </a:xfrm>
        </p:grpSpPr>
        <p:sp>
          <p:nvSpPr>
            <p:cNvPr id="18453" name="Rectangle 94"/>
            <p:cNvSpPr>
              <a:spLocks noChangeArrowheads="1"/>
            </p:cNvSpPr>
            <p:nvPr/>
          </p:nvSpPr>
          <p:spPr bwMode="auto">
            <a:xfrm>
              <a:off x="2776" y="805"/>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Revisión Ejecutada</a:t>
              </a:r>
              <a:endParaRPr lang="es-ES" sz="1200" b="1">
                <a:solidFill>
                  <a:srgbClr val="000066"/>
                </a:solidFill>
              </a:endParaRPr>
            </a:p>
          </p:txBody>
        </p:sp>
        <p:pic>
          <p:nvPicPr>
            <p:cNvPr id="18454" name="Picture 95"/>
            <p:cNvPicPr>
              <a:picLocks noChangeAspect="1" noChangeArrowheads="1"/>
            </p:cNvPicPr>
            <p:nvPr/>
          </p:nvPicPr>
          <p:blipFill>
            <a:blip r:embed="rId3" cstate="print"/>
            <a:srcRect/>
            <a:stretch>
              <a:fillRect/>
            </a:stretch>
          </p:blipFill>
          <p:spPr bwMode="auto">
            <a:xfrm>
              <a:off x="2951" y="542"/>
              <a:ext cx="330" cy="266"/>
            </a:xfrm>
            <a:prstGeom prst="rect">
              <a:avLst/>
            </a:prstGeom>
            <a:noFill/>
            <a:ln w="9525">
              <a:noFill/>
              <a:miter lim="800000"/>
              <a:headEnd/>
              <a:tailEnd/>
            </a:ln>
          </p:spPr>
        </p:pic>
      </p:grpSp>
      <p:grpSp>
        <p:nvGrpSpPr>
          <p:cNvPr id="18442" name="Group 96"/>
          <p:cNvGrpSpPr>
            <a:grpSpLocks/>
          </p:cNvGrpSpPr>
          <p:nvPr/>
        </p:nvGrpSpPr>
        <p:grpSpPr bwMode="auto">
          <a:xfrm>
            <a:off x="6931025" y="3933825"/>
            <a:ext cx="1104900" cy="915988"/>
            <a:chOff x="-23" y="1117"/>
            <a:chExt cx="696" cy="577"/>
          </a:xfrm>
        </p:grpSpPr>
        <p:pic>
          <p:nvPicPr>
            <p:cNvPr id="18451" name="Picture 97"/>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18452" name="Rectangle 98"/>
            <p:cNvSpPr>
              <a:spLocks noChangeArrowheads="1"/>
            </p:cNvSpPr>
            <p:nvPr/>
          </p:nvSpPr>
          <p:spPr bwMode="auto">
            <a:xfrm>
              <a:off x="-23" y="1450"/>
              <a:ext cx="696" cy="244"/>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Analista de pruebas</a:t>
              </a:r>
              <a:endParaRPr lang="es-ES" sz="1200" b="1" dirty="0">
                <a:solidFill>
                  <a:srgbClr val="000066"/>
                </a:solidFill>
              </a:endParaRPr>
            </a:p>
          </p:txBody>
        </p:sp>
      </p:grpSp>
      <p:cxnSp>
        <p:nvCxnSpPr>
          <p:cNvPr id="18443" name="AutoShape 99"/>
          <p:cNvCxnSpPr>
            <a:cxnSpLocks noChangeShapeType="1"/>
            <a:stCxn id="18453" idx="2"/>
          </p:cNvCxnSpPr>
          <p:nvPr/>
        </p:nvCxnSpPr>
        <p:spPr bwMode="auto">
          <a:xfrm>
            <a:off x="7483475" y="3759200"/>
            <a:ext cx="0" cy="174625"/>
          </a:xfrm>
          <a:prstGeom prst="straightConnector1">
            <a:avLst/>
          </a:prstGeom>
          <a:noFill/>
          <a:ln w="9525">
            <a:solidFill>
              <a:schemeClr val="folHlink"/>
            </a:solidFill>
            <a:round/>
            <a:headEnd/>
            <a:tailEnd type="triangle" w="med" len="med"/>
          </a:ln>
        </p:spPr>
      </p:cxnSp>
      <p:cxnSp>
        <p:nvCxnSpPr>
          <p:cNvPr id="18444" name="AutoShape 100"/>
          <p:cNvCxnSpPr>
            <a:cxnSpLocks noChangeShapeType="1"/>
            <a:stCxn id="18448" idx="3"/>
          </p:cNvCxnSpPr>
          <p:nvPr/>
        </p:nvCxnSpPr>
        <p:spPr bwMode="auto">
          <a:xfrm flipV="1">
            <a:off x="6877050" y="3168650"/>
            <a:ext cx="331788" cy="1588"/>
          </a:xfrm>
          <a:prstGeom prst="straightConnector1">
            <a:avLst/>
          </a:prstGeom>
          <a:noFill/>
          <a:ln w="9525">
            <a:solidFill>
              <a:schemeClr val="folHlink"/>
            </a:solidFill>
            <a:round/>
            <a:headEnd/>
            <a:tailEnd type="triangle" w="med" len="med"/>
          </a:ln>
        </p:spPr>
      </p:cxnSp>
      <p:grpSp>
        <p:nvGrpSpPr>
          <p:cNvPr id="18445" name="Group 106"/>
          <p:cNvGrpSpPr>
            <a:grpSpLocks/>
          </p:cNvGrpSpPr>
          <p:nvPr/>
        </p:nvGrpSpPr>
        <p:grpSpPr bwMode="auto">
          <a:xfrm>
            <a:off x="5273675" y="2332038"/>
            <a:ext cx="1603375" cy="1673225"/>
            <a:chOff x="1532" y="1539"/>
            <a:chExt cx="635" cy="907"/>
          </a:xfrm>
        </p:grpSpPr>
        <p:sp>
          <p:nvSpPr>
            <p:cNvPr id="18448" name="Rectangle 107"/>
            <p:cNvSpPr>
              <a:spLocks noChangeArrowheads="1"/>
            </p:cNvSpPr>
            <p:nvPr/>
          </p:nvSpPr>
          <p:spPr bwMode="auto">
            <a:xfrm>
              <a:off x="1532" y="1735"/>
              <a:ext cx="635" cy="516"/>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Elaborar y Comunicar los Informes de las Revisiones de QA</a:t>
              </a:r>
              <a:endParaRPr lang="es-ES" sz="1200">
                <a:solidFill>
                  <a:srgbClr val="000066"/>
                </a:solidFill>
              </a:endParaRPr>
            </a:p>
          </p:txBody>
        </p:sp>
        <p:sp>
          <p:nvSpPr>
            <p:cNvPr id="18449" name="Rectangle 108"/>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dirty="0">
                  <a:solidFill>
                    <a:srgbClr val="000066"/>
                  </a:solidFill>
                </a:rPr>
                <a:t>(2) Analista de pruebas</a:t>
              </a:r>
              <a:endParaRPr lang="es-ES" sz="1200" b="1" dirty="0">
                <a:solidFill>
                  <a:srgbClr val="000066"/>
                </a:solidFill>
              </a:endParaRPr>
            </a:p>
          </p:txBody>
        </p:sp>
        <p:sp>
          <p:nvSpPr>
            <p:cNvPr id="18450" name="Rectangle 109"/>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endParaRPr lang="es-PE" sz="800" b="1">
                <a:solidFill>
                  <a:srgbClr val="000066"/>
                </a:solidFill>
              </a:endParaRPr>
            </a:p>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a:p>
              <a:pPr algn="ctr">
                <a:spcBef>
                  <a:spcPct val="0"/>
                </a:spcBef>
                <a:spcAft>
                  <a:spcPct val="0"/>
                </a:spcAft>
                <a:buFontTx/>
                <a:buNone/>
              </a:pPr>
              <a:endParaRPr lang="es-PE" sz="1200" b="1">
                <a:solidFill>
                  <a:srgbClr val="000066"/>
                </a:solidFill>
              </a:endParaRPr>
            </a:p>
            <a:p>
              <a:pPr algn="ctr">
                <a:spcBef>
                  <a:spcPct val="0"/>
                </a:spcBef>
                <a:spcAft>
                  <a:spcPct val="0"/>
                </a:spcAft>
                <a:buFontTx/>
                <a:buNone/>
              </a:pPr>
              <a:endParaRPr lang="es-PE" sz="800" b="1">
                <a:solidFill>
                  <a:srgbClr val="000066"/>
                </a:solidFill>
              </a:endParaRPr>
            </a:p>
          </p:txBody>
        </p:sp>
      </p:grpSp>
      <p:sp>
        <p:nvSpPr>
          <p:cNvPr id="18446" name="AutoShape 110"/>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6" action="ppaction://hlinksldjump"/>
              </a:rPr>
              <a:t>Detalle</a:t>
            </a:r>
          </a:p>
          <a:p>
            <a:pPr algn="ctr">
              <a:spcBef>
                <a:spcPct val="0"/>
              </a:spcBef>
              <a:spcAft>
                <a:spcPct val="0"/>
              </a:spcAft>
              <a:buFontTx/>
              <a:buNone/>
            </a:pPr>
            <a:r>
              <a:rPr lang="es-PE" sz="1200" b="1">
                <a:solidFill>
                  <a:schemeClr val="tx1"/>
                </a:solidFill>
                <a:hlinkClick r:id="rId6" action="ppaction://hlinksldjump"/>
              </a:rPr>
              <a:t>Actividades</a:t>
            </a:r>
            <a:endParaRPr lang="es-ES" sz="1200" b="1">
              <a:solidFill>
                <a:schemeClr val="tx1"/>
              </a:solidFill>
            </a:endParaRPr>
          </a:p>
        </p:txBody>
      </p:sp>
      <p:sp>
        <p:nvSpPr>
          <p:cNvPr id="18447" name="AutoShape 111"/>
          <p:cNvSpPr>
            <a:spLocks noChangeArrowheads="1"/>
          </p:cNvSpPr>
          <p:nvPr/>
        </p:nvSpPr>
        <p:spPr bwMode="auto">
          <a:xfrm>
            <a:off x="7308850" y="6165850"/>
            <a:ext cx="1008063"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7" action="ppaction://hlinksldjump"/>
              </a:rPr>
              <a:t>Regresar</a:t>
            </a:r>
            <a:endParaRPr lang="es-ES" sz="1200" b="1">
              <a:solidFill>
                <a:schemeClr val="tx1"/>
              </a:solidFill>
            </a:endParaRPr>
          </a:p>
        </p:txBody>
      </p:sp>
      <p:sp>
        <p:nvSpPr>
          <p:cNvPr id="30" name="Rectángulo 29">
            <a:extLst>
              <a:ext uri="{FF2B5EF4-FFF2-40B4-BE49-F238E27FC236}">
                <a16:creationId xmlns:a16="http://schemas.microsoft.com/office/drawing/2014/main" id="{FBF523A9-73FA-4DE8-8919-247F7D683D9A}"/>
              </a:ext>
            </a:extLst>
          </p:cNvPr>
          <p:cNvSpPr/>
          <p:nvPr/>
        </p:nvSpPr>
        <p:spPr bwMode="auto">
          <a:xfrm>
            <a:off x="1259632" y="119385"/>
            <a:ext cx="7756525"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dirty="0">
              <a:ln>
                <a:noFill/>
              </a:ln>
              <a:solidFill>
                <a:srgbClr val="0066CC"/>
              </a:solidFill>
              <a:effectLst/>
              <a:latin typeface="Arial" pitchFamily="34" charset="0"/>
            </a:endParaRPr>
          </a:p>
        </p:txBody>
      </p:sp>
      <p:sp>
        <p:nvSpPr>
          <p:cNvPr id="18434" name="Text Box 2"/>
          <p:cNvSpPr txBox="1">
            <a:spLocks noChangeArrowheads="1"/>
          </p:cNvSpPr>
          <p:nvPr/>
        </p:nvSpPr>
        <p:spPr bwMode="auto">
          <a:xfrm>
            <a:off x="1331913" y="58738"/>
            <a:ext cx="7612062" cy="1066800"/>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Actividades del Subproceso</a:t>
            </a:r>
          </a:p>
          <a:p>
            <a:pPr algn="l">
              <a:spcBef>
                <a:spcPct val="0"/>
              </a:spcBef>
              <a:spcAft>
                <a:spcPct val="0"/>
              </a:spcAft>
              <a:buFontTx/>
              <a:buNone/>
            </a:pPr>
            <a:r>
              <a:rPr lang="es-ES" sz="3200" dirty="0">
                <a:solidFill>
                  <a:schemeClr val="bg1"/>
                </a:solidFill>
              </a:rPr>
              <a:t>Ejecución de Plan de QA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154" name="Group 258"/>
          <p:cNvGraphicFramePr>
            <a:graphicFrameLocks noGrp="1"/>
          </p:cNvGraphicFramePr>
          <p:nvPr>
            <p:ph/>
            <p:extLst>
              <p:ext uri="{D42A27DB-BD31-4B8C-83A1-F6EECF244321}">
                <p14:modId xmlns:p14="http://schemas.microsoft.com/office/powerpoint/2010/main" val="1293664417"/>
              </p:ext>
            </p:extLst>
          </p:nvPr>
        </p:nvGraphicFramePr>
        <p:xfrm>
          <a:off x="179388" y="1185863"/>
          <a:ext cx="8785225" cy="5177664"/>
        </p:xfrm>
        <a:graphic>
          <a:graphicData uri="http://schemas.openxmlformats.org/drawingml/2006/table">
            <a:tbl>
              <a:tblPr/>
              <a:tblGrid>
                <a:gridCol w="336550">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gridCol w="1058863">
                  <a:extLst>
                    <a:ext uri="{9D8B030D-6E8A-4147-A177-3AD203B41FA5}">
                      <a16:colId xmlns:a16="http://schemas.microsoft.com/office/drawing/2014/main" val="20002"/>
                    </a:ext>
                  </a:extLst>
                </a:gridCol>
                <a:gridCol w="3392487">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3684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Rol del Responsable</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 la Actividad</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 la Actividad</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a:ln>
                            <a:noFill/>
                          </a:ln>
                          <a:solidFill>
                            <a:schemeClr val="bg1"/>
                          </a:solidFill>
                          <a:effectLst/>
                          <a:latin typeface="Arial" pitchFamily="34" charset="0"/>
                        </a:rPr>
                        <a:t>Salidas</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1</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Analista de pruebas(GC)</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Realizar las Revisiones de QA</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De acuerdo al plan de actividades de QA, el Analista de pruebas se reúne con el Analista de configuración(Revisado de QA) para verificar si los entregables proporcionados están completos, cumplen con los estándares y especificaciones,  si se usan los procesos definidos y si están conformes para pasar a la siguiente actividad.</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Para la Revisión del QA de Productos: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El Analista de pruebas deberá revisar los entregables indicados en la hoja “Planificación” del documento “Herramienta de Gestión QA-Producto” y de encontrar NC deberá actualizar la Hoja “Seguimiento de NC” del libro “Gestión QA-Producto.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El Analista de pruebas en conjunto con el Analista de configuración(Revisado de QA) decidirán las NC encontradas que deberán resolver, su tratamiento y registro en la hoja de “Seguimiento de NC”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Las NC que no serán resueltas deberán ser justificadas y aprobadas por el Analista; y asimismo se  informará al jefe de proyecto.</a:t>
                      </a:r>
                    </a:p>
                  </a:txBody>
                  <a:tcPr marL="90000" marR="90000" marT="46800" marB="46800"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a:ln>
                          <a:noFill/>
                        </a:ln>
                        <a:solidFill>
                          <a:schemeClr val="accent2"/>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dirty="0">
                          <a:ln>
                            <a:noFill/>
                          </a:ln>
                          <a:solidFill>
                            <a:schemeClr val="accent2"/>
                          </a:solidFill>
                          <a:effectLst/>
                          <a:latin typeface="Arial" pitchFamily="34" charset="0"/>
                          <a:cs typeface="Arial" pitchFamily="34" charset="0"/>
                        </a:rPr>
                        <a:t>Hoja de Seguimiento de NC llenada</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9487" name="AutoShape 222"/>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5" name="Rectángulo 4">
            <a:extLst>
              <a:ext uri="{FF2B5EF4-FFF2-40B4-BE49-F238E27FC236}">
                <a16:creationId xmlns:a16="http://schemas.microsoft.com/office/drawing/2014/main" id="{163F6FF1-EDF1-4941-8665-24C7E552D6F9}"/>
              </a:ext>
            </a:extLst>
          </p:cNvPr>
          <p:cNvSpPr/>
          <p:nvPr/>
        </p:nvSpPr>
        <p:spPr bwMode="auto">
          <a:xfrm>
            <a:off x="1259333" y="99170"/>
            <a:ext cx="7777163"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19486" name="Text Box 216"/>
          <p:cNvSpPr txBox="1">
            <a:spLocks noChangeArrowheads="1"/>
          </p:cNvSpPr>
          <p:nvPr/>
        </p:nvSpPr>
        <p:spPr bwMode="auto">
          <a:xfrm>
            <a:off x="1352550" y="58738"/>
            <a:ext cx="7612063" cy="1066800"/>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Actividades del Subproceso </a:t>
            </a:r>
          </a:p>
          <a:p>
            <a:pPr algn="l">
              <a:spcBef>
                <a:spcPct val="0"/>
              </a:spcBef>
              <a:spcAft>
                <a:spcPct val="0"/>
              </a:spcAft>
              <a:buFontTx/>
              <a:buNone/>
            </a:pPr>
            <a:r>
              <a:rPr lang="es-ES" sz="3200" dirty="0">
                <a:solidFill>
                  <a:schemeClr val="bg1"/>
                </a:solidFill>
              </a:rPr>
              <a:t>Ejecución de Plan de QA</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091" name="Group 35"/>
          <p:cNvGraphicFramePr>
            <a:graphicFrameLocks noGrp="1"/>
          </p:cNvGraphicFramePr>
          <p:nvPr>
            <p:ph/>
            <p:extLst>
              <p:ext uri="{D42A27DB-BD31-4B8C-83A1-F6EECF244321}">
                <p14:modId xmlns:p14="http://schemas.microsoft.com/office/powerpoint/2010/main" val="565814535"/>
              </p:ext>
            </p:extLst>
          </p:nvPr>
        </p:nvGraphicFramePr>
        <p:xfrm>
          <a:off x="179388" y="1185863"/>
          <a:ext cx="8785225" cy="2507616"/>
        </p:xfrm>
        <a:graphic>
          <a:graphicData uri="http://schemas.openxmlformats.org/drawingml/2006/table">
            <a:tbl>
              <a:tblPr/>
              <a:tblGrid>
                <a:gridCol w="336550">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gridCol w="1058863">
                  <a:extLst>
                    <a:ext uri="{9D8B030D-6E8A-4147-A177-3AD203B41FA5}">
                      <a16:colId xmlns:a16="http://schemas.microsoft.com/office/drawing/2014/main" val="20002"/>
                    </a:ext>
                  </a:extLst>
                </a:gridCol>
                <a:gridCol w="3392487">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3684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Rol del Responsable</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 la Actividad</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 la Actividad</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a:ln>
                            <a:noFill/>
                          </a:ln>
                          <a:solidFill>
                            <a:schemeClr val="bg1"/>
                          </a:solidFill>
                          <a:effectLst/>
                          <a:latin typeface="Arial" pitchFamily="34" charset="0"/>
                        </a:rPr>
                        <a:t>Salidas</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2</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Analista de pruebas(GC)</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Elaborar y Comunicar los Informes de las Revisiones de QA</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Después de cada Revisión de QA, el Analista de pruebas deberá actualizar las duraciones reales de las revisiones en las hojas de Planificación de la herramienta: “7.0.1.29.02.R06 Herramienta de Gestión QA-Producto”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Comunicar al Analista de configuración(Revisado de QA) el Informe del producto vía correo electrónico.</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marL="90000" marR="90000" marT="46800" marB="46800"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a:ln>
                          <a:noFill/>
                        </a:ln>
                        <a:solidFill>
                          <a:schemeClr val="accent2"/>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dirty="0">
                          <a:ln>
                            <a:noFill/>
                          </a:ln>
                          <a:solidFill>
                            <a:schemeClr val="accent2"/>
                          </a:solidFill>
                          <a:effectLst/>
                          <a:latin typeface="Arial" pitchFamily="34" charset="0"/>
                          <a:cs typeface="Arial" pitchFamily="34" charset="0"/>
                        </a:rPr>
                        <a:t>Informe de las Revisiones QA</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511" name="AutoShape 33"/>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5" name="Rectángulo 4">
            <a:extLst>
              <a:ext uri="{FF2B5EF4-FFF2-40B4-BE49-F238E27FC236}">
                <a16:creationId xmlns:a16="http://schemas.microsoft.com/office/drawing/2014/main" id="{577A0175-FB1E-4680-990A-16D80A4EFD78}"/>
              </a:ext>
            </a:extLst>
          </p:cNvPr>
          <p:cNvSpPr/>
          <p:nvPr/>
        </p:nvSpPr>
        <p:spPr bwMode="auto">
          <a:xfrm>
            <a:off x="1269999" y="99293"/>
            <a:ext cx="7777163"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20510" name="Text Box 32"/>
          <p:cNvSpPr txBox="1">
            <a:spLocks noChangeArrowheads="1"/>
          </p:cNvSpPr>
          <p:nvPr/>
        </p:nvSpPr>
        <p:spPr bwMode="auto">
          <a:xfrm>
            <a:off x="1352550" y="58738"/>
            <a:ext cx="7612063" cy="1066800"/>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Actividades del Subproceso </a:t>
            </a:r>
          </a:p>
          <a:p>
            <a:pPr algn="l">
              <a:spcBef>
                <a:spcPct val="0"/>
              </a:spcBef>
              <a:spcAft>
                <a:spcPct val="0"/>
              </a:spcAft>
              <a:buFontTx/>
              <a:buNone/>
            </a:pPr>
            <a:r>
              <a:rPr lang="es-ES" sz="3200" dirty="0">
                <a:solidFill>
                  <a:schemeClr val="bg1"/>
                </a:solidFill>
              </a:rPr>
              <a:t>Ejecución de Plan de QA</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3" descr="002"/>
          <p:cNvPicPr>
            <a:picLocks noChangeAspect="1" noChangeArrowheads="1"/>
          </p:cNvPicPr>
          <p:nvPr/>
        </p:nvPicPr>
        <p:blipFill>
          <a:blip r:embed="rId3" cstate="print"/>
          <a:srcRect/>
          <a:stretch>
            <a:fillRect/>
          </a:stretch>
        </p:blipFill>
        <p:spPr bwMode="auto">
          <a:xfrm>
            <a:off x="179388" y="1268413"/>
            <a:ext cx="2592387" cy="5472112"/>
          </a:xfrm>
          <a:prstGeom prst="rect">
            <a:avLst/>
          </a:prstGeom>
          <a:noFill/>
          <a:ln w="9525">
            <a:noFill/>
            <a:miter lim="800000"/>
            <a:headEnd/>
            <a:tailEnd/>
          </a:ln>
        </p:spPr>
      </p:pic>
      <p:sp>
        <p:nvSpPr>
          <p:cNvPr id="29700" name="Rectangle 4"/>
          <p:cNvSpPr>
            <a:spLocks noChangeArrowheads="1"/>
          </p:cNvSpPr>
          <p:nvPr/>
        </p:nvSpPr>
        <p:spPr bwMode="auto">
          <a:xfrm>
            <a:off x="3132138" y="1211263"/>
            <a:ext cx="4951412" cy="5313362"/>
          </a:xfrm>
          <a:prstGeom prst="rect">
            <a:avLst/>
          </a:prstGeom>
          <a:noFill/>
          <a:ln w="9525">
            <a:noFill/>
            <a:miter lim="800000"/>
            <a:headEnd/>
            <a:tailEnd/>
          </a:ln>
        </p:spPr>
        <p:txBody>
          <a:bodyPr>
            <a:spAutoFit/>
          </a:bodyPr>
          <a:lstStyle/>
          <a:p>
            <a:pPr marL="342900" indent="-342900" algn="l">
              <a:lnSpc>
                <a:spcPct val="130000"/>
              </a:lnSpc>
              <a:spcBef>
                <a:spcPct val="0"/>
              </a:spcBef>
              <a:spcAft>
                <a:spcPct val="0"/>
              </a:spcAft>
              <a:buFontTx/>
              <a:buAutoNum type="arabicPeriod"/>
            </a:pPr>
            <a:r>
              <a:rPr lang="es-PE" sz="2400">
                <a:hlinkClick r:id="rId4" action="ppaction://hlinksldjump"/>
              </a:rPr>
              <a:t>Objetivo y Alcance del Proceso</a:t>
            </a:r>
            <a:endParaRPr lang="es-PE" sz="2400"/>
          </a:p>
          <a:p>
            <a:pPr marL="342900" indent="-342900" algn="l">
              <a:lnSpc>
                <a:spcPct val="130000"/>
              </a:lnSpc>
              <a:spcBef>
                <a:spcPct val="0"/>
              </a:spcBef>
              <a:spcAft>
                <a:spcPct val="0"/>
              </a:spcAft>
              <a:buFontTx/>
              <a:buAutoNum type="arabicPeriod"/>
            </a:pPr>
            <a:r>
              <a:rPr lang="es-PE" sz="2400">
                <a:hlinkClick r:id="rId5" action="ppaction://hlinksldjump"/>
              </a:rPr>
              <a:t>Términos y Definiciones</a:t>
            </a:r>
            <a:endParaRPr lang="es-PE" sz="2400"/>
          </a:p>
          <a:p>
            <a:pPr marL="342900" indent="-342900" algn="l">
              <a:lnSpc>
                <a:spcPct val="130000"/>
              </a:lnSpc>
              <a:spcBef>
                <a:spcPct val="0"/>
              </a:spcBef>
              <a:spcAft>
                <a:spcPct val="0"/>
              </a:spcAft>
              <a:buFontTx/>
              <a:buAutoNum type="arabicPeriod"/>
            </a:pPr>
            <a:r>
              <a:rPr lang="es-PE" sz="2400">
                <a:hlinkClick r:id="rId6" action="ppaction://hlinksldjump"/>
              </a:rPr>
              <a:t>Roles y Responsabilidades</a:t>
            </a:r>
            <a:endParaRPr lang="es-PE" sz="2400"/>
          </a:p>
          <a:p>
            <a:pPr marL="342900" indent="-342900" algn="l">
              <a:lnSpc>
                <a:spcPct val="130000"/>
              </a:lnSpc>
              <a:spcBef>
                <a:spcPct val="0"/>
              </a:spcBef>
              <a:spcAft>
                <a:spcPct val="0"/>
              </a:spcAft>
              <a:buFontTx/>
              <a:buAutoNum type="arabicPeriod"/>
            </a:pPr>
            <a:r>
              <a:rPr lang="es-PE" sz="2400">
                <a:hlinkClick r:id="rId7" action="ppaction://hlinksldjump"/>
              </a:rPr>
              <a:t>Entradas y Salidas del Proceso</a:t>
            </a:r>
            <a:endParaRPr lang="es-PE" sz="2400"/>
          </a:p>
          <a:p>
            <a:pPr marL="342900" indent="-342900" algn="l">
              <a:lnSpc>
                <a:spcPct val="130000"/>
              </a:lnSpc>
              <a:spcBef>
                <a:spcPct val="0"/>
              </a:spcBef>
              <a:spcAft>
                <a:spcPct val="0"/>
              </a:spcAft>
              <a:buFontTx/>
              <a:buAutoNum type="arabicPeriod"/>
            </a:pPr>
            <a:r>
              <a:rPr lang="es-PE" sz="2400"/>
              <a:t>Descripción del proceso</a:t>
            </a:r>
          </a:p>
          <a:p>
            <a:pPr marL="342900" indent="-342900" algn="l">
              <a:lnSpc>
                <a:spcPct val="130000"/>
              </a:lnSpc>
              <a:spcBef>
                <a:spcPct val="0"/>
              </a:spcBef>
              <a:spcAft>
                <a:spcPct val="0"/>
              </a:spcAft>
              <a:buFontTx/>
              <a:buNone/>
            </a:pPr>
            <a:r>
              <a:rPr lang="es-PE" sz="2400"/>
              <a:t>	</a:t>
            </a:r>
            <a:r>
              <a:rPr lang="es-PE" sz="2400">
                <a:hlinkClick r:id="rId8" action="ppaction://hlinksldjump"/>
              </a:rPr>
              <a:t>5.1 Subprocesos</a:t>
            </a:r>
            <a:endParaRPr lang="es-PE" sz="2400"/>
          </a:p>
          <a:p>
            <a:pPr marL="342900" indent="-342900" algn="l">
              <a:lnSpc>
                <a:spcPct val="130000"/>
              </a:lnSpc>
              <a:spcBef>
                <a:spcPct val="0"/>
              </a:spcBef>
              <a:spcAft>
                <a:spcPct val="0"/>
              </a:spcAft>
              <a:buFontTx/>
              <a:buNone/>
            </a:pPr>
            <a:r>
              <a:rPr lang="es-PE" sz="2400"/>
              <a:t>	</a:t>
            </a:r>
            <a:r>
              <a:rPr lang="es-PE" sz="2400">
                <a:hlinkClick r:id="rId9" action="ppaction://hlinksldjump"/>
              </a:rPr>
              <a:t>5.2 Actividades</a:t>
            </a:r>
            <a:endParaRPr lang="es-PE" sz="2400"/>
          </a:p>
          <a:p>
            <a:pPr marL="342900" indent="-342900" algn="l">
              <a:lnSpc>
                <a:spcPct val="130000"/>
              </a:lnSpc>
              <a:spcBef>
                <a:spcPct val="0"/>
              </a:spcBef>
              <a:spcAft>
                <a:spcPct val="0"/>
              </a:spcAft>
              <a:buFontTx/>
              <a:buNone/>
            </a:pPr>
            <a:r>
              <a:rPr lang="es-PE" sz="2400"/>
              <a:t>	</a:t>
            </a:r>
            <a:r>
              <a:rPr lang="es-PE" sz="2400">
                <a:hlinkClick r:id="rId10" action="ppaction://hlinksldjump"/>
              </a:rPr>
              <a:t>5.3 Tareas</a:t>
            </a:r>
            <a:endParaRPr lang="es-PE" sz="2400"/>
          </a:p>
          <a:p>
            <a:pPr marL="342900" indent="-342900" algn="l">
              <a:lnSpc>
                <a:spcPct val="130000"/>
              </a:lnSpc>
              <a:spcBef>
                <a:spcPct val="0"/>
              </a:spcBef>
              <a:spcAft>
                <a:spcPct val="0"/>
              </a:spcAft>
              <a:buFontTx/>
              <a:buNone/>
            </a:pPr>
            <a:r>
              <a:rPr lang="es-PE" sz="2400"/>
              <a:t>6. </a:t>
            </a:r>
            <a:r>
              <a:rPr lang="es-PE" sz="2400">
                <a:hlinkClick r:id="rId11" action="ppaction://hlinksldjump"/>
              </a:rPr>
              <a:t>Métricas del Proceso</a:t>
            </a:r>
            <a:endParaRPr lang="es-PE" sz="2400"/>
          </a:p>
          <a:p>
            <a:pPr marL="342900" indent="-342900" algn="l">
              <a:lnSpc>
                <a:spcPct val="130000"/>
              </a:lnSpc>
              <a:spcBef>
                <a:spcPct val="0"/>
              </a:spcBef>
              <a:spcAft>
                <a:spcPct val="0"/>
              </a:spcAft>
              <a:buFontTx/>
              <a:buNone/>
            </a:pPr>
            <a:r>
              <a:rPr lang="es-PE" sz="2400"/>
              <a:t>7. </a:t>
            </a:r>
            <a:r>
              <a:rPr lang="es-PE" sz="2400">
                <a:hlinkClick r:id="rId12" action="ppaction://hlinksldjump"/>
              </a:rPr>
              <a:t>Artefactos del Proceso</a:t>
            </a:r>
            <a:endParaRPr lang="es-PE" sz="2400"/>
          </a:p>
          <a:p>
            <a:pPr marL="342900" indent="-342900" algn="l">
              <a:lnSpc>
                <a:spcPct val="130000"/>
              </a:lnSpc>
              <a:spcBef>
                <a:spcPct val="0"/>
              </a:spcBef>
              <a:spcAft>
                <a:spcPct val="0"/>
              </a:spcAft>
              <a:buFontTx/>
              <a:buNone/>
            </a:pPr>
            <a:r>
              <a:rPr lang="es-PE" sz="2400"/>
              <a:t>8. </a:t>
            </a:r>
            <a:r>
              <a:rPr lang="es-PE" sz="2400">
                <a:hlinkClick r:id="rId13" action="ppaction://hlinksldjump"/>
              </a:rPr>
              <a:t>Historial de Revisiones</a:t>
            </a:r>
            <a:endParaRPr lang="en-US" sz="2400"/>
          </a:p>
        </p:txBody>
      </p:sp>
      <p:sp>
        <p:nvSpPr>
          <p:cNvPr id="5" name="Rectángulo 4">
            <a:extLst>
              <a:ext uri="{FF2B5EF4-FFF2-40B4-BE49-F238E27FC236}">
                <a16:creationId xmlns:a16="http://schemas.microsoft.com/office/drawing/2014/main" id="{C1696217-47EB-414E-9737-4BE1ECED230E}"/>
              </a:ext>
            </a:extLst>
          </p:cNvPr>
          <p:cNvSpPr/>
          <p:nvPr/>
        </p:nvSpPr>
        <p:spPr bwMode="auto">
          <a:xfrm>
            <a:off x="1187624" y="86999"/>
            <a:ext cx="7848872"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3074" name="Text Box 2"/>
          <p:cNvSpPr txBox="1">
            <a:spLocks noChangeArrowheads="1"/>
          </p:cNvSpPr>
          <p:nvPr/>
        </p:nvSpPr>
        <p:spPr bwMode="auto">
          <a:xfrm>
            <a:off x="1331913" y="188913"/>
            <a:ext cx="2033587"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dirty="0">
                <a:solidFill>
                  <a:schemeClr val="bg1"/>
                </a:solidFill>
              </a:rPr>
              <a:t>Contenido</a:t>
            </a:r>
            <a:endParaRPr lang="es-ES" sz="32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fade">
                                      <p:cBhvr>
                                        <p:cTn id="7" dur="2000"/>
                                        <p:tgtEl>
                                          <p:spTgt spid="296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00"/>
                                        </p:tgtEl>
                                        <p:attrNameLst>
                                          <p:attrName>style.visibility</p:attrName>
                                        </p:attrNameLst>
                                      </p:cBhvr>
                                      <p:to>
                                        <p:strVal val="visible"/>
                                      </p:to>
                                    </p:set>
                                    <p:animEffect transition="in" filter="fade">
                                      <p:cBhvr>
                                        <p:cTn id="10" dur="20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4756150" y="2276475"/>
            <a:ext cx="1544638" cy="1916113"/>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Informar las actividades y resultados de QA a la Gerencia</a:t>
            </a:r>
            <a:endParaRPr lang="es-ES" sz="1200">
              <a:solidFill>
                <a:srgbClr val="000066"/>
              </a:solidFill>
            </a:endParaRPr>
          </a:p>
        </p:txBody>
      </p:sp>
      <p:sp>
        <p:nvSpPr>
          <p:cNvPr id="21507" name="Rectangle 5"/>
          <p:cNvSpPr>
            <a:spLocks noChangeArrowheads="1"/>
          </p:cNvSpPr>
          <p:nvPr/>
        </p:nvSpPr>
        <p:spPr bwMode="auto">
          <a:xfrm>
            <a:off x="4756150" y="2290763"/>
            <a:ext cx="1544638" cy="514350"/>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dirty="0">
                <a:solidFill>
                  <a:srgbClr val="000066"/>
                </a:solidFill>
              </a:rPr>
              <a:t>(2) Analista de pruebas</a:t>
            </a:r>
            <a:endParaRPr lang="es-ES" sz="1200" b="1" dirty="0">
              <a:solidFill>
                <a:srgbClr val="000066"/>
              </a:solidFill>
            </a:endParaRPr>
          </a:p>
        </p:txBody>
      </p:sp>
      <p:sp>
        <p:nvSpPr>
          <p:cNvPr id="21508" name="Rectangle 6"/>
          <p:cNvSpPr>
            <a:spLocks noChangeArrowheads="1"/>
          </p:cNvSpPr>
          <p:nvPr/>
        </p:nvSpPr>
        <p:spPr bwMode="auto">
          <a:xfrm>
            <a:off x="4746625" y="3711575"/>
            <a:ext cx="1544638" cy="503238"/>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p:txBody>
      </p:sp>
      <p:cxnSp>
        <p:nvCxnSpPr>
          <p:cNvPr id="21509" name="AutoShape 7"/>
          <p:cNvCxnSpPr>
            <a:cxnSpLocks noChangeShapeType="1"/>
            <a:stCxn id="21514" idx="3"/>
            <a:endCxn id="21506" idx="1"/>
          </p:cNvCxnSpPr>
          <p:nvPr/>
        </p:nvCxnSpPr>
        <p:spPr bwMode="auto">
          <a:xfrm flipV="1">
            <a:off x="4427538" y="3235325"/>
            <a:ext cx="328612" cy="6350"/>
          </a:xfrm>
          <a:prstGeom prst="straightConnector1">
            <a:avLst/>
          </a:prstGeom>
          <a:noFill/>
          <a:ln w="9525">
            <a:solidFill>
              <a:srgbClr val="99CC00"/>
            </a:solidFill>
            <a:round/>
            <a:headEnd/>
            <a:tailEnd type="triangle" w="med" len="med"/>
          </a:ln>
        </p:spPr>
      </p:cxnSp>
      <p:grpSp>
        <p:nvGrpSpPr>
          <p:cNvPr id="21510" name="Group 9"/>
          <p:cNvGrpSpPr>
            <a:grpSpLocks/>
          </p:cNvGrpSpPr>
          <p:nvPr/>
        </p:nvGrpSpPr>
        <p:grpSpPr bwMode="auto">
          <a:xfrm>
            <a:off x="1225550" y="3035300"/>
            <a:ext cx="1393825" cy="942975"/>
            <a:chOff x="-23" y="1776"/>
            <a:chExt cx="696" cy="601"/>
          </a:xfrm>
        </p:grpSpPr>
        <p:sp>
          <p:nvSpPr>
            <p:cNvPr id="21529" name="Rectangle 10"/>
            <p:cNvSpPr>
              <a:spLocks noChangeArrowheads="1"/>
            </p:cNvSpPr>
            <p:nvPr/>
          </p:nvSpPr>
          <p:spPr bwMode="auto">
            <a:xfrm>
              <a:off x="-23" y="2039"/>
              <a:ext cx="696" cy="338"/>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000066"/>
                  </a:solidFill>
                </a:rPr>
                <a:t>Resultado de revisiones de QA</a:t>
              </a:r>
              <a:endParaRPr lang="es-ES" sz="1200" b="1">
                <a:solidFill>
                  <a:srgbClr val="000066"/>
                </a:solidFill>
              </a:endParaRPr>
            </a:p>
          </p:txBody>
        </p:sp>
        <p:pic>
          <p:nvPicPr>
            <p:cNvPr id="21530" name="Picture 11"/>
            <p:cNvPicPr>
              <a:picLocks noChangeAspect="1" noChangeArrowheads="1"/>
            </p:cNvPicPr>
            <p:nvPr/>
          </p:nvPicPr>
          <p:blipFill>
            <a:blip r:embed="rId3" cstate="print"/>
            <a:srcRect/>
            <a:stretch>
              <a:fillRect/>
            </a:stretch>
          </p:blipFill>
          <p:spPr bwMode="auto">
            <a:xfrm>
              <a:off x="152" y="1776"/>
              <a:ext cx="330" cy="266"/>
            </a:xfrm>
            <a:prstGeom prst="rect">
              <a:avLst/>
            </a:prstGeom>
            <a:noFill/>
            <a:ln w="9525">
              <a:noFill/>
              <a:miter lim="800000"/>
              <a:headEnd/>
              <a:tailEnd/>
            </a:ln>
          </p:spPr>
        </p:pic>
      </p:grpSp>
      <p:grpSp>
        <p:nvGrpSpPr>
          <p:cNvPr id="21511" name="Group 12"/>
          <p:cNvGrpSpPr>
            <a:grpSpLocks/>
          </p:cNvGrpSpPr>
          <p:nvPr/>
        </p:nvGrpSpPr>
        <p:grpSpPr bwMode="auto">
          <a:xfrm>
            <a:off x="1358900" y="1727200"/>
            <a:ext cx="1104900" cy="912813"/>
            <a:chOff x="-23" y="1117"/>
            <a:chExt cx="696" cy="575"/>
          </a:xfrm>
        </p:grpSpPr>
        <p:pic>
          <p:nvPicPr>
            <p:cNvPr id="21527" name="Picture 13"/>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21528" name="Rectangle 14"/>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Analista de pruebas</a:t>
              </a:r>
              <a:endParaRPr lang="es-ES" sz="1200" b="1" dirty="0">
                <a:solidFill>
                  <a:srgbClr val="000066"/>
                </a:solidFill>
              </a:endParaRPr>
            </a:p>
          </p:txBody>
        </p:sp>
      </p:grpSp>
      <p:cxnSp>
        <p:nvCxnSpPr>
          <p:cNvPr id="21512" name="AutoShape 15"/>
          <p:cNvCxnSpPr>
            <a:cxnSpLocks noChangeShapeType="1"/>
            <a:endCxn id="21514" idx="1"/>
          </p:cNvCxnSpPr>
          <p:nvPr/>
        </p:nvCxnSpPr>
        <p:spPr bwMode="auto">
          <a:xfrm flipV="1">
            <a:off x="2236788" y="3241675"/>
            <a:ext cx="606425" cy="3175"/>
          </a:xfrm>
          <a:prstGeom prst="straightConnector1">
            <a:avLst/>
          </a:prstGeom>
          <a:noFill/>
          <a:ln w="9525">
            <a:solidFill>
              <a:schemeClr val="folHlink"/>
            </a:solidFill>
            <a:round/>
            <a:headEnd/>
            <a:tailEnd type="triangle" w="med" len="med"/>
          </a:ln>
        </p:spPr>
      </p:cxnSp>
      <p:cxnSp>
        <p:nvCxnSpPr>
          <p:cNvPr id="21513" name="AutoShape 16"/>
          <p:cNvCxnSpPr>
            <a:cxnSpLocks noChangeShapeType="1"/>
            <a:stCxn id="21528" idx="2"/>
          </p:cNvCxnSpPr>
          <p:nvPr/>
        </p:nvCxnSpPr>
        <p:spPr bwMode="auto">
          <a:xfrm flipH="1">
            <a:off x="1906588" y="2640013"/>
            <a:ext cx="4762" cy="395287"/>
          </a:xfrm>
          <a:prstGeom prst="straightConnector1">
            <a:avLst/>
          </a:prstGeom>
          <a:noFill/>
          <a:ln w="9525">
            <a:solidFill>
              <a:schemeClr val="folHlink"/>
            </a:solidFill>
            <a:round/>
            <a:headEnd/>
            <a:tailEnd type="triangle" w="med" len="med"/>
          </a:ln>
        </p:spPr>
      </p:cxnSp>
      <p:sp>
        <p:nvSpPr>
          <p:cNvPr id="21514" name="Rectangle 18"/>
          <p:cNvSpPr>
            <a:spLocks noChangeArrowheads="1"/>
          </p:cNvSpPr>
          <p:nvPr/>
        </p:nvSpPr>
        <p:spPr bwMode="auto">
          <a:xfrm>
            <a:off x="2843213" y="2305050"/>
            <a:ext cx="1584325" cy="1871663"/>
          </a:xfrm>
          <a:prstGeom prst="rect">
            <a:avLst/>
          </a:prstGeom>
          <a:noFill/>
          <a:ln w="9525">
            <a:solidFill>
              <a:srgbClr val="99CC00"/>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Elaborar el Informe Gerencial de QA</a:t>
            </a:r>
            <a:endParaRPr lang="es-ES" sz="1200">
              <a:solidFill>
                <a:srgbClr val="000066"/>
              </a:solidFill>
            </a:endParaRPr>
          </a:p>
        </p:txBody>
      </p:sp>
      <p:sp>
        <p:nvSpPr>
          <p:cNvPr id="21515" name="Rectangle 19"/>
          <p:cNvSpPr>
            <a:spLocks noChangeArrowheads="1"/>
          </p:cNvSpPr>
          <p:nvPr/>
        </p:nvSpPr>
        <p:spPr bwMode="auto">
          <a:xfrm>
            <a:off x="2843213" y="2309813"/>
            <a:ext cx="1584325" cy="498475"/>
          </a:xfrm>
          <a:prstGeom prst="rect">
            <a:avLst/>
          </a:prstGeom>
          <a:solidFill>
            <a:srgbClr val="99CC00"/>
          </a:solidFill>
          <a:ln w="9525" algn="ctr">
            <a:solidFill>
              <a:srgbClr val="99CC00"/>
            </a:solidFill>
            <a:miter lim="800000"/>
            <a:headEnd/>
            <a:tailEnd/>
          </a:ln>
        </p:spPr>
        <p:txBody>
          <a:bodyPr lIns="0" tIns="0" rIns="0" bIns="0" anchor="ctr"/>
          <a:lstStyle/>
          <a:p>
            <a:pPr algn="ctr">
              <a:spcBef>
                <a:spcPct val="0"/>
              </a:spcBef>
              <a:spcAft>
                <a:spcPct val="0"/>
              </a:spcAft>
              <a:buFontTx/>
              <a:buNone/>
            </a:pPr>
            <a:r>
              <a:rPr lang="es-PE" sz="1200" b="1" dirty="0">
                <a:solidFill>
                  <a:srgbClr val="000066"/>
                </a:solidFill>
              </a:rPr>
              <a:t>(1) Analista de pruebas</a:t>
            </a:r>
            <a:endParaRPr lang="es-ES" sz="1200" b="1" dirty="0">
              <a:solidFill>
                <a:srgbClr val="000066"/>
              </a:solidFill>
            </a:endParaRPr>
          </a:p>
        </p:txBody>
      </p:sp>
      <p:sp>
        <p:nvSpPr>
          <p:cNvPr id="21516" name="Rectangle 20"/>
          <p:cNvSpPr>
            <a:spLocks noChangeArrowheads="1"/>
          </p:cNvSpPr>
          <p:nvPr/>
        </p:nvSpPr>
        <p:spPr bwMode="auto">
          <a:xfrm>
            <a:off x="2843213" y="3673475"/>
            <a:ext cx="1584325" cy="503238"/>
          </a:xfrm>
          <a:prstGeom prst="rect">
            <a:avLst/>
          </a:prstGeom>
          <a:solidFill>
            <a:srgbClr val="99CC00"/>
          </a:solidFill>
          <a:ln w="9525" algn="ctr">
            <a:solidFill>
              <a:srgbClr val="99CC00"/>
            </a:solidFill>
            <a:miter lim="800000"/>
            <a:headEnd/>
            <a:tailEnd/>
          </a:ln>
        </p:spPr>
        <p:txBody>
          <a:bodyPr wrap="none" lIns="0" tIns="0" rIns="0" bIns="0" anchor="ctr"/>
          <a:lstStyle/>
          <a:p>
            <a:pPr algn="ctr">
              <a:spcBef>
                <a:spcPct val="0"/>
              </a:spcBef>
              <a:spcAft>
                <a:spcPct val="0"/>
              </a:spcAft>
              <a:buFontTx/>
              <a:buNone/>
            </a:pPr>
            <a:r>
              <a:rPr lang="es-PE" sz="1200" b="1">
                <a:solidFill>
                  <a:srgbClr val="000066"/>
                </a:solidFill>
              </a:rPr>
              <a:t>Herramienta Gestión</a:t>
            </a:r>
          </a:p>
          <a:p>
            <a:pPr algn="ctr">
              <a:spcBef>
                <a:spcPct val="0"/>
              </a:spcBef>
              <a:spcAft>
                <a:spcPct val="0"/>
              </a:spcAft>
              <a:buFontTx/>
              <a:buNone/>
            </a:pPr>
            <a:r>
              <a:rPr lang="es-PE" sz="1200" b="1">
                <a:solidFill>
                  <a:srgbClr val="000066"/>
                </a:solidFill>
              </a:rPr>
              <a:t>QA‑Producto</a:t>
            </a:r>
          </a:p>
        </p:txBody>
      </p:sp>
      <p:sp>
        <p:nvSpPr>
          <p:cNvPr id="21517" name="Rectangle 23"/>
          <p:cNvSpPr>
            <a:spLocks noChangeArrowheads="1"/>
          </p:cNvSpPr>
          <p:nvPr/>
        </p:nvSpPr>
        <p:spPr bwMode="auto">
          <a:xfrm>
            <a:off x="6567488" y="3509963"/>
            <a:ext cx="1460500" cy="238125"/>
          </a:xfrm>
          <a:prstGeom prst="rect">
            <a:avLst/>
          </a:prstGeom>
          <a:noFill/>
          <a:ln w="9525">
            <a:noFill/>
            <a:miter lim="800000"/>
            <a:headEnd/>
            <a:tailEnd/>
          </a:ln>
        </p:spPr>
        <p:txBody>
          <a:bodyPr>
            <a:spAutoFit/>
          </a:bodyPr>
          <a:lstStyle/>
          <a:p>
            <a:pPr algn="l">
              <a:lnSpc>
                <a:spcPct val="80000"/>
              </a:lnSpc>
              <a:spcBef>
                <a:spcPct val="50000"/>
              </a:spcBef>
              <a:spcAft>
                <a:spcPct val="0"/>
              </a:spcAft>
              <a:buFontTx/>
              <a:buNone/>
            </a:pPr>
            <a:r>
              <a:rPr lang="es-PE" sz="1200" b="1">
                <a:solidFill>
                  <a:srgbClr val="000066"/>
                </a:solidFill>
              </a:rPr>
              <a:t>Resultado de QA</a:t>
            </a:r>
            <a:endParaRPr lang="es-ES" sz="1200" b="1">
              <a:solidFill>
                <a:srgbClr val="000066"/>
              </a:solidFill>
            </a:endParaRPr>
          </a:p>
        </p:txBody>
      </p:sp>
      <p:pic>
        <p:nvPicPr>
          <p:cNvPr id="21518" name="Picture 24"/>
          <p:cNvPicPr>
            <a:picLocks noChangeAspect="1" noChangeArrowheads="1"/>
          </p:cNvPicPr>
          <p:nvPr/>
        </p:nvPicPr>
        <p:blipFill>
          <a:blip r:embed="rId3" cstate="print"/>
          <a:srcRect/>
          <a:stretch>
            <a:fillRect/>
          </a:stretch>
        </p:blipFill>
        <p:spPr bwMode="auto">
          <a:xfrm>
            <a:off x="7016750" y="3013075"/>
            <a:ext cx="523875" cy="422275"/>
          </a:xfrm>
          <a:prstGeom prst="rect">
            <a:avLst/>
          </a:prstGeom>
          <a:noFill/>
          <a:ln w="9525">
            <a:noFill/>
            <a:miter lim="800000"/>
            <a:headEnd/>
            <a:tailEnd/>
          </a:ln>
        </p:spPr>
      </p:pic>
      <p:grpSp>
        <p:nvGrpSpPr>
          <p:cNvPr id="21519" name="Group 25"/>
          <p:cNvGrpSpPr>
            <a:grpSpLocks/>
          </p:cNvGrpSpPr>
          <p:nvPr/>
        </p:nvGrpSpPr>
        <p:grpSpPr bwMode="auto">
          <a:xfrm>
            <a:off x="6761163" y="4105274"/>
            <a:ext cx="1104900" cy="768350"/>
            <a:chOff x="-23" y="1117"/>
            <a:chExt cx="696" cy="484"/>
          </a:xfrm>
        </p:grpSpPr>
        <p:pic>
          <p:nvPicPr>
            <p:cNvPr id="21525" name="Picture 26"/>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21526" name="Rectangle 27"/>
            <p:cNvSpPr>
              <a:spLocks noChangeArrowheads="1"/>
            </p:cNvSpPr>
            <p:nvPr/>
          </p:nvSpPr>
          <p:spPr bwMode="auto">
            <a:xfrm>
              <a:off x="-23" y="1450"/>
              <a:ext cx="696" cy="151"/>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Analista</a:t>
              </a:r>
              <a:endParaRPr lang="es-ES" sz="1200" b="1" dirty="0">
                <a:solidFill>
                  <a:srgbClr val="000066"/>
                </a:solidFill>
              </a:endParaRPr>
            </a:p>
          </p:txBody>
        </p:sp>
      </p:grpSp>
      <p:cxnSp>
        <p:nvCxnSpPr>
          <p:cNvPr id="21520" name="AutoShape 28"/>
          <p:cNvCxnSpPr>
            <a:cxnSpLocks noChangeShapeType="1"/>
            <a:stCxn id="21517" idx="2"/>
          </p:cNvCxnSpPr>
          <p:nvPr/>
        </p:nvCxnSpPr>
        <p:spPr bwMode="auto">
          <a:xfrm>
            <a:off x="7297738" y="3748088"/>
            <a:ext cx="15875" cy="357187"/>
          </a:xfrm>
          <a:prstGeom prst="straightConnector1">
            <a:avLst/>
          </a:prstGeom>
          <a:noFill/>
          <a:ln w="9525">
            <a:solidFill>
              <a:schemeClr val="folHlink"/>
            </a:solidFill>
            <a:round/>
            <a:headEnd/>
            <a:tailEnd type="triangle" w="med" len="med"/>
          </a:ln>
        </p:spPr>
      </p:cxnSp>
      <p:cxnSp>
        <p:nvCxnSpPr>
          <p:cNvPr id="21521" name="AutoShape 29"/>
          <p:cNvCxnSpPr>
            <a:cxnSpLocks noChangeShapeType="1"/>
            <a:stCxn id="21506" idx="3"/>
          </p:cNvCxnSpPr>
          <p:nvPr/>
        </p:nvCxnSpPr>
        <p:spPr bwMode="auto">
          <a:xfrm flipV="1">
            <a:off x="6300788" y="3224213"/>
            <a:ext cx="715962" cy="11112"/>
          </a:xfrm>
          <a:prstGeom prst="straightConnector1">
            <a:avLst/>
          </a:prstGeom>
          <a:noFill/>
          <a:ln w="9525">
            <a:solidFill>
              <a:schemeClr val="folHlink"/>
            </a:solidFill>
            <a:round/>
            <a:headEnd/>
            <a:tailEnd type="triangle" w="med" len="med"/>
          </a:ln>
        </p:spPr>
      </p:cxnSp>
      <p:sp>
        <p:nvSpPr>
          <p:cNvPr id="21523" name="AutoShape 31"/>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5" action="ppaction://hlinksldjump"/>
              </a:rPr>
              <a:t>Detalle</a:t>
            </a:r>
          </a:p>
          <a:p>
            <a:pPr algn="ctr">
              <a:spcBef>
                <a:spcPct val="0"/>
              </a:spcBef>
              <a:spcAft>
                <a:spcPct val="0"/>
              </a:spcAft>
              <a:buFontTx/>
              <a:buNone/>
            </a:pPr>
            <a:r>
              <a:rPr lang="es-PE" sz="1200" b="1">
                <a:solidFill>
                  <a:schemeClr val="tx1"/>
                </a:solidFill>
                <a:hlinkClick r:id="rId5" action="ppaction://hlinksldjump"/>
              </a:rPr>
              <a:t>Actividades</a:t>
            </a:r>
            <a:endParaRPr lang="es-ES" sz="1200" b="1">
              <a:solidFill>
                <a:schemeClr val="tx1"/>
              </a:solidFill>
            </a:endParaRPr>
          </a:p>
        </p:txBody>
      </p:sp>
      <p:sp>
        <p:nvSpPr>
          <p:cNvPr id="21524" name="AutoShape 32"/>
          <p:cNvSpPr>
            <a:spLocks noChangeArrowheads="1"/>
          </p:cNvSpPr>
          <p:nvPr/>
        </p:nvSpPr>
        <p:spPr bwMode="auto">
          <a:xfrm>
            <a:off x="7308850" y="6165850"/>
            <a:ext cx="1008063"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6" action="ppaction://hlinksldjump"/>
              </a:rPr>
              <a:t>Regresar</a:t>
            </a:r>
            <a:endParaRPr lang="es-ES" sz="1200" b="1">
              <a:solidFill>
                <a:schemeClr val="tx1"/>
              </a:solidFill>
            </a:endParaRPr>
          </a:p>
        </p:txBody>
      </p:sp>
      <p:sp>
        <p:nvSpPr>
          <p:cNvPr id="27" name="Rectángulo 26">
            <a:extLst>
              <a:ext uri="{FF2B5EF4-FFF2-40B4-BE49-F238E27FC236}">
                <a16:creationId xmlns:a16="http://schemas.microsoft.com/office/drawing/2014/main" id="{F7C5EB22-9227-4083-8E7B-F22136699688}"/>
              </a:ext>
            </a:extLst>
          </p:cNvPr>
          <p:cNvSpPr/>
          <p:nvPr/>
        </p:nvSpPr>
        <p:spPr bwMode="auto">
          <a:xfrm>
            <a:off x="1223963" y="101863"/>
            <a:ext cx="7812534"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21522" name="Text Box 30"/>
          <p:cNvSpPr txBox="1">
            <a:spLocks noChangeArrowheads="1"/>
          </p:cNvSpPr>
          <p:nvPr/>
        </p:nvSpPr>
        <p:spPr bwMode="auto">
          <a:xfrm>
            <a:off x="1223963" y="58738"/>
            <a:ext cx="7956550" cy="1066800"/>
          </a:xfrm>
          <a:prstGeom prst="rect">
            <a:avLst/>
          </a:prstGeom>
          <a:noFill/>
          <a:ln w="9525" algn="ctr">
            <a:noFill/>
            <a:miter lim="800000"/>
            <a:headEnd/>
            <a:tailEnd/>
          </a:ln>
        </p:spPr>
        <p:txBody>
          <a:bodyPr>
            <a:spAutoFit/>
          </a:bodyPr>
          <a:lstStyle/>
          <a:p>
            <a:pPr algn="l">
              <a:spcBef>
                <a:spcPct val="0"/>
              </a:spcBef>
              <a:spcAft>
                <a:spcPct val="0"/>
              </a:spcAft>
              <a:buFontTx/>
              <a:buNone/>
            </a:pPr>
            <a:r>
              <a:rPr lang="es-PE" sz="3200" dirty="0">
                <a:solidFill>
                  <a:schemeClr val="bg1"/>
                </a:solidFill>
              </a:rPr>
              <a:t>Actividades del Subproceso </a:t>
            </a:r>
          </a:p>
          <a:p>
            <a:pPr algn="l">
              <a:spcBef>
                <a:spcPct val="0"/>
              </a:spcBef>
              <a:spcAft>
                <a:spcPct val="0"/>
              </a:spcAft>
              <a:buFontTx/>
              <a:buNone/>
            </a:pPr>
            <a:r>
              <a:rPr lang="es-PE" sz="3200" dirty="0">
                <a:solidFill>
                  <a:schemeClr val="bg1"/>
                </a:solidFill>
              </a:rPr>
              <a:t>Elaboración de Informe de Resultados QA</a:t>
            </a:r>
            <a:endParaRPr lang="es-ES" sz="3200" dirty="0">
              <a:solidFill>
                <a:schemeClr val="bg1"/>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5138" name="Group 34"/>
          <p:cNvGraphicFramePr>
            <a:graphicFrameLocks noGrp="1"/>
          </p:cNvGraphicFramePr>
          <p:nvPr>
            <p:ph/>
            <p:extLst>
              <p:ext uri="{D42A27DB-BD31-4B8C-83A1-F6EECF244321}">
                <p14:modId xmlns:p14="http://schemas.microsoft.com/office/powerpoint/2010/main" val="1988425957"/>
              </p:ext>
            </p:extLst>
          </p:nvPr>
        </p:nvGraphicFramePr>
        <p:xfrm>
          <a:off x="179388" y="1185863"/>
          <a:ext cx="8785225" cy="3934080"/>
        </p:xfrm>
        <a:graphic>
          <a:graphicData uri="http://schemas.openxmlformats.org/drawingml/2006/table">
            <a:tbl>
              <a:tblPr/>
              <a:tblGrid>
                <a:gridCol w="336550">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gridCol w="1058863">
                  <a:extLst>
                    <a:ext uri="{9D8B030D-6E8A-4147-A177-3AD203B41FA5}">
                      <a16:colId xmlns:a16="http://schemas.microsoft.com/office/drawing/2014/main" val="20002"/>
                    </a:ext>
                  </a:extLst>
                </a:gridCol>
                <a:gridCol w="3392487">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3684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Rol del Responsable</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 la Actividad</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 la Actividad</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a:ln>
                            <a:noFill/>
                          </a:ln>
                          <a:solidFill>
                            <a:schemeClr val="bg1"/>
                          </a:solidFill>
                          <a:effectLst/>
                          <a:latin typeface="Arial" pitchFamily="34" charset="0"/>
                        </a:rPr>
                        <a:t>Salidas</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1</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Analista de pruebas(GC)</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Elaborar el Informe Gerencial de QA</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El Analista de pruebas informará el resultado de las Revisiones de QA al finalizar las reuniones definidas en los planes elaborados en el subproceso de Planificación de QA.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Para las revisiones de QA del servicio (proyectos), se elaborará un consolidado de todos los informes de revisión presentados por requerimiento para el periodo definido en el cronograma (utilizar el artefacto  “7.0.1.29.02.R06 Herramienta de Gestión QA-Producto hoja Informe de Revisión”).</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La hoja Informe de Revisión deben contener: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Totales de no conformidades encontradas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Desviación de lo planeado versus lo ejecutado.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chemeClr val="accent2"/>
                          </a:solidFill>
                          <a:effectLst/>
                          <a:latin typeface="Arial" pitchFamily="34" charset="0"/>
                          <a:cs typeface="Arial" pitchFamily="34" charset="0"/>
                        </a:rPr>
                        <a:t>Esfuerzo invertido en revisiones de QA.</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marL="90000" marR="90000" marT="46800" marB="46800"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dirty="0">
                          <a:ln>
                            <a:noFill/>
                          </a:ln>
                          <a:solidFill>
                            <a:schemeClr val="accent2"/>
                          </a:solidFill>
                          <a:effectLst/>
                          <a:latin typeface="Arial" pitchFamily="34" charset="0"/>
                          <a:cs typeface="Arial" pitchFamily="34" charset="0"/>
                        </a:rPr>
                        <a:t>Informe Gerencial de QA</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559" name="AutoShape 33"/>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5" name="Rectángulo 4">
            <a:extLst>
              <a:ext uri="{FF2B5EF4-FFF2-40B4-BE49-F238E27FC236}">
                <a16:creationId xmlns:a16="http://schemas.microsoft.com/office/drawing/2014/main" id="{5BB89C5A-AC7A-4765-824C-548911BF748C}"/>
              </a:ext>
            </a:extLst>
          </p:cNvPr>
          <p:cNvSpPr/>
          <p:nvPr/>
        </p:nvSpPr>
        <p:spPr bwMode="auto">
          <a:xfrm>
            <a:off x="1259333" y="108939"/>
            <a:ext cx="7777163"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22558" name="Text Box 32"/>
          <p:cNvSpPr txBox="1">
            <a:spLocks noChangeArrowheads="1"/>
          </p:cNvSpPr>
          <p:nvPr/>
        </p:nvSpPr>
        <p:spPr bwMode="auto">
          <a:xfrm>
            <a:off x="1352550" y="58738"/>
            <a:ext cx="7612063" cy="1066800"/>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Actividades del Subproceso </a:t>
            </a:r>
          </a:p>
          <a:p>
            <a:pPr algn="l">
              <a:spcBef>
                <a:spcPct val="0"/>
              </a:spcBef>
              <a:spcAft>
                <a:spcPct val="0"/>
              </a:spcAft>
              <a:buFontTx/>
              <a:buNone/>
            </a:pPr>
            <a:r>
              <a:rPr lang="es-ES" sz="3200" dirty="0">
                <a:solidFill>
                  <a:schemeClr val="bg1"/>
                </a:solidFill>
              </a:rPr>
              <a:t>Ejecución de Plan de QA</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186" name="Group 34"/>
          <p:cNvGraphicFramePr>
            <a:graphicFrameLocks noGrp="1"/>
          </p:cNvGraphicFramePr>
          <p:nvPr>
            <p:ph/>
            <p:extLst>
              <p:ext uri="{D42A27DB-BD31-4B8C-83A1-F6EECF244321}">
                <p14:modId xmlns:p14="http://schemas.microsoft.com/office/powerpoint/2010/main" val="3062474567"/>
              </p:ext>
            </p:extLst>
          </p:nvPr>
        </p:nvGraphicFramePr>
        <p:xfrm>
          <a:off x="179388" y="1185863"/>
          <a:ext cx="8785225" cy="1958976"/>
        </p:xfrm>
        <a:graphic>
          <a:graphicData uri="http://schemas.openxmlformats.org/drawingml/2006/table">
            <a:tbl>
              <a:tblPr/>
              <a:tblGrid>
                <a:gridCol w="336550">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gridCol w="1058863">
                  <a:extLst>
                    <a:ext uri="{9D8B030D-6E8A-4147-A177-3AD203B41FA5}">
                      <a16:colId xmlns:a16="http://schemas.microsoft.com/office/drawing/2014/main" val="20002"/>
                    </a:ext>
                  </a:extLst>
                </a:gridCol>
                <a:gridCol w="3392487">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gridCol w="13684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bg1"/>
                          </a:solidFill>
                          <a:effectLst/>
                          <a:latin typeface="Arial" pitchFamily="34" charset="0"/>
                        </a:rPr>
                        <a:t>#</a:t>
                      </a:r>
                      <a:endParaRPr kumimoji="0" lang="es-ES" sz="1400" b="1" i="0" u="none" strike="noStrike" cap="none" normalizeH="0" baseline="0" dirty="0">
                        <a:ln>
                          <a:noFill/>
                        </a:ln>
                        <a:solidFill>
                          <a:schemeClr val="bg1"/>
                        </a:solidFill>
                        <a:effectLst/>
                        <a:latin typeface="Arial" pitchFamily="34" charset="0"/>
                      </a:endParaRPr>
                    </a:p>
                  </a:txBody>
                  <a:tcPr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Rol del Responsable</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Nombre de la Actividad</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Descripción de la Actividad</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chemeClr val="bg1"/>
                          </a:solidFill>
                          <a:effectLst/>
                          <a:latin typeface="Arial" pitchFamily="34" charset="0"/>
                        </a:rPr>
                        <a:t>Herramientas</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a:ln>
                            <a:noFill/>
                          </a:ln>
                          <a:solidFill>
                            <a:schemeClr val="bg1"/>
                          </a:solidFill>
                          <a:effectLst/>
                          <a:latin typeface="Arial" pitchFamily="34" charset="0"/>
                        </a:rPr>
                        <a:t>Salidas</a:t>
                      </a:r>
                      <a:endParaRPr kumimoji="0" lang="es-ES" sz="1400" b="1" i="0" u="none" strike="noStrike" cap="none" normalizeH="0" baseline="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chemeClr val="accent2"/>
                          </a:solidFill>
                          <a:effectLst/>
                          <a:latin typeface="Arial" pitchFamily="34" charset="0"/>
                          <a:cs typeface="Arial" pitchFamily="34" charset="0"/>
                        </a:rPr>
                        <a:t>2</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Analista de pruebas(GC)</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Informar las actividades y resultados de QA al jefe de proyecto</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El Analista de pruebas informará el estado de las revisiones, en reuniones mensuales, al Jefe de proyecto.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chemeClr val="accent2"/>
                          </a:solidFill>
                          <a:effectLst/>
                          <a:latin typeface="Arial" pitchFamily="34" charset="0"/>
                          <a:cs typeface="Arial" pitchFamily="34" charset="0"/>
                        </a:rPr>
                        <a:t>Las recomendaciones aprobadas o sugeridas por el jefe de proyecto se transformarán en Oportunidades de Mejora.</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marL="90000" marR="90000" marT="46800" marB="46800"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a:ln>
                            <a:noFill/>
                          </a:ln>
                          <a:solidFill>
                            <a:schemeClr val="accent2"/>
                          </a:solidFill>
                          <a:effectLst/>
                          <a:latin typeface="Arial" pitchFamily="34" charset="0"/>
                          <a:cs typeface="Arial" pitchFamily="34" charset="0"/>
                        </a:rPr>
                        <a:t>7.0.1.29.02.R06 Herramienta de Gestión QA-Producto</a:t>
                      </a:r>
                      <a:endParaRPr kumimoji="0" lang="es-ES" sz="1200" b="0" i="0" u="none" strike="noStrike" cap="none" normalizeH="0" baseline="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0" i="0" u="none" strike="noStrike" cap="none" normalizeH="0" baseline="0" dirty="0">
                          <a:ln>
                            <a:noFill/>
                          </a:ln>
                          <a:solidFill>
                            <a:schemeClr val="accent2"/>
                          </a:solidFill>
                          <a:effectLst/>
                          <a:latin typeface="Arial" pitchFamily="34" charset="0"/>
                          <a:cs typeface="Arial" pitchFamily="34" charset="0"/>
                        </a:rPr>
                        <a:t>Resultados de QA</a:t>
                      </a:r>
                      <a:endParaRPr kumimoji="0" lang="es-ES" sz="1200" b="0" i="0" u="none" strike="noStrike" cap="none" normalizeH="0" baseline="0" dirty="0">
                        <a:ln>
                          <a:noFill/>
                        </a:ln>
                        <a:solidFill>
                          <a:schemeClr val="accent2"/>
                        </a:solidFill>
                        <a:effectLst/>
                        <a:latin typeface="Arial" pitchFamily="34" charset="0"/>
                        <a:cs typeface="Arial" pitchFamily="34" charset="0"/>
                      </a:endParaRPr>
                    </a:p>
                  </a:txBody>
                  <a:tcPr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583" name="AutoShape 33"/>
          <p:cNvSpPr>
            <a:spLocks noChangeArrowheads="1"/>
          </p:cNvSpPr>
          <p:nvPr/>
        </p:nvSpPr>
        <p:spPr bwMode="auto">
          <a:xfrm>
            <a:off x="179388" y="6165850"/>
            <a:ext cx="1008062" cy="431800"/>
          </a:xfrm>
          <a:prstGeom prst="flowChartAlternateProcess">
            <a:avLst/>
          </a:prstGeom>
          <a:solidFill>
            <a:schemeClr val="folHlink">
              <a:alpha val="25098"/>
            </a:schemeClr>
          </a:solidFill>
          <a:ln w="25400">
            <a:solidFill>
              <a:schemeClr val="folHlink"/>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5" name="Rectángulo 4">
            <a:extLst>
              <a:ext uri="{FF2B5EF4-FFF2-40B4-BE49-F238E27FC236}">
                <a16:creationId xmlns:a16="http://schemas.microsoft.com/office/drawing/2014/main" id="{A150E928-438F-4CF9-A9B1-5A91F1AF3001}"/>
              </a:ext>
            </a:extLst>
          </p:cNvPr>
          <p:cNvSpPr/>
          <p:nvPr/>
        </p:nvSpPr>
        <p:spPr bwMode="auto">
          <a:xfrm>
            <a:off x="1259333" y="98376"/>
            <a:ext cx="7777163"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23582" name="Text Box 32"/>
          <p:cNvSpPr txBox="1">
            <a:spLocks noChangeArrowheads="1"/>
          </p:cNvSpPr>
          <p:nvPr/>
        </p:nvSpPr>
        <p:spPr bwMode="auto">
          <a:xfrm>
            <a:off x="1352550" y="58738"/>
            <a:ext cx="7612063" cy="1066800"/>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Actividades del Subproceso </a:t>
            </a:r>
          </a:p>
          <a:p>
            <a:pPr algn="l">
              <a:spcBef>
                <a:spcPct val="0"/>
              </a:spcBef>
              <a:spcAft>
                <a:spcPct val="0"/>
              </a:spcAft>
              <a:buFontTx/>
              <a:buNone/>
            </a:pPr>
            <a:r>
              <a:rPr lang="es-ES" sz="3200" dirty="0">
                <a:solidFill>
                  <a:schemeClr val="bg1"/>
                </a:solidFill>
              </a:rPr>
              <a:t>Ejecución de Plan de QA</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228600" y="114300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143363" name="Text Box 3"/>
          <p:cNvSpPr txBox="1">
            <a:spLocks noChangeArrowheads="1"/>
          </p:cNvSpPr>
          <p:nvPr/>
        </p:nvSpPr>
        <p:spPr bwMode="auto">
          <a:xfrm>
            <a:off x="1588" y="1557338"/>
            <a:ext cx="9432925" cy="1957387"/>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5800">
                <a:solidFill>
                  <a:schemeClr val="tx1"/>
                </a:solidFill>
                <a:ea typeface="ＭＳ Ｐゴシック" pitchFamily="34" charset="-128"/>
              </a:rPr>
              <a:t>5. Descripción del Proceso</a:t>
            </a:r>
          </a:p>
          <a:p>
            <a:pPr algn="l" eaLnBrk="0" hangingPunct="0">
              <a:lnSpc>
                <a:spcPts val="5600"/>
              </a:lnSpc>
              <a:spcBef>
                <a:spcPct val="50000"/>
              </a:spcBef>
              <a:spcAft>
                <a:spcPct val="0"/>
              </a:spcAft>
              <a:buFontTx/>
              <a:buNone/>
            </a:pPr>
            <a:r>
              <a:rPr lang="en-US" sz="5800">
                <a:solidFill>
                  <a:schemeClr val="tx1"/>
                </a:solidFill>
                <a:ea typeface="ＭＳ Ｐゴシック" pitchFamily="34" charset="-128"/>
              </a:rPr>
              <a:t>	5.3 Tareas</a:t>
            </a:r>
          </a:p>
        </p:txBody>
      </p:sp>
      <p:grpSp>
        <p:nvGrpSpPr>
          <p:cNvPr id="24580" name="Group 7"/>
          <p:cNvGrpSpPr>
            <a:grpSpLocks/>
          </p:cNvGrpSpPr>
          <p:nvPr/>
        </p:nvGrpSpPr>
        <p:grpSpPr bwMode="auto">
          <a:xfrm>
            <a:off x="1128713" y="2247900"/>
            <a:ext cx="6884987" cy="3484563"/>
            <a:chOff x="711" y="1416"/>
            <a:chExt cx="4337" cy="2195"/>
          </a:xfrm>
        </p:grpSpPr>
        <p:sp>
          <p:nvSpPr>
            <p:cNvPr id="24581"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24582"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24583"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24584"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24585"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24586"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24587"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24588"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24589"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24590"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24591"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24592"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24593"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24594"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24595"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24596"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24597"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24598"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24599"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24600"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24601"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24602"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24603"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24604"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24605"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24606"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24607"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24608"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24609"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24610"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24611"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24612"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24613"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24614"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24615"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24616"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24617"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24618"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24619"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24620"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24621"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24622"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24623"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24624"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24625"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24626"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24627"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24628"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24629"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24630"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24631"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24632"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24633"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24634"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24635"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24636"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24637"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24638"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24639"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24640"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24641"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24642"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24643"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24644"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24645"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24646"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24647"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24648"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24649"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24650"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24651"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24652"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24653"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24654"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24655"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24656"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24657"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24658"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24659"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24660"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24661"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24662"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24663"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24664"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24665"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24666"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24667"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24668"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24669"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24670"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24671"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24672"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24673"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24674"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24675"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24676"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24677"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24678"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24679"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24680"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24681"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24682"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24683"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24684"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24685"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24686"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24687"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24688"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24689"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24690"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24691"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24692"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464C349B-F4F1-40FA-836F-52DC3F3CB83A}"/>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3363"/>
                                        </p:tgtEl>
                                        <p:attrNameLst>
                                          <p:attrName>style.visibility</p:attrName>
                                        </p:attrNameLst>
                                      </p:cBhvr>
                                      <p:to>
                                        <p:strVal val="visible"/>
                                      </p:to>
                                    </p:set>
                                    <p:animEffect transition="in" filter="fade">
                                      <p:cBhvr>
                                        <p:cTn id="7" dur="1000"/>
                                        <p:tgtEl>
                                          <p:spTgt spid="1433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362"/>
                                        </p:tgtEl>
                                        <p:attrNameLst>
                                          <p:attrName>style.visibility</p:attrName>
                                        </p:attrNameLst>
                                      </p:cBhvr>
                                      <p:to>
                                        <p:strVal val="visible"/>
                                      </p:to>
                                    </p:set>
                                    <p:animEffect transition="in" filter="fade">
                                      <p:cBhvr>
                                        <p:cTn id="10" dur="1000"/>
                                        <p:tgtEl>
                                          <p:spTgt spid="143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animBg="1"/>
      <p:bldP spid="14336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0"/>
          <p:cNvSpPr>
            <a:spLocks noChangeArrowheads="1"/>
          </p:cNvSpPr>
          <p:nvPr/>
        </p:nvSpPr>
        <p:spPr bwMode="auto">
          <a:xfrm>
            <a:off x="2611438" y="2209800"/>
            <a:ext cx="1023937" cy="1651000"/>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Revisión General</a:t>
            </a:r>
            <a:endParaRPr lang="es-ES" sz="1200">
              <a:solidFill>
                <a:srgbClr val="000066"/>
              </a:solidFill>
            </a:endParaRPr>
          </a:p>
        </p:txBody>
      </p:sp>
      <p:sp>
        <p:nvSpPr>
          <p:cNvPr id="25604" name="Rectangle 51"/>
          <p:cNvSpPr>
            <a:spLocks noChangeArrowheads="1"/>
          </p:cNvSpPr>
          <p:nvPr/>
        </p:nvSpPr>
        <p:spPr bwMode="auto">
          <a:xfrm>
            <a:off x="2611438" y="2209800"/>
            <a:ext cx="1023937" cy="358775"/>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dirty="0">
                <a:solidFill>
                  <a:srgbClr val="000066"/>
                </a:solidFill>
              </a:rPr>
              <a:t>(2) Analista de pruebas</a:t>
            </a:r>
            <a:endParaRPr lang="es-ES" sz="800" b="1" dirty="0">
              <a:solidFill>
                <a:srgbClr val="000066"/>
              </a:solidFill>
            </a:endParaRPr>
          </a:p>
        </p:txBody>
      </p:sp>
      <p:sp>
        <p:nvSpPr>
          <p:cNvPr id="25605" name="Rectangle 52"/>
          <p:cNvSpPr>
            <a:spLocks noChangeArrowheads="1"/>
          </p:cNvSpPr>
          <p:nvPr/>
        </p:nvSpPr>
        <p:spPr bwMode="auto">
          <a:xfrm>
            <a:off x="2611438" y="3416300"/>
            <a:ext cx="1023937" cy="444500"/>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Manual</a:t>
            </a:r>
          </a:p>
        </p:txBody>
      </p:sp>
      <p:cxnSp>
        <p:nvCxnSpPr>
          <p:cNvPr id="25606" name="AutoShape 53"/>
          <p:cNvCxnSpPr>
            <a:cxnSpLocks noChangeShapeType="1"/>
            <a:stCxn id="25613" idx="3"/>
            <a:endCxn id="25603" idx="1"/>
          </p:cNvCxnSpPr>
          <p:nvPr/>
        </p:nvCxnSpPr>
        <p:spPr bwMode="auto">
          <a:xfrm>
            <a:off x="2411413" y="3033713"/>
            <a:ext cx="200025" cy="1587"/>
          </a:xfrm>
          <a:prstGeom prst="straightConnector1">
            <a:avLst/>
          </a:prstGeom>
          <a:noFill/>
          <a:ln w="9525">
            <a:solidFill>
              <a:schemeClr val="tx1"/>
            </a:solidFill>
            <a:round/>
            <a:headEnd/>
            <a:tailEnd type="triangle" w="med" len="med"/>
          </a:ln>
        </p:spPr>
      </p:cxnSp>
      <p:cxnSp>
        <p:nvCxnSpPr>
          <p:cNvPr id="25607" name="AutoShape 54"/>
          <p:cNvCxnSpPr>
            <a:cxnSpLocks noChangeShapeType="1"/>
            <a:stCxn id="25603" idx="3"/>
            <a:endCxn id="25616" idx="1"/>
          </p:cNvCxnSpPr>
          <p:nvPr/>
        </p:nvCxnSpPr>
        <p:spPr bwMode="auto">
          <a:xfrm>
            <a:off x="3635375" y="3035300"/>
            <a:ext cx="206375" cy="17463"/>
          </a:xfrm>
          <a:prstGeom prst="straightConnector1">
            <a:avLst/>
          </a:prstGeom>
          <a:noFill/>
          <a:ln w="9525">
            <a:solidFill>
              <a:schemeClr val="tx1"/>
            </a:solidFill>
            <a:round/>
            <a:headEnd/>
            <a:tailEnd type="triangle" w="med" len="med"/>
          </a:ln>
        </p:spPr>
      </p:cxnSp>
      <p:sp>
        <p:nvSpPr>
          <p:cNvPr id="25608" name="Text Box 55"/>
          <p:cNvSpPr txBox="1">
            <a:spLocks noChangeArrowheads="1"/>
          </p:cNvSpPr>
          <p:nvPr/>
        </p:nvSpPr>
        <p:spPr bwMode="auto">
          <a:xfrm>
            <a:off x="4284663" y="4221163"/>
            <a:ext cx="354012"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No</a:t>
            </a:r>
            <a:endParaRPr lang="es-ES" sz="1000" b="1">
              <a:solidFill>
                <a:srgbClr val="000066"/>
              </a:solidFill>
            </a:endParaRPr>
          </a:p>
        </p:txBody>
      </p:sp>
      <p:grpSp>
        <p:nvGrpSpPr>
          <p:cNvPr id="25609" name="Group 56"/>
          <p:cNvGrpSpPr>
            <a:grpSpLocks/>
          </p:cNvGrpSpPr>
          <p:nvPr/>
        </p:nvGrpSpPr>
        <p:grpSpPr bwMode="auto">
          <a:xfrm>
            <a:off x="180975" y="2836863"/>
            <a:ext cx="1104900" cy="1239837"/>
            <a:chOff x="-23" y="1776"/>
            <a:chExt cx="696" cy="781"/>
          </a:xfrm>
        </p:grpSpPr>
        <p:sp>
          <p:nvSpPr>
            <p:cNvPr id="25658" name="Rectangle 57"/>
            <p:cNvSpPr>
              <a:spLocks noChangeArrowheads="1"/>
            </p:cNvSpPr>
            <p:nvPr/>
          </p:nvSpPr>
          <p:spPr bwMode="auto">
            <a:xfrm>
              <a:off x="-23" y="2039"/>
              <a:ext cx="696" cy="518"/>
            </a:xfrm>
            <a:prstGeom prst="rect">
              <a:avLst/>
            </a:prstGeom>
            <a:noFill/>
            <a:ln w="9525">
              <a:noFill/>
              <a:miter lim="800000"/>
              <a:headEnd/>
              <a:tailEnd/>
            </a:ln>
          </p:spPr>
          <p:txBody>
            <a:bodyPr>
              <a:spAutoFit/>
            </a:bodyPr>
            <a:lstStyle/>
            <a:p>
              <a:pPr algn="ctr">
                <a:spcBef>
                  <a:spcPct val="0"/>
                </a:spcBef>
                <a:spcAft>
                  <a:spcPct val="0"/>
                </a:spcAft>
                <a:buFontTx/>
                <a:buNone/>
              </a:pPr>
              <a:r>
                <a:rPr lang="es-PE" sz="1200" b="1" dirty="0">
                  <a:solidFill>
                    <a:srgbClr val="000066"/>
                  </a:solidFill>
                </a:rPr>
                <a:t>Solicitud de control de </a:t>
              </a:r>
            </a:p>
            <a:p>
              <a:pPr algn="ctr">
                <a:spcBef>
                  <a:spcPct val="0"/>
                </a:spcBef>
                <a:spcAft>
                  <a:spcPct val="0"/>
                </a:spcAft>
                <a:buFontTx/>
                <a:buNone/>
              </a:pPr>
              <a:r>
                <a:rPr lang="es-PE" sz="1200" b="1" dirty="0">
                  <a:solidFill>
                    <a:srgbClr val="000066"/>
                  </a:solidFill>
                </a:rPr>
                <a:t>Calidad del producto</a:t>
              </a:r>
              <a:endParaRPr lang="es-ES" sz="1200" b="1" dirty="0">
                <a:solidFill>
                  <a:srgbClr val="000066"/>
                </a:solidFill>
              </a:endParaRPr>
            </a:p>
          </p:txBody>
        </p:sp>
        <p:pic>
          <p:nvPicPr>
            <p:cNvPr id="25659" name="Picture 58"/>
            <p:cNvPicPr>
              <a:picLocks noChangeAspect="1" noChangeArrowheads="1"/>
            </p:cNvPicPr>
            <p:nvPr/>
          </p:nvPicPr>
          <p:blipFill>
            <a:blip r:embed="rId3" cstate="print"/>
            <a:srcRect/>
            <a:stretch>
              <a:fillRect/>
            </a:stretch>
          </p:blipFill>
          <p:spPr bwMode="auto">
            <a:xfrm>
              <a:off x="152" y="1776"/>
              <a:ext cx="330" cy="266"/>
            </a:xfrm>
            <a:prstGeom prst="rect">
              <a:avLst/>
            </a:prstGeom>
            <a:noFill/>
            <a:ln w="9525">
              <a:noFill/>
              <a:miter lim="800000"/>
              <a:headEnd/>
              <a:tailEnd/>
            </a:ln>
          </p:spPr>
        </p:pic>
      </p:grpSp>
      <p:grpSp>
        <p:nvGrpSpPr>
          <p:cNvPr id="25610" name="Group 59"/>
          <p:cNvGrpSpPr>
            <a:grpSpLocks/>
          </p:cNvGrpSpPr>
          <p:nvPr/>
        </p:nvGrpSpPr>
        <p:grpSpPr bwMode="auto">
          <a:xfrm>
            <a:off x="158750" y="1468438"/>
            <a:ext cx="1104900" cy="912812"/>
            <a:chOff x="-23" y="1117"/>
            <a:chExt cx="696" cy="575"/>
          </a:xfrm>
        </p:grpSpPr>
        <p:pic>
          <p:nvPicPr>
            <p:cNvPr id="25656" name="Picture 60"/>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25657" name="Rectangle 61"/>
            <p:cNvSpPr>
              <a:spLocks noChangeArrowheads="1"/>
            </p:cNvSpPr>
            <p:nvPr/>
          </p:nvSpPr>
          <p:spPr bwMode="auto">
            <a:xfrm>
              <a:off x="-23" y="1450"/>
              <a:ext cx="696" cy="242"/>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dirty="0">
                  <a:solidFill>
                    <a:srgbClr val="000066"/>
                  </a:solidFill>
                </a:rPr>
                <a:t>Analista de pruebas</a:t>
              </a:r>
              <a:endParaRPr lang="es-ES" sz="1200" b="1" dirty="0">
                <a:solidFill>
                  <a:srgbClr val="000066"/>
                </a:solidFill>
              </a:endParaRPr>
            </a:p>
          </p:txBody>
        </p:sp>
      </p:grpSp>
      <p:cxnSp>
        <p:nvCxnSpPr>
          <p:cNvPr id="25611" name="AutoShape 62"/>
          <p:cNvCxnSpPr>
            <a:cxnSpLocks noChangeShapeType="1"/>
            <a:endCxn id="25613" idx="1"/>
          </p:cNvCxnSpPr>
          <p:nvPr/>
        </p:nvCxnSpPr>
        <p:spPr bwMode="auto">
          <a:xfrm flipV="1">
            <a:off x="982663" y="3033713"/>
            <a:ext cx="422275" cy="14287"/>
          </a:xfrm>
          <a:prstGeom prst="straightConnector1">
            <a:avLst/>
          </a:prstGeom>
          <a:noFill/>
          <a:ln w="9525">
            <a:solidFill>
              <a:schemeClr val="tx1"/>
            </a:solidFill>
            <a:round/>
            <a:headEnd/>
            <a:tailEnd type="triangle" w="med" len="med"/>
          </a:ln>
        </p:spPr>
      </p:cxnSp>
      <p:cxnSp>
        <p:nvCxnSpPr>
          <p:cNvPr id="25612" name="AutoShape 63"/>
          <p:cNvCxnSpPr>
            <a:cxnSpLocks noChangeShapeType="1"/>
            <a:stCxn id="25657" idx="2"/>
          </p:cNvCxnSpPr>
          <p:nvPr/>
        </p:nvCxnSpPr>
        <p:spPr bwMode="auto">
          <a:xfrm>
            <a:off x="711200" y="2381250"/>
            <a:ext cx="9525" cy="455613"/>
          </a:xfrm>
          <a:prstGeom prst="straightConnector1">
            <a:avLst/>
          </a:prstGeom>
          <a:noFill/>
          <a:ln w="9525">
            <a:solidFill>
              <a:schemeClr val="tx1"/>
            </a:solidFill>
            <a:round/>
            <a:headEnd/>
            <a:tailEnd type="triangle" w="med" len="med"/>
          </a:ln>
        </p:spPr>
      </p:cxnSp>
      <p:sp>
        <p:nvSpPr>
          <p:cNvPr id="25613" name="Rectangle 64"/>
          <p:cNvSpPr>
            <a:spLocks noChangeArrowheads="1"/>
          </p:cNvSpPr>
          <p:nvPr/>
        </p:nvSpPr>
        <p:spPr bwMode="auto">
          <a:xfrm>
            <a:off x="1404938" y="2205038"/>
            <a:ext cx="1006475" cy="1655762"/>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Recepción  de Solicitud de Control de QA</a:t>
            </a:r>
            <a:endParaRPr lang="es-ES" sz="1200">
              <a:solidFill>
                <a:srgbClr val="000066"/>
              </a:solidFill>
            </a:endParaRPr>
          </a:p>
        </p:txBody>
      </p:sp>
      <p:sp>
        <p:nvSpPr>
          <p:cNvPr id="25614" name="Rectangle 65"/>
          <p:cNvSpPr>
            <a:spLocks noChangeArrowheads="1"/>
          </p:cNvSpPr>
          <p:nvPr/>
        </p:nvSpPr>
        <p:spPr bwMode="auto">
          <a:xfrm>
            <a:off x="1404938" y="2209800"/>
            <a:ext cx="1008062" cy="358775"/>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dirty="0">
                <a:solidFill>
                  <a:srgbClr val="000066"/>
                </a:solidFill>
              </a:rPr>
              <a:t>(1) Analista de pruebas</a:t>
            </a:r>
            <a:endParaRPr lang="es-ES" sz="800" b="1" dirty="0">
              <a:solidFill>
                <a:srgbClr val="000066"/>
              </a:solidFill>
            </a:endParaRPr>
          </a:p>
        </p:txBody>
      </p:sp>
      <p:sp>
        <p:nvSpPr>
          <p:cNvPr id="25615" name="Rectangle 66"/>
          <p:cNvSpPr>
            <a:spLocks noChangeArrowheads="1"/>
          </p:cNvSpPr>
          <p:nvPr/>
        </p:nvSpPr>
        <p:spPr bwMode="auto">
          <a:xfrm>
            <a:off x="1404938" y="3405188"/>
            <a:ext cx="1008062" cy="455612"/>
          </a:xfrm>
          <a:prstGeom prst="rect">
            <a:avLst/>
          </a:prstGeom>
          <a:solidFill>
            <a:srgbClr val="FFFF00"/>
          </a:solidFill>
          <a:ln w="9525" algn="ctr">
            <a:solidFill>
              <a:schemeClr val="tx1"/>
            </a:solidFill>
            <a:miter lim="800000"/>
            <a:headEnd/>
            <a:tailEnd/>
          </a:ln>
        </p:spPr>
        <p:txBody>
          <a:bodyPr lIns="0" tIns="0" rIns="0" bIns="0" anchor="ctr"/>
          <a:lstStyle/>
          <a:p>
            <a:pPr algn="ctr">
              <a:spcBef>
                <a:spcPct val="0"/>
              </a:spcBef>
              <a:spcAft>
                <a:spcPct val="0"/>
              </a:spcAft>
              <a:buFontTx/>
              <a:buNone/>
            </a:pPr>
            <a:r>
              <a:rPr lang="es-PE" sz="800" b="1">
                <a:solidFill>
                  <a:srgbClr val="000066"/>
                </a:solidFill>
              </a:rPr>
              <a:t>Panagon</a:t>
            </a:r>
          </a:p>
        </p:txBody>
      </p:sp>
      <p:sp>
        <p:nvSpPr>
          <p:cNvPr id="25616" name="AutoShape 68"/>
          <p:cNvSpPr>
            <a:spLocks noChangeArrowheads="1"/>
          </p:cNvSpPr>
          <p:nvPr/>
        </p:nvSpPr>
        <p:spPr bwMode="auto">
          <a:xfrm>
            <a:off x="3841750" y="2476500"/>
            <a:ext cx="1584325" cy="1150938"/>
          </a:xfrm>
          <a:prstGeom prst="diamond">
            <a:avLst/>
          </a:prstGeom>
          <a:noFill/>
          <a:ln w="9525" algn="ctr">
            <a:solidFill>
              <a:schemeClr val="tx1"/>
            </a:solidFill>
            <a:miter lim="800000"/>
            <a:headEnd/>
            <a:tailEnd/>
          </a:ln>
        </p:spPr>
        <p:txBody>
          <a:bodyPr/>
          <a:lstStyle/>
          <a:p>
            <a:pPr algn="ctr">
              <a:spcBef>
                <a:spcPct val="0"/>
              </a:spcBef>
              <a:spcAft>
                <a:spcPct val="0"/>
              </a:spcAft>
              <a:buFontTx/>
              <a:buNone/>
            </a:pPr>
            <a:r>
              <a:rPr lang="es-PE" sz="1200" dirty="0">
                <a:solidFill>
                  <a:srgbClr val="000066"/>
                </a:solidFill>
              </a:rPr>
              <a:t>Es Conforme?</a:t>
            </a:r>
            <a:endParaRPr lang="es-ES" sz="1200" dirty="0">
              <a:solidFill>
                <a:srgbClr val="000066"/>
              </a:solidFill>
            </a:endParaRPr>
          </a:p>
        </p:txBody>
      </p:sp>
      <p:cxnSp>
        <p:nvCxnSpPr>
          <p:cNvPr id="25617" name="AutoShape 69"/>
          <p:cNvCxnSpPr>
            <a:cxnSpLocks noChangeShapeType="1"/>
            <a:stCxn id="25616" idx="3"/>
            <a:endCxn id="25619" idx="1"/>
          </p:cNvCxnSpPr>
          <p:nvPr/>
        </p:nvCxnSpPr>
        <p:spPr bwMode="auto">
          <a:xfrm flipV="1">
            <a:off x="5426075" y="2995613"/>
            <a:ext cx="153988" cy="57150"/>
          </a:xfrm>
          <a:prstGeom prst="straightConnector1">
            <a:avLst/>
          </a:prstGeom>
          <a:noFill/>
          <a:ln w="9525">
            <a:solidFill>
              <a:schemeClr val="tx1"/>
            </a:solidFill>
            <a:round/>
            <a:headEnd/>
            <a:tailEnd type="triangle" w="med" len="med"/>
          </a:ln>
        </p:spPr>
      </p:cxnSp>
      <p:cxnSp>
        <p:nvCxnSpPr>
          <p:cNvPr id="25618" name="AutoShape 70"/>
          <p:cNvCxnSpPr>
            <a:cxnSpLocks noChangeShapeType="1"/>
            <a:stCxn id="25616" idx="2"/>
            <a:endCxn id="25649" idx="3"/>
          </p:cNvCxnSpPr>
          <p:nvPr/>
        </p:nvCxnSpPr>
        <p:spPr bwMode="auto">
          <a:xfrm rot="5400000">
            <a:off x="3783807" y="4128294"/>
            <a:ext cx="1350962" cy="349250"/>
          </a:xfrm>
          <a:prstGeom prst="bentConnector2">
            <a:avLst/>
          </a:prstGeom>
          <a:noFill/>
          <a:ln w="9525">
            <a:solidFill>
              <a:schemeClr val="tx1"/>
            </a:solidFill>
            <a:miter lim="800000"/>
            <a:headEnd/>
            <a:tailEnd type="triangle" w="med" len="med"/>
          </a:ln>
        </p:spPr>
      </p:cxnSp>
      <p:sp>
        <p:nvSpPr>
          <p:cNvPr id="25619" name="Rectangle 71"/>
          <p:cNvSpPr>
            <a:spLocks noChangeArrowheads="1"/>
          </p:cNvSpPr>
          <p:nvPr/>
        </p:nvSpPr>
        <p:spPr bwMode="auto">
          <a:xfrm>
            <a:off x="5580063" y="2133600"/>
            <a:ext cx="1223962" cy="1724025"/>
          </a:xfrm>
          <a:prstGeom prst="rect">
            <a:avLst/>
          </a:prstGeom>
          <a:noFill/>
          <a:ln w="9525" algn="ctr">
            <a:solidFill>
              <a:schemeClr val="tx1"/>
            </a:solidFill>
            <a:miter lim="800000"/>
            <a:headEnd/>
            <a:tailEnd/>
          </a:ln>
        </p:spPr>
        <p:txBody>
          <a:bodyPr/>
          <a:lstStyle/>
          <a:p>
            <a:pPr algn="ctr">
              <a:lnSpc>
                <a:spcPct val="110000"/>
              </a:lnSpc>
              <a:spcBef>
                <a:spcPct val="0"/>
              </a:spcBef>
              <a:spcAft>
                <a:spcPct val="0"/>
              </a:spcAft>
              <a:buFontTx/>
              <a:buNone/>
            </a:pPr>
            <a:endParaRPr lang="es-PE" sz="1200">
              <a:solidFill>
                <a:srgbClr val="000066"/>
              </a:solidFill>
            </a:endParaRPr>
          </a:p>
          <a:p>
            <a:pPr algn="ctr">
              <a:lnSpc>
                <a:spcPct val="110000"/>
              </a:lnSpc>
              <a:spcBef>
                <a:spcPct val="0"/>
              </a:spcBef>
              <a:spcAft>
                <a:spcPct val="0"/>
              </a:spcAft>
              <a:buFontTx/>
              <a:buNone/>
            </a:pPr>
            <a:endParaRPr lang="es-PE" sz="1200">
              <a:solidFill>
                <a:srgbClr val="000066"/>
              </a:solidFill>
            </a:endParaRPr>
          </a:p>
          <a:p>
            <a:pPr algn="ctr">
              <a:lnSpc>
                <a:spcPct val="110000"/>
              </a:lnSpc>
              <a:spcBef>
                <a:spcPct val="0"/>
              </a:spcBef>
              <a:spcAft>
                <a:spcPct val="0"/>
              </a:spcAft>
              <a:buFontTx/>
              <a:buNone/>
            </a:pPr>
            <a:endParaRPr lang="es-PE" sz="1200">
              <a:solidFill>
                <a:srgbClr val="000066"/>
              </a:solidFill>
            </a:endParaRPr>
          </a:p>
          <a:p>
            <a:pPr algn="ctr">
              <a:lnSpc>
                <a:spcPct val="110000"/>
              </a:lnSpc>
              <a:spcBef>
                <a:spcPct val="0"/>
              </a:spcBef>
              <a:spcAft>
                <a:spcPct val="0"/>
              </a:spcAft>
              <a:buFontTx/>
              <a:buNone/>
            </a:pPr>
            <a:r>
              <a:rPr lang="es-PE" sz="1200">
                <a:solidFill>
                  <a:srgbClr val="000066"/>
                </a:solidFill>
              </a:rPr>
              <a:t>Revisar Documentos vs. Checklist</a:t>
            </a:r>
            <a:endParaRPr lang="es-ES" sz="1200">
              <a:solidFill>
                <a:srgbClr val="000066"/>
              </a:solidFill>
            </a:endParaRPr>
          </a:p>
        </p:txBody>
      </p:sp>
      <p:sp>
        <p:nvSpPr>
          <p:cNvPr id="25620" name="Rectangle 72"/>
          <p:cNvSpPr>
            <a:spLocks noChangeArrowheads="1"/>
          </p:cNvSpPr>
          <p:nvPr/>
        </p:nvSpPr>
        <p:spPr bwMode="auto">
          <a:xfrm>
            <a:off x="5580063" y="2133600"/>
            <a:ext cx="1223962" cy="547688"/>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dirty="0">
                <a:solidFill>
                  <a:srgbClr val="000066"/>
                </a:solidFill>
              </a:rPr>
              <a:t>(5) Analista de pruebas</a:t>
            </a:r>
            <a:endParaRPr lang="es-ES" sz="800" b="1" dirty="0">
              <a:solidFill>
                <a:srgbClr val="000066"/>
              </a:solidFill>
            </a:endParaRPr>
          </a:p>
        </p:txBody>
      </p:sp>
      <p:sp>
        <p:nvSpPr>
          <p:cNvPr id="25621" name="Rectangle 73"/>
          <p:cNvSpPr>
            <a:spLocks noChangeArrowheads="1"/>
          </p:cNvSpPr>
          <p:nvPr/>
        </p:nvSpPr>
        <p:spPr bwMode="auto">
          <a:xfrm>
            <a:off x="5580063" y="3390900"/>
            <a:ext cx="1223962" cy="469900"/>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Checklist de Aseguramiento de Calidad</a:t>
            </a:r>
          </a:p>
        </p:txBody>
      </p:sp>
      <p:cxnSp>
        <p:nvCxnSpPr>
          <p:cNvPr id="25622" name="AutoShape 74"/>
          <p:cNvCxnSpPr>
            <a:cxnSpLocks noChangeShapeType="1"/>
            <a:stCxn id="25619" idx="3"/>
            <a:endCxn id="25624" idx="1"/>
          </p:cNvCxnSpPr>
          <p:nvPr/>
        </p:nvCxnSpPr>
        <p:spPr bwMode="auto">
          <a:xfrm>
            <a:off x="6804025" y="2995613"/>
            <a:ext cx="184150" cy="9525"/>
          </a:xfrm>
          <a:prstGeom prst="straightConnector1">
            <a:avLst/>
          </a:prstGeom>
          <a:noFill/>
          <a:ln w="9525">
            <a:solidFill>
              <a:schemeClr val="tx1"/>
            </a:solidFill>
            <a:round/>
            <a:headEnd/>
            <a:tailEnd type="triangle" w="med" len="med"/>
          </a:ln>
        </p:spPr>
      </p:cxnSp>
      <p:sp>
        <p:nvSpPr>
          <p:cNvPr id="25623" name="Text Box 75"/>
          <p:cNvSpPr txBox="1">
            <a:spLocks noChangeArrowheads="1"/>
          </p:cNvSpPr>
          <p:nvPr/>
        </p:nvSpPr>
        <p:spPr bwMode="auto">
          <a:xfrm>
            <a:off x="5276850" y="2568575"/>
            <a:ext cx="354013"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Si</a:t>
            </a:r>
            <a:endParaRPr lang="es-ES" sz="1000" b="1">
              <a:solidFill>
                <a:srgbClr val="000066"/>
              </a:solidFill>
            </a:endParaRPr>
          </a:p>
        </p:txBody>
      </p:sp>
      <p:sp>
        <p:nvSpPr>
          <p:cNvPr id="25624" name="AutoShape 76"/>
          <p:cNvSpPr>
            <a:spLocks noChangeArrowheads="1"/>
          </p:cNvSpPr>
          <p:nvPr/>
        </p:nvSpPr>
        <p:spPr bwMode="auto">
          <a:xfrm>
            <a:off x="6988175" y="2428875"/>
            <a:ext cx="1584325" cy="1150938"/>
          </a:xfrm>
          <a:prstGeom prst="diamond">
            <a:avLst/>
          </a:prstGeom>
          <a:noFill/>
          <a:ln w="9525" algn="ctr">
            <a:solidFill>
              <a:schemeClr val="tx1"/>
            </a:solidFill>
            <a:miter lim="800000"/>
            <a:headEnd/>
            <a:tailEnd/>
          </a:ln>
        </p:spPr>
        <p:txBody>
          <a:bodyPr/>
          <a:lstStyle/>
          <a:p>
            <a:pPr algn="ctr">
              <a:spcBef>
                <a:spcPct val="0"/>
              </a:spcBef>
              <a:spcAft>
                <a:spcPct val="0"/>
              </a:spcAft>
              <a:buFontTx/>
              <a:buNone/>
            </a:pPr>
            <a:r>
              <a:rPr lang="es-PE" sz="1200" dirty="0">
                <a:solidFill>
                  <a:srgbClr val="000066"/>
                </a:solidFill>
              </a:rPr>
              <a:t>Servicio Conforme?</a:t>
            </a:r>
            <a:endParaRPr lang="es-ES" sz="1200" dirty="0">
              <a:solidFill>
                <a:srgbClr val="000066"/>
              </a:solidFill>
            </a:endParaRPr>
          </a:p>
        </p:txBody>
      </p:sp>
      <p:sp>
        <p:nvSpPr>
          <p:cNvPr id="25625" name="Rectangle 78"/>
          <p:cNvSpPr>
            <a:spLocks noChangeArrowheads="1"/>
          </p:cNvSpPr>
          <p:nvPr/>
        </p:nvSpPr>
        <p:spPr bwMode="auto">
          <a:xfrm>
            <a:off x="5602288" y="3976688"/>
            <a:ext cx="1201737" cy="1441450"/>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Poner a disposición para entrega al cliente</a:t>
            </a:r>
            <a:endParaRPr lang="es-ES" sz="1200">
              <a:solidFill>
                <a:srgbClr val="000066"/>
              </a:solidFill>
            </a:endParaRPr>
          </a:p>
        </p:txBody>
      </p:sp>
      <p:sp>
        <p:nvSpPr>
          <p:cNvPr id="25626" name="Rectangle 79"/>
          <p:cNvSpPr>
            <a:spLocks noChangeArrowheads="1"/>
          </p:cNvSpPr>
          <p:nvPr/>
        </p:nvSpPr>
        <p:spPr bwMode="auto">
          <a:xfrm>
            <a:off x="5602288" y="3933825"/>
            <a:ext cx="1201737" cy="503238"/>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dirty="0">
                <a:solidFill>
                  <a:srgbClr val="000066"/>
                </a:solidFill>
              </a:rPr>
              <a:t>(6) Analista de pruebas</a:t>
            </a:r>
            <a:endParaRPr lang="es-ES" sz="800" b="1" dirty="0">
              <a:solidFill>
                <a:srgbClr val="000066"/>
              </a:solidFill>
            </a:endParaRPr>
          </a:p>
        </p:txBody>
      </p:sp>
      <p:sp>
        <p:nvSpPr>
          <p:cNvPr id="25627" name="Rectangle 80"/>
          <p:cNvSpPr>
            <a:spLocks noChangeArrowheads="1"/>
          </p:cNvSpPr>
          <p:nvPr/>
        </p:nvSpPr>
        <p:spPr bwMode="auto">
          <a:xfrm>
            <a:off x="5602288" y="5092700"/>
            <a:ext cx="1201737" cy="352425"/>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None/>
            </a:pPr>
            <a:r>
              <a:rPr lang="es-PE" sz="800" b="1" dirty="0">
                <a:solidFill>
                  <a:srgbClr val="000066"/>
                </a:solidFill>
                <a:cs typeface="Arial"/>
              </a:rPr>
              <a:t>Lucid Chart</a:t>
            </a:r>
            <a:endParaRPr lang="es-PE" sz="800" b="1" dirty="0">
              <a:solidFill>
                <a:srgbClr val="000066"/>
              </a:solidFill>
            </a:endParaRPr>
          </a:p>
        </p:txBody>
      </p:sp>
      <p:grpSp>
        <p:nvGrpSpPr>
          <p:cNvPr id="25628" name="Group 81"/>
          <p:cNvGrpSpPr>
            <a:grpSpLocks/>
          </p:cNvGrpSpPr>
          <p:nvPr/>
        </p:nvGrpSpPr>
        <p:grpSpPr bwMode="auto">
          <a:xfrm>
            <a:off x="7148513" y="4459288"/>
            <a:ext cx="1104900" cy="608012"/>
            <a:chOff x="2776" y="542"/>
            <a:chExt cx="696" cy="383"/>
          </a:xfrm>
        </p:grpSpPr>
        <p:sp>
          <p:nvSpPr>
            <p:cNvPr id="25654" name="Rectangle 82"/>
            <p:cNvSpPr>
              <a:spLocks noChangeArrowheads="1"/>
            </p:cNvSpPr>
            <p:nvPr/>
          </p:nvSpPr>
          <p:spPr bwMode="auto">
            <a:xfrm>
              <a:off x="2776" y="805"/>
              <a:ext cx="696"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endParaRPr lang="es-ES" sz="800" b="1">
                <a:solidFill>
                  <a:srgbClr val="000066"/>
                </a:solidFill>
              </a:endParaRPr>
            </a:p>
          </p:txBody>
        </p:sp>
        <p:pic>
          <p:nvPicPr>
            <p:cNvPr id="25655" name="Picture 83"/>
            <p:cNvPicPr>
              <a:picLocks noChangeAspect="1" noChangeArrowheads="1"/>
            </p:cNvPicPr>
            <p:nvPr/>
          </p:nvPicPr>
          <p:blipFill>
            <a:blip r:embed="rId3" cstate="print"/>
            <a:srcRect/>
            <a:stretch>
              <a:fillRect/>
            </a:stretch>
          </p:blipFill>
          <p:spPr bwMode="auto">
            <a:xfrm>
              <a:off x="2951" y="542"/>
              <a:ext cx="330" cy="266"/>
            </a:xfrm>
            <a:prstGeom prst="rect">
              <a:avLst/>
            </a:prstGeom>
            <a:noFill/>
            <a:ln w="9525">
              <a:noFill/>
              <a:miter lim="800000"/>
              <a:headEnd/>
              <a:tailEnd/>
            </a:ln>
          </p:spPr>
        </p:pic>
      </p:grpSp>
      <p:grpSp>
        <p:nvGrpSpPr>
          <p:cNvPr id="25629" name="Group 84"/>
          <p:cNvGrpSpPr>
            <a:grpSpLocks/>
          </p:cNvGrpSpPr>
          <p:nvPr/>
        </p:nvGrpSpPr>
        <p:grpSpPr bwMode="auto">
          <a:xfrm>
            <a:off x="7235825" y="5540375"/>
            <a:ext cx="1104900" cy="912813"/>
            <a:chOff x="-23" y="1117"/>
            <a:chExt cx="696" cy="575"/>
          </a:xfrm>
        </p:grpSpPr>
        <p:pic>
          <p:nvPicPr>
            <p:cNvPr id="25652" name="Picture 85"/>
            <p:cNvPicPr>
              <a:picLocks noChangeAspect="1" noChangeArrowheads="1"/>
            </p:cNvPicPr>
            <p:nvPr/>
          </p:nvPicPr>
          <p:blipFill>
            <a:blip r:embed="rId4" cstate="print"/>
            <a:srcRect/>
            <a:stretch>
              <a:fillRect/>
            </a:stretch>
          </p:blipFill>
          <p:spPr bwMode="auto">
            <a:xfrm>
              <a:off x="126" y="1117"/>
              <a:ext cx="397" cy="341"/>
            </a:xfrm>
            <a:prstGeom prst="rect">
              <a:avLst/>
            </a:prstGeom>
            <a:noFill/>
            <a:ln w="9525" algn="ctr">
              <a:noFill/>
              <a:miter lim="800000"/>
              <a:headEnd/>
              <a:tailEnd/>
            </a:ln>
          </p:spPr>
        </p:pic>
        <p:sp>
          <p:nvSpPr>
            <p:cNvPr id="25653" name="Rectangle 86"/>
            <p:cNvSpPr>
              <a:spLocks noChangeArrowheads="1"/>
            </p:cNvSpPr>
            <p:nvPr/>
          </p:nvSpPr>
          <p:spPr bwMode="auto">
            <a:xfrm>
              <a:off x="-23" y="1450"/>
              <a:ext cx="696" cy="242"/>
            </a:xfrm>
            <a:prstGeom prst="rect">
              <a:avLst/>
            </a:prstGeom>
            <a:noFill/>
            <a:ln w="9525" algn="ctr">
              <a:noFill/>
              <a:miter lim="800000"/>
              <a:headEnd/>
              <a:tailEnd/>
            </a:ln>
          </p:spPr>
          <p:txBody>
            <a:bodyPr/>
            <a:lstStyle/>
            <a:p>
              <a:pPr algn="ctr">
                <a:lnSpc>
                  <a:spcPct val="80000"/>
                </a:lnSpc>
                <a:spcBef>
                  <a:spcPct val="50000"/>
                </a:spcBef>
                <a:spcAft>
                  <a:spcPct val="0"/>
                </a:spcAft>
                <a:buFontTx/>
                <a:buNone/>
              </a:pPr>
              <a:r>
                <a:rPr lang="es-PE" sz="1200" b="1" dirty="0">
                  <a:solidFill>
                    <a:srgbClr val="000066"/>
                  </a:solidFill>
                </a:rPr>
                <a:t>Analista de pruebas</a:t>
              </a:r>
              <a:endParaRPr lang="es-ES" sz="1200" b="1" dirty="0">
                <a:solidFill>
                  <a:srgbClr val="000066"/>
                </a:solidFill>
              </a:endParaRPr>
            </a:p>
          </p:txBody>
        </p:sp>
      </p:grpSp>
      <p:cxnSp>
        <p:nvCxnSpPr>
          <p:cNvPr id="25630" name="AutoShape 87"/>
          <p:cNvCxnSpPr>
            <a:cxnSpLocks noChangeShapeType="1"/>
            <a:stCxn id="25634" idx="2"/>
          </p:cNvCxnSpPr>
          <p:nvPr/>
        </p:nvCxnSpPr>
        <p:spPr bwMode="auto">
          <a:xfrm>
            <a:off x="7748588" y="5441950"/>
            <a:ext cx="39687" cy="98425"/>
          </a:xfrm>
          <a:prstGeom prst="straightConnector1">
            <a:avLst/>
          </a:prstGeom>
          <a:noFill/>
          <a:ln w="9525">
            <a:solidFill>
              <a:srgbClr val="FFFF00"/>
            </a:solidFill>
            <a:round/>
            <a:headEnd/>
            <a:tailEnd type="triangle" w="med" len="med"/>
          </a:ln>
        </p:spPr>
      </p:cxnSp>
      <p:cxnSp>
        <p:nvCxnSpPr>
          <p:cNvPr id="25631" name="AutoShape 88"/>
          <p:cNvCxnSpPr>
            <a:cxnSpLocks noChangeShapeType="1"/>
            <a:stCxn id="25625" idx="3"/>
          </p:cNvCxnSpPr>
          <p:nvPr/>
        </p:nvCxnSpPr>
        <p:spPr bwMode="auto">
          <a:xfrm flipV="1">
            <a:off x="6804025" y="4670425"/>
            <a:ext cx="622300" cy="26988"/>
          </a:xfrm>
          <a:prstGeom prst="straightConnector1">
            <a:avLst/>
          </a:prstGeom>
          <a:noFill/>
          <a:ln w="9525">
            <a:solidFill>
              <a:schemeClr val="tx1"/>
            </a:solidFill>
            <a:round/>
            <a:headEnd/>
            <a:tailEnd type="triangle" w="med" len="med"/>
          </a:ln>
        </p:spPr>
      </p:cxnSp>
      <p:cxnSp>
        <p:nvCxnSpPr>
          <p:cNvPr id="25632" name="AutoShape 89"/>
          <p:cNvCxnSpPr>
            <a:cxnSpLocks noChangeShapeType="1"/>
            <a:stCxn id="25624" idx="3"/>
            <a:endCxn id="25635" idx="2"/>
          </p:cNvCxnSpPr>
          <p:nvPr/>
        </p:nvCxnSpPr>
        <p:spPr bwMode="auto">
          <a:xfrm flipV="1">
            <a:off x="8572500" y="2997200"/>
            <a:ext cx="238125" cy="7938"/>
          </a:xfrm>
          <a:prstGeom prst="straightConnector1">
            <a:avLst/>
          </a:prstGeom>
          <a:noFill/>
          <a:ln w="9525">
            <a:solidFill>
              <a:schemeClr val="tx1"/>
            </a:solidFill>
            <a:round/>
            <a:headEnd/>
            <a:tailEnd type="triangle" w="med" len="med"/>
          </a:ln>
        </p:spPr>
      </p:cxnSp>
      <p:sp>
        <p:nvSpPr>
          <p:cNvPr id="25633" name="Text Box 90"/>
          <p:cNvSpPr txBox="1">
            <a:spLocks noChangeArrowheads="1"/>
          </p:cNvSpPr>
          <p:nvPr/>
        </p:nvSpPr>
        <p:spPr bwMode="auto">
          <a:xfrm>
            <a:off x="8459788" y="2565400"/>
            <a:ext cx="303212"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Si</a:t>
            </a:r>
            <a:endParaRPr lang="es-ES" sz="1000" b="1">
              <a:solidFill>
                <a:srgbClr val="000066"/>
              </a:solidFill>
            </a:endParaRPr>
          </a:p>
        </p:txBody>
      </p:sp>
      <p:sp>
        <p:nvSpPr>
          <p:cNvPr id="25634" name="Rectangle 91"/>
          <p:cNvSpPr>
            <a:spLocks noChangeArrowheads="1"/>
          </p:cNvSpPr>
          <p:nvPr/>
        </p:nvSpPr>
        <p:spPr bwMode="auto">
          <a:xfrm rot="10800000" flipV="1">
            <a:off x="7019925" y="4802188"/>
            <a:ext cx="1457325" cy="639762"/>
          </a:xfrm>
          <a:prstGeom prst="rect">
            <a:avLst/>
          </a:prstGeom>
          <a:noFill/>
          <a:ln w="9525" algn="ctr">
            <a:noFill/>
            <a:miter lim="800000"/>
            <a:headEnd/>
            <a:tailEnd/>
          </a:ln>
        </p:spPr>
        <p:txBody>
          <a:bodyPr/>
          <a:lstStyle/>
          <a:p>
            <a:pPr algn="ctr">
              <a:spcBef>
                <a:spcPct val="0"/>
              </a:spcBef>
              <a:spcAft>
                <a:spcPct val="0"/>
              </a:spcAft>
              <a:buFontTx/>
              <a:buNone/>
            </a:pPr>
            <a:r>
              <a:rPr lang="es-PE" sz="1200" b="1" dirty="0">
                <a:solidFill>
                  <a:srgbClr val="000066"/>
                </a:solidFill>
              </a:rPr>
              <a:t>Conformidad de calidad </a:t>
            </a:r>
          </a:p>
          <a:p>
            <a:pPr algn="ctr">
              <a:spcBef>
                <a:spcPct val="0"/>
              </a:spcBef>
              <a:spcAft>
                <a:spcPct val="0"/>
              </a:spcAft>
              <a:buFontTx/>
              <a:buNone/>
            </a:pPr>
            <a:r>
              <a:rPr lang="es-PE" sz="1200" b="1" dirty="0">
                <a:solidFill>
                  <a:srgbClr val="000066"/>
                </a:solidFill>
              </a:rPr>
              <a:t>del producto</a:t>
            </a:r>
            <a:endParaRPr lang="es-ES" sz="1200" b="1" dirty="0">
              <a:solidFill>
                <a:srgbClr val="000066"/>
              </a:solidFill>
            </a:endParaRPr>
          </a:p>
        </p:txBody>
      </p:sp>
      <p:sp>
        <p:nvSpPr>
          <p:cNvPr id="25635" name="Oval 92"/>
          <p:cNvSpPr>
            <a:spLocks noChangeArrowheads="1"/>
          </p:cNvSpPr>
          <p:nvPr/>
        </p:nvSpPr>
        <p:spPr bwMode="auto">
          <a:xfrm>
            <a:off x="8810625" y="2852738"/>
            <a:ext cx="215900" cy="287337"/>
          </a:xfrm>
          <a:prstGeom prst="ellipse">
            <a:avLst/>
          </a:prstGeom>
          <a:solidFill>
            <a:srgbClr val="FFFF00"/>
          </a:solidFill>
          <a:ln w="9525" algn="ctr">
            <a:solidFill>
              <a:schemeClr val="tx1"/>
            </a:solidFill>
            <a:round/>
            <a:headEnd/>
            <a:tailEnd/>
          </a:ln>
        </p:spPr>
        <p:txBody>
          <a:bodyPr anchor="ctr"/>
          <a:lstStyle/>
          <a:p>
            <a:pPr algn="ctr">
              <a:spcBef>
                <a:spcPct val="0"/>
              </a:spcBef>
              <a:spcAft>
                <a:spcPct val="0"/>
              </a:spcAft>
              <a:buFontTx/>
              <a:buNone/>
            </a:pPr>
            <a:r>
              <a:rPr lang="es-PE" sz="1200">
                <a:solidFill>
                  <a:srgbClr val="000066"/>
                </a:solidFill>
              </a:rPr>
              <a:t>A</a:t>
            </a:r>
            <a:endParaRPr lang="es-ES" sz="1200">
              <a:solidFill>
                <a:srgbClr val="000066"/>
              </a:solidFill>
            </a:endParaRPr>
          </a:p>
        </p:txBody>
      </p:sp>
      <p:sp>
        <p:nvSpPr>
          <p:cNvPr id="25636" name="Oval 93"/>
          <p:cNvSpPr>
            <a:spLocks noChangeArrowheads="1"/>
          </p:cNvSpPr>
          <p:nvPr/>
        </p:nvSpPr>
        <p:spPr bwMode="auto">
          <a:xfrm>
            <a:off x="5076825" y="4581525"/>
            <a:ext cx="215900" cy="287338"/>
          </a:xfrm>
          <a:prstGeom prst="ellipse">
            <a:avLst/>
          </a:prstGeom>
          <a:solidFill>
            <a:srgbClr val="FFFF00"/>
          </a:solidFill>
          <a:ln w="9525" algn="ctr">
            <a:solidFill>
              <a:schemeClr val="tx1"/>
            </a:solidFill>
            <a:round/>
            <a:headEnd/>
            <a:tailEnd/>
          </a:ln>
        </p:spPr>
        <p:txBody>
          <a:bodyPr anchor="ctr"/>
          <a:lstStyle/>
          <a:p>
            <a:pPr algn="ctr">
              <a:spcBef>
                <a:spcPct val="0"/>
              </a:spcBef>
              <a:spcAft>
                <a:spcPct val="0"/>
              </a:spcAft>
              <a:buFontTx/>
              <a:buNone/>
            </a:pPr>
            <a:r>
              <a:rPr lang="es-PE" sz="1200">
                <a:solidFill>
                  <a:srgbClr val="000066"/>
                </a:solidFill>
              </a:rPr>
              <a:t>A</a:t>
            </a:r>
            <a:endParaRPr lang="es-ES" sz="1200">
              <a:solidFill>
                <a:srgbClr val="000066"/>
              </a:solidFill>
            </a:endParaRPr>
          </a:p>
        </p:txBody>
      </p:sp>
      <p:cxnSp>
        <p:nvCxnSpPr>
          <p:cNvPr id="25637" name="AutoShape 94"/>
          <p:cNvCxnSpPr>
            <a:cxnSpLocks noChangeShapeType="1"/>
            <a:stCxn id="25636" idx="6"/>
            <a:endCxn id="25625" idx="1"/>
          </p:cNvCxnSpPr>
          <p:nvPr/>
        </p:nvCxnSpPr>
        <p:spPr bwMode="auto">
          <a:xfrm flipV="1">
            <a:off x="5292725" y="4697413"/>
            <a:ext cx="309563" cy="28575"/>
          </a:xfrm>
          <a:prstGeom prst="straightConnector1">
            <a:avLst/>
          </a:prstGeom>
          <a:noFill/>
          <a:ln w="9525">
            <a:solidFill>
              <a:schemeClr val="tx1"/>
            </a:solidFill>
            <a:round/>
            <a:headEnd/>
            <a:tailEnd type="triangle" w="med" len="med"/>
          </a:ln>
        </p:spPr>
      </p:cxnSp>
      <p:cxnSp>
        <p:nvCxnSpPr>
          <p:cNvPr id="25638" name="AutoShape 95"/>
          <p:cNvCxnSpPr>
            <a:cxnSpLocks noChangeShapeType="1"/>
            <a:stCxn id="25624" idx="0"/>
            <a:endCxn id="25614" idx="0"/>
          </p:cNvCxnSpPr>
          <p:nvPr/>
        </p:nvCxnSpPr>
        <p:spPr bwMode="auto">
          <a:xfrm rot="5400000" flipH="1">
            <a:off x="4735513" y="-615950"/>
            <a:ext cx="219075" cy="5870575"/>
          </a:xfrm>
          <a:prstGeom prst="bentConnector3">
            <a:avLst>
              <a:gd name="adj1" fmla="val 204347"/>
            </a:avLst>
          </a:prstGeom>
          <a:noFill/>
          <a:ln w="9525">
            <a:solidFill>
              <a:schemeClr val="tx1"/>
            </a:solidFill>
            <a:miter lim="800000"/>
            <a:headEnd/>
            <a:tailEnd type="triangle" w="med" len="med"/>
          </a:ln>
        </p:spPr>
      </p:cxnSp>
      <p:sp>
        <p:nvSpPr>
          <p:cNvPr id="25639" name="Text Box 96"/>
          <p:cNvSpPr txBox="1">
            <a:spLocks noChangeArrowheads="1"/>
          </p:cNvSpPr>
          <p:nvPr/>
        </p:nvSpPr>
        <p:spPr bwMode="auto">
          <a:xfrm>
            <a:off x="7380288" y="1700213"/>
            <a:ext cx="354012" cy="244475"/>
          </a:xfrm>
          <a:prstGeom prst="rect">
            <a:avLst/>
          </a:prstGeom>
          <a:noFill/>
          <a:ln w="9525">
            <a:noFill/>
            <a:miter lim="800000"/>
            <a:headEnd/>
            <a:tailEnd/>
          </a:ln>
        </p:spPr>
        <p:txBody>
          <a:bodyPr>
            <a:spAutoFit/>
          </a:bodyPr>
          <a:lstStyle/>
          <a:p>
            <a:pPr algn="ctr">
              <a:spcBef>
                <a:spcPct val="0"/>
              </a:spcBef>
              <a:spcAft>
                <a:spcPct val="0"/>
              </a:spcAft>
              <a:buFontTx/>
              <a:buNone/>
            </a:pPr>
            <a:r>
              <a:rPr lang="es-PE" sz="1000" b="1">
                <a:solidFill>
                  <a:srgbClr val="000066"/>
                </a:solidFill>
              </a:rPr>
              <a:t>No</a:t>
            </a:r>
            <a:endParaRPr lang="es-ES" sz="1000" b="1">
              <a:solidFill>
                <a:srgbClr val="000066"/>
              </a:solidFill>
            </a:endParaRPr>
          </a:p>
        </p:txBody>
      </p:sp>
      <p:cxnSp>
        <p:nvCxnSpPr>
          <p:cNvPr id="25640" name="AutoShape 99"/>
          <p:cNvCxnSpPr>
            <a:cxnSpLocks noChangeShapeType="1"/>
            <a:stCxn id="25647" idx="0"/>
            <a:endCxn id="25615" idx="2"/>
          </p:cNvCxnSpPr>
          <p:nvPr/>
        </p:nvCxnSpPr>
        <p:spPr bwMode="auto">
          <a:xfrm rot="-5400000">
            <a:off x="1728787" y="4040188"/>
            <a:ext cx="360363" cy="1588"/>
          </a:xfrm>
          <a:prstGeom prst="bentConnector3">
            <a:avLst>
              <a:gd name="adj1" fmla="val 50222"/>
            </a:avLst>
          </a:prstGeom>
          <a:noFill/>
          <a:ln w="9525">
            <a:solidFill>
              <a:schemeClr val="tx1"/>
            </a:solidFill>
            <a:miter lim="800000"/>
            <a:headEnd/>
            <a:tailEnd type="triangle" w="med" len="med"/>
          </a:ln>
        </p:spPr>
      </p:cxnSp>
      <p:grpSp>
        <p:nvGrpSpPr>
          <p:cNvPr id="25641" name="Group 100"/>
          <p:cNvGrpSpPr>
            <a:grpSpLocks/>
          </p:cNvGrpSpPr>
          <p:nvPr/>
        </p:nvGrpSpPr>
        <p:grpSpPr bwMode="auto">
          <a:xfrm>
            <a:off x="2987675" y="4221163"/>
            <a:ext cx="1296988" cy="1512887"/>
            <a:chOff x="1807" y="1594"/>
            <a:chExt cx="607" cy="726"/>
          </a:xfrm>
        </p:grpSpPr>
        <p:sp>
          <p:nvSpPr>
            <p:cNvPr id="25649" name="Rectangle 101"/>
            <p:cNvSpPr>
              <a:spLocks noChangeArrowheads="1"/>
            </p:cNvSpPr>
            <p:nvPr/>
          </p:nvSpPr>
          <p:spPr bwMode="auto">
            <a:xfrm>
              <a:off x="1807" y="1751"/>
              <a:ext cx="607" cy="413"/>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Levantamiento de NC</a:t>
              </a:r>
              <a:endParaRPr lang="es-ES" sz="1200">
                <a:solidFill>
                  <a:srgbClr val="000066"/>
                </a:solidFill>
              </a:endParaRPr>
            </a:p>
          </p:txBody>
        </p:sp>
        <p:sp>
          <p:nvSpPr>
            <p:cNvPr id="25650" name="Rectangle 102"/>
            <p:cNvSpPr>
              <a:spLocks noChangeArrowheads="1"/>
            </p:cNvSpPr>
            <p:nvPr/>
          </p:nvSpPr>
          <p:spPr bwMode="auto">
            <a:xfrm>
              <a:off x="1807" y="1594"/>
              <a:ext cx="607" cy="159"/>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(3) Revisado de QA</a:t>
              </a:r>
              <a:endParaRPr lang="es-ES" sz="800" b="1">
                <a:solidFill>
                  <a:srgbClr val="000066"/>
                </a:solidFill>
              </a:endParaRPr>
            </a:p>
          </p:txBody>
        </p:sp>
        <p:sp>
          <p:nvSpPr>
            <p:cNvPr id="25651" name="Rectangle 103"/>
            <p:cNvSpPr>
              <a:spLocks noChangeArrowheads="1"/>
            </p:cNvSpPr>
            <p:nvPr/>
          </p:nvSpPr>
          <p:spPr bwMode="auto">
            <a:xfrm>
              <a:off x="1807" y="2164"/>
              <a:ext cx="607" cy="156"/>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Herramienta Gestión</a:t>
              </a:r>
            </a:p>
            <a:p>
              <a:pPr algn="ctr">
                <a:lnSpc>
                  <a:spcPct val="110000"/>
                </a:lnSpc>
                <a:spcBef>
                  <a:spcPct val="0"/>
                </a:spcBef>
                <a:spcAft>
                  <a:spcPct val="0"/>
                </a:spcAft>
                <a:buFontTx/>
                <a:buNone/>
              </a:pPr>
              <a:r>
                <a:rPr lang="es-PE" sz="800" b="1">
                  <a:solidFill>
                    <a:srgbClr val="000066"/>
                  </a:solidFill>
                </a:rPr>
                <a:t>QA‑Producto</a:t>
              </a:r>
            </a:p>
          </p:txBody>
        </p:sp>
      </p:grpSp>
      <p:grpSp>
        <p:nvGrpSpPr>
          <p:cNvPr id="25642" name="Group 104"/>
          <p:cNvGrpSpPr>
            <a:grpSpLocks/>
          </p:cNvGrpSpPr>
          <p:nvPr/>
        </p:nvGrpSpPr>
        <p:grpSpPr bwMode="auto">
          <a:xfrm>
            <a:off x="1258888" y="4221163"/>
            <a:ext cx="1296987" cy="1512887"/>
            <a:chOff x="1807" y="1594"/>
            <a:chExt cx="607" cy="726"/>
          </a:xfrm>
        </p:grpSpPr>
        <p:sp>
          <p:nvSpPr>
            <p:cNvPr id="25646" name="Rectangle 105"/>
            <p:cNvSpPr>
              <a:spLocks noChangeArrowheads="1"/>
            </p:cNvSpPr>
            <p:nvPr/>
          </p:nvSpPr>
          <p:spPr bwMode="auto">
            <a:xfrm>
              <a:off x="1807" y="1751"/>
              <a:ext cx="607" cy="413"/>
            </a:xfrm>
            <a:prstGeom prst="rect">
              <a:avLst/>
            </a:prstGeom>
            <a:no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1200">
                  <a:solidFill>
                    <a:srgbClr val="000066"/>
                  </a:solidFill>
                </a:rPr>
                <a:t>Seguimiento</a:t>
              </a:r>
              <a:endParaRPr lang="es-ES" sz="1200">
                <a:solidFill>
                  <a:srgbClr val="000066"/>
                </a:solidFill>
              </a:endParaRPr>
            </a:p>
          </p:txBody>
        </p:sp>
        <p:sp>
          <p:nvSpPr>
            <p:cNvPr id="25647" name="Rectangle 106"/>
            <p:cNvSpPr>
              <a:spLocks noChangeArrowheads="1"/>
            </p:cNvSpPr>
            <p:nvPr/>
          </p:nvSpPr>
          <p:spPr bwMode="auto">
            <a:xfrm>
              <a:off x="1807" y="1594"/>
              <a:ext cx="607" cy="159"/>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dirty="0">
                  <a:solidFill>
                    <a:srgbClr val="000066"/>
                  </a:solidFill>
                </a:rPr>
                <a:t>(4) Analista de pruebas</a:t>
              </a:r>
              <a:endParaRPr lang="es-ES" sz="800" b="1" dirty="0">
                <a:solidFill>
                  <a:srgbClr val="000066"/>
                </a:solidFill>
              </a:endParaRPr>
            </a:p>
          </p:txBody>
        </p:sp>
        <p:sp>
          <p:nvSpPr>
            <p:cNvPr id="25648" name="Rectangle 107"/>
            <p:cNvSpPr>
              <a:spLocks noChangeArrowheads="1"/>
            </p:cNvSpPr>
            <p:nvPr/>
          </p:nvSpPr>
          <p:spPr bwMode="auto">
            <a:xfrm>
              <a:off x="1807" y="2164"/>
              <a:ext cx="607" cy="156"/>
            </a:xfrm>
            <a:prstGeom prst="rect">
              <a:avLst/>
            </a:prstGeom>
            <a:solidFill>
              <a:srgbClr val="FFFF00"/>
            </a:solidFill>
            <a:ln w="9525" algn="ctr">
              <a:solidFill>
                <a:schemeClr val="tx1"/>
              </a:solidFill>
              <a:miter lim="800000"/>
              <a:headEnd/>
              <a:tailEnd/>
            </a:ln>
          </p:spPr>
          <p:txBody>
            <a:bodyPr lIns="0" tIns="0" rIns="0" bIns="0" anchor="ctr"/>
            <a:lstStyle/>
            <a:p>
              <a:pPr algn="ctr">
                <a:lnSpc>
                  <a:spcPct val="110000"/>
                </a:lnSpc>
                <a:spcBef>
                  <a:spcPct val="0"/>
                </a:spcBef>
                <a:spcAft>
                  <a:spcPct val="0"/>
                </a:spcAft>
                <a:buFontTx/>
                <a:buNone/>
              </a:pPr>
              <a:r>
                <a:rPr lang="es-PE" sz="800" b="1">
                  <a:solidFill>
                    <a:srgbClr val="000066"/>
                  </a:solidFill>
                </a:rPr>
                <a:t>Herramienta Gestión</a:t>
              </a:r>
            </a:p>
            <a:p>
              <a:pPr algn="ctr">
                <a:lnSpc>
                  <a:spcPct val="110000"/>
                </a:lnSpc>
                <a:spcBef>
                  <a:spcPct val="0"/>
                </a:spcBef>
                <a:spcAft>
                  <a:spcPct val="0"/>
                </a:spcAft>
                <a:buFontTx/>
                <a:buNone/>
              </a:pPr>
              <a:r>
                <a:rPr lang="es-PE" sz="800" b="1">
                  <a:solidFill>
                    <a:srgbClr val="000066"/>
                  </a:solidFill>
                </a:rPr>
                <a:t>QA‑Producto</a:t>
              </a:r>
            </a:p>
          </p:txBody>
        </p:sp>
      </p:grpSp>
      <p:cxnSp>
        <p:nvCxnSpPr>
          <p:cNvPr id="25643" name="AutoShape 108"/>
          <p:cNvCxnSpPr>
            <a:cxnSpLocks noChangeShapeType="1"/>
            <a:stCxn id="25649" idx="1"/>
            <a:endCxn id="25646" idx="3"/>
          </p:cNvCxnSpPr>
          <p:nvPr/>
        </p:nvCxnSpPr>
        <p:spPr bwMode="auto">
          <a:xfrm flipH="1">
            <a:off x="2555875" y="4978400"/>
            <a:ext cx="431800" cy="0"/>
          </a:xfrm>
          <a:prstGeom prst="straightConnector1">
            <a:avLst/>
          </a:prstGeom>
          <a:noFill/>
          <a:ln w="9525">
            <a:solidFill>
              <a:schemeClr val="tx1"/>
            </a:solidFill>
            <a:round/>
            <a:headEnd/>
            <a:tailEnd type="triangle" w="med" len="med"/>
          </a:ln>
        </p:spPr>
      </p:cxnSp>
      <p:sp>
        <p:nvSpPr>
          <p:cNvPr id="25644" name="AutoShape 109"/>
          <p:cNvSpPr>
            <a:spLocks noChangeArrowheads="1"/>
          </p:cNvSpPr>
          <p:nvPr/>
        </p:nvSpPr>
        <p:spPr bwMode="auto">
          <a:xfrm>
            <a:off x="179388" y="6165850"/>
            <a:ext cx="1008062" cy="431800"/>
          </a:xfrm>
          <a:prstGeom prst="flowChartAlternateProcess">
            <a:avLst/>
          </a:prstGeom>
          <a:solidFill>
            <a:srgbClr val="FFFF00">
              <a:alpha val="25098"/>
            </a:srgbClr>
          </a:solidFill>
          <a:ln w="25400">
            <a:solidFill>
              <a:srgbClr val="FFFF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5" action="ppaction://hlinksldjump"/>
              </a:rPr>
              <a:t>Detalle</a:t>
            </a:r>
          </a:p>
          <a:p>
            <a:pPr algn="ctr">
              <a:spcBef>
                <a:spcPct val="0"/>
              </a:spcBef>
              <a:spcAft>
                <a:spcPct val="0"/>
              </a:spcAft>
              <a:buFontTx/>
              <a:buNone/>
            </a:pPr>
            <a:r>
              <a:rPr lang="es-PE" sz="1200" b="1">
                <a:solidFill>
                  <a:schemeClr val="tx1"/>
                </a:solidFill>
                <a:hlinkClick r:id="rId5" action="ppaction://hlinksldjump"/>
              </a:rPr>
              <a:t>Tareas</a:t>
            </a:r>
            <a:endParaRPr lang="es-ES" sz="1200" b="1">
              <a:solidFill>
                <a:schemeClr val="tx1"/>
              </a:solidFill>
            </a:endParaRPr>
          </a:p>
        </p:txBody>
      </p:sp>
      <p:sp>
        <p:nvSpPr>
          <p:cNvPr id="25645" name="AutoShape 110"/>
          <p:cNvSpPr>
            <a:spLocks noChangeArrowheads="1"/>
          </p:cNvSpPr>
          <p:nvPr/>
        </p:nvSpPr>
        <p:spPr bwMode="auto">
          <a:xfrm>
            <a:off x="6300788" y="6237288"/>
            <a:ext cx="1008062" cy="431800"/>
          </a:xfrm>
          <a:prstGeom prst="flowChartAlternateProcess">
            <a:avLst/>
          </a:prstGeom>
          <a:solidFill>
            <a:srgbClr val="FFFF00">
              <a:alpha val="25098"/>
            </a:srgbClr>
          </a:solidFill>
          <a:ln w="25400">
            <a:solidFill>
              <a:srgbClr val="FFFF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6" action="ppaction://hlinksldjump"/>
              </a:rPr>
              <a:t>Regresar</a:t>
            </a:r>
            <a:endParaRPr lang="es-ES" sz="1200" b="1">
              <a:solidFill>
                <a:schemeClr val="tx1"/>
              </a:solidFill>
            </a:endParaRPr>
          </a:p>
        </p:txBody>
      </p:sp>
      <p:sp>
        <p:nvSpPr>
          <p:cNvPr id="60" name="Rectángulo 59">
            <a:extLst>
              <a:ext uri="{FF2B5EF4-FFF2-40B4-BE49-F238E27FC236}">
                <a16:creationId xmlns:a16="http://schemas.microsoft.com/office/drawing/2014/main" id="{B3CA828E-B230-4D0A-90C0-305AE1456D51}"/>
              </a:ext>
            </a:extLst>
          </p:cNvPr>
          <p:cNvSpPr/>
          <p:nvPr/>
        </p:nvSpPr>
        <p:spPr bwMode="auto">
          <a:xfrm>
            <a:off x="1258888" y="102717"/>
            <a:ext cx="77724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25602" name="Text Box 45"/>
          <p:cNvSpPr txBox="1">
            <a:spLocks noChangeArrowheads="1"/>
          </p:cNvSpPr>
          <p:nvPr/>
        </p:nvSpPr>
        <p:spPr bwMode="auto">
          <a:xfrm>
            <a:off x="1331913" y="58738"/>
            <a:ext cx="5976937" cy="944562"/>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Tareas de la Actividad</a:t>
            </a:r>
          </a:p>
          <a:p>
            <a:pPr algn="l">
              <a:spcBef>
                <a:spcPct val="0"/>
              </a:spcBef>
              <a:spcAft>
                <a:spcPct val="0"/>
              </a:spcAft>
              <a:buFontTx/>
              <a:buNone/>
            </a:pPr>
            <a:r>
              <a:rPr lang="es-PE" sz="2400" b="1" dirty="0">
                <a:solidFill>
                  <a:schemeClr val="bg1"/>
                </a:solidFill>
              </a:rPr>
              <a:t>Realizar las Revisiones de QA</a:t>
            </a:r>
            <a:endParaRPr lang="es-ES" sz="2400" b="1" dirty="0">
              <a:solidFill>
                <a:schemeClr val="bg1"/>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749" name="Group 293"/>
          <p:cNvGraphicFramePr>
            <a:graphicFrameLocks noGrp="1"/>
          </p:cNvGraphicFramePr>
          <p:nvPr>
            <p:ph/>
            <p:extLst>
              <p:ext uri="{D42A27DB-BD31-4B8C-83A1-F6EECF244321}">
                <p14:modId xmlns:p14="http://schemas.microsoft.com/office/powerpoint/2010/main" val="4014632982"/>
              </p:ext>
            </p:extLst>
          </p:nvPr>
        </p:nvGraphicFramePr>
        <p:xfrm>
          <a:off x="179388" y="1439863"/>
          <a:ext cx="8804593" cy="4462272"/>
        </p:xfrm>
        <a:graphic>
          <a:graphicData uri="http://schemas.openxmlformats.org/drawingml/2006/table">
            <a:tbl>
              <a:tblPr/>
              <a:tblGrid>
                <a:gridCol w="208280">
                  <a:extLst>
                    <a:ext uri="{9D8B030D-6E8A-4147-A177-3AD203B41FA5}">
                      <a16:colId xmlns:a16="http://schemas.microsoft.com/office/drawing/2014/main" val="20000"/>
                    </a:ext>
                  </a:extLst>
                </a:gridCol>
                <a:gridCol w="1179513">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gridCol w="3024187">
                  <a:extLst>
                    <a:ext uri="{9D8B030D-6E8A-4147-A177-3AD203B41FA5}">
                      <a16:colId xmlns:a16="http://schemas.microsoft.com/office/drawing/2014/main" val="20003"/>
                    </a:ext>
                  </a:extLst>
                </a:gridCol>
                <a:gridCol w="1728788">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a:ln>
                            <a:noFill/>
                          </a:ln>
                          <a:solidFill>
                            <a:srgbClr val="000066"/>
                          </a:solidFill>
                          <a:effectLst/>
                          <a:latin typeface="Arial" pitchFamily="34" charset="0"/>
                        </a:rPr>
                        <a:t>#</a:t>
                      </a:r>
                      <a:endParaRPr kumimoji="0" lang="es-ES" sz="1200" b="1"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a:ln>
                            <a:noFill/>
                          </a:ln>
                          <a:solidFill>
                            <a:srgbClr val="000066"/>
                          </a:solidFill>
                          <a:effectLst/>
                          <a:latin typeface="Arial"/>
                        </a:rPr>
                        <a:t>Rol del Responsable</a:t>
                      </a:r>
                      <a:endParaRPr kumimoji="0" lang="es-ES" sz="1200" b="1" i="0" u="none" strike="noStrike" cap="none" normalizeH="0" baseline="0" dirty="0">
                        <a:ln>
                          <a:noFill/>
                        </a:ln>
                        <a:solidFill>
                          <a:srgbClr val="000066"/>
                        </a:solidFill>
                        <a:effectLst/>
                        <a:latin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a:ln>
                            <a:noFill/>
                          </a:ln>
                          <a:solidFill>
                            <a:srgbClr val="000066"/>
                          </a:solidFill>
                          <a:effectLst/>
                          <a:latin typeface="Arial"/>
                        </a:rPr>
                        <a:t>Nombre de la Actividad</a:t>
                      </a:r>
                      <a:endParaRPr kumimoji="0" lang="es-ES" sz="1200" b="1" i="0" u="none" strike="noStrike" cap="none" normalizeH="0" baseline="0" dirty="0">
                        <a:ln>
                          <a:noFill/>
                        </a:ln>
                        <a:solidFill>
                          <a:srgbClr val="000066"/>
                        </a:solidFill>
                        <a:effectLst/>
                        <a:latin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a:ln>
                            <a:noFill/>
                          </a:ln>
                          <a:solidFill>
                            <a:srgbClr val="000066"/>
                          </a:solidFill>
                          <a:effectLst/>
                          <a:latin typeface="Arial"/>
                        </a:rPr>
                        <a:t>Descripción de la Actividad</a:t>
                      </a:r>
                      <a:endParaRPr kumimoji="0" lang="es-ES" sz="1200" b="1" i="0" u="none" strike="noStrike" cap="none" normalizeH="0" baseline="0" dirty="0">
                        <a:ln>
                          <a:noFill/>
                        </a:ln>
                        <a:solidFill>
                          <a:srgbClr val="000066"/>
                        </a:solidFill>
                        <a:effectLst/>
                        <a:latin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a:ln>
                            <a:noFill/>
                          </a:ln>
                          <a:solidFill>
                            <a:srgbClr val="000066"/>
                          </a:solidFill>
                          <a:effectLst/>
                          <a:latin typeface="Arial"/>
                        </a:rPr>
                        <a:t>Herramientas</a:t>
                      </a:r>
                      <a:endParaRPr kumimoji="0" lang="es-ES" sz="1200" b="1" i="0" u="none" strike="noStrike" cap="none" normalizeH="0" baseline="0" dirty="0">
                        <a:ln>
                          <a:noFill/>
                        </a:ln>
                        <a:solidFill>
                          <a:srgbClr val="000066"/>
                        </a:solidFill>
                        <a:effectLst/>
                        <a:latin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a:ln>
                            <a:noFill/>
                          </a:ln>
                          <a:solidFill>
                            <a:srgbClr val="000066"/>
                          </a:solidFill>
                          <a:effectLst/>
                          <a:latin typeface="Arial"/>
                        </a:rPr>
                        <a:t>Salidas</a:t>
                      </a:r>
                      <a:endParaRPr kumimoji="0" lang="es-ES" sz="1200" b="1" i="0" u="none" strike="noStrike" cap="none" normalizeH="0" baseline="0" dirty="0">
                        <a:ln>
                          <a:noFill/>
                        </a:ln>
                        <a:solidFill>
                          <a:srgbClr val="000066"/>
                        </a:solidFill>
                        <a:effectLst/>
                        <a:latin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a:rPr>
                        <a:t>1</a:t>
                      </a:r>
                      <a:endParaRPr kumimoji="0" lang="es-ES" sz="1200" b="0" i="0" u="none" strike="noStrike" cap="none" normalizeH="0" baseline="0" dirty="0">
                        <a:ln>
                          <a:noFill/>
                        </a:ln>
                        <a:solidFill>
                          <a:srgbClr val="000066"/>
                        </a:solidFill>
                        <a:effectLst/>
                        <a:latin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de pruebas (GC)</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a:rPr>
                        <a:t>Recepción de Solicitud de Control de QA</a:t>
                      </a:r>
                      <a:endParaRPr kumimoji="0" lang="es-ES" sz="1200" b="0" i="0" u="none" strike="noStrike" cap="none" normalizeH="0" baseline="0" dirty="0">
                        <a:ln>
                          <a:noFill/>
                        </a:ln>
                        <a:solidFill>
                          <a:srgbClr val="000066"/>
                        </a:solidFill>
                        <a:effectLst/>
                        <a:latin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a:rPr>
                        <a:t>El Analista de pruebas cada vez que recibe por e-mail una solicitud de control de calidad de producto (entregable), toma control de la versión del producto (Lucid Chart equivale a hacer un </a:t>
                      </a:r>
                      <a:r>
                        <a:rPr kumimoji="0" lang="es-PE" sz="1200" b="0" i="1" u="none" strike="noStrike" cap="none" normalizeH="0" baseline="0" dirty="0" err="1">
                          <a:ln>
                            <a:noFill/>
                          </a:ln>
                          <a:solidFill>
                            <a:srgbClr val="000066"/>
                          </a:solidFill>
                          <a:effectLst/>
                          <a:latin typeface="Arial"/>
                        </a:rPr>
                        <a:t>check-out</a:t>
                      </a:r>
                      <a:r>
                        <a:rPr kumimoji="0" lang="es-PE" sz="1200" b="0" i="0" u="none" strike="noStrike" cap="none" normalizeH="0" baseline="0" dirty="0">
                          <a:ln>
                            <a:noFill/>
                          </a:ln>
                          <a:solidFill>
                            <a:srgbClr val="000066"/>
                          </a:solidFill>
                          <a:effectLst/>
                          <a:latin typeface="Arial"/>
                        </a:rPr>
                        <a:t>  con su usuario). </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dirty="0">
                          <a:ln>
                            <a:noFill/>
                          </a:ln>
                          <a:solidFill>
                            <a:srgbClr val="000066"/>
                          </a:solidFill>
                          <a:effectLst/>
                          <a:latin typeface="Arial"/>
                        </a:rPr>
                        <a:t>Lucid Chart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a:rPr>
                        <a:t>2</a:t>
                      </a:r>
                      <a:endParaRPr kumimoji="0" lang="es-ES" sz="1200" b="0" i="0" u="none" strike="noStrike" cap="none" normalizeH="0" baseline="0" dirty="0">
                        <a:ln>
                          <a:noFill/>
                        </a:ln>
                        <a:solidFill>
                          <a:srgbClr val="000066"/>
                        </a:solidFill>
                        <a:effectLst/>
                        <a:latin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de pruebas (GC)</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a:rPr>
                        <a:t>Revisión General</a:t>
                      </a:r>
                      <a:endParaRPr kumimoji="0" lang="es-ES" sz="1200" b="0" i="0" u="none" strike="noStrike" cap="none" normalizeH="0" baseline="0" dirty="0">
                        <a:ln>
                          <a:noFill/>
                        </a:ln>
                        <a:solidFill>
                          <a:srgbClr val="000066"/>
                        </a:solidFill>
                        <a:effectLst/>
                        <a:latin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El Analista de pruebas realizará una Revisión General para verificar si se han entregado todos los componentes del producto (entregable).</a:t>
                      </a:r>
                      <a:br>
                        <a:rPr kumimoji="0" lang="es-PE" sz="1200" b="0" i="0" u="none" strike="noStrike" cap="none" normalizeH="0" baseline="0" dirty="0">
                          <a:ln>
                            <a:noFill/>
                          </a:ln>
                          <a:solidFill>
                            <a:srgbClr val="000066"/>
                          </a:solidFill>
                          <a:effectLst/>
                          <a:latin typeface="Arial" pitchFamily="34" charset="0"/>
                        </a:rPr>
                      </a:br>
                      <a:endParaRPr kumimoji="0" lang="es-PE" sz="1200" b="0" i="0" u="none" strike="noStrike" cap="none" normalizeH="0" baseline="0" dirty="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De haber No Conformidades, se comunica al responsable del producto mediante correo electrónico para que levante las no conformidades.</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dirty="0">
                          <a:ln>
                            <a:noFill/>
                          </a:ln>
                          <a:solidFill>
                            <a:srgbClr val="000066"/>
                          </a:solidFill>
                          <a:effectLst/>
                          <a:latin typeface="Arial"/>
                        </a:rPr>
                        <a:t>Manual</a:t>
                      </a:r>
                      <a:endParaRPr kumimoji="0" lang="es-ES" sz="1200" b="0" i="0" u="none" strike="noStrike" cap="none" normalizeH="0" baseline="0" dirty="0">
                        <a:ln>
                          <a:noFill/>
                        </a:ln>
                        <a:solidFill>
                          <a:srgbClr val="000066"/>
                        </a:solidFill>
                        <a:effectLst/>
                        <a:latin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200" b="0" i="0" u="none" strike="noStrike" cap="none" normalizeH="0" baseline="0" dirty="0">
                          <a:ln>
                            <a:noFill/>
                          </a:ln>
                          <a:solidFill>
                            <a:srgbClr val="000066"/>
                          </a:solidFill>
                          <a:effectLst/>
                          <a:latin typeface="Arial"/>
                        </a:rPr>
                        <a:t>Resultado de la Revisión General</a:t>
                      </a:r>
                      <a:endParaRPr kumimoji="0" lang="es-ES" sz="1200" b="0" i="0" u="none" strike="noStrike" cap="none" normalizeH="0" baseline="0" dirty="0">
                        <a:ln>
                          <a:noFill/>
                        </a:ln>
                        <a:solidFill>
                          <a:srgbClr val="000066"/>
                        </a:solidFill>
                        <a:effectLst/>
                        <a:latin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dirty="0">
                          <a:ln>
                            <a:noFill/>
                          </a:ln>
                          <a:solidFill>
                            <a:srgbClr val="000066"/>
                          </a:solidFill>
                          <a:effectLst/>
                          <a:latin typeface="Arial"/>
                          <a:cs typeface="Arial"/>
                        </a:rPr>
                        <a:t>3</a:t>
                      </a:r>
                      <a:endParaRPr kumimoji="0" lang="es-ES" sz="1200" b="0" i="0" u="none" strike="noStrike" cap="none" normalizeH="0" baseline="0" dirty="0">
                        <a:ln>
                          <a:noFill/>
                        </a:ln>
                        <a:solidFill>
                          <a:srgbClr val="000066"/>
                        </a:solidFill>
                        <a:effectLst/>
                        <a:latin typeface="Arial"/>
                        <a:cs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cs typeface="Arial" pitchFamily="34" charset="0"/>
                        </a:rPr>
                        <a:t>Analista de configuración(Revisado de QA)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a:cs typeface="Arial"/>
                        </a:rPr>
                        <a:t>Levantamiento de NC</a:t>
                      </a:r>
                      <a:endParaRPr kumimoji="0" lang="es-ES" sz="1200" b="0" i="0" u="none" strike="noStrike" cap="none" normalizeH="0" baseline="0" dirty="0">
                        <a:ln>
                          <a:noFill/>
                        </a:ln>
                        <a:solidFill>
                          <a:srgbClr val="000066"/>
                        </a:solidFill>
                        <a:effectLst/>
                        <a:latin typeface="Arial"/>
                        <a:cs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dirty="0">
                          <a:ln>
                            <a:noFill/>
                          </a:ln>
                          <a:solidFill>
                            <a:srgbClr val="000066"/>
                          </a:solidFill>
                          <a:effectLst/>
                          <a:latin typeface="Arial" pitchFamily="34" charset="0"/>
                          <a:cs typeface="Arial" pitchFamily="34" charset="0"/>
                        </a:rPr>
                        <a:t>El Analista de configuración(Revisado de QA) levanta las No Conformidades y comunica al Analista de pruebas vía correo electrónico.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dirty="0">
                          <a:ln>
                            <a:noFill/>
                          </a:ln>
                          <a:solidFill>
                            <a:srgbClr val="000066"/>
                          </a:solidFill>
                          <a:effectLst/>
                          <a:latin typeface="Arial"/>
                          <a:cs typeface="Arial"/>
                        </a:rPr>
                        <a:t>7.0.1.29.02.R06 Herramienta de Gestión QA-Producto</a:t>
                      </a:r>
                      <a:endParaRPr kumimoji="0" lang="es-ES" sz="1200" b="0" i="0" u="none" strike="noStrike" cap="none" normalizeH="0" baseline="0" dirty="0">
                        <a:ln>
                          <a:noFill/>
                        </a:ln>
                        <a:solidFill>
                          <a:srgbClr val="000066"/>
                        </a:solidFill>
                        <a:effectLst/>
                        <a:latin typeface="Arial"/>
                        <a:cs typeface="Aria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ES_tradnl" sz="1200" b="0" i="0" u="none" strike="noStrike" cap="none" normalizeH="0" baseline="0" dirty="0">
                          <a:ln>
                            <a:noFill/>
                          </a:ln>
                          <a:solidFill>
                            <a:srgbClr val="000066"/>
                          </a:solidFill>
                          <a:effectLst/>
                          <a:latin typeface="Arial" pitchFamily="34" charset="0"/>
                          <a:cs typeface="Arial" pitchFamily="34" charset="0"/>
                        </a:rPr>
                        <a:t>No Conformidades subsanadas</a:t>
                      </a:r>
                      <a:endParaRPr kumimoji="0" lang="es-ES" sz="1200" b="0" i="0" u="none" strike="noStrike" cap="none" normalizeH="0" baseline="0" dirty="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663" name="Text Box 47"/>
          <p:cNvSpPr txBox="1">
            <a:spLocks noChangeArrowheads="1"/>
          </p:cNvSpPr>
          <p:nvPr/>
        </p:nvSpPr>
        <p:spPr bwMode="auto">
          <a:xfrm>
            <a:off x="1258888" y="333375"/>
            <a:ext cx="7885112" cy="579438"/>
          </a:xfrm>
          <a:prstGeom prst="rect">
            <a:avLst/>
          </a:prstGeom>
          <a:noFill/>
          <a:ln w="9525">
            <a:noFill/>
            <a:miter lim="800000"/>
            <a:headEnd/>
            <a:tailEnd/>
          </a:ln>
        </p:spPr>
        <p:txBody>
          <a:bodyPr>
            <a:spAutoFit/>
          </a:bodyPr>
          <a:lstStyle/>
          <a:p>
            <a:pPr algn="ctr">
              <a:spcBef>
                <a:spcPct val="0"/>
              </a:spcBef>
              <a:spcAft>
                <a:spcPct val="0"/>
              </a:spcAft>
              <a:buFontTx/>
              <a:buNone/>
            </a:pPr>
            <a:endParaRPr lang="es-ES" sz="3200" b="1">
              <a:solidFill>
                <a:schemeClr val="bg1"/>
              </a:solidFill>
            </a:endParaRPr>
          </a:p>
        </p:txBody>
      </p:sp>
      <p:sp>
        <p:nvSpPr>
          <p:cNvPr id="26665" name="AutoShape 259"/>
          <p:cNvSpPr>
            <a:spLocks noChangeArrowheads="1"/>
          </p:cNvSpPr>
          <p:nvPr/>
        </p:nvSpPr>
        <p:spPr bwMode="auto">
          <a:xfrm>
            <a:off x="250825" y="6165850"/>
            <a:ext cx="1008063" cy="431800"/>
          </a:xfrm>
          <a:prstGeom prst="flowChartAlternateProcess">
            <a:avLst/>
          </a:prstGeom>
          <a:solidFill>
            <a:srgbClr val="FFFF00">
              <a:alpha val="25098"/>
            </a:srgbClr>
          </a:solidFill>
          <a:ln w="25400">
            <a:solidFill>
              <a:srgbClr val="FFFF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6" name="Rectángulo 5">
            <a:extLst>
              <a:ext uri="{FF2B5EF4-FFF2-40B4-BE49-F238E27FC236}">
                <a16:creationId xmlns:a16="http://schemas.microsoft.com/office/drawing/2014/main" id="{D0916248-D42C-4ECA-A896-AAE4389D2374}"/>
              </a:ext>
            </a:extLst>
          </p:cNvPr>
          <p:cNvSpPr/>
          <p:nvPr/>
        </p:nvSpPr>
        <p:spPr bwMode="auto">
          <a:xfrm>
            <a:off x="1258888" y="108790"/>
            <a:ext cx="7725093"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26664" name="Text Box 158"/>
          <p:cNvSpPr txBox="1">
            <a:spLocks noChangeArrowheads="1"/>
          </p:cNvSpPr>
          <p:nvPr/>
        </p:nvSpPr>
        <p:spPr bwMode="auto">
          <a:xfrm>
            <a:off x="1331913" y="58738"/>
            <a:ext cx="5976937" cy="944562"/>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Tareas de la Actividad</a:t>
            </a:r>
          </a:p>
          <a:p>
            <a:pPr algn="l">
              <a:spcBef>
                <a:spcPct val="0"/>
              </a:spcBef>
              <a:spcAft>
                <a:spcPct val="0"/>
              </a:spcAft>
              <a:buFontTx/>
              <a:buNone/>
            </a:pPr>
            <a:r>
              <a:rPr lang="es-PE" sz="2400" b="1" dirty="0">
                <a:solidFill>
                  <a:schemeClr val="bg1"/>
                </a:solidFill>
              </a:rPr>
              <a:t>Realizar las Revisiones de QA</a:t>
            </a:r>
            <a:endParaRPr lang="es-ES" sz="2400" b="1" dirty="0">
              <a:solidFill>
                <a:schemeClr val="bg1"/>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55" name="Group 43"/>
          <p:cNvGraphicFramePr>
            <a:graphicFrameLocks noGrp="1"/>
          </p:cNvGraphicFramePr>
          <p:nvPr>
            <p:ph/>
            <p:extLst>
              <p:ext uri="{D42A27DB-BD31-4B8C-83A1-F6EECF244321}">
                <p14:modId xmlns:p14="http://schemas.microsoft.com/office/powerpoint/2010/main" val="748374174"/>
              </p:ext>
            </p:extLst>
          </p:nvPr>
        </p:nvGraphicFramePr>
        <p:xfrm>
          <a:off x="179388" y="1439863"/>
          <a:ext cx="8804593" cy="3048381"/>
        </p:xfrm>
        <a:graphic>
          <a:graphicData uri="http://schemas.openxmlformats.org/drawingml/2006/table">
            <a:tbl>
              <a:tblPr/>
              <a:tblGrid>
                <a:gridCol w="208280">
                  <a:extLst>
                    <a:ext uri="{9D8B030D-6E8A-4147-A177-3AD203B41FA5}">
                      <a16:colId xmlns:a16="http://schemas.microsoft.com/office/drawing/2014/main" val="20000"/>
                    </a:ext>
                  </a:extLst>
                </a:gridCol>
                <a:gridCol w="1179513">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gridCol w="2703512">
                  <a:extLst>
                    <a:ext uri="{9D8B030D-6E8A-4147-A177-3AD203B41FA5}">
                      <a16:colId xmlns:a16="http://schemas.microsoft.com/office/drawing/2014/main" val="20003"/>
                    </a:ext>
                  </a:extLst>
                </a:gridCol>
                <a:gridCol w="1833563">
                  <a:extLst>
                    <a:ext uri="{9D8B030D-6E8A-4147-A177-3AD203B41FA5}">
                      <a16:colId xmlns:a16="http://schemas.microsoft.com/office/drawing/2014/main" val="20004"/>
                    </a:ext>
                  </a:extLst>
                </a:gridCol>
                <a:gridCol w="18002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a:ln>
                            <a:noFill/>
                          </a:ln>
                          <a:solidFill>
                            <a:srgbClr val="000066"/>
                          </a:solidFill>
                          <a:effectLst/>
                          <a:latin typeface="Arial" pitchFamily="34" charset="0"/>
                        </a:rPr>
                        <a:t>#</a:t>
                      </a:r>
                      <a:endParaRPr kumimoji="0" lang="es-ES" sz="1200" b="1"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Rol del Responsable</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Nombre de la Actividad</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Descripción de la Actividad</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Herramientas</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Salidas</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a:ln>
                            <a:noFill/>
                          </a:ln>
                          <a:solidFill>
                            <a:srgbClr val="000066"/>
                          </a:solidFill>
                          <a:effectLst/>
                          <a:latin typeface="Arial" pitchFamily="34" charset="0"/>
                          <a:cs typeface="Arial" pitchFamily="34" charset="0"/>
                        </a:rPr>
                        <a:t>4</a:t>
                      </a:r>
                      <a:endParaRPr kumimoji="0" lang="es-ES" sz="12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cs typeface="Arial" pitchFamily="34" charset="0"/>
                        </a:rPr>
                        <a:t>Analista de pruebas (GC)</a:t>
                      </a:r>
                      <a:endParaRPr kumimoji="0" lang="es-ES" sz="1200" b="0" i="0" u="none" strike="noStrike" cap="none" normalizeH="0" baseline="0" dirty="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cs typeface="Arial" pitchFamily="34" charset="0"/>
                        </a:rPr>
                        <a:t>Seguimiento</a:t>
                      </a:r>
                      <a:endParaRPr kumimoji="0" lang="es-ES" sz="12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a:ln>
                            <a:noFill/>
                          </a:ln>
                          <a:solidFill>
                            <a:srgbClr val="000066"/>
                          </a:solidFill>
                          <a:effectLst/>
                          <a:latin typeface="Arial" pitchFamily="34" charset="0"/>
                          <a:cs typeface="Arial" pitchFamily="34" charset="0"/>
                        </a:rPr>
                        <a:t>El Analista de pruebas puede optar por convocar reuniones para validar que las No Conformidades que debe resolver el Responsable del Proyecto, hayan sido solucionadas.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a:ln>
                            <a:noFill/>
                          </a:ln>
                          <a:solidFill>
                            <a:srgbClr val="000066"/>
                          </a:solidFill>
                          <a:effectLst/>
                          <a:latin typeface="Arial" pitchFamily="34" charset="0"/>
                          <a:cs typeface="Arial" pitchFamily="34" charset="0"/>
                        </a:rPr>
                        <a:t>El Analista de pruebas actualizará la hoja de “Seguimiento de NC” con el resultado.</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a:ln>
                            <a:noFill/>
                          </a:ln>
                          <a:solidFill>
                            <a:srgbClr val="000066"/>
                          </a:solidFill>
                          <a:effectLst/>
                          <a:latin typeface="Arial" pitchFamily="34" charset="0"/>
                          <a:cs typeface="Arial" pitchFamily="34" charset="0"/>
                        </a:rPr>
                        <a:t>El Analista de pruebas realiza el seguimiento al levantamiento de las No Conformidades.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200" b="0" i="0" u="none" strike="noStrike" cap="none" normalizeH="0" baseline="0" dirty="0">
                          <a:ln>
                            <a:noFill/>
                          </a:ln>
                          <a:solidFill>
                            <a:srgbClr val="000066"/>
                          </a:solidFill>
                          <a:effectLst/>
                          <a:latin typeface="Arial" pitchFamily="34" charset="0"/>
                          <a:cs typeface="Arial" pitchFamily="34" charset="0"/>
                        </a:rPr>
                        <a:t>Luego ir al paso 1</a:t>
                      </a:r>
                      <a:endParaRPr kumimoji="0" lang="es-ES" sz="1200" b="0" i="0" u="none" strike="noStrike" cap="none" normalizeH="0" baseline="0" dirty="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200" b="0" i="0" u="none" strike="noStrike" cap="none" normalizeH="0" baseline="0">
                          <a:ln>
                            <a:noFill/>
                          </a:ln>
                          <a:solidFill>
                            <a:srgbClr val="000066"/>
                          </a:solidFill>
                          <a:effectLst/>
                          <a:latin typeface="Arial" pitchFamily="34" charset="0"/>
                          <a:cs typeface="Arial" pitchFamily="34" charset="0"/>
                        </a:rPr>
                        <a:t>7.0.1.29.02.R06 Herramienta de Gestión QA-Producto</a:t>
                      </a:r>
                      <a:endParaRPr kumimoji="0" lang="es-ES" sz="12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200" b="0" i="0" u="none" strike="noStrike" cap="none" normalizeH="0" baseline="0" dirty="0">
                          <a:ln>
                            <a:noFill/>
                          </a:ln>
                          <a:solidFill>
                            <a:srgbClr val="000066"/>
                          </a:solidFill>
                          <a:effectLst/>
                          <a:latin typeface="Arial" pitchFamily="34" charset="0"/>
                        </a:rPr>
                        <a:t>Seguimiento de No Conformidades</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673" name="Text Box 39"/>
          <p:cNvSpPr txBox="1">
            <a:spLocks noChangeArrowheads="1"/>
          </p:cNvSpPr>
          <p:nvPr/>
        </p:nvSpPr>
        <p:spPr bwMode="auto">
          <a:xfrm>
            <a:off x="1258888" y="333375"/>
            <a:ext cx="7885112" cy="579438"/>
          </a:xfrm>
          <a:prstGeom prst="rect">
            <a:avLst/>
          </a:prstGeom>
          <a:noFill/>
          <a:ln w="9525">
            <a:noFill/>
            <a:miter lim="800000"/>
            <a:headEnd/>
            <a:tailEnd/>
          </a:ln>
        </p:spPr>
        <p:txBody>
          <a:bodyPr>
            <a:spAutoFit/>
          </a:bodyPr>
          <a:lstStyle/>
          <a:p>
            <a:pPr algn="ctr">
              <a:spcBef>
                <a:spcPct val="0"/>
              </a:spcBef>
              <a:spcAft>
                <a:spcPct val="0"/>
              </a:spcAft>
              <a:buFontTx/>
              <a:buNone/>
            </a:pPr>
            <a:endParaRPr lang="es-ES" sz="3200" b="1">
              <a:solidFill>
                <a:schemeClr val="bg1"/>
              </a:solidFill>
            </a:endParaRPr>
          </a:p>
        </p:txBody>
      </p:sp>
      <p:sp>
        <p:nvSpPr>
          <p:cNvPr id="27675" name="AutoShape 41"/>
          <p:cNvSpPr>
            <a:spLocks noChangeArrowheads="1"/>
          </p:cNvSpPr>
          <p:nvPr/>
        </p:nvSpPr>
        <p:spPr bwMode="auto">
          <a:xfrm>
            <a:off x="250825" y="6165850"/>
            <a:ext cx="1008063" cy="431800"/>
          </a:xfrm>
          <a:prstGeom prst="flowChartAlternateProcess">
            <a:avLst/>
          </a:prstGeom>
          <a:solidFill>
            <a:srgbClr val="FFFF00">
              <a:alpha val="25098"/>
            </a:srgbClr>
          </a:solidFill>
          <a:ln w="25400">
            <a:solidFill>
              <a:srgbClr val="FFFF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6" name="Rectángulo 5">
            <a:extLst>
              <a:ext uri="{FF2B5EF4-FFF2-40B4-BE49-F238E27FC236}">
                <a16:creationId xmlns:a16="http://schemas.microsoft.com/office/drawing/2014/main" id="{93AAA464-7DF4-48CE-81E0-45860788719C}"/>
              </a:ext>
            </a:extLst>
          </p:cNvPr>
          <p:cNvSpPr/>
          <p:nvPr/>
        </p:nvSpPr>
        <p:spPr bwMode="auto">
          <a:xfrm>
            <a:off x="1258888" y="109910"/>
            <a:ext cx="7725093"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27674" name="Text Box 40"/>
          <p:cNvSpPr txBox="1">
            <a:spLocks noChangeArrowheads="1"/>
          </p:cNvSpPr>
          <p:nvPr/>
        </p:nvSpPr>
        <p:spPr bwMode="auto">
          <a:xfrm>
            <a:off x="1331913" y="58738"/>
            <a:ext cx="5976937" cy="944562"/>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Tareas de la Actividad</a:t>
            </a:r>
          </a:p>
          <a:p>
            <a:pPr algn="l">
              <a:spcBef>
                <a:spcPct val="0"/>
              </a:spcBef>
              <a:spcAft>
                <a:spcPct val="0"/>
              </a:spcAft>
              <a:buFontTx/>
              <a:buNone/>
            </a:pPr>
            <a:r>
              <a:rPr lang="es-PE" sz="2400" b="1" dirty="0">
                <a:solidFill>
                  <a:schemeClr val="bg1"/>
                </a:solidFill>
              </a:rPr>
              <a:t>Realizar las Revisiones de QA</a:t>
            </a:r>
            <a:endParaRPr lang="es-ES" sz="2400" b="1" dirty="0">
              <a:solidFill>
                <a:schemeClr val="bg1"/>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9003" name="Group 43"/>
          <p:cNvGraphicFramePr>
            <a:graphicFrameLocks noGrp="1"/>
          </p:cNvGraphicFramePr>
          <p:nvPr>
            <p:ph/>
            <p:extLst>
              <p:ext uri="{D42A27DB-BD31-4B8C-83A1-F6EECF244321}">
                <p14:modId xmlns:p14="http://schemas.microsoft.com/office/powerpoint/2010/main" val="1722509755"/>
              </p:ext>
            </p:extLst>
          </p:nvPr>
        </p:nvGraphicFramePr>
        <p:xfrm>
          <a:off x="179388" y="1439863"/>
          <a:ext cx="8804593" cy="3054096"/>
        </p:xfrm>
        <a:graphic>
          <a:graphicData uri="http://schemas.openxmlformats.org/drawingml/2006/table">
            <a:tbl>
              <a:tblPr/>
              <a:tblGrid>
                <a:gridCol w="208280">
                  <a:extLst>
                    <a:ext uri="{9D8B030D-6E8A-4147-A177-3AD203B41FA5}">
                      <a16:colId xmlns:a16="http://schemas.microsoft.com/office/drawing/2014/main" val="20000"/>
                    </a:ext>
                  </a:extLst>
                </a:gridCol>
                <a:gridCol w="1179513">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gridCol w="2703512">
                  <a:extLst>
                    <a:ext uri="{9D8B030D-6E8A-4147-A177-3AD203B41FA5}">
                      <a16:colId xmlns:a16="http://schemas.microsoft.com/office/drawing/2014/main" val="20003"/>
                    </a:ext>
                  </a:extLst>
                </a:gridCol>
                <a:gridCol w="1833563">
                  <a:extLst>
                    <a:ext uri="{9D8B030D-6E8A-4147-A177-3AD203B41FA5}">
                      <a16:colId xmlns:a16="http://schemas.microsoft.com/office/drawing/2014/main" val="20004"/>
                    </a:ext>
                  </a:extLst>
                </a:gridCol>
                <a:gridCol w="1800225">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dirty="0">
                          <a:ln>
                            <a:noFill/>
                          </a:ln>
                          <a:solidFill>
                            <a:srgbClr val="000066"/>
                          </a:solidFill>
                          <a:effectLst/>
                          <a:latin typeface="Arial" pitchFamily="34" charset="0"/>
                        </a:rPr>
                        <a:t>#</a:t>
                      </a:r>
                      <a:endParaRPr kumimoji="0" lang="es-ES" sz="1200" b="1"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Rol del Responsable</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Nombre de la Actividad</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Descripción de la Actividad</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Herramientas</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1" i="0" u="none" strike="noStrike" cap="none" normalizeH="0" baseline="0">
                          <a:ln>
                            <a:noFill/>
                          </a:ln>
                          <a:solidFill>
                            <a:srgbClr val="000066"/>
                          </a:solidFill>
                          <a:effectLst/>
                          <a:latin typeface="Arial" pitchFamily="34" charset="0"/>
                        </a:rPr>
                        <a:t>Salidas</a:t>
                      </a:r>
                      <a:endParaRPr kumimoji="0" lang="es-ES" sz="12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5</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de pruebas (GC)</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Revisar Documentos vs. Checklist</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dirty="0">
                          <a:ln>
                            <a:noFill/>
                          </a:ln>
                          <a:solidFill>
                            <a:srgbClr val="000066"/>
                          </a:solidFill>
                          <a:effectLst/>
                          <a:latin typeface="Arial" pitchFamily="34" charset="0"/>
                        </a:rPr>
                        <a:t>El Analista de pruebas revisará los documentos utilizando el </a:t>
                      </a:r>
                      <a:r>
                        <a:rPr kumimoji="0" lang="es-PE" sz="1200" b="0" i="0" u="none" strike="noStrike" cap="none" normalizeH="0" baseline="0" dirty="0" err="1">
                          <a:ln>
                            <a:noFill/>
                          </a:ln>
                          <a:solidFill>
                            <a:srgbClr val="000066"/>
                          </a:solidFill>
                          <a:effectLst/>
                          <a:latin typeface="Arial" pitchFamily="34" charset="0"/>
                        </a:rPr>
                        <a:t>Checklist</a:t>
                      </a:r>
                      <a:r>
                        <a:rPr kumimoji="0" lang="es-PE" sz="1200" b="0" i="0" u="none" strike="noStrike" cap="none" normalizeH="0" baseline="0" dirty="0">
                          <a:ln>
                            <a:noFill/>
                          </a:ln>
                          <a:solidFill>
                            <a:srgbClr val="000066"/>
                          </a:solidFill>
                          <a:effectLst/>
                          <a:latin typeface="Arial" pitchFamily="34" charset="0"/>
                        </a:rPr>
                        <a:t> de Aseguramiento de Calidad</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a:ln>
                            <a:noFill/>
                          </a:ln>
                          <a:solidFill>
                            <a:srgbClr val="000066"/>
                          </a:solidFill>
                          <a:effectLst/>
                          <a:latin typeface="Arial" pitchFamily="34" charset="0"/>
                        </a:rPr>
                        <a:t>7.0.1.29.02.R22 Checklist de Aseguramiento de Calidad</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200" b="0" i="0" u="none" strike="noStrike" cap="none" normalizeH="0" baseline="0">
                          <a:ln>
                            <a:noFill/>
                          </a:ln>
                          <a:solidFill>
                            <a:srgbClr val="000066"/>
                          </a:solidFill>
                          <a:effectLst/>
                          <a:latin typeface="Arial" pitchFamily="34" charset="0"/>
                        </a:rPr>
                        <a:t>Entregables revisados</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6</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de pruebas (GC)</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Poner a disposición para entrega al cliente</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cs typeface="Times New Roman" pitchFamily="18" charset="0"/>
                        </a:rPr>
                        <a:t>Poner a disposición para entrega al cliente.  Se coloca el producto (entregable) en la ubicación del repositorio que corresponda para su entrega al cliente, y se comunica al Responsable y al Analista la conformidad de calidad del producto (entregable).</a:t>
                      </a:r>
                      <a:r>
                        <a:rPr kumimoji="0" lang="es-ES" sz="1200" b="0" i="0" u="none" strike="noStrike" cap="none" normalizeH="0" baseline="0" dirty="0">
                          <a:ln>
                            <a:noFill/>
                          </a:ln>
                          <a:solidFill>
                            <a:srgbClr val="000066"/>
                          </a:solidFill>
                          <a:effectLst/>
                          <a:latin typeface="Arial" pitchFamily="34" charset="0"/>
                        </a:rPr>
                        <a:t>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Panagon</a:t>
                      </a:r>
                      <a:endParaRPr kumimoji="0" lang="es-ES" sz="12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200" b="0" i="0" u="none" strike="noStrike" cap="none" normalizeH="0" baseline="0" dirty="0">
                          <a:ln>
                            <a:noFill/>
                          </a:ln>
                          <a:solidFill>
                            <a:srgbClr val="000066"/>
                          </a:solidFill>
                          <a:effectLst/>
                          <a:latin typeface="Arial" pitchFamily="34" charset="0"/>
                        </a:rPr>
                        <a:t>Entregables conformes.</a:t>
                      </a:r>
                      <a:endParaRPr kumimoji="0" lang="es-ES" sz="12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8704" name="Text Box 25"/>
          <p:cNvSpPr txBox="1">
            <a:spLocks noChangeArrowheads="1"/>
          </p:cNvSpPr>
          <p:nvPr/>
        </p:nvSpPr>
        <p:spPr bwMode="auto">
          <a:xfrm>
            <a:off x="1258888" y="333375"/>
            <a:ext cx="7885112" cy="579438"/>
          </a:xfrm>
          <a:prstGeom prst="rect">
            <a:avLst/>
          </a:prstGeom>
          <a:noFill/>
          <a:ln w="9525">
            <a:noFill/>
            <a:miter lim="800000"/>
            <a:headEnd/>
            <a:tailEnd/>
          </a:ln>
        </p:spPr>
        <p:txBody>
          <a:bodyPr>
            <a:spAutoFit/>
          </a:bodyPr>
          <a:lstStyle/>
          <a:p>
            <a:pPr algn="ctr">
              <a:spcBef>
                <a:spcPct val="0"/>
              </a:spcBef>
              <a:spcAft>
                <a:spcPct val="0"/>
              </a:spcAft>
              <a:buFontTx/>
              <a:buNone/>
            </a:pPr>
            <a:endParaRPr lang="es-ES" sz="3200" b="1">
              <a:solidFill>
                <a:schemeClr val="bg1"/>
              </a:solidFill>
            </a:endParaRPr>
          </a:p>
        </p:txBody>
      </p:sp>
      <p:sp>
        <p:nvSpPr>
          <p:cNvPr id="28706" name="AutoShape 27"/>
          <p:cNvSpPr>
            <a:spLocks noChangeArrowheads="1"/>
          </p:cNvSpPr>
          <p:nvPr/>
        </p:nvSpPr>
        <p:spPr bwMode="auto">
          <a:xfrm>
            <a:off x="250825" y="6165850"/>
            <a:ext cx="1008063" cy="431800"/>
          </a:xfrm>
          <a:prstGeom prst="flowChartAlternateProcess">
            <a:avLst/>
          </a:prstGeom>
          <a:solidFill>
            <a:srgbClr val="FFFF00">
              <a:alpha val="25098"/>
            </a:srgbClr>
          </a:solidFill>
          <a:ln w="25400">
            <a:solidFill>
              <a:srgbClr val="FFFF00"/>
            </a:solidFill>
            <a:miter lim="800000"/>
            <a:headEnd/>
            <a:tailEnd/>
          </a:ln>
        </p:spPr>
        <p:txBody>
          <a:bodyPr wrap="none" anchor="ctr"/>
          <a:lstStyle/>
          <a:p>
            <a:pPr algn="ctr">
              <a:spcBef>
                <a:spcPct val="0"/>
              </a:spcBef>
              <a:spcAft>
                <a:spcPct val="0"/>
              </a:spcAft>
              <a:buFontTx/>
              <a:buNone/>
            </a:pPr>
            <a:r>
              <a:rPr lang="es-PE" sz="1200" b="1">
                <a:solidFill>
                  <a:schemeClr val="tx1"/>
                </a:solidFill>
                <a:hlinkClick r:id="rId3" action="ppaction://hlinksldjump"/>
              </a:rPr>
              <a:t>Regresar</a:t>
            </a:r>
            <a:endParaRPr lang="es-ES" sz="1200" b="1">
              <a:solidFill>
                <a:schemeClr val="tx1"/>
              </a:solidFill>
            </a:endParaRPr>
          </a:p>
        </p:txBody>
      </p:sp>
      <p:sp>
        <p:nvSpPr>
          <p:cNvPr id="6" name="Rectángulo 5">
            <a:extLst>
              <a:ext uri="{FF2B5EF4-FFF2-40B4-BE49-F238E27FC236}">
                <a16:creationId xmlns:a16="http://schemas.microsoft.com/office/drawing/2014/main" id="{BDE44083-6AA6-4F75-B359-78E1003CC37C}"/>
              </a:ext>
            </a:extLst>
          </p:cNvPr>
          <p:cNvSpPr/>
          <p:nvPr/>
        </p:nvSpPr>
        <p:spPr bwMode="auto">
          <a:xfrm>
            <a:off x="1258888" y="109910"/>
            <a:ext cx="7725093"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28705" name="Text Box 26"/>
          <p:cNvSpPr txBox="1">
            <a:spLocks noChangeArrowheads="1"/>
          </p:cNvSpPr>
          <p:nvPr/>
        </p:nvSpPr>
        <p:spPr bwMode="auto">
          <a:xfrm>
            <a:off x="1331913" y="58738"/>
            <a:ext cx="5976937" cy="944562"/>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Tareas de la Actividad</a:t>
            </a:r>
          </a:p>
          <a:p>
            <a:pPr algn="l">
              <a:spcBef>
                <a:spcPct val="0"/>
              </a:spcBef>
              <a:spcAft>
                <a:spcPct val="0"/>
              </a:spcAft>
              <a:buFontTx/>
              <a:buNone/>
            </a:pPr>
            <a:r>
              <a:rPr lang="es-PE" sz="2400" b="1" dirty="0">
                <a:solidFill>
                  <a:schemeClr val="bg1"/>
                </a:solidFill>
              </a:rPr>
              <a:t>Realizar las Revisiones de QA</a:t>
            </a:r>
            <a:endParaRPr lang="es-ES" sz="2400" b="1" dirty="0">
              <a:solidFill>
                <a:schemeClr val="bg1"/>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43011"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6. Métricas del Proceso</a:t>
            </a:r>
          </a:p>
        </p:txBody>
      </p:sp>
      <p:grpSp>
        <p:nvGrpSpPr>
          <p:cNvPr id="29700" name="Group 7"/>
          <p:cNvGrpSpPr>
            <a:grpSpLocks/>
          </p:cNvGrpSpPr>
          <p:nvPr/>
        </p:nvGrpSpPr>
        <p:grpSpPr bwMode="auto">
          <a:xfrm>
            <a:off x="1128713" y="2247900"/>
            <a:ext cx="6884987" cy="3484563"/>
            <a:chOff x="711" y="1416"/>
            <a:chExt cx="4337" cy="2195"/>
          </a:xfrm>
        </p:grpSpPr>
        <p:sp>
          <p:nvSpPr>
            <p:cNvPr id="29701"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29702"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29703"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29704"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29705"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29706"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29707"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29708"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29709"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29710"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29711"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29712"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29713"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29714"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29715"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29716"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29717"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29718"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29719"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29720"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29721"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29722"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29723"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29724"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29725"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29726"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29727"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29728"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29729"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29730"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29731"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29732"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29733"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29734"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29735"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29736"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29737"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29738"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29739"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29740"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29741"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29742"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29743"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29744"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29745"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29746"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29747"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29748"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29749"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29750"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29751"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29752"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29753"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29754"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29755"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29756"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29757"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29758"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29759"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29760"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29761"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29762"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29763"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29764"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29765"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29766"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29767"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29768"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29769"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29770"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29771"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29772"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29773"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29774"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29775"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29776"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29777"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29778"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29779"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29780"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29781"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29782"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29783"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29784"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29785"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29786"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29787"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29788"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29789"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29790"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29791"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29792"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29793"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29794"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29795"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29796"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29797"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29798"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29799"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29800"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29801"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29802"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29803"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29804"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29805"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29806"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29807"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29808"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29809"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29810"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29811"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29812"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975897DF-BB2F-472A-BCA5-751197E988AD}"/>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1000"/>
                                        <p:tgtEl>
                                          <p:spTgt spid="430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010"/>
                                        </p:tgtEl>
                                        <p:attrNameLst>
                                          <p:attrName>style.visibility</p:attrName>
                                        </p:attrNameLst>
                                      </p:cBhvr>
                                      <p:to>
                                        <p:strVal val="visible"/>
                                      </p:to>
                                    </p:set>
                                    <p:animEffect transition="in" filter="fade">
                                      <p:cBhvr>
                                        <p:cTn id="10" dur="10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430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55"/>
          <p:cNvSpPr>
            <a:spLocks noChangeArrowheads="1"/>
          </p:cNvSpPr>
          <p:nvPr/>
        </p:nvSpPr>
        <p:spPr bwMode="auto">
          <a:xfrm>
            <a:off x="2198688" y="1844675"/>
            <a:ext cx="4679950" cy="2808288"/>
          </a:xfrm>
          <a:prstGeom prst="rect">
            <a:avLst/>
          </a:prstGeom>
          <a:solidFill>
            <a:srgbClr val="FFB089"/>
          </a:solidFill>
          <a:ln w="9525" algn="ctr">
            <a:solidFill>
              <a:srgbClr val="993300"/>
            </a:solidFill>
            <a:miter lim="800000"/>
            <a:headEnd/>
            <a:tailEnd/>
          </a:ln>
        </p:spPr>
        <p:txBody>
          <a:bodyPr wrap="none" anchor="ctr"/>
          <a:lstStyle/>
          <a:p>
            <a:endParaRPr lang="es-ES"/>
          </a:p>
        </p:txBody>
      </p:sp>
      <p:sp>
        <p:nvSpPr>
          <p:cNvPr id="30724" name="AutoShape 154">
            <a:hlinkClick r:id="rId3" action="ppaction://hlinkfile"/>
          </p:cNvPr>
          <p:cNvSpPr>
            <a:spLocks noChangeArrowheads="1"/>
          </p:cNvSpPr>
          <p:nvPr/>
        </p:nvSpPr>
        <p:spPr bwMode="auto">
          <a:xfrm>
            <a:off x="2771775" y="2060575"/>
            <a:ext cx="3459163" cy="863600"/>
          </a:xfrm>
          <a:prstGeom prst="foldedCorner">
            <a:avLst>
              <a:gd name="adj" fmla="val 12500"/>
            </a:avLst>
          </a:prstGeom>
          <a:solidFill>
            <a:srgbClr val="FFCC00"/>
          </a:solidFill>
          <a:ln w="9525">
            <a:noFill/>
            <a:round/>
            <a:headEnd/>
            <a:tailEnd/>
          </a:ln>
          <a:effectLst>
            <a:prstShdw prst="shdw17" dist="17961" dir="2700000">
              <a:srgbClr val="997A00"/>
            </a:prstShdw>
          </a:effectLst>
        </p:spPr>
        <p:txBody>
          <a:bodyPr anchor="ctr"/>
          <a:lstStyle/>
          <a:p>
            <a:pPr algn="ctr">
              <a:spcBef>
                <a:spcPct val="0"/>
              </a:spcBef>
              <a:spcAft>
                <a:spcPct val="0"/>
              </a:spcAft>
              <a:buFontTx/>
              <a:buNone/>
            </a:pPr>
            <a:r>
              <a:rPr lang="es-PE" b="1">
                <a:solidFill>
                  <a:srgbClr val="A50021"/>
                </a:solidFill>
                <a:hlinkClick r:id="rId4" action="ppaction://hlinkfile"/>
              </a:rPr>
              <a:t>Ficha de Porcentaje de Revisiones QA del Producto</a:t>
            </a:r>
            <a:endParaRPr lang="es-PE" b="1">
              <a:solidFill>
                <a:srgbClr val="A50021"/>
              </a:solidFill>
            </a:endParaRPr>
          </a:p>
        </p:txBody>
      </p:sp>
      <p:sp>
        <p:nvSpPr>
          <p:cNvPr id="30725" name="AutoShape 156">
            <a:hlinkClick r:id="rId5" action="ppaction://hlinkfile"/>
          </p:cNvPr>
          <p:cNvSpPr>
            <a:spLocks noChangeArrowheads="1"/>
          </p:cNvSpPr>
          <p:nvPr/>
        </p:nvSpPr>
        <p:spPr bwMode="auto">
          <a:xfrm>
            <a:off x="2771775" y="3284538"/>
            <a:ext cx="3459163" cy="863600"/>
          </a:xfrm>
          <a:prstGeom prst="foldedCorner">
            <a:avLst>
              <a:gd name="adj" fmla="val 12500"/>
            </a:avLst>
          </a:prstGeom>
          <a:solidFill>
            <a:srgbClr val="FFCC00"/>
          </a:solidFill>
          <a:ln w="9525">
            <a:noFill/>
            <a:round/>
            <a:headEnd/>
            <a:tailEnd/>
          </a:ln>
          <a:effectLst>
            <a:prstShdw prst="shdw17" dist="17961" dir="2700000">
              <a:srgbClr val="997A00"/>
            </a:prstShdw>
          </a:effectLst>
        </p:spPr>
        <p:txBody>
          <a:bodyPr anchor="ctr"/>
          <a:lstStyle/>
          <a:p>
            <a:pPr algn="ctr">
              <a:spcBef>
                <a:spcPct val="0"/>
              </a:spcBef>
              <a:spcAft>
                <a:spcPct val="0"/>
              </a:spcAft>
              <a:buFontTx/>
              <a:buNone/>
            </a:pPr>
            <a:r>
              <a:rPr lang="es-PE" b="1">
                <a:solidFill>
                  <a:srgbClr val="A50021"/>
                </a:solidFill>
                <a:hlinkClick r:id="rId6" action="ppaction://hlinkfile"/>
              </a:rPr>
              <a:t>Ficha de </a:t>
            </a:r>
            <a:r>
              <a:rPr lang="es-ES" b="1">
                <a:solidFill>
                  <a:srgbClr val="A50021"/>
                </a:solidFill>
                <a:hlinkClick r:id="rId6" action="ppaction://hlinkfile"/>
              </a:rPr>
              <a:t>Num de NConformidades QA del Producto</a:t>
            </a:r>
            <a:endParaRPr lang="es-ES" b="1">
              <a:solidFill>
                <a:srgbClr val="A50021"/>
              </a:solidFill>
            </a:endParaRPr>
          </a:p>
        </p:txBody>
      </p:sp>
      <p:sp>
        <p:nvSpPr>
          <p:cNvPr id="6" name="Rectángulo 5">
            <a:extLst>
              <a:ext uri="{FF2B5EF4-FFF2-40B4-BE49-F238E27FC236}">
                <a16:creationId xmlns:a16="http://schemas.microsoft.com/office/drawing/2014/main" id="{991FC134-1C0A-448D-A39F-E674D083C3CF}"/>
              </a:ext>
            </a:extLst>
          </p:cNvPr>
          <p:cNvSpPr/>
          <p:nvPr/>
        </p:nvSpPr>
        <p:spPr bwMode="auto">
          <a:xfrm>
            <a:off x="1259632" y="124942"/>
            <a:ext cx="7776864"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30723" name="Text Box 12"/>
          <p:cNvSpPr txBox="1">
            <a:spLocks noChangeArrowheads="1"/>
          </p:cNvSpPr>
          <p:nvPr/>
        </p:nvSpPr>
        <p:spPr bwMode="auto">
          <a:xfrm>
            <a:off x="1352550" y="188913"/>
            <a:ext cx="3973513"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dirty="0">
                <a:solidFill>
                  <a:schemeClr val="bg1"/>
                </a:solidFill>
              </a:rPr>
              <a:t>Métricas del Proceso</a:t>
            </a:r>
            <a:endParaRPr lang="es-ES" sz="3200" b="1" dirty="0">
              <a:solidFill>
                <a:schemeClr val="bg1"/>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114300" y="1241425"/>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118787" name="Text Box 3"/>
          <p:cNvSpPr txBox="1">
            <a:spLocks noChangeArrowheads="1"/>
          </p:cNvSpPr>
          <p:nvPr/>
        </p:nvSpPr>
        <p:spPr bwMode="auto">
          <a:xfrm>
            <a:off x="179388" y="1546225"/>
            <a:ext cx="8775700" cy="15144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1. Objetivos y Alcance del Proceso</a:t>
            </a:r>
          </a:p>
        </p:txBody>
      </p:sp>
      <p:grpSp>
        <p:nvGrpSpPr>
          <p:cNvPr id="4100" name="Group 7"/>
          <p:cNvGrpSpPr>
            <a:grpSpLocks/>
          </p:cNvGrpSpPr>
          <p:nvPr/>
        </p:nvGrpSpPr>
        <p:grpSpPr bwMode="auto">
          <a:xfrm>
            <a:off x="1128713" y="2247900"/>
            <a:ext cx="6884987" cy="3484563"/>
            <a:chOff x="711" y="1416"/>
            <a:chExt cx="4337" cy="2195"/>
          </a:xfrm>
        </p:grpSpPr>
        <p:sp>
          <p:nvSpPr>
            <p:cNvPr id="4101"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4102"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4103"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4104"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4105"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4106"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4107"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4108"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4109"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4110"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4111"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4112"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4113"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4114"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4115"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4116"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4117"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4118"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4119"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4120"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4121"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4122"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4123"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4124"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4125"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4126"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4127"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4128"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4129"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4130"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4131"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4132"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4133"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4134"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4135"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4136"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4137"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4138"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4139"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4140"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4141"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4142"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4143"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4144"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4145"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4146"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4147"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4148"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4149"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4150"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4151"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4152"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4153"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4154"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4155"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4156"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4157"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4158"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4159"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4160"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4161"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4162"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4163"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4164"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4165"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4166"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4167"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4168"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4169"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4170"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4171"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4172"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4173"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4174"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4175"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4176"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4177"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4178"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4179"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4180"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4181"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4182"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4183"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4184"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4185"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4186"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4187"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4188"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4189"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4190"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4191"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4192"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4193"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4194"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4195"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4196"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4197"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4198"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4199"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4200"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4201"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4202"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4203"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4204"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4205"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4206"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4207"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4208"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4209"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4210"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4211"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4212"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C24114A8-50A9-4941-9C80-6719B421E453}"/>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fade">
                                      <p:cBhvr>
                                        <p:cTn id="7" dur="1000"/>
                                        <p:tgtEl>
                                          <p:spTgt spid="1187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786"/>
                                        </p:tgtEl>
                                        <p:attrNameLst>
                                          <p:attrName>style.visibility</p:attrName>
                                        </p:attrNameLst>
                                      </p:cBhvr>
                                      <p:to>
                                        <p:strVal val="visible"/>
                                      </p:to>
                                    </p:set>
                                    <p:animEffect transition="in" filter="fade">
                                      <p:cBhvr>
                                        <p:cTn id="10" dur="1000"/>
                                        <p:tgtEl>
                                          <p:spTgt spid="11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nimBg="1"/>
      <p:bldP spid="11878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58371"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7. Artefactos del Proceso</a:t>
            </a:r>
          </a:p>
        </p:txBody>
      </p:sp>
      <p:grpSp>
        <p:nvGrpSpPr>
          <p:cNvPr id="31748" name="Group 7"/>
          <p:cNvGrpSpPr>
            <a:grpSpLocks/>
          </p:cNvGrpSpPr>
          <p:nvPr/>
        </p:nvGrpSpPr>
        <p:grpSpPr bwMode="auto">
          <a:xfrm>
            <a:off x="1128713" y="2247900"/>
            <a:ext cx="6884987" cy="3484563"/>
            <a:chOff x="711" y="1416"/>
            <a:chExt cx="4337" cy="2195"/>
          </a:xfrm>
        </p:grpSpPr>
        <p:sp>
          <p:nvSpPr>
            <p:cNvPr id="31749"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31750"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31751"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31752"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31753"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31754"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31755"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31756"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31757"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31758"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31759"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31760"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31761"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31762"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31763"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31764"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31765"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31766"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31767"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31768"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31769"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31770"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31771"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31772"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31773"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31774"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31775"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31776"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31777"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31778"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31779"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31780"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31781"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31782"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31783"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31784"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31785"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31786"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31787"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31788"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31789"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31790"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31791"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31792"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31793"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31794"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31795"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31796"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31797"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31798"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31799"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31800"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31801"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31802"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31803"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31804"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31805"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31806"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31807"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31808"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31809"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31810"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31811"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31812"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31813"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31814"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31815"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31816"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31817"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31818"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31819"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31820"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31821"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31822"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31823"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31824"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31825"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31826"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31827"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31828"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31829"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31830"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31831"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31832"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31833"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31834"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31835"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31836"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31837"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31838"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31839"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31840"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31841"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31842"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31843"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31844"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31845"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31846"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31847"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31848"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31849"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31850"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31851"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31852"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31853"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31854"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31855"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31856"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31857"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31858"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31859"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31860"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AD11C59C-EA68-4169-860D-1DA1122EC45F}"/>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fade">
                                      <p:cBhvr>
                                        <p:cTn id="7" dur="1000"/>
                                        <p:tgtEl>
                                          <p:spTgt spid="583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370"/>
                                        </p:tgtEl>
                                        <p:attrNameLst>
                                          <p:attrName>style.visibility</p:attrName>
                                        </p:attrNameLst>
                                      </p:cBhvr>
                                      <p:to>
                                        <p:strVal val="visible"/>
                                      </p:to>
                                    </p:set>
                                    <p:animEffect transition="in" filter="fade">
                                      <p:cBhvr>
                                        <p:cTn id="10" dur="1000"/>
                                        <p:tgtEl>
                                          <p:spTgt spid="58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p:bldP spid="5837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049" name="Group 345"/>
          <p:cNvGraphicFramePr>
            <a:graphicFrameLocks noGrp="1"/>
          </p:cNvGraphicFramePr>
          <p:nvPr>
            <p:ph/>
          </p:nvPr>
        </p:nvGraphicFramePr>
        <p:xfrm>
          <a:off x="376238" y="1363663"/>
          <a:ext cx="8516937" cy="4599623"/>
        </p:xfrm>
        <a:graphic>
          <a:graphicData uri="http://schemas.openxmlformats.org/drawingml/2006/table">
            <a:tbl>
              <a:tblPr/>
              <a:tblGrid>
                <a:gridCol w="441325">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716087">
                  <a:extLst>
                    <a:ext uri="{9D8B030D-6E8A-4147-A177-3AD203B41FA5}">
                      <a16:colId xmlns:a16="http://schemas.microsoft.com/office/drawing/2014/main" val="20002"/>
                    </a:ext>
                  </a:extLst>
                </a:gridCol>
                <a:gridCol w="2255838">
                  <a:extLst>
                    <a:ext uri="{9D8B030D-6E8A-4147-A177-3AD203B41FA5}">
                      <a16:colId xmlns:a16="http://schemas.microsoft.com/office/drawing/2014/main" val="20003"/>
                    </a:ext>
                  </a:extLst>
                </a:gridCol>
                <a:gridCol w="2160587">
                  <a:extLst>
                    <a:ext uri="{9D8B030D-6E8A-4147-A177-3AD203B41FA5}">
                      <a16:colId xmlns:a16="http://schemas.microsoft.com/office/drawing/2014/main" val="20004"/>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Artefacto</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Subproceso</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Actividad</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Tarea</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rPr>
                        <a:t>1</a:t>
                      </a: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500" b="0" i="0" u="none" strike="noStrike" cap="none" normalizeH="0" baseline="0">
                          <a:ln>
                            <a:noFill/>
                          </a:ln>
                          <a:solidFill>
                            <a:srgbClr val="000066"/>
                          </a:solidFill>
                          <a:effectLst/>
                          <a:latin typeface="Arial" pitchFamily="34" charset="0"/>
                          <a:cs typeface="Arial" pitchFamily="34" charset="0"/>
                        </a:rPr>
                        <a:t>7.0.1.29.02.R06 Herramienta de Gestión QA-Producto</a:t>
                      </a:r>
                      <a:endParaRPr kumimoji="0" lang="es-ES" sz="15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cs typeface="Arial" pitchFamily="34" charset="0"/>
                        </a:rPr>
                        <a:t>Planificación de Actividades de QA</a:t>
                      </a:r>
                      <a:endParaRPr kumimoji="0" lang="es-ES" sz="15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40005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rPr>
                        <a:t>2</a:t>
                      </a:r>
                      <a:endParaRPr kumimoji="0" lang="es-ES" sz="1500" b="0" i="0" u="none" strike="noStrike" cap="none" normalizeH="0" baseline="0">
                        <a:ln>
                          <a:noFill/>
                        </a:ln>
                        <a:solidFill>
                          <a:srgbClr val="000066"/>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500" b="0" i="0" u="none" strike="noStrike" cap="none" normalizeH="0" baseline="0">
                          <a:ln>
                            <a:noFill/>
                          </a:ln>
                          <a:solidFill>
                            <a:srgbClr val="000066"/>
                          </a:solidFill>
                          <a:effectLst/>
                          <a:latin typeface="Arial" pitchFamily="34" charset="0"/>
                          <a:cs typeface="Arial" pitchFamily="34" charset="0"/>
                        </a:rPr>
                        <a:t>7.0.1.29.02.R06 Herramienta de Gestión QA-Producto</a:t>
                      </a: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1500" b="0" i="0" u="none" strike="noStrike" cap="none" normalizeH="0" baseline="0">
                        <a:ln>
                          <a:noFill/>
                        </a:ln>
                        <a:solidFill>
                          <a:srgbClr val="000066"/>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1500" b="0" i="0" u="none" strike="noStrike" cap="none" normalizeH="0" baseline="0">
                        <a:ln>
                          <a:noFill/>
                        </a:ln>
                        <a:solidFill>
                          <a:srgbClr val="000066"/>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cs typeface="Arial" pitchFamily="34" charset="0"/>
                        </a:rPr>
                        <a:t>Ejecución de Plan de QA</a:t>
                      </a: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rPr>
                        <a:t>Todas las Actividades del Subproceso</a:t>
                      </a: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500" b="0" i="0" u="none" strike="noStrike" cap="none" normalizeH="0" baseline="0">
                          <a:ln>
                            <a:noFill/>
                          </a:ln>
                          <a:solidFill>
                            <a:srgbClr val="000066"/>
                          </a:solidFill>
                          <a:effectLst/>
                          <a:latin typeface="Arial" pitchFamily="34" charset="0"/>
                          <a:cs typeface="Arial" pitchFamily="34" charset="0"/>
                        </a:rPr>
                        <a:t>Levantamiento de NC</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500" b="0" i="0" u="none" strike="noStrike" cap="none" normalizeH="0" baseline="0">
                          <a:ln>
                            <a:noFill/>
                          </a:ln>
                          <a:solidFill>
                            <a:srgbClr val="000066"/>
                          </a:solidFill>
                          <a:effectLst/>
                          <a:latin typeface="Arial" pitchFamily="34" charset="0"/>
                          <a:cs typeface="Arial" pitchFamily="34" charset="0"/>
                        </a:rPr>
                        <a:t>Seguimiento</a:t>
                      </a:r>
                      <a:endParaRPr kumimoji="0" lang="es-ES_tradnl" sz="15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400050">
                <a:tc vMerge="1">
                  <a:txBody>
                    <a:bodyPr/>
                    <a:lstStyle/>
                    <a:p>
                      <a:endParaRPr lang="es-E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cs typeface="Arial" pitchFamily="34" charset="0"/>
                        </a:rPr>
                        <a:t>7.0.1.29.02.R22 Checklist de Aseguramiento de Calidad</a:t>
                      </a:r>
                      <a:endParaRPr kumimoji="0" lang="es-ES" sz="15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500" b="0" i="0" u="none" strike="noStrike" cap="none" normalizeH="0" baseline="0">
                          <a:ln>
                            <a:noFill/>
                          </a:ln>
                          <a:solidFill>
                            <a:srgbClr val="000066"/>
                          </a:solidFill>
                          <a:effectLst/>
                          <a:latin typeface="Arial" pitchFamily="34" charset="0"/>
                          <a:cs typeface="Arial" pitchFamily="34" charset="0"/>
                        </a:rPr>
                        <a:t>Revisar Documentos vs. Checklist</a:t>
                      </a:r>
                      <a:endParaRPr kumimoji="0" lang="es-ES" sz="15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rPr>
                        <a:t>3</a:t>
                      </a: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38DD1"/>
                      </a:solidFill>
                      <a:prstDash val="solid"/>
                      <a:round/>
                      <a:headEnd type="none" w="med" len="med"/>
                      <a:tailEnd type="none" w="med" len="med"/>
                    </a:lnL>
                    <a:lnR w="12700" cap="flat" cmpd="sng" algn="ctr">
                      <a:solidFill>
                        <a:srgbClr val="438DD1"/>
                      </a:solidFill>
                      <a:prstDash val="solid"/>
                      <a:round/>
                      <a:headEnd type="none" w="med" len="med"/>
                      <a:tailEnd type="none" w="med" len="med"/>
                    </a:lnR>
                    <a:lnT w="12700" cap="flat" cmpd="sng" algn="ctr">
                      <a:solidFill>
                        <a:srgbClr val="438DD1"/>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500" b="0" i="0" u="none" strike="noStrike" cap="none" normalizeH="0" baseline="0">
                          <a:ln>
                            <a:noFill/>
                          </a:ln>
                          <a:solidFill>
                            <a:srgbClr val="000066"/>
                          </a:solidFill>
                          <a:effectLst/>
                          <a:latin typeface="Arial" pitchFamily="34" charset="0"/>
                          <a:cs typeface="Arial" pitchFamily="34" charset="0"/>
                        </a:rPr>
                        <a:t>7.0.1.29.02.R06 Herramienta de Gestión QA-Producto</a:t>
                      </a:r>
                      <a:endParaRPr kumimoji="0" lang="es-ES" sz="15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rgbClr val="438DD1"/>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cs typeface="Arial" pitchFamily="34" charset="0"/>
                        </a:rPr>
                        <a:t>Elaboración de Informe de Resultados QA</a:t>
                      </a: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38DD1"/>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a:ln>
                            <a:noFill/>
                          </a:ln>
                          <a:solidFill>
                            <a:srgbClr val="000066"/>
                          </a:solidFill>
                          <a:effectLst/>
                          <a:latin typeface="Arial" pitchFamily="34" charset="0"/>
                        </a:rPr>
                        <a:t>Todas las Actividades del Subproceso</a:t>
                      </a:r>
                      <a:endParaRPr kumimoji="0" lang="es-ES" sz="15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_tradnl" sz="1500" b="0" i="0" u="none" strike="noStrike" cap="none" normalizeH="0" baseline="0">
                        <a:ln>
                          <a:noFill/>
                        </a:ln>
                        <a:solidFill>
                          <a:srgbClr val="000066"/>
                        </a:solidFill>
                        <a:effectLst/>
                        <a:latin typeface="Arial" pitchFamily="34" charset="0"/>
                        <a:cs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bl>
          </a:graphicData>
        </a:graphic>
      </p:graphicFrame>
      <p:sp>
        <p:nvSpPr>
          <p:cNvPr id="4" name="Rectángulo 3">
            <a:extLst>
              <a:ext uri="{FF2B5EF4-FFF2-40B4-BE49-F238E27FC236}">
                <a16:creationId xmlns:a16="http://schemas.microsoft.com/office/drawing/2014/main" id="{24B7C014-E067-4185-9302-92811B0CBD94}"/>
              </a:ext>
            </a:extLst>
          </p:cNvPr>
          <p:cNvSpPr/>
          <p:nvPr/>
        </p:nvSpPr>
        <p:spPr bwMode="auto">
          <a:xfrm>
            <a:off x="1259632" y="116632"/>
            <a:ext cx="7776864"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32770" name="Text Box 3"/>
          <p:cNvSpPr txBox="1">
            <a:spLocks noChangeArrowheads="1"/>
          </p:cNvSpPr>
          <p:nvPr/>
        </p:nvSpPr>
        <p:spPr bwMode="auto">
          <a:xfrm>
            <a:off x="1352550" y="188913"/>
            <a:ext cx="4603750"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b="1" dirty="0">
                <a:solidFill>
                  <a:schemeClr val="bg1"/>
                </a:solidFill>
              </a:rPr>
              <a:t>Artefactos del Proceso</a:t>
            </a:r>
            <a:endParaRPr lang="es-ES" sz="3200" b="1" dirty="0">
              <a:solidFill>
                <a:schemeClr val="bg1"/>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56323"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8. Historial de Revisiones</a:t>
            </a:r>
          </a:p>
        </p:txBody>
      </p:sp>
      <p:grpSp>
        <p:nvGrpSpPr>
          <p:cNvPr id="33796" name="Group 7"/>
          <p:cNvGrpSpPr>
            <a:grpSpLocks/>
          </p:cNvGrpSpPr>
          <p:nvPr/>
        </p:nvGrpSpPr>
        <p:grpSpPr bwMode="auto">
          <a:xfrm>
            <a:off x="1128713" y="2247900"/>
            <a:ext cx="6884987" cy="3484563"/>
            <a:chOff x="711" y="1416"/>
            <a:chExt cx="4337" cy="2195"/>
          </a:xfrm>
        </p:grpSpPr>
        <p:sp>
          <p:nvSpPr>
            <p:cNvPr id="33797"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33798"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33799"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33800"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33801"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33802"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33803"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33804"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33805"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33806"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33807"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33808"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33809"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33810"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33811"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33812"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33813"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33814"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33815"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33816"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33817"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33818"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33819"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33820"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33821"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33822"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33823"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33824"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33825"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33826"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33827"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33828"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33829"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33830"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33831"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33832"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33833"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33834"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33835"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33836"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33837"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33838"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33839"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33840"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33841"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33842"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33843"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33844"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33845"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33846"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33847"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33848"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33849"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33850"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33851"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33852"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33853"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33854"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33855"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33856"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33857"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33858"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33859"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33860"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33861"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33862"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33863"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33864"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33865"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33866"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33867"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33868"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33869"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33870"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33871"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33872"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33873"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33874"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33875"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33876"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33877"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33878"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33879"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33880"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33881"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33882"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33883"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33884"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33885"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33886"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33887"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33888"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33889"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33890"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33891"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33892"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33893"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33894"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33895"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33896"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33897"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33898"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33899"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33900"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33901"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33902"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33903"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33904"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33905"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33906"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33907"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33908"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71AABAAF-A795-497A-B9A9-2E85430E038A}"/>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fade">
                                      <p:cBhvr>
                                        <p:cTn id="7" dur="1000"/>
                                        <p:tgtEl>
                                          <p:spTgt spid="563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322"/>
                                        </p:tgtEl>
                                        <p:attrNameLst>
                                          <p:attrName>style.visibility</p:attrName>
                                        </p:attrNameLst>
                                      </p:cBhvr>
                                      <p:to>
                                        <p:strVal val="visible"/>
                                      </p:to>
                                    </p:set>
                                    <p:animEffect transition="in" filter="fade">
                                      <p:cBhvr>
                                        <p:cTn id="10" dur="10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nimBg="1"/>
      <p:bldP spid="563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632" name="Group 56"/>
          <p:cNvGraphicFramePr>
            <a:graphicFrameLocks noGrp="1"/>
          </p:cNvGraphicFramePr>
          <p:nvPr>
            <p:ph/>
            <p:extLst>
              <p:ext uri="{D42A27DB-BD31-4B8C-83A1-F6EECF244321}">
                <p14:modId xmlns:p14="http://schemas.microsoft.com/office/powerpoint/2010/main" val="1029444152"/>
              </p:ext>
            </p:extLst>
          </p:nvPr>
        </p:nvGraphicFramePr>
        <p:xfrm>
          <a:off x="250825" y="1250950"/>
          <a:ext cx="8620125" cy="3955734"/>
        </p:xfrm>
        <a:graphic>
          <a:graphicData uri="http://schemas.openxmlformats.org/drawingml/2006/table">
            <a:tbl>
              <a:tblPr/>
              <a:tblGrid>
                <a:gridCol w="217488">
                  <a:extLst>
                    <a:ext uri="{9D8B030D-6E8A-4147-A177-3AD203B41FA5}">
                      <a16:colId xmlns:a16="http://schemas.microsoft.com/office/drawing/2014/main" val="20000"/>
                    </a:ext>
                  </a:extLst>
                </a:gridCol>
                <a:gridCol w="935037">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1873250">
                  <a:extLst>
                    <a:ext uri="{9D8B030D-6E8A-4147-A177-3AD203B41FA5}">
                      <a16:colId xmlns:a16="http://schemas.microsoft.com/office/drawing/2014/main" val="20003"/>
                    </a:ext>
                  </a:extLst>
                </a:gridCol>
                <a:gridCol w="1800225">
                  <a:extLst>
                    <a:ext uri="{9D8B030D-6E8A-4147-A177-3AD203B41FA5}">
                      <a16:colId xmlns:a16="http://schemas.microsoft.com/office/drawing/2014/main" val="20004"/>
                    </a:ext>
                  </a:extLst>
                </a:gridCol>
                <a:gridCol w="1006475">
                  <a:extLst>
                    <a:ext uri="{9D8B030D-6E8A-4147-A177-3AD203B41FA5}">
                      <a16:colId xmlns:a16="http://schemas.microsoft.com/office/drawing/2014/main" val="20005"/>
                    </a:ext>
                  </a:extLst>
                </a:gridCol>
                <a:gridCol w="1779587">
                  <a:extLst>
                    <a:ext uri="{9D8B030D-6E8A-4147-A177-3AD203B41FA5}">
                      <a16:colId xmlns:a16="http://schemas.microsoft.com/office/drawing/2014/main" val="20006"/>
                    </a:ext>
                  </a:extLst>
                </a:gridCol>
              </a:tblGrid>
              <a:tr h="54768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rgbClr val="000066"/>
                          </a:solidFill>
                          <a:effectLst/>
                          <a:latin typeface="Arial" pitchFamily="34" charset="0"/>
                        </a:rPr>
                        <a:t>#</a:t>
                      </a:r>
                      <a:endParaRPr kumimoji="0" lang="es-ES" sz="1600" b="1" i="0" u="none" strike="noStrike" cap="none" normalizeH="0" baseline="0" dirty="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Versión</a:t>
                      </a:r>
                      <a:endParaRPr kumimoji="0" lang="es-ES" sz="16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Fecha</a:t>
                      </a:r>
                      <a:endParaRPr kumimoji="0" lang="es-ES" sz="16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Autor / Rol</a:t>
                      </a:r>
                      <a:endParaRPr kumimoji="0" lang="es-ES" sz="16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Descripción</a:t>
                      </a:r>
                      <a:endParaRPr kumimoji="0" lang="es-ES" sz="16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Estado</a:t>
                      </a:r>
                      <a:endParaRPr kumimoji="0" lang="es-ES" sz="16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Responsable de revisión y/o aprobación / Rol</a:t>
                      </a:r>
                      <a:endParaRPr kumimoji="0" lang="es-ES" sz="1600" b="1"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extLst>
                  <a:ext uri="{0D108BD9-81ED-4DB2-BD59-A6C34878D82A}">
                    <a16:rowId xmlns:a16="http://schemas.microsoft.com/office/drawing/2014/main" val="10000"/>
                  </a:ext>
                </a:extLst>
              </a:tr>
              <a:tr h="500063">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a:ln>
                            <a:noFill/>
                          </a:ln>
                          <a:solidFill>
                            <a:srgbClr val="000066"/>
                          </a:solidFill>
                          <a:effectLst/>
                          <a:latin typeface="Arial" pitchFamily="34" charset="0"/>
                        </a:rPr>
                        <a:t>1</a:t>
                      </a:r>
                      <a:endParaRPr kumimoji="0" lang="es-ES" sz="1400" b="0" i="0" u="none" strike="noStrike" cap="none" normalizeH="0" baseline="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0.1</a:t>
                      </a: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a:ln>
                            <a:noFill/>
                          </a:ln>
                          <a:solidFill>
                            <a:srgbClr val="000066"/>
                          </a:solidFill>
                          <a:effectLst/>
                          <a:latin typeface="Arial" pitchFamily="34" charset="0"/>
                        </a:rPr>
                        <a:t>15-10-2018</a:t>
                      </a:r>
                      <a:endParaRPr kumimoji="0" lang="es-ES" sz="14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dirty="0">
                          <a:ln>
                            <a:noFill/>
                          </a:ln>
                          <a:solidFill>
                            <a:srgbClr val="000066"/>
                          </a:solidFill>
                          <a:effectLst/>
                          <a:latin typeface="Arial" pitchFamily="34" charset="0"/>
                        </a:rPr>
                        <a:t>Barrera Garay David</a:t>
                      </a:r>
                      <a:endParaRPr kumimoji="0" lang="es-ES" sz="14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a:ln>
                            <a:noFill/>
                          </a:ln>
                          <a:solidFill>
                            <a:srgbClr val="000066"/>
                          </a:solidFill>
                          <a:effectLst/>
                          <a:latin typeface="Arial" pitchFamily="34" charset="0"/>
                        </a:rPr>
                        <a:t>Adecuación</a:t>
                      </a:r>
                      <a:r>
                        <a:rPr kumimoji="0" lang="es-ES" sz="1400" b="0" i="0" u="none" strike="noStrike" cap="none" normalizeH="0" baseline="0" dirty="0">
                          <a:ln>
                            <a:noFill/>
                          </a:ln>
                          <a:solidFill>
                            <a:srgbClr val="000066"/>
                          </a:solidFill>
                          <a:effectLst/>
                          <a:latin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En revisión</a:t>
                      </a: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a:ln>
                            <a:noFill/>
                          </a:ln>
                          <a:solidFill>
                            <a:srgbClr val="000066"/>
                          </a:solidFill>
                          <a:effectLst/>
                          <a:latin typeface="Arial" pitchFamily="34" charset="0"/>
                        </a:rPr>
                        <a:t>Manuel </a:t>
                      </a:r>
                      <a:r>
                        <a:rPr kumimoji="0" lang="es-PE" sz="1400" b="0" i="0" u="none" strike="noStrike" cap="none" normalizeH="0" baseline="0" dirty="0" err="1">
                          <a:ln>
                            <a:noFill/>
                          </a:ln>
                          <a:solidFill>
                            <a:srgbClr val="000066"/>
                          </a:solidFill>
                          <a:effectLst/>
                          <a:latin typeface="Arial" pitchFamily="34" charset="0"/>
                        </a:rPr>
                        <a:t>Saenz</a:t>
                      </a:r>
                      <a:endParaRPr kumimoji="0" lang="es-ES" sz="14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153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153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153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Rectángulo 3">
            <a:extLst>
              <a:ext uri="{FF2B5EF4-FFF2-40B4-BE49-F238E27FC236}">
                <a16:creationId xmlns:a16="http://schemas.microsoft.com/office/drawing/2014/main" id="{D6530DCA-7344-4BEB-B843-63D07AA81AE2}"/>
              </a:ext>
            </a:extLst>
          </p:cNvPr>
          <p:cNvSpPr/>
          <p:nvPr/>
        </p:nvSpPr>
        <p:spPr bwMode="auto">
          <a:xfrm>
            <a:off x="1259632" y="115351"/>
            <a:ext cx="7776864"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34818" name="Text Box 2"/>
          <p:cNvSpPr txBox="1">
            <a:spLocks noChangeArrowheads="1"/>
          </p:cNvSpPr>
          <p:nvPr/>
        </p:nvSpPr>
        <p:spPr bwMode="auto">
          <a:xfrm>
            <a:off x="1352550" y="188913"/>
            <a:ext cx="4513263"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b="1" dirty="0">
                <a:solidFill>
                  <a:schemeClr val="bg1"/>
                </a:solidFill>
              </a:rPr>
              <a:t>Historial de revisiones</a:t>
            </a:r>
            <a:endParaRPr lang="es-ES" sz="3200" b="1" dirty="0">
              <a:solidFill>
                <a:schemeClr val="bg1"/>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154627" name="Text Box 3"/>
          <p:cNvSpPr txBox="1">
            <a:spLocks noChangeArrowheads="1"/>
          </p:cNvSpPr>
          <p:nvPr/>
        </p:nvSpPr>
        <p:spPr bwMode="auto">
          <a:xfrm>
            <a:off x="179388" y="1773238"/>
            <a:ext cx="8775700" cy="1736725"/>
          </a:xfrm>
          <a:prstGeom prst="rect">
            <a:avLst/>
          </a:prstGeom>
          <a:noFill/>
          <a:ln w="9525">
            <a:noFill/>
            <a:miter lim="800000"/>
            <a:headEnd/>
            <a:tailEnd/>
          </a:ln>
        </p:spPr>
        <p:txBody>
          <a:bodyPr>
            <a:spAutoFit/>
          </a:bodyPr>
          <a:lstStyle/>
          <a:p>
            <a:pPr algn="ctr">
              <a:buFont typeface="Courier New" pitchFamily="49" charset="0"/>
              <a:buNone/>
            </a:pPr>
            <a:r>
              <a:rPr lang="en-US" sz="4800">
                <a:solidFill>
                  <a:schemeClr val="tx1"/>
                </a:solidFill>
              </a:rPr>
              <a:t>Anexo</a:t>
            </a:r>
          </a:p>
          <a:p>
            <a:pPr algn="ctr">
              <a:buFont typeface="Courier New" pitchFamily="49" charset="0"/>
              <a:buNone/>
            </a:pPr>
            <a:r>
              <a:rPr lang="en-US" sz="4800">
                <a:solidFill>
                  <a:schemeClr val="tx1"/>
                </a:solidFill>
              </a:rPr>
              <a:t>Paleta de Íconos</a:t>
            </a:r>
          </a:p>
        </p:txBody>
      </p:sp>
      <p:grpSp>
        <p:nvGrpSpPr>
          <p:cNvPr id="35844" name="Group 7"/>
          <p:cNvGrpSpPr>
            <a:grpSpLocks/>
          </p:cNvGrpSpPr>
          <p:nvPr/>
        </p:nvGrpSpPr>
        <p:grpSpPr bwMode="auto">
          <a:xfrm>
            <a:off x="1128713" y="2247900"/>
            <a:ext cx="6884987" cy="3484563"/>
            <a:chOff x="711" y="1416"/>
            <a:chExt cx="4337" cy="2195"/>
          </a:xfrm>
        </p:grpSpPr>
        <p:sp>
          <p:nvSpPr>
            <p:cNvPr id="35845"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35846"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35847"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35848"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35849"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35850"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35851"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35852"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35853"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35854"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35855"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35856"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35857"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35858"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35859"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35860"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35861"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35862"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35863"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35864"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35865"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35866"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35867"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35868"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35869"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35870"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35871"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35872"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35873"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35874"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35875"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35876"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35877"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35878"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35879"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35880"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35881"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35882"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35883"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35884"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35885"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35886"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35887"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35888"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35889"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35890"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35891"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35892"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35893"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35894"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35895"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35896"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35897"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35898"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35899"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35900"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35901"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35902"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35903"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35904"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35905"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35906"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35907"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35908"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35909"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35910"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35911"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35912"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35913"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35914"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35915"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35916"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35917"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35918"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35919"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35920"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35921"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35922"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35923"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35924"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35925"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35926"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35927"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35928"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35929"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35930"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35931"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35932"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35933"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35934"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35935"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35936"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35937"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35938"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35939"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35940"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35941"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35942"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35943"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35944"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35945"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35946"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35947"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35948"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35949"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35950"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35951"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35952"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35953"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35954"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35955"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35956"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BC748E37-9751-4FB1-A0A5-EF8D7F70EAD4}"/>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fade">
                                      <p:cBhvr>
                                        <p:cTn id="7" dur="1000"/>
                                        <p:tgtEl>
                                          <p:spTgt spid="1546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4626"/>
                                        </p:tgtEl>
                                        <p:attrNameLst>
                                          <p:attrName>style.visibility</p:attrName>
                                        </p:attrNameLst>
                                      </p:cBhvr>
                                      <p:to>
                                        <p:strVal val="visible"/>
                                      </p:to>
                                    </p:set>
                                    <p:animEffect transition="in" filter="fade">
                                      <p:cBhvr>
                                        <p:cTn id="10" dur="1000"/>
                                        <p:tgtEl>
                                          <p:spTgt spid="154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nimBg="1"/>
      <p:bldP spid="1546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54"/>
          <p:cNvSpPr txBox="1">
            <a:spLocks noChangeArrowheads="1"/>
          </p:cNvSpPr>
          <p:nvPr/>
        </p:nvSpPr>
        <p:spPr bwMode="auto">
          <a:xfrm>
            <a:off x="539750" y="1317625"/>
            <a:ext cx="1395413" cy="311150"/>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800" b="1">
                <a:solidFill>
                  <a:srgbClr val="CC0000"/>
                </a:solidFill>
              </a:rPr>
              <a:t>Proveedor</a:t>
            </a:r>
            <a:endParaRPr lang="es-ES" sz="1800" b="1">
              <a:solidFill>
                <a:srgbClr val="CC0000"/>
              </a:solidFill>
            </a:endParaRPr>
          </a:p>
        </p:txBody>
      </p:sp>
      <p:sp>
        <p:nvSpPr>
          <p:cNvPr id="36868" name="Text Box 55"/>
          <p:cNvSpPr txBox="1">
            <a:spLocks noChangeArrowheads="1"/>
          </p:cNvSpPr>
          <p:nvPr/>
        </p:nvSpPr>
        <p:spPr bwMode="auto">
          <a:xfrm>
            <a:off x="2843213" y="1317625"/>
            <a:ext cx="2376487" cy="311150"/>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800" b="1">
                <a:solidFill>
                  <a:srgbClr val="CC0000"/>
                </a:solidFill>
              </a:rPr>
              <a:t>Entradas / Salidas</a:t>
            </a:r>
            <a:endParaRPr lang="es-ES" sz="1800" b="1">
              <a:solidFill>
                <a:srgbClr val="CC0000"/>
              </a:solidFill>
            </a:endParaRPr>
          </a:p>
        </p:txBody>
      </p:sp>
      <p:grpSp>
        <p:nvGrpSpPr>
          <p:cNvPr id="36869" name="Group 56"/>
          <p:cNvGrpSpPr>
            <a:grpSpLocks/>
          </p:cNvGrpSpPr>
          <p:nvPr/>
        </p:nvGrpSpPr>
        <p:grpSpPr bwMode="auto">
          <a:xfrm>
            <a:off x="639763" y="1755775"/>
            <a:ext cx="1104900" cy="719138"/>
            <a:chOff x="431" y="1207"/>
            <a:chExt cx="696" cy="453"/>
          </a:xfrm>
        </p:grpSpPr>
        <p:pic>
          <p:nvPicPr>
            <p:cNvPr id="36917" name="Picture 57"/>
            <p:cNvPicPr>
              <a:picLocks noChangeAspect="1" noChangeArrowheads="1"/>
            </p:cNvPicPr>
            <p:nvPr/>
          </p:nvPicPr>
          <p:blipFill>
            <a:blip r:embed="rId3" cstate="print"/>
            <a:srcRect/>
            <a:stretch>
              <a:fillRect/>
            </a:stretch>
          </p:blipFill>
          <p:spPr bwMode="auto">
            <a:xfrm>
              <a:off x="580" y="1207"/>
              <a:ext cx="397" cy="341"/>
            </a:xfrm>
            <a:prstGeom prst="rect">
              <a:avLst/>
            </a:prstGeom>
            <a:noFill/>
            <a:ln w="9525" algn="ctr">
              <a:noFill/>
              <a:miter lim="800000"/>
              <a:headEnd/>
              <a:tailEnd/>
            </a:ln>
          </p:spPr>
        </p:pic>
        <p:sp>
          <p:nvSpPr>
            <p:cNvPr id="36918" name="Rectangle 58"/>
            <p:cNvSpPr>
              <a:spLocks noChangeArrowheads="1"/>
            </p:cNvSpPr>
            <p:nvPr/>
          </p:nvSpPr>
          <p:spPr bwMode="auto">
            <a:xfrm>
              <a:off x="431" y="1540"/>
              <a:ext cx="696"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grpSp>
        <p:nvGrpSpPr>
          <p:cNvPr id="36870" name="Group 59"/>
          <p:cNvGrpSpPr>
            <a:grpSpLocks/>
          </p:cNvGrpSpPr>
          <p:nvPr/>
        </p:nvGrpSpPr>
        <p:grpSpPr bwMode="auto">
          <a:xfrm>
            <a:off x="719138" y="3843338"/>
            <a:ext cx="935037" cy="809625"/>
            <a:chOff x="453" y="2421"/>
            <a:chExt cx="589" cy="510"/>
          </a:xfrm>
        </p:grpSpPr>
        <p:pic>
          <p:nvPicPr>
            <p:cNvPr id="36915" name="Picture 60"/>
            <p:cNvPicPr>
              <a:picLocks noChangeAspect="1" noChangeArrowheads="1"/>
            </p:cNvPicPr>
            <p:nvPr/>
          </p:nvPicPr>
          <p:blipFill>
            <a:blip r:embed="rId4" cstate="print"/>
            <a:srcRect/>
            <a:stretch>
              <a:fillRect/>
            </a:stretch>
          </p:blipFill>
          <p:spPr bwMode="auto">
            <a:xfrm>
              <a:off x="476" y="2421"/>
              <a:ext cx="544" cy="362"/>
            </a:xfrm>
            <a:prstGeom prst="rect">
              <a:avLst/>
            </a:prstGeom>
            <a:noFill/>
            <a:ln w="9525">
              <a:noFill/>
              <a:miter lim="800000"/>
              <a:headEnd/>
              <a:tailEnd/>
            </a:ln>
          </p:spPr>
        </p:pic>
        <p:sp>
          <p:nvSpPr>
            <p:cNvPr id="36916" name="Rectangle 61"/>
            <p:cNvSpPr>
              <a:spLocks noChangeArrowheads="1"/>
            </p:cNvSpPr>
            <p:nvPr/>
          </p:nvSpPr>
          <p:spPr bwMode="auto">
            <a:xfrm>
              <a:off x="453" y="2811"/>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grpSp>
      <p:grpSp>
        <p:nvGrpSpPr>
          <p:cNvPr id="36871" name="Group 62"/>
          <p:cNvGrpSpPr>
            <a:grpSpLocks/>
          </p:cNvGrpSpPr>
          <p:nvPr/>
        </p:nvGrpSpPr>
        <p:grpSpPr bwMode="auto">
          <a:xfrm>
            <a:off x="731838" y="2708275"/>
            <a:ext cx="935037" cy="839788"/>
            <a:chOff x="461" y="1706"/>
            <a:chExt cx="589" cy="529"/>
          </a:xfrm>
        </p:grpSpPr>
        <p:sp>
          <p:nvSpPr>
            <p:cNvPr id="36913" name="Rectangle 63"/>
            <p:cNvSpPr>
              <a:spLocks noChangeArrowheads="1"/>
            </p:cNvSpPr>
            <p:nvPr/>
          </p:nvSpPr>
          <p:spPr bwMode="auto">
            <a:xfrm>
              <a:off x="461" y="2115"/>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pic>
          <p:nvPicPr>
            <p:cNvPr id="36914" name="Picture 64"/>
            <p:cNvPicPr>
              <a:picLocks noChangeAspect="1" noChangeArrowheads="1"/>
            </p:cNvPicPr>
            <p:nvPr/>
          </p:nvPicPr>
          <p:blipFill>
            <a:blip r:embed="rId5" cstate="print"/>
            <a:srcRect/>
            <a:stretch>
              <a:fillRect/>
            </a:stretch>
          </p:blipFill>
          <p:spPr bwMode="auto">
            <a:xfrm>
              <a:off x="476" y="1706"/>
              <a:ext cx="544" cy="398"/>
            </a:xfrm>
            <a:prstGeom prst="rect">
              <a:avLst/>
            </a:prstGeom>
            <a:noFill/>
            <a:ln w="9525">
              <a:noFill/>
              <a:miter lim="800000"/>
              <a:headEnd/>
              <a:tailEnd/>
            </a:ln>
          </p:spPr>
        </p:pic>
      </p:grpSp>
      <p:grpSp>
        <p:nvGrpSpPr>
          <p:cNvPr id="36872" name="Group 65"/>
          <p:cNvGrpSpPr>
            <a:grpSpLocks/>
          </p:cNvGrpSpPr>
          <p:nvPr/>
        </p:nvGrpSpPr>
        <p:grpSpPr bwMode="auto">
          <a:xfrm>
            <a:off x="3852863" y="1754188"/>
            <a:ext cx="935037" cy="712787"/>
            <a:chOff x="2427" y="1105"/>
            <a:chExt cx="589" cy="449"/>
          </a:xfrm>
        </p:grpSpPr>
        <p:pic>
          <p:nvPicPr>
            <p:cNvPr id="36911" name="Picture 66"/>
            <p:cNvPicPr>
              <a:picLocks noChangeAspect="1" noChangeArrowheads="1"/>
            </p:cNvPicPr>
            <p:nvPr/>
          </p:nvPicPr>
          <p:blipFill>
            <a:blip r:embed="rId6" cstate="print"/>
            <a:srcRect/>
            <a:stretch>
              <a:fillRect/>
            </a:stretch>
          </p:blipFill>
          <p:spPr bwMode="auto">
            <a:xfrm>
              <a:off x="2480" y="1105"/>
              <a:ext cx="454" cy="346"/>
            </a:xfrm>
            <a:prstGeom prst="rect">
              <a:avLst/>
            </a:prstGeom>
            <a:noFill/>
            <a:ln w="9525">
              <a:noFill/>
              <a:miter lim="800000"/>
              <a:headEnd/>
              <a:tailEnd/>
            </a:ln>
          </p:spPr>
        </p:pic>
        <p:sp>
          <p:nvSpPr>
            <p:cNvPr id="36912" name="Rectangle 67"/>
            <p:cNvSpPr>
              <a:spLocks noChangeArrowheads="1"/>
            </p:cNvSpPr>
            <p:nvPr/>
          </p:nvSpPr>
          <p:spPr bwMode="auto">
            <a:xfrm>
              <a:off x="2427" y="1434"/>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grpSp>
      <p:grpSp>
        <p:nvGrpSpPr>
          <p:cNvPr id="36873" name="Group 68"/>
          <p:cNvGrpSpPr>
            <a:grpSpLocks/>
          </p:cNvGrpSpPr>
          <p:nvPr/>
        </p:nvGrpSpPr>
        <p:grpSpPr bwMode="auto">
          <a:xfrm>
            <a:off x="3852863" y="2636838"/>
            <a:ext cx="935037" cy="720725"/>
            <a:chOff x="3508" y="1842"/>
            <a:chExt cx="589" cy="454"/>
          </a:xfrm>
        </p:grpSpPr>
        <p:sp>
          <p:nvSpPr>
            <p:cNvPr id="36909" name="Rectangle 69"/>
            <p:cNvSpPr>
              <a:spLocks noChangeArrowheads="1"/>
            </p:cNvSpPr>
            <p:nvPr/>
          </p:nvSpPr>
          <p:spPr bwMode="auto">
            <a:xfrm>
              <a:off x="3508" y="2176"/>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pic>
          <p:nvPicPr>
            <p:cNvPr id="36910" name="Picture 70"/>
            <p:cNvPicPr>
              <a:picLocks noChangeAspect="1" noChangeArrowheads="1"/>
            </p:cNvPicPr>
            <p:nvPr/>
          </p:nvPicPr>
          <p:blipFill>
            <a:blip r:embed="rId7" cstate="print"/>
            <a:srcRect/>
            <a:stretch>
              <a:fillRect/>
            </a:stretch>
          </p:blipFill>
          <p:spPr bwMode="auto">
            <a:xfrm>
              <a:off x="3560" y="1842"/>
              <a:ext cx="453" cy="329"/>
            </a:xfrm>
            <a:prstGeom prst="rect">
              <a:avLst/>
            </a:prstGeom>
            <a:noFill/>
            <a:ln w="9525">
              <a:noFill/>
              <a:miter lim="800000"/>
              <a:headEnd/>
              <a:tailEnd/>
            </a:ln>
          </p:spPr>
        </p:pic>
      </p:grpSp>
      <p:sp>
        <p:nvSpPr>
          <p:cNvPr id="36874" name="Rectangle 71"/>
          <p:cNvSpPr>
            <a:spLocks noChangeArrowheads="1"/>
          </p:cNvSpPr>
          <p:nvPr/>
        </p:nvSpPr>
        <p:spPr bwMode="auto">
          <a:xfrm>
            <a:off x="5724525" y="1773238"/>
            <a:ext cx="1149350"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Bifurcación:</a:t>
            </a:r>
            <a:endParaRPr lang="es-ES" sz="1200" b="1">
              <a:solidFill>
                <a:srgbClr val="CC0000"/>
              </a:solidFill>
            </a:endParaRPr>
          </a:p>
        </p:txBody>
      </p:sp>
      <p:grpSp>
        <p:nvGrpSpPr>
          <p:cNvPr id="36875" name="Group 72"/>
          <p:cNvGrpSpPr>
            <a:grpSpLocks/>
          </p:cNvGrpSpPr>
          <p:nvPr/>
        </p:nvGrpSpPr>
        <p:grpSpPr bwMode="auto">
          <a:xfrm>
            <a:off x="3819525" y="3502025"/>
            <a:ext cx="935038" cy="731838"/>
            <a:chOff x="2406" y="2206"/>
            <a:chExt cx="589" cy="461"/>
          </a:xfrm>
        </p:grpSpPr>
        <p:pic>
          <p:nvPicPr>
            <p:cNvPr id="36907" name="Picture 73"/>
            <p:cNvPicPr>
              <a:picLocks noChangeAspect="1" noChangeArrowheads="1"/>
            </p:cNvPicPr>
            <p:nvPr/>
          </p:nvPicPr>
          <p:blipFill>
            <a:blip r:embed="rId8" cstate="print"/>
            <a:srcRect/>
            <a:stretch>
              <a:fillRect/>
            </a:stretch>
          </p:blipFill>
          <p:spPr bwMode="auto">
            <a:xfrm>
              <a:off x="2450" y="2206"/>
              <a:ext cx="499" cy="354"/>
            </a:xfrm>
            <a:prstGeom prst="rect">
              <a:avLst/>
            </a:prstGeom>
            <a:noFill/>
            <a:ln w="9525">
              <a:noFill/>
              <a:miter lim="800000"/>
              <a:headEnd/>
              <a:tailEnd/>
            </a:ln>
          </p:spPr>
        </p:pic>
        <p:sp>
          <p:nvSpPr>
            <p:cNvPr id="36908" name="Rectangle 74"/>
            <p:cNvSpPr>
              <a:spLocks noChangeArrowheads="1"/>
            </p:cNvSpPr>
            <p:nvPr/>
          </p:nvSpPr>
          <p:spPr bwMode="auto">
            <a:xfrm>
              <a:off x="2406" y="2547"/>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xxxxxxxx</a:t>
              </a:r>
              <a:endParaRPr lang="es-ES" sz="800" b="1">
                <a:solidFill>
                  <a:srgbClr val="000066"/>
                </a:solidFill>
              </a:endParaRPr>
            </a:p>
          </p:txBody>
        </p:sp>
      </p:grpSp>
      <p:sp>
        <p:nvSpPr>
          <p:cNvPr id="36876" name="Rectangle 75"/>
          <p:cNvSpPr>
            <a:spLocks noChangeArrowheads="1"/>
          </p:cNvSpPr>
          <p:nvPr/>
        </p:nvSpPr>
        <p:spPr bwMode="auto">
          <a:xfrm>
            <a:off x="2773363" y="4510088"/>
            <a:ext cx="1150937" cy="384175"/>
          </a:xfrm>
          <a:prstGeom prst="rect">
            <a:avLst/>
          </a:prstGeom>
          <a:noFill/>
          <a:ln w="9525" algn="ctr">
            <a:noFill/>
            <a:miter lim="800000"/>
            <a:headEnd/>
            <a:tailEnd/>
          </a:ln>
        </p:spPr>
        <p:txBody>
          <a:bodyPr>
            <a:spAutoFit/>
          </a:bodyPr>
          <a:lstStyle/>
          <a:p>
            <a:pPr algn="l">
              <a:lnSpc>
                <a:spcPct val="80000"/>
              </a:lnSpc>
              <a:spcBef>
                <a:spcPct val="50000"/>
              </a:spcBef>
              <a:spcAft>
                <a:spcPct val="0"/>
              </a:spcAft>
              <a:buFontTx/>
              <a:buNone/>
            </a:pPr>
            <a:r>
              <a:rPr lang="es-PE" sz="1200" b="1">
                <a:solidFill>
                  <a:srgbClr val="CC0000"/>
                </a:solidFill>
              </a:rPr>
              <a:t>Información / datos</a:t>
            </a:r>
            <a:endParaRPr lang="es-ES" sz="1200" b="1">
              <a:solidFill>
                <a:srgbClr val="CC0000"/>
              </a:solidFill>
            </a:endParaRPr>
          </a:p>
        </p:txBody>
      </p:sp>
      <p:grpSp>
        <p:nvGrpSpPr>
          <p:cNvPr id="36877" name="Group 76"/>
          <p:cNvGrpSpPr>
            <a:grpSpLocks/>
          </p:cNvGrpSpPr>
          <p:nvPr/>
        </p:nvGrpSpPr>
        <p:grpSpPr bwMode="auto">
          <a:xfrm>
            <a:off x="3819525" y="4365625"/>
            <a:ext cx="935038" cy="693738"/>
            <a:chOff x="3515" y="3022"/>
            <a:chExt cx="589" cy="437"/>
          </a:xfrm>
        </p:grpSpPr>
        <p:pic>
          <p:nvPicPr>
            <p:cNvPr id="36905" name="Picture 77"/>
            <p:cNvPicPr>
              <a:picLocks noChangeAspect="1" noChangeArrowheads="1"/>
            </p:cNvPicPr>
            <p:nvPr/>
          </p:nvPicPr>
          <p:blipFill>
            <a:blip r:embed="rId9" cstate="print"/>
            <a:srcRect/>
            <a:stretch>
              <a:fillRect/>
            </a:stretch>
          </p:blipFill>
          <p:spPr bwMode="auto">
            <a:xfrm>
              <a:off x="3560" y="3022"/>
              <a:ext cx="463" cy="337"/>
            </a:xfrm>
            <a:prstGeom prst="rect">
              <a:avLst/>
            </a:prstGeom>
            <a:noFill/>
            <a:ln w="9525">
              <a:noFill/>
              <a:miter lim="800000"/>
              <a:headEnd/>
              <a:tailEnd/>
            </a:ln>
          </p:spPr>
        </p:pic>
        <p:sp>
          <p:nvSpPr>
            <p:cNvPr id="36906" name="Rectangle 78"/>
            <p:cNvSpPr>
              <a:spLocks noChangeArrowheads="1"/>
            </p:cNvSpPr>
            <p:nvPr/>
          </p:nvSpPr>
          <p:spPr bwMode="auto">
            <a:xfrm>
              <a:off x="3515" y="3339"/>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sp>
        <p:nvSpPr>
          <p:cNvPr id="36878" name="Rectangle 79"/>
          <p:cNvSpPr>
            <a:spLocks noChangeArrowheads="1"/>
          </p:cNvSpPr>
          <p:nvPr/>
        </p:nvSpPr>
        <p:spPr bwMode="auto">
          <a:xfrm>
            <a:off x="2671763" y="3663950"/>
            <a:ext cx="1252537"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Documento</a:t>
            </a:r>
            <a:endParaRPr lang="es-ES" sz="1200" b="1">
              <a:solidFill>
                <a:srgbClr val="CC0000"/>
              </a:solidFill>
            </a:endParaRPr>
          </a:p>
        </p:txBody>
      </p:sp>
      <p:grpSp>
        <p:nvGrpSpPr>
          <p:cNvPr id="36879" name="Group 80"/>
          <p:cNvGrpSpPr>
            <a:grpSpLocks/>
          </p:cNvGrpSpPr>
          <p:nvPr/>
        </p:nvGrpSpPr>
        <p:grpSpPr bwMode="auto">
          <a:xfrm>
            <a:off x="3819525" y="6051550"/>
            <a:ext cx="935038" cy="709613"/>
            <a:chOff x="3516" y="3557"/>
            <a:chExt cx="589" cy="447"/>
          </a:xfrm>
        </p:grpSpPr>
        <p:pic>
          <p:nvPicPr>
            <p:cNvPr id="36903" name="Picture 81"/>
            <p:cNvPicPr>
              <a:picLocks noChangeAspect="1" noChangeArrowheads="1"/>
            </p:cNvPicPr>
            <p:nvPr/>
          </p:nvPicPr>
          <p:blipFill>
            <a:blip r:embed="rId10" cstate="print"/>
            <a:srcRect/>
            <a:stretch>
              <a:fillRect/>
            </a:stretch>
          </p:blipFill>
          <p:spPr bwMode="auto">
            <a:xfrm>
              <a:off x="3560" y="3557"/>
              <a:ext cx="454" cy="327"/>
            </a:xfrm>
            <a:prstGeom prst="rect">
              <a:avLst/>
            </a:prstGeom>
            <a:noFill/>
            <a:ln w="9525">
              <a:noFill/>
              <a:miter lim="800000"/>
              <a:headEnd/>
              <a:tailEnd/>
            </a:ln>
          </p:spPr>
        </p:pic>
        <p:sp>
          <p:nvSpPr>
            <p:cNvPr id="36904" name="Rectangle 82"/>
            <p:cNvSpPr>
              <a:spLocks noChangeArrowheads="1"/>
            </p:cNvSpPr>
            <p:nvPr/>
          </p:nvSpPr>
          <p:spPr bwMode="auto">
            <a:xfrm>
              <a:off x="3516" y="3884"/>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sp>
        <p:nvSpPr>
          <p:cNvPr id="36880" name="Rectangle 83"/>
          <p:cNvSpPr>
            <a:spLocks noChangeArrowheads="1"/>
          </p:cNvSpPr>
          <p:nvPr/>
        </p:nvSpPr>
        <p:spPr bwMode="auto">
          <a:xfrm>
            <a:off x="2700338" y="6281738"/>
            <a:ext cx="935037"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Sistema</a:t>
            </a:r>
            <a:endParaRPr lang="es-ES" sz="1200" b="1">
              <a:solidFill>
                <a:srgbClr val="CC0000"/>
              </a:solidFill>
            </a:endParaRPr>
          </a:p>
        </p:txBody>
      </p:sp>
      <p:grpSp>
        <p:nvGrpSpPr>
          <p:cNvPr id="36881" name="Group 84"/>
          <p:cNvGrpSpPr>
            <a:grpSpLocks/>
          </p:cNvGrpSpPr>
          <p:nvPr/>
        </p:nvGrpSpPr>
        <p:grpSpPr bwMode="auto">
          <a:xfrm>
            <a:off x="3819525" y="5202238"/>
            <a:ext cx="935038" cy="695325"/>
            <a:chOff x="3560" y="3294"/>
            <a:chExt cx="589" cy="438"/>
          </a:xfrm>
        </p:grpSpPr>
        <p:pic>
          <p:nvPicPr>
            <p:cNvPr id="36901" name="Picture 85"/>
            <p:cNvPicPr>
              <a:picLocks noChangeAspect="1" noChangeArrowheads="1"/>
            </p:cNvPicPr>
            <p:nvPr/>
          </p:nvPicPr>
          <p:blipFill>
            <a:blip r:embed="rId11" cstate="print"/>
            <a:srcRect/>
            <a:stretch>
              <a:fillRect/>
            </a:stretch>
          </p:blipFill>
          <p:spPr bwMode="auto">
            <a:xfrm>
              <a:off x="3606" y="3294"/>
              <a:ext cx="453" cy="320"/>
            </a:xfrm>
            <a:prstGeom prst="rect">
              <a:avLst/>
            </a:prstGeom>
            <a:noFill/>
            <a:ln w="9525">
              <a:noFill/>
              <a:miter lim="800000"/>
              <a:headEnd/>
              <a:tailEnd/>
            </a:ln>
          </p:spPr>
        </p:pic>
        <p:sp>
          <p:nvSpPr>
            <p:cNvPr id="36902" name="Rectangle 86"/>
            <p:cNvSpPr>
              <a:spLocks noChangeArrowheads="1"/>
            </p:cNvSpPr>
            <p:nvPr/>
          </p:nvSpPr>
          <p:spPr bwMode="auto">
            <a:xfrm>
              <a:off x="3560" y="3612"/>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sp>
        <p:nvSpPr>
          <p:cNvPr id="36882" name="Rectangle 87"/>
          <p:cNvSpPr>
            <a:spLocks noChangeArrowheads="1"/>
          </p:cNvSpPr>
          <p:nvPr/>
        </p:nvSpPr>
        <p:spPr bwMode="auto">
          <a:xfrm>
            <a:off x="2738438" y="5321300"/>
            <a:ext cx="935037" cy="384175"/>
          </a:xfrm>
          <a:prstGeom prst="rect">
            <a:avLst/>
          </a:prstGeom>
          <a:noFill/>
          <a:ln w="9525" algn="ctr">
            <a:noFill/>
            <a:miter lim="800000"/>
            <a:headEnd/>
            <a:tailEnd/>
          </a:ln>
        </p:spPr>
        <p:txBody>
          <a:bodyPr>
            <a:spAutoFit/>
          </a:bodyPr>
          <a:lstStyle/>
          <a:p>
            <a:pPr algn="l">
              <a:lnSpc>
                <a:spcPct val="80000"/>
              </a:lnSpc>
              <a:spcBef>
                <a:spcPct val="50000"/>
              </a:spcBef>
              <a:spcAft>
                <a:spcPct val="0"/>
              </a:spcAft>
              <a:buFontTx/>
              <a:buNone/>
            </a:pPr>
            <a:r>
              <a:rPr lang="es-PE" sz="1200" b="1">
                <a:solidFill>
                  <a:srgbClr val="CC0000"/>
                </a:solidFill>
              </a:rPr>
              <a:t>Producto / servicio</a:t>
            </a:r>
            <a:endParaRPr lang="es-ES" sz="1200" b="1">
              <a:solidFill>
                <a:srgbClr val="CC0000"/>
              </a:solidFill>
            </a:endParaRPr>
          </a:p>
        </p:txBody>
      </p:sp>
      <p:grpSp>
        <p:nvGrpSpPr>
          <p:cNvPr id="36883" name="Group 88"/>
          <p:cNvGrpSpPr>
            <a:grpSpLocks/>
          </p:cNvGrpSpPr>
          <p:nvPr/>
        </p:nvGrpSpPr>
        <p:grpSpPr bwMode="auto">
          <a:xfrm>
            <a:off x="755650" y="5254625"/>
            <a:ext cx="935038" cy="622300"/>
            <a:chOff x="476" y="3294"/>
            <a:chExt cx="589" cy="392"/>
          </a:xfrm>
        </p:grpSpPr>
        <p:pic>
          <p:nvPicPr>
            <p:cNvPr id="36899" name="Picture 89"/>
            <p:cNvPicPr>
              <a:picLocks noChangeAspect="1" noChangeArrowheads="1"/>
            </p:cNvPicPr>
            <p:nvPr/>
          </p:nvPicPr>
          <p:blipFill>
            <a:blip r:embed="rId12" cstate="print"/>
            <a:srcRect/>
            <a:stretch>
              <a:fillRect/>
            </a:stretch>
          </p:blipFill>
          <p:spPr bwMode="auto">
            <a:xfrm>
              <a:off x="521" y="3294"/>
              <a:ext cx="499" cy="288"/>
            </a:xfrm>
            <a:prstGeom prst="rect">
              <a:avLst/>
            </a:prstGeom>
            <a:noFill/>
            <a:ln w="9525">
              <a:noFill/>
              <a:miter lim="800000"/>
              <a:headEnd/>
              <a:tailEnd/>
            </a:ln>
          </p:spPr>
        </p:pic>
        <p:sp>
          <p:nvSpPr>
            <p:cNvPr id="36900" name="Rectangle 90"/>
            <p:cNvSpPr>
              <a:spLocks noChangeArrowheads="1"/>
            </p:cNvSpPr>
            <p:nvPr/>
          </p:nvSpPr>
          <p:spPr bwMode="auto">
            <a:xfrm>
              <a:off x="476" y="3566"/>
              <a:ext cx="589" cy="120"/>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800" b="1">
                  <a:solidFill>
                    <a:srgbClr val="000066"/>
                  </a:solidFill>
                </a:rPr>
                <a:t>xxxxxx</a:t>
              </a:r>
              <a:endParaRPr lang="es-ES" sz="800" b="1">
                <a:solidFill>
                  <a:srgbClr val="000066"/>
                </a:solidFill>
              </a:endParaRPr>
            </a:p>
          </p:txBody>
        </p:sp>
      </p:grpSp>
      <p:pic>
        <p:nvPicPr>
          <p:cNvPr id="36884" name="Picture 91"/>
          <p:cNvPicPr>
            <a:picLocks noChangeAspect="1" noChangeArrowheads="1"/>
          </p:cNvPicPr>
          <p:nvPr/>
        </p:nvPicPr>
        <p:blipFill>
          <a:blip r:embed="rId13" cstate="print"/>
          <a:srcRect/>
          <a:stretch>
            <a:fillRect/>
          </a:stretch>
        </p:blipFill>
        <p:spPr bwMode="auto">
          <a:xfrm>
            <a:off x="7021513" y="5921375"/>
            <a:ext cx="576262" cy="531813"/>
          </a:xfrm>
          <a:prstGeom prst="rect">
            <a:avLst/>
          </a:prstGeom>
          <a:noFill/>
          <a:ln w="9525">
            <a:noFill/>
            <a:miter lim="800000"/>
            <a:headEnd/>
            <a:tailEnd/>
          </a:ln>
        </p:spPr>
      </p:pic>
      <p:sp>
        <p:nvSpPr>
          <p:cNvPr id="36885" name="Rectangle 92"/>
          <p:cNvSpPr>
            <a:spLocks noChangeArrowheads="1"/>
          </p:cNvSpPr>
          <p:nvPr/>
        </p:nvSpPr>
        <p:spPr bwMode="auto">
          <a:xfrm>
            <a:off x="5722938" y="5949950"/>
            <a:ext cx="1225550" cy="530225"/>
          </a:xfrm>
          <a:prstGeom prst="rect">
            <a:avLst/>
          </a:prstGeom>
          <a:noFill/>
          <a:ln w="9525" algn="ctr">
            <a:noFill/>
            <a:miter lim="800000"/>
            <a:headEnd/>
            <a:tailEnd/>
          </a:ln>
        </p:spPr>
        <p:txBody>
          <a:bodyPr>
            <a:spAutoFit/>
          </a:bodyPr>
          <a:lstStyle/>
          <a:p>
            <a:pPr algn="l">
              <a:lnSpc>
                <a:spcPct val="80000"/>
              </a:lnSpc>
              <a:spcBef>
                <a:spcPct val="50000"/>
              </a:spcBef>
              <a:spcAft>
                <a:spcPct val="0"/>
              </a:spcAft>
              <a:buFontTx/>
              <a:buNone/>
            </a:pPr>
            <a:r>
              <a:rPr lang="es-PE" sz="1200" b="1">
                <a:solidFill>
                  <a:srgbClr val="CC0000"/>
                </a:solidFill>
              </a:rPr>
              <a:t>Paralelismo condicionado (bifurcación)</a:t>
            </a:r>
            <a:endParaRPr lang="es-ES" sz="1200" b="1">
              <a:solidFill>
                <a:srgbClr val="CC0000"/>
              </a:solidFill>
            </a:endParaRPr>
          </a:p>
        </p:txBody>
      </p:sp>
      <p:sp>
        <p:nvSpPr>
          <p:cNvPr id="36886" name="Rectangle 93"/>
          <p:cNvSpPr>
            <a:spLocks noChangeArrowheads="1"/>
          </p:cNvSpPr>
          <p:nvPr/>
        </p:nvSpPr>
        <p:spPr bwMode="auto">
          <a:xfrm>
            <a:off x="5724525" y="5294313"/>
            <a:ext cx="1077913"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Paralelismo</a:t>
            </a:r>
            <a:endParaRPr lang="es-ES" sz="1200" b="1">
              <a:solidFill>
                <a:srgbClr val="CC0000"/>
              </a:solidFill>
            </a:endParaRPr>
          </a:p>
        </p:txBody>
      </p:sp>
      <p:sp>
        <p:nvSpPr>
          <p:cNvPr id="36887" name="Text Box 94"/>
          <p:cNvSpPr txBox="1">
            <a:spLocks noChangeArrowheads="1"/>
          </p:cNvSpPr>
          <p:nvPr/>
        </p:nvSpPr>
        <p:spPr bwMode="auto">
          <a:xfrm>
            <a:off x="5741988" y="1316038"/>
            <a:ext cx="3151187" cy="311150"/>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800" b="1">
                <a:solidFill>
                  <a:srgbClr val="CC0000"/>
                </a:solidFill>
              </a:rPr>
              <a:t>Bifurcación y Paralelismo</a:t>
            </a:r>
            <a:endParaRPr lang="es-ES" sz="1800" b="1">
              <a:solidFill>
                <a:srgbClr val="CC0000"/>
              </a:solidFill>
            </a:endParaRPr>
          </a:p>
        </p:txBody>
      </p:sp>
      <p:sp>
        <p:nvSpPr>
          <p:cNvPr id="36888" name="Rectangle 95"/>
          <p:cNvSpPr>
            <a:spLocks noChangeArrowheads="1"/>
          </p:cNvSpPr>
          <p:nvPr/>
        </p:nvSpPr>
        <p:spPr bwMode="auto">
          <a:xfrm>
            <a:off x="2751138" y="2800350"/>
            <a:ext cx="1290637"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Comunicación</a:t>
            </a:r>
            <a:endParaRPr lang="es-ES" sz="1200" b="1">
              <a:solidFill>
                <a:srgbClr val="CC0000"/>
              </a:solidFill>
            </a:endParaRPr>
          </a:p>
        </p:txBody>
      </p:sp>
      <p:sp>
        <p:nvSpPr>
          <p:cNvPr id="36889" name="Rectangle 96"/>
          <p:cNvSpPr>
            <a:spLocks noChangeArrowheads="1"/>
          </p:cNvSpPr>
          <p:nvPr/>
        </p:nvSpPr>
        <p:spPr bwMode="auto">
          <a:xfrm>
            <a:off x="2771775" y="1989138"/>
            <a:ext cx="1039813" cy="238125"/>
          </a:xfrm>
          <a:prstGeom prst="rect">
            <a:avLst/>
          </a:prstGeom>
          <a:noFill/>
          <a:ln w="9525">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Calendario</a:t>
            </a:r>
            <a:endParaRPr lang="es-ES" sz="1200" b="1">
              <a:solidFill>
                <a:srgbClr val="CC0000"/>
              </a:solidFill>
            </a:endParaRPr>
          </a:p>
        </p:txBody>
      </p:sp>
      <p:sp>
        <p:nvSpPr>
          <p:cNvPr id="36890" name="Rectangle 97"/>
          <p:cNvSpPr>
            <a:spLocks noChangeArrowheads="1"/>
          </p:cNvSpPr>
          <p:nvPr/>
        </p:nvSpPr>
        <p:spPr bwMode="auto">
          <a:xfrm>
            <a:off x="755650" y="5013325"/>
            <a:ext cx="935038" cy="238125"/>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200" b="1">
                <a:solidFill>
                  <a:srgbClr val="CC0000"/>
                </a:solidFill>
              </a:rPr>
              <a:t>Proceso</a:t>
            </a:r>
            <a:endParaRPr lang="es-ES" sz="1200" b="1">
              <a:solidFill>
                <a:srgbClr val="CC0000"/>
              </a:solidFill>
            </a:endParaRPr>
          </a:p>
        </p:txBody>
      </p:sp>
      <p:sp>
        <p:nvSpPr>
          <p:cNvPr id="36891" name="AutoShape 98"/>
          <p:cNvSpPr>
            <a:spLocks noChangeArrowheads="1"/>
          </p:cNvSpPr>
          <p:nvPr/>
        </p:nvSpPr>
        <p:spPr bwMode="auto">
          <a:xfrm rot="2791213">
            <a:off x="7019925" y="5156200"/>
            <a:ext cx="360363" cy="360363"/>
          </a:xfrm>
          <a:prstGeom prst="rtTriangle">
            <a:avLst/>
          </a:prstGeom>
          <a:solidFill>
            <a:srgbClr val="FFFF43"/>
          </a:solidFill>
          <a:ln w="9525">
            <a:solidFill>
              <a:schemeClr val="tx1"/>
            </a:solidFill>
            <a:miter lim="800000"/>
            <a:headEnd/>
            <a:tailEnd/>
          </a:ln>
        </p:spPr>
        <p:txBody>
          <a:bodyPr wrap="none" anchor="ctr"/>
          <a:lstStyle/>
          <a:p>
            <a:endParaRPr lang="es-ES"/>
          </a:p>
        </p:txBody>
      </p:sp>
      <p:sp>
        <p:nvSpPr>
          <p:cNvPr id="36892" name="AutoShape 99"/>
          <p:cNvSpPr>
            <a:spLocks noChangeArrowheads="1"/>
          </p:cNvSpPr>
          <p:nvPr/>
        </p:nvSpPr>
        <p:spPr bwMode="auto">
          <a:xfrm rot="-8008787">
            <a:off x="7235825" y="5156200"/>
            <a:ext cx="360363" cy="360363"/>
          </a:xfrm>
          <a:prstGeom prst="rtTriangle">
            <a:avLst/>
          </a:prstGeom>
          <a:solidFill>
            <a:srgbClr val="FFFF43"/>
          </a:solidFill>
          <a:ln w="9525">
            <a:solidFill>
              <a:schemeClr val="tx1"/>
            </a:solidFill>
            <a:miter lim="800000"/>
            <a:headEnd/>
            <a:tailEnd/>
          </a:ln>
        </p:spPr>
        <p:txBody>
          <a:bodyPr wrap="none" anchor="ctr"/>
          <a:lstStyle/>
          <a:p>
            <a:endParaRPr lang="es-ES"/>
          </a:p>
        </p:txBody>
      </p:sp>
      <p:sp>
        <p:nvSpPr>
          <p:cNvPr id="36893" name="AutoShape 100"/>
          <p:cNvSpPr>
            <a:spLocks noChangeArrowheads="1"/>
          </p:cNvSpPr>
          <p:nvPr/>
        </p:nvSpPr>
        <p:spPr bwMode="auto">
          <a:xfrm>
            <a:off x="7308850" y="2276475"/>
            <a:ext cx="1079500" cy="863600"/>
          </a:xfrm>
          <a:prstGeom prst="diamond">
            <a:avLst/>
          </a:prstGeom>
          <a:noFill/>
          <a:ln w="25400">
            <a:solidFill>
              <a:srgbClr val="99CC00"/>
            </a:solidFill>
            <a:miter lim="800000"/>
            <a:headEnd/>
            <a:tailEnd/>
          </a:ln>
        </p:spPr>
        <p:txBody>
          <a:bodyPr anchor="ctr"/>
          <a:lstStyle/>
          <a:p>
            <a:pPr algn="ctr">
              <a:spcBef>
                <a:spcPct val="0"/>
              </a:spcBef>
              <a:spcAft>
                <a:spcPct val="0"/>
              </a:spcAft>
              <a:buFontTx/>
              <a:buNone/>
            </a:pPr>
            <a:r>
              <a:rPr lang="es-PE" sz="1000">
                <a:solidFill>
                  <a:srgbClr val="000066"/>
                </a:solidFill>
              </a:rPr>
              <a:t>Xxxxx xxxxx xxxx xxxx</a:t>
            </a:r>
            <a:endParaRPr lang="es-ES" sz="1000">
              <a:solidFill>
                <a:srgbClr val="000066"/>
              </a:solidFill>
            </a:endParaRPr>
          </a:p>
        </p:txBody>
      </p:sp>
      <p:sp>
        <p:nvSpPr>
          <p:cNvPr id="36894" name="AutoShape 101"/>
          <p:cNvSpPr>
            <a:spLocks noChangeArrowheads="1"/>
          </p:cNvSpPr>
          <p:nvPr/>
        </p:nvSpPr>
        <p:spPr bwMode="auto">
          <a:xfrm>
            <a:off x="6588125" y="3502025"/>
            <a:ext cx="1079500" cy="863600"/>
          </a:xfrm>
          <a:prstGeom prst="diamond">
            <a:avLst/>
          </a:prstGeom>
          <a:noFill/>
          <a:ln w="25400">
            <a:solidFill>
              <a:srgbClr val="FFFF00"/>
            </a:solidFill>
            <a:miter lim="800000"/>
            <a:headEnd/>
            <a:tailEnd/>
          </a:ln>
        </p:spPr>
        <p:txBody>
          <a:bodyPr anchor="ctr"/>
          <a:lstStyle/>
          <a:p>
            <a:pPr algn="ctr">
              <a:spcBef>
                <a:spcPct val="0"/>
              </a:spcBef>
              <a:spcAft>
                <a:spcPct val="0"/>
              </a:spcAft>
              <a:buFontTx/>
              <a:buNone/>
            </a:pPr>
            <a:r>
              <a:rPr lang="es-PE" sz="1000">
                <a:solidFill>
                  <a:srgbClr val="000066"/>
                </a:solidFill>
              </a:rPr>
              <a:t>Xxxxx xxxxx xxxx xxxx</a:t>
            </a:r>
            <a:endParaRPr lang="es-ES" sz="1000">
              <a:solidFill>
                <a:srgbClr val="000066"/>
              </a:solidFill>
            </a:endParaRPr>
          </a:p>
        </p:txBody>
      </p:sp>
      <p:sp>
        <p:nvSpPr>
          <p:cNvPr id="36895" name="AutoShape 102"/>
          <p:cNvSpPr>
            <a:spLocks noChangeArrowheads="1"/>
          </p:cNvSpPr>
          <p:nvPr/>
        </p:nvSpPr>
        <p:spPr bwMode="auto">
          <a:xfrm>
            <a:off x="5795963" y="2276475"/>
            <a:ext cx="1079500" cy="863600"/>
          </a:xfrm>
          <a:prstGeom prst="diamond">
            <a:avLst/>
          </a:prstGeom>
          <a:noFill/>
          <a:ln w="25400">
            <a:solidFill>
              <a:srgbClr val="FF9900"/>
            </a:solidFill>
            <a:miter lim="800000"/>
            <a:headEnd/>
            <a:tailEnd/>
          </a:ln>
        </p:spPr>
        <p:txBody>
          <a:bodyPr anchor="ctr"/>
          <a:lstStyle/>
          <a:p>
            <a:pPr algn="ctr">
              <a:spcBef>
                <a:spcPct val="0"/>
              </a:spcBef>
              <a:spcAft>
                <a:spcPct val="0"/>
              </a:spcAft>
              <a:buFontTx/>
              <a:buNone/>
            </a:pPr>
            <a:r>
              <a:rPr lang="es-PE" sz="1000">
                <a:solidFill>
                  <a:srgbClr val="000066"/>
                </a:solidFill>
              </a:rPr>
              <a:t>Xxxxx xxxxx xxxx xxxx</a:t>
            </a:r>
            <a:endParaRPr lang="es-ES" sz="1000">
              <a:solidFill>
                <a:srgbClr val="000066"/>
              </a:solidFill>
            </a:endParaRPr>
          </a:p>
        </p:txBody>
      </p:sp>
      <p:sp>
        <p:nvSpPr>
          <p:cNvPr id="36896" name="Rectangle 103"/>
          <p:cNvSpPr>
            <a:spLocks noChangeArrowheads="1"/>
          </p:cNvSpPr>
          <p:nvPr/>
        </p:nvSpPr>
        <p:spPr bwMode="auto">
          <a:xfrm>
            <a:off x="5867400" y="3141663"/>
            <a:ext cx="935038" cy="214312"/>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000" b="1">
                <a:solidFill>
                  <a:srgbClr val="CC0000"/>
                </a:solidFill>
              </a:rPr>
              <a:t>Subproceso</a:t>
            </a:r>
            <a:endParaRPr lang="es-ES" sz="1000" b="1">
              <a:solidFill>
                <a:srgbClr val="CC0000"/>
              </a:solidFill>
            </a:endParaRPr>
          </a:p>
        </p:txBody>
      </p:sp>
      <p:sp>
        <p:nvSpPr>
          <p:cNvPr id="36897" name="Rectangle 104"/>
          <p:cNvSpPr>
            <a:spLocks noChangeArrowheads="1"/>
          </p:cNvSpPr>
          <p:nvPr/>
        </p:nvSpPr>
        <p:spPr bwMode="auto">
          <a:xfrm>
            <a:off x="7380288" y="3141663"/>
            <a:ext cx="935037" cy="214312"/>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000" b="1">
                <a:solidFill>
                  <a:srgbClr val="CC0000"/>
                </a:solidFill>
              </a:rPr>
              <a:t>Actividades</a:t>
            </a:r>
            <a:endParaRPr lang="es-ES" sz="1000" b="1">
              <a:solidFill>
                <a:srgbClr val="CC0000"/>
              </a:solidFill>
            </a:endParaRPr>
          </a:p>
        </p:txBody>
      </p:sp>
      <p:sp>
        <p:nvSpPr>
          <p:cNvPr id="36898" name="Rectangle 105"/>
          <p:cNvSpPr>
            <a:spLocks noChangeArrowheads="1"/>
          </p:cNvSpPr>
          <p:nvPr/>
        </p:nvSpPr>
        <p:spPr bwMode="auto">
          <a:xfrm>
            <a:off x="6659563" y="4365625"/>
            <a:ext cx="935037" cy="214313"/>
          </a:xfrm>
          <a:prstGeom prst="rect">
            <a:avLst/>
          </a:prstGeom>
          <a:noFill/>
          <a:ln w="9525" algn="ctr">
            <a:noFill/>
            <a:miter lim="800000"/>
            <a:headEnd/>
            <a:tailEnd/>
          </a:ln>
        </p:spPr>
        <p:txBody>
          <a:bodyPr>
            <a:spAutoFit/>
          </a:bodyPr>
          <a:lstStyle/>
          <a:p>
            <a:pPr algn="ctr">
              <a:lnSpc>
                <a:spcPct val="80000"/>
              </a:lnSpc>
              <a:spcBef>
                <a:spcPct val="50000"/>
              </a:spcBef>
              <a:spcAft>
                <a:spcPct val="0"/>
              </a:spcAft>
              <a:buFontTx/>
              <a:buNone/>
            </a:pPr>
            <a:r>
              <a:rPr lang="es-PE" sz="1000" b="1">
                <a:solidFill>
                  <a:srgbClr val="CC0000"/>
                </a:solidFill>
              </a:rPr>
              <a:t>Tareas</a:t>
            </a:r>
            <a:endParaRPr lang="es-ES" sz="1000" b="1">
              <a:solidFill>
                <a:srgbClr val="CC0000"/>
              </a:solidFill>
            </a:endParaRPr>
          </a:p>
        </p:txBody>
      </p:sp>
      <p:sp>
        <p:nvSpPr>
          <p:cNvPr id="55" name="Rectángulo 54">
            <a:extLst>
              <a:ext uri="{FF2B5EF4-FFF2-40B4-BE49-F238E27FC236}">
                <a16:creationId xmlns:a16="http://schemas.microsoft.com/office/drawing/2014/main" id="{E2146A6A-40CA-41AD-81A0-D8F07F9FC611}"/>
              </a:ext>
            </a:extLst>
          </p:cNvPr>
          <p:cNvSpPr/>
          <p:nvPr/>
        </p:nvSpPr>
        <p:spPr bwMode="auto">
          <a:xfrm>
            <a:off x="1223169" y="131341"/>
            <a:ext cx="7776864"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36866" name="Text Box 2"/>
          <p:cNvSpPr txBox="1">
            <a:spLocks noChangeArrowheads="1"/>
          </p:cNvSpPr>
          <p:nvPr/>
        </p:nvSpPr>
        <p:spPr bwMode="auto">
          <a:xfrm>
            <a:off x="1352550" y="188913"/>
            <a:ext cx="3384550"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b="1" dirty="0">
                <a:solidFill>
                  <a:schemeClr val="bg1"/>
                </a:solidFill>
              </a:rPr>
              <a:t>Paleta de íconos</a:t>
            </a:r>
            <a:endParaRPr lang="es-ES" sz="3200" b="1" dirty="0">
              <a:solidFill>
                <a:schemeClr val="bg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descr="pha275000002_20"/>
          <p:cNvPicPr>
            <a:picLocks noChangeAspect="1" noChangeArrowheads="1"/>
          </p:cNvPicPr>
          <p:nvPr/>
        </p:nvPicPr>
        <p:blipFill>
          <a:blip r:embed="rId3" cstate="print"/>
          <a:srcRect/>
          <a:stretch>
            <a:fillRect/>
          </a:stretch>
        </p:blipFill>
        <p:spPr bwMode="auto">
          <a:xfrm>
            <a:off x="179388" y="1268413"/>
            <a:ext cx="2628900" cy="5400675"/>
          </a:xfrm>
          <a:prstGeom prst="rect">
            <a:avLst/>
          </a:prstGeom>
          <a:noFill/>
          <a:ln w="9525">
            <a:noFill/>
            <a:miter lim="800000"/>
            <a:headEnd/>
            <a:tailEnd/>
          </a:ln>
        </p:spPr>
      </p:pic>
      <p:sp>
        <p:nvSpPr>
          <p:cNvPr id="31748" name="Rectangle 4"/>
          <p:cNvSpPr>
            <a:spLocks noChangeArrowheads="1"/>
          </p:cNvSpPr>
          <p:nvPr/>
        </p:nvSpPr>
        <p:spPr bwMode="auto">
          <a:xfrm>
            <a:off x="2987675" y="1344613"/>
            <a:ext cx="1198563" cy="396875"/>
          </a:xfrm>
          <a:prstGeom prst="rect">
            <a:avLst/>
          </a:prstGeom>
          <a:noFill/>
          <a:ln w="9525">
            <a:noFill/>
            <a:miter lim="800000"/>
            <a:headEnd/>
            <a:tailEnd/>
          </a:ln>
        </p:spPr>
        <p:txBody>
          <a:bodyPr wrap="none">
            <a:spAutoFit/>
          </a:bodyPr>
          <a:lstStyle/>
          <a:p>
            <a:pPr algn="l">
              <a:spcBef>
                <a:spcPct val="0"/>
              </a:spcBef>
              <a:spcAft>
                <a:spcPct val="0"/>
              </a:spcAft>
              <a:buFontTx/>
              <a:buNone/>
            </a:pPr>
            <a:r>
              <a:rPr lang="es-ES_tradnl" sz="2000" b="1"/>
              <a:t>Objetivo</a:t>
            </a:r>
            <a:endParaRPr lang="en-US" sz="2000" b="1"/>
          </a:p>
        </p:txBody>
      </p:sp>
      <p:sp>
        <p:nvSpPr>
          <p:cNvPr id="31749" name="Rectangle 5"/>
          <p:cNvSpPr>
            <a:spLocks noChangeArrowheads="1"/>
          </p:cNvSpPr>
          <p:nvPr/>
        </p:nvSpPr>
        <p:spPr bwMode="auto">
          <a:xfrm>
            <a:off x="2987675" y="1773238"/>
            <a:ext cx="5834063" cy="1077218"/>
          </a:xfrm>
          <a:prstGeom prst="rect">
            <a:avLst/>
          </a:prstGeom>
          <a:noFill/>
          <a:ln w="9525" algn="ctr">
            <a:noFill/>
            <a:miter lim="800000"/>
            <a:headEnd/>
            <a:tailEnd/>
          </a:ln>
        </p:spPr>
        <p:txBody>
          <a:bodyPr>
            <a:spAutoFit/>
          </a:bodyPr>
          <a:lstStyle/>
          <a:p>
            <a:pPr>
              <a:spcBef>
                <a:spcPct val="0"/>
              </a:spcBef>
              <a:spcAft>
                <a:spcPct val="0"/>
              </a:spcAft>
              <a:buFontTx/>
              <a:buNone/>
            </a:pPr>
            <a:r>
              <a:rPr lang="es-PE" dirty="0"/>
              <a:t>Definir y establecer las actividades de aseguramiento de calidad a realizar, que aseguren que los servicios de reserva de viajes y hospedaje de la empresa </a:t>
            </a:r>
            <a:r>
              <a:rPr lang="es-PE" dirty="0" err="1"/>
              <a:t>TravelPeruExpress</a:t>
            </a:r>
            <a:r>
              <a:rPr lang="es-PE" dirty="0"/>
              <a:t> cumplan con los estándares de calidad establecidos.</a:t>
            </a:r>
          </a:p>
        </p:txBody>
      </p:sp>
      <p:sp>
        <p:nvSpPr>
          <p:cNvPr id="31750" name="Rectangle 6"/>
          <p:cNvSpPr>
            <a:spLocks noChangeArrowheads="1"/>
          </p:cNvSpPr>
          <p:nvPr/>
        </p:nvSpPr>
        <p:spPr bwMode="auto">
          <a:xfrm>
            <a:off x="3059113" y="4005263"/>
            <a:ext cx="1222375" cy="396875"/>
          </a:xfrm>
          <a:prstGeom prst="rect">
            <a:avLst/>
          </a:prstGeom>
          <a:noFill/>
          <a:ln w="9525">
            <a:noFill/>
            <a:miter lim="800000"/>
            <a:headEnd/>
            <a:tailEnd/>
          </a:ln>
        </p:spPr>
        <p:txBody>
          <a:bodyPr wrap="none">
            <a:spAutoFit/>
          </a:bodyPr>
          <a:lstStyle/>
          <a:p>
            <a:pPr algn="l">
              <a:spcBef>
                <a:spcPct val="0"/>
              </a:spcBef>
              <a:spcAft>
                <a:spcPct val="0"/>
              </a:spcAft>
              <a:buFontTx/>
              <a:buNone/>
            </a:pPr>
            <a:r>
              <a:rPr lang="es-ES_tradnl" sz="2000" b="1"/>
              <a:t>Alcance</a:t>
            </a:r>
            <a:r>
              <a:rPr lang="es-ES_tradnl" sz="1800" b="1">
                <a:solidFill>
                  <a:schemeClr val="tx1"/>
                </a:solidFill>
              </a:rPr>
              <a:t> </a:t>
            </a:r>
          </a:p>
        </p:txBody>
      </p:sp>
      <p:sp>
        <p:nvSpPr>
          <p:cNvPr id="5127" name="Line 8"/>
          <p:cNvSpPr>
            <a:spLocks noChangeShapeType="1"/>
          </p:cNvSpPr>
          <p:nvPr/>
        </p:nvSpPr>
        <p:spPr bwMode="auto">
          <a:xfrm>
            <a:off x="2916238" y="3860800"/>
            <a:ext cx="6048375" cy="0"/>
          </a:xfrm>
          <a:prstGeom prst="line">
            <a:avLst/>
          </a:prstGeom>
          <a:noFill/>
          <a:ln w="38100">
            <a:solidFill>
              <a:srgbClr val="FFCC00"/>
            </a:solidFill>
            <a:round/>
            <a:headEnd/>
            <a:tailEnd/>
          </a:ln>
        </p:spPr>
        <p:txBody>
          <a:bodyPr/>
          <a:lstStyle/>
          <a:p>
            <a:endParaRPr lang="es-ES"/>
          </a:p>
        </p:txBody>
      </p:sp>
      <p:sp>
        <p:nvSpPr>
          <p:cNvPr id="5128" name="Line 9"/>
          <p:cNvSpPr>
            <a:spLocks noChangeShapeType="1"/>
          </p:cNvSpPr>
          <p:nvPr/>
        </p:nvSpPr>
        <p:spPr bwMode="auto">
          <a:xfrm>
            <a:off x="107950" y="1268413"/>
            <a:ext cx="8856663" cy="0"/>
          </a:xfrm>
          <a:prstGeom prst="line">
            <a:avLst/>
          </a:prstGeom>
          <a:noFill/>
          <a:ln w="38100">
            <a:solidFill>
              <a:srgbClr val="FFCC00"/>
            </a:solidFill>
            <a:round/>
            <a:headEnd/>
            <a:tailEnd/>
          </a:ln>
        </p:spPr>
        <p:txBody>
          <a:bodyPr/>
          <a:lstStyle/>
          <a:p>
            <a:endParaRPr lang="es-ES"/>
          </a:p>
        </p:txBody>
      </p:sp>
      <p:sp>
        <p:nvSpPr>
          <p:cNvPr id="31756" name="Rectangle 12"/>
          <p:cNvSpPr>
            <a:spLocks noChangeArrowheads="1"/>
          </p:cNvSpPr>
          <p:nvPr/>
        </p:nvSpPr>
        <p:spPr bwMode="auto">
          <a:xfrm>
            <a:off x="3024188" y="4365625"/>
            <a:ext cx="4572000" cy="584775"/>
          </a:xfrm>
          <a:prstGeom prst="rect">
            <a:avLst/>
          </a:prstGeom>
          <a:noFill/>
          <a:ln w="9525" algn="ctr">
            <a:noFill/>
            <a:miter lim="800000"/>
            <a:headEnd/>
            <a:tailEnd/>
          </a:ln>
        </p:spPr>
        <p:txBody>
          <a:bodyPr>
            <a:spAutoFit/>
          </a:bodyPr>
          <a:lstStyle/>
          <a:p>
            <a:pPr>
              <a:buFontTx/>
              <a:buNone/>
            </a:pPr>
            <a:r>
              <a:rPr lang="es-ES" dirty="0"/>
              <a:t>Los entregables y servicios de la </a:t>
            </a:r>
            <a:r>
              <a:rPr lang="es-PE" dirty="0"/>
              <a:t>empresa </a:t>
            </a:r>
            <a:r>
              <a:rPr lang="es-PE" dirty="0" err="1"/>
              <a:t>TravelPeruExpress</a:t>
            </a:r>
            <a:r>
              <a:rPr lang="es-ES" dirty="0"/>
              <a:t>.</a:t>
            </a:r>
          </a:p>
        </p:txBody>
      </p:sp>
      <p:sp>
        <p:nvSpPr>
          <p:cNvPr id="10" name="Rectángulo 9">
            <a:extLst>
              <a:ext uri="{FF2B5EF4-FFF2-40B4-BE49-F238E27FC236}">
                <a16:creationId xmlns:a16="http://schemas.microsoft.com/office/drawing/2014/main" id="{E00D0CA0-87FF-44F1-9E73-EB9AFE94A963}"/>
              </a:ext>
            </a:extLst>
          </p:cNvPr>
          <p:cNvSpPr/>
          <p:nvPr/>
        </p:nvSpPr>
        <p:spPr bwMode="auto">
          <a:xfrm>
            <a:off x="1187624" y="97583"/>
            <a:ext cx="7776989"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5122" name="Text Box 2"/>
          <p:cNvSpPr txBox="1">
            <a:spLocks noChangeArrowheads="1"/>
          </p:cNvSpPr>
          <p:nvPr/>
        </p:nvSpPr>
        <p:spPr bwMode="auto">
          <a:xfrm>
            <a:off x="1339850" y="188913"/>
            <a:ext cx="5802313"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dirty="0">
                <a:solidFill>
                  <a:schemeClr val="bg1"/>
                </a:solidFill>
              </a:rPr>
              <a:t>Objetivo y Alcance del Proceso</a:t>
            </a:r>
            <a:endParaRPr lang="es-ES" sz="32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fade">
                                      <p:cBhvr>
                                        <p:cTn id="7" dur="2000"/>
                                        <p:tgtEl>
                                          <p:spTgt spid="317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fade">
                                      <p:cBhvr>
                                        <p:cTn id="10" dur="2000"/>
                                        <p:tgtEl>
                                          <p:spTgt spid="317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fade">
                                      <p:cBhvr>
                                        <p:cTn id="13" dur="2000"/>
                                        <p:tgtEl>
                                          <p:spTgt spid="317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750"/>
                                        </p:tgtEl>
                                        <p:attrNameLst>
                                          <p:attrName>style.visibility</p:attrName>
                                        </p:attrNameLst>
                                      </p:cBhvr>
                                      <p:to>
                                        <p:strVal val="visible"/>
                                      </p:to>
                                    </p:set>
                                    <p:animEffect transition="in" filter="fade">
                                      <p:cBhvr>
                                        <p:cTn id="16" dur="2000"/>
                                        <p:tgtEl>
                                          <p:spTgt spid="317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756"/>
                                        </p:tgtEl>
                                        <p:attrNameLst>
                                          <p:attrName>style.visibility</p:attrName>
                                        </p:attrNameLst>
                                      </p:cBhvr>
                                      <p:to>
                                        <p:strVal val="visible"/>
                                      </p:to>
                                    </p:set>
                                    <p:animEffect transition="in" filter="fade">
                                      <p:cBhvr>
                                        <p:cTn id="19" dur="2000"/>
                                        <p:tgtEl>
                                          <p:spTgt spid="3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0" grpId="0"/>
      <p:bldP spid="317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114300" y="1238250"/>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114691" name="Text Box 3"/>
          <p:cNvSpPr txBox="1">
            <a:spLocks noChangeArrowheads="1"/>
          </p:cNvSpPr>
          <p:nvPr/>
        </p:nvSpPr>
        <p:spPr bwMode="auto">
          <a:xfrm>
            <a:off x="179388" y="1546225"/>
            <a:ext cx="87757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2. Términos y Definiciones</a:t>
            </a:r>
          </a:p>
        </p:txBody>
      </p:sp>
      <p:grpSp>
        <p:nvGrpSpPr>
          <p:cNvPr id="6148" name="Group 7"/>
          <p:cNvGrpSpPr>
            <a:grpSpLocks/>
          </p:cNvGrpSpPr>
          <p:nvPr/>
        </p:nvGrpSpPr>
        <p:grpSpPr bwMode="auto">
          <a:xfrm>
            <a:off x="1128713" y="2247900"/>
            <a:ext cx="6884987" cy="3484563"/>
            <a:chOff x="711" y="1416"/>
            <a:chExt cx="4337" cy="2195"/>
          </a:xfrm>
        </p:grpSpPr>
        <p:sp>
          <p:nvSpPr>
            <p:cNvPr id="6149"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6150"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6151"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6152"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6153"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6154"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6155"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6156"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6157"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6158"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6159"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6160"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6161"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6162"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6163"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6164"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6165"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6166"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6167"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6168"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6169"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6170"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6171"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6172"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6173"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6174"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6175"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6176"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6177"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6178"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6179"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6180"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6181"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6182"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6183"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6184"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6185"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6186"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6187"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6188"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6189"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6190"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6191"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6192"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6193"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6194"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6195"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6196"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6197"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6198"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6199"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6200"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6201"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6202"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6203"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6204"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6205"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6206"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6207"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6208"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6209"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6210"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6211"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6212"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6213"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6214"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6215"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6216"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6217"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6218"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6219"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6220"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6221"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6222"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6223"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6224"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6225"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6226"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6227"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6228"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6229"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6230"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6231"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6232"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6233"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6234"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6235"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6236"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6237"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6238"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6239"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6240"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6241"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6242"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6243"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6244"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6245"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6246"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6247"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6248"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6249"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6250"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6251"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6252"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6253"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6254"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6255"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6256"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6257"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6258"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6259"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6260"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CD5C9AB3-B316-4203-A476-4B75519D4C65}"/>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fade">
                                      <p:cBhvr>
                                        <p:cTn id="7" dur="1000"/>
                                        <p:tgtEl>
                                          <p:spTgt spid="1146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4690"/>
                                        </p:tgtEl>
                                        <p:attrNameLst>
                                          <p:attrName>style.visibility</p:attrName>
                                        </p:attrNameLst>
                                      </p:cBhvr>
                                      <p:to>
                                        <p:strVal val="visible"/>
                                      </p:to>
                                    </p:set>
                                    <p:animEffect transition="in" filter="fade">
                                      <p:cBhvr>
                                        <p:cTn id="10" dur="1000"/>
                                        <p:tgtEl>
                                          <p:spTgt spid="11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nimBg="1"/>
      <p:bldP spid="1146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Line 9"/>
          <p:cNvSpPr>
            <a:spLocks noChangeShapeType="1"/>
          </p:cNvSpPr>
          <p:nvPr/>
        </p:nvSpPr>
        <p:spPr bwMode="auto">
          <a:xfrm>
            <a:off x="107950" y="1268413"/>
            <a:ext cx="8856663" cy="0"/>
          </a:xfrm>
          <a:prstGeom prst="line">
            <a:avLst/>
          </a:prstGeom>
          <a:noFill/>
          <a:ln w="38100">
            <a:solidFill>
              <a:srgbClr val="FFCC00"/>
            </a:solidFill>
            <a:round/>
            <a:headEnd/>
            <a:tailEnd/>
          </a:ln>
        </p:spPr>
        <p:txBody>
          <a:bodyPr/>
          <a:lstStyle/>
          <a:p>
            <a:endParaRPr lang="es-ES"/>
          </a:p>
        </p:txBody>
      </p:sp>
      <p:graphicFrame>
        <p:nvGraphicFramePr>
          <p:cNvPr id="96542" name="Group 286"/>
          <p:cNvGraphicFramePr>
            <a:graphicFrameLocks noGrp="1"/>
          </p:cNvGraphicFramePr>
          <p:nvPr>
            <p:ph sz="half" idx="1"/>
            <p:extLst>
              <p:ext uri="{D42A27DB-BD31-4B8C-83A1-F6EECF244321}">
                <p14:modId xmlns:p14="http://schemas.microsoft.com/office/powerpoint/2010/main" val="3359203975"/>
              </p:ext>
            </p:extLst>
          </p:nvPr>
        </p:nvGraphicFramePr>
        <p:xfrm>
          <a:off x="468313" y="1700213"/>
          <a:ext cx="8145462" cy="3423732"/>
        </p:xfrm>
        <a:graphic>
          <a:graphicData uri="http://schemas.openxmlformats.org/drawingml/2006/table">
            <a:tbl>
              <a:tblPr/>
              <a:tblGrid>
                <a:gridCol w="434975">
                  <a:extLst>
                    <a:ext uri="{9D8B030D-6E8A-4147-A177-3AD203B41FA5}">
                      <a16:colId xmlns:a16="http://schemas.microsoft.com/office/drawing/2014/main" val="20000"/>
                    </a:ext>
                  </a:extLst>
                </a:gridCol>
                <a:gridCol w="2905125">
                  <a:extLst>
                    <a:ext uri="{9D8B030D-6E8A-4147-A177-3AD203B41FA5}">
                      <a16:colId xmlns:a16="http://schemas.microsoft.com/office/drawing/2014/main" val="20001"/>
                    </a:ext>
                  </a:extLst>
                </a:gridCol>
                <a:gridCol w="4805362">
                  <a:extLst>
                    <a:ext uri="{9D8B030D-6E8A-4147-A177-3AD203B41FA5}">
                      <a16:colId xmlns:a16="http://schemas.microsoft.com/office/drawing/2014/main" val="20002"/>
                    </a:ext>
                  </a:extLst>
                </a:gridCol>
              </a:tblGrid>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Términos</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Definiciones</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10704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1</a:t>
                      </a:r>
                      <a:endParaRPr kumimoji="0" lang="es-ES" sz="1600" b="0" i="0" u="none" strike="noStrike" cap="none" normalizeH="0" baseline="0" dirty="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cs typeface="Times New Roman" pitchFamily="18" charset="0"/>
                        </a:rPr>
                        <a:t>Proceso</a:t>
                      </a:r>
                      <a:r>
                        <a:rPr kumimoji="0" lang="es-ES" sz="1600" b="0" i="0" u="none" strike="noStrike" cap="none" normalizeH="0" baseline="0" dirty="0">
                          <a:ln>
                            <a:noFill/>
                          </a:ln>
                          <a:solidFill>
                            <a:srgbClr val="000066"/>
                          </a:solidFill>
                          <a:effectLst/>
                          <a:latin typeface="Arial" pitchFamily="34" charset="0"/>
                        </a:rPr>
                        <a:t> </a:t>
                      </a: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cs typeface="Times New Roman" pitchFamily="18" charset="0"/>
                        </a:rPr>
                        <a:t>Conjunto de actividades, métodos, prácticas y transformaciones que las personas usan con un propósito específico, y que a partir de ciertas entradas generan productos o servicios de salida.</a:t>
                      </a:r>
                      <a:endParaRPr kumimoji="0" lang="es-ES" sz="1600" b="0" i="0" u="none" strike="noStrike" cap="none" normalizeH="0" baseline="0" dirty="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642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2</a:t>
                      </a:r>
                      <a:endParaRPr kumimoji="0" lang="es-ES" sz="1600" b="0" i="0" u="none" strike="noStrike" cap="none" normalizeH="0" baseline="0" dirty="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Proyectos</a:t>
                      </a:r>
                      <a:endParaRPr kumimoji="0" lang="es-ES" sz="16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Unidades de trabajo sujetas a Revisiones de QA, las cuales son ejecutadas por el programador.</a:t>
                      </a:r>
                      <a:endParaRPr kumimoji="0" lang="es-ES" sz="1600" b="0" i="0" u="none" strike="noStrike" cap="none" normalizeH="0" baseline="0" dirty="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3</a:t>
                      </a:r>
                      <a:endParaRPr kumimoji="0" lang="es-ES" sz="1600" b="0" i="0" u="none" strike="noStrike" cap="none" normalizeH="0" baseline="0" dirty="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QA</a:t>
                      </a:r>
                      <a:endParaRPr kumimoji="0" lang="es-ES" sz="16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Aseguramiento de Calidad</a:t>
                      </a:r>
                      <a:endParaRPr kumimoji="0" lang="es-ES" sz="1600" b="0" i="0" u="none" strike="noStrike" cap="none" normalizeH="0" baseline="0" dirty="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r h="642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4</a:t>
                      </a:r>
                      <a:endParaRPr kumimoji="0" lang="es-ES" sz="1600" b="0" i="0" u="none" strike="noStrike" cap="none" normalizeH="0" baseline="0" dirty="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NC</a:t>
                      </a:r>
                      <a:endParaRPr kumimoji="0" lang="es-ES" sz="1600" b="0" i="0" u="none" strike="noStrike" cap="none" normalizeH="0" baseline="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No Conformidades encontradas en la Revisión de Calidad de los artefactos y productos de la Fábrica.</a:t>
                      </a:r>
                      <a:endParaRPr kumimoji="0" lang="es-ES" sz="1600" b="0" i="0" u="none" strike="noStrike" cap="none" normalizeH="0" baseline="0" dirty="0">
                        <a:ln>
                          <a:noFill/>
                        </a:ln>
                        <a:solidFill>
                          <a:srgbClr val="000066"/>
                        </a:solidFill>
                        <a:effectLst/>
                        <a:latin typeface="Arial" pitchFamily="34" charset="0"/>
                      </a:endParaRPr>
                    </a:p>
                  </a:txBody>
                  <a:tcPr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5"/>
                  </a:ext>
                </a:extLst>
              </a:tr>
            </a:tbl>
          </a:graphicData>
        </a:graphic>
      </p:graphicFrame>
      <p:sp>
        <p:nvSpPr>
          <p:cNvPr id="5" name="Rectángulo 4">
            <a:extLst>
              <a:ext uri="{FF2B5EF4-FFF2-40B4-BE49-F238E27FC236}">
                <a16:creationId xmlns:a16="http://schemas.microsoft.com/office/drawing/2014/main" id="{19D98D55-2B78-4BD5-8354-0A92B5139209}"/>
              </a:ext>
            </a:extLst>
          </p:cNvPr>
          <p:cNvSpPr/>
          <p:nvPr/>
        </p:nvSpPr>
        <p:spPr bwMode="auto">
          <a:xfrm>
            <a:off x="1259632" y="109265"/>
            <a:ext cx="7884368"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7170" name="Text Box 2"/>
          <p:cNvSpPr txBox="1">
            <a:spLocks noChangeArrowheads="1"/>
          </p:cNvSpPr>
          <p:nvPr/>
        </p:nvSpPr>
        <p:spPr bwMode="auto">
          <a:xfrm>
            <a:off x="1339850" y="188913"/>
            <a:ext cx="4514850" cy="579437"/>
          </a:xfrm>
          <a:prstGeom prst="rect">
            <a:avLst/>
          </a:prstGeom>
          <a:noFill/>
          <a:ln w="9525">
            <a:noFill/>
            <a:miter lim="800000"/>
            <a:headEnd/>
            <a:tailEnd/>
          </a:ln>
        </p:spPr>
        <p:txBody>
          <a:bodyPr wrap="none">
            <a:spAutoFit/>
          </a:bodyPr>
          <a:lstStyle/>
          <a:p>
            <a:pPr algn="l">
              <a:spcBef>
                <a:spcPct val="0"/>
              </a:spcBef>
              <a:spcAft>
                <a:spcPct val="0"/>
              </a:spcAft>
              <a:buFontTx/>
              <a:buNone/>
            </a:pPr>
            <a:r>
              <a:rPr lang="es-PE" sz="3200" dirty="0">
                <a:solidFill>
                  <a:schemeClr val="bg1"/>
                </a:solidFill>
              </a:rPr>
              <a:t>Términos y Definiciones</a:t>
            </a:r>
            <a:endParaRPr lang="es-ES" sz="320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28600" y="1355725"/>
            <a:ext cx="8915400" cy="5502275"/>
          </a:xfrm>
          <a:prstGeom prst="rect">
            <a:avLst/>
          </a:prstGeom>
          <a:solidFill>
            <a:schemeClr val="bg1"/>
          </a:solidFill>
          <a:ln w="9525">
            <a:noFill/>
            <a:miter lim="800000"/>
            <a:headEnd/>
            <a:tailEnd/>
          </a:ln>
        </p:spPr>
        <p:txBody>
          <a:bodyPr wrap="none" anchor="ctr"/>
          <a:lstStyle/>
          <a:p>
            <a:pPr algn="ctr">
              <a:spcBef>
                <a:spcPct val="0"/>
              </a:spcBef>
              <a:spcAft>
                <a:spcPct val="0"/>
              </a:spcAft>
              <a:buFontTx/>
              <a:buNone/>
            </a:pPr>
            <a:endParaRPr lang="es-ES" sz="1800">
              <a:solidFill>
                <a:schemeClr val="tx1"/>
              </a:solidFill>
            </a:endParaRPr>
          </a:p>
        </p:txBody>
      </p:sp>
      <p:sp>
        <p:nvSpPr>
          <p:cNvPr id="32771"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gn="l" eaLnBrk="0" hangingPunct="0">
              <a:lnSpc>
                <a:spcPts val="5600"/>
              </a:lnSpc>
              <a:spcBef>
                <a:spcPct val="50000"/>
              </a:spcBef>
              <a:spcAft>
                <a:spcPct val="0"/>
              </a:spcAft>
              <a:buFontTx/>
              <a:buNone/>
            </a:pPr>
            <a:r>
              <a:rPr lang="en-US" sz="4800">
                <a:solidFill>
                  <a:schemeClr val="tx1"/>
                </a:solidFill>
                <a:ea typeface="ＭＳ Ｐゴシック" pitchFamily="34" charset="-128"/>
              </a:rPr>
              <a:t>3. Roles y Responsabilidades</a:t>
            </a:r>
          </a:p>
        </p:txBody>
      </p:sp>
      <p:grpSp>
        <p:nvGrpSpPr>
          <p:cNvPr id="8196" name="Group 7"/>
          <p:cNvGrpSpPr>
            <a:grpSpLocks/>
          </p:cNvGrpSpPr>
          <p:nvPr/>
        </p:nvGrpSpPr>
        <p:grpSpPr bwMode="auto">
          <a:xfrm>
            <a:off x="1128713" y="2247900"/>
            <a:ext cx="6884987" cy="3484563"/>
            <a:chOff x="711" y="1416"/>
            <a:chExt cx="4337" cy="2195"/>
          </a:xfrm>
        </p:grpSpPr>
        <p:sp>
          <p:nvSpPr>
            <p:cNvPr id="8197" name="Line 8"/>
            <p:cNvSpPr>
              <a:spLocks noChangeShapeType="1"/>
            </p:cNvSpPr>
            <p:nvPr/>
          </p:nvSpPr>
          <p:spPr bwMode="auto">
            <a:xfrm flipV="1">
              <a:off x="781" y="1427"/>
              <a:ext cx="0" cy="48"/>
            </a:xfrm>
            <a:prstGeom prst="line">
              <a:avLst/>
            </a:prstGeom>
            <a:noFill/>
            <a:ln w="1270">
              <a:solidFill>
                <a:schemeClr val="bg1"/>
              </a:solidFill>
              <a:round/>
              <a:headEnd/>
              <a:tailEnd/>
            </a:ln>
          </p:spPr>
          <p:txBody>
            <a:bodyPr wrap="none" anchor="ctr"/>
            <a:lstStyle/>
            <a:p>
              <a:endParaRPr lang="es-ES"/>
            </a:p>
          </p:txBody>
        </p:sp>
        <p:sp>
          <p:nvSpPr>
            <p:cNvPr id="8198" name="Line 9"/>
            <p:cNvSpPr>
              <a:spLocks noChangeShapeType="1"/>
            </p:cNvSpPr>
            <p:nvPr/>
          </p:nvSpPr>
          <p:spPr bwMode="auto">
            <a:xfrm flipV="1">
              <a:off x="711" y="1427"/>
              <a:ext cx="0" cy="48"/>
            </a:xfrm>
            <a:prstGeom prst="line">
              <a:avLst/>
            </a:prstGeom>
            <a:noFill/>
            <a:ln w="1270">
              <a:solidFill>
                <a:schemeClr val="bg1"/>
              </a:solidFill>
              <a:round/>
              <a:headEnd/>
              <a:tailEnd/>
            </a:ln>
          </p:spPr>
          <p:txBody>
            <a:bodyPr wrap="none" anchor="ctr"/>
            <a:lstStyle/>
            <a:p>
              <a:endParaRPr lang="es-ES"/>
            </a:p>
          </p:txBody>
        </p:sp>
        <p:sp>
          <p:nvSpPr>
            <p:cNvPr id="8199" name="Line 10"/>
            <p:cNvSpPr>
              <a:spLocks noChangeShapeType="1"/>
            </p:cNvSpPr>
            <p:nvPr/>
          </p:nvSpPr>
          <p:spPr bwMode="auto">
            <a:xfrm rot="5400000" flipV="1">
              <a:off x="746" y="1462"/>
              <a:ext cx="0" cy="48"/>
            </a:xfrm>
            <a:prstGeom prst="line">
              <a:avLst/>
            </a:prstGeom>
            <a:noFill/>
            <a:ln w="1270">
              <a:solidFill>
                <a:schemeClr val="bg1"/>
              </a:solidFill>
              <a:round/>
              <a:headEnd/>
              <a:tailEnd/>
            </a:ln>
          </p:spPr>
          <p:txBody>
            <a:bodyPr wrap="none" anchor="ctr"/>
            <a:lstStyle/>
            <a:p>
              <a:endParaRPr lang="es-ES"/>
            </a:p>
          </p:txBody>
        </p:sp>
        <p:sp>
          <p:nvSpPr>
            <p:cNvPr id="8200" name="Line 11"/>
            <p:cNvSpPr>
              <a:spLocks noChangeShapeType="1"/>
            </p:cNvSpPr>
            <p:nvPr/>
          </p:nvSpPr>
          <p:spPr bwMode="auto">
            <a:xfrm rot="5400000" flipV="1">
              <a:off x="746" y="1392"/>
              <a:ext cx="0" cy="48"/>
            </a:xfrm>
            <a:prstGeom prst="line">
              <a:avLst/>
            </a:prstGeom>
            <a:noFill/>
            <a:ln w="1270">
              <a:solidFill>
                <a:schemeClr val="bg1"/>
              </a:solidFill>
              <a:round/>
              <a:headEnd/>
              <a:tailEnd/>
            </a:ln>
          </p:spPr>
          <p:txBody>
            <a:bodyPr wrap="none" anchor="ctr"/>
            <a:lstStyle/>
            <a:p>
              <a:endParaRPr lang="es-ES"/>
            </a:p>
          </p:txBody>
        </p:sp>
        <p:sp>
          <p:nvSpPr>
            <p:cNvPr id="8201" name="Line 12"/>
            <p:cNvSpPr>
              <a:spLocks noChangeShapeType="1"/>
            </p:cNvSpPr>
            <p:nvPr/>
          </p:nvSpPr>
          <p:spPr bwMode="auto">
            <a:xfrm flipV="1">
              <a:off x="781" y="2136"/>
              <a:ext cx="0" cy="48"/>
            </a:xfrm>
            <a:prstGeom prst="line">
              <a:avLst/>
            </a:prstGeom>
            <a:noFill/>
            <a:ln w="1270">
              <a:solidFill>
                <a:schemeClr val="bg1"/>
              </a:solidFill>
              <a:round/>
              <a:headEnd/>
              <a:tailEnd/>
            </a:ln>
          </p:spPr>
          <p:txBody>
            <a:bodyPr wrap="none" anchor="ctr"/>
            <a:lstStyle/>
            <a:p>
              <a:endParaRPr lang="es-ES"/>
            </a:p>
          </p:txBody>
        </p:sp>
        <p:sp>
          <p:nvSpPr>
            <p:cNvPr id="8202" name="Line 13"/>
            <p:cNvSpPr>
              <a:spLocks noChangeShapeType="1"/>
            </p:cNvSpPr>
            <p:nvPr/>
          </p:nvSpPr>
          <p:spPr bwMode="auto">
            <a:xfrm flipV="1">
              <a:off x="711" y="2136"/>
              <a:ext cx="0" cy="48"/>
            </a:xfrm>
            <a:prstGeom prst="line">
              <a:avLst/>
            </a:prstGeom>
            <a:noFill/>
            <a:ln w="1270">
              <a:solidFill>
                <a:schemeClr val="bg1"/>
              </a:solidFill>
              <a:round/>
              <a:headEnd/>
              <a:tailEnd/>
            </a:ln>
          </p:spPr>
          <p:txBody>
            <a:bodyPr wrap="none" anchor="ctr"/>
            <a:lstStyle/>
            <a:p>
              <a:endParaRPr lang="es-ES"/>
            </a:p>
          </p:txBody>
        </p:sp>
        <p:sp>
          <p:nvSpPr>
            <p:cNvPr id="8203" name="Line 14"/>
            <p:cNvSpPr>
              <a:spLocks noChangeShapeType="1"/>
            </p:cNvSpPr>
            <p:nvPr/>
          </p:nvSpPr>
          <p:spPr bwMode="auto">
            <a:xfrm rot="5400000" flipV="1">
              <a:off x="746" y="2171"/>
              <a:ext cx="0" cy="48"/>
            </a:xfrm>
            <a:prstGeom prst="line">
              <a:avLst/>
            </a:prstGeom>
            <a:noFill/>
            <a:ln w="1270">
              <a:solidFill>
                <a:schemeClr val="bg1"/>
              </a:solidFill>
              <a:round/>
              <a:headEnd/>
              <a:tailEnd/>
            </a:ln>
          </p:spPr>
          <p:txBody>
            <a:bodyPr wrap="none" anchor="ctr"/>
            <a:lstStyle/>
            <a:p>
              <a:endParaRPr lang="es-ES"/>
            </a:p>
          </p:txBody>
        </p:sp>
        <p:sp>
          <p:nvSpPr>
            <p:cNvPr id="8204" name="Line 15"/>
            <p:cNvSpPr>
              <a:spLocks noChangeShapeType="1"/>
            </p:cNvSpPr>
            <p:nvPr/>
          </p:nvSpPr>
          <p:spPr bwMode="auto">
            <a:xfrm rot="5400000" flipV="1">
              <a:off x="746" y="2101"/>
              <a:ext cx="0" cy="48"/>
            </a:xfrm>
            <a:prstGeom prst="line">
              <a:avLst/>
            </a:prstGeom>
            <a:noFill/>
            <a:ln w="1270">
              <a:solidFill>
                <a:schemeClr val="bg1"/>
              </a:solidFill>
              <a:round/>
              <a:headEnd/>
              <a:tailEnd/>
            </a:ln>
          </p:spPr>
          <p:txBody>
            <a:bodyPr wrap="none" anchor="ctr"/>
            <a:lstStyle/>
            <a:p>
              <a:endParaRPr lang="es-ES"/>
            </a:p>
          </p:txBody>
        </p:sp>
        <p:sp>
          <p:nvSpPr>
            <p:cNvPr id="8205" name="Line 16"/>
            <p:cNvSpPr>
              <a:spLocks noChangeShapeType="1"/>
            </p:cNvSpPr>
            <p:nvPr/>
          </p:nvSpPr>
          <p:spPr bwMode="auto">
            <a:xfrm flipV="1">
              <a:off x="781" y="2844"/>
              <a:ext cx="0" cy="48"/>
            </a:xfrm>
            <a:prstGeom prst="line">
              <a:avLst/>
            </a:prstGeom>
            <a:noFill/>
            <a:ln w="1270">
              <a:solidFill>
                <a:schemeClr val="bg1"/>
              </a:solidFill>
              <a:round/>
              <a:headEnd/>
              <a:tailEnd/>
            </a:ln>
          </p:spPr>
          <p:txBody>
            <a:bodyPr wrap="none" anchor="ctr"/>
            <a:lstStyle/>
            <a:p>
              <a:endParaRPr lang="es-ES"/>
            </a:p>
          </p:txBody>
        </p:sp>
        <p:sp>
          <p:nvSpPr>
            <p:cNvPr id="8206" name="Line 17"/>
            <p:cNvSpPr>
              <a:spLocks noChangeShapeType="1"/>
            </p:cNvSpPr>
            <p:nvPr/>
          </p:nvSpPr>
          <p:spPr bwMode="auto">
            <a:xfrm flipV="1">
              <a:off x="711" y="2844"/>
              <a:ext cx="0" cy="48"/>
            </a:xfrm>
            <a:prstGeom prst="line">
              <a:avLst/>
            </a:prstGeom>
            <a:noFill/>
            <a:ln w="1270">
              <a:solidFill>
                <a:schemeClr val="bg1"/>
              </a:solidFill>
              <a:round/>
              <a:headEnd/>
              <a:tailEnd/>
            </a:ln>
          </p:spPr>
          <p:txBody>
            <a:bodyPr wrap="none" anchor="ctr"/>
            <a:lstStyle/>
            <a:p>
              <a:endParaRPr lang="es-ES"/>
            </a:p>
          </p:txBody>
        </p:sp>
        <p:sp>
          <p:nvSpPr>
            <p:cNvPr id="8207" name="Line 18"/>
            <p:cNvSpPr>
              <a:spLocks noChangeShapeType="1"/>
            </p:cNvSpPr>
            <p:nvPr/>
          </p:nvSpPr>
          <p:spPr bwMode="auto">
            <a:xfrm rot="5400000" flipV="1">
              <a:off x="746" y="2879"/>
              <a:ext cx="0" cy="48"/>
            </a:xfrm>
            <a:prstGeom prst="line">
              <a:avLst/>
            </a:prstGeom>
            <a:noFill/>
            <a:ln w="1270">
              <a:solidFill>
                <a:schemeClr val="bg1"/>
              </a:solidFill>
              <a:round/>
              <a:headEnd/>
              <a:tailEnd/>
            </a:ln>
          </p:spPr>
          <p:txBody>
            <a:bodyPr wrap="none" anchor="ctr"/>
            <a:lstStyle/>
            <a:p>
              <a:endParaRPr lang="es-ES"/>
            </a:p>
          </p:txBody>
        </p:sp>
        <p:sp>
          <p:nvSpPr>
            <p:cNvPr id="8208" name="Line 19"/>
            <p:cNvSpPr>
              <a:spLocks noChangeShapeType="1"/>
            </p:cNvSpPr>
            <p:nvPr/>
          </p:nvSpPr>
          <p:spPr bwMode="auto">
            <a:xfrm rot="5400000" flipV="1">
              <a:off x="746" y="2809"/>
              <a:ext cx="0" cy="48"/>
            </a:xfrm>
            <a:prstGeom prst="line">
              <a:avLst/>
            </a:prstGeom>
            <a:noFill/>
            <a:ln w="1270">
              <a:solidFill>
                <a:schemeClr val="bg1"/>
              </a:solidFill>
              <a:round/>
              <a:headEnd/>
              <a:tailEnd/>
            </a:ln>
          </p:spPr>
          <p:txBody>
            <a:bodyPr wrap="none" anchor="ctr"/>
            <a:lstStyle/>
            <a:p>
              <a:endParaRPr lang="es-ES"/>
            </a:p>
          </p:txBody>
        </p:sp>
        <p:sp>
          <p:nvSpPr>
            <p:cNvPr id="8209" name="Line 20"/>
            <p:cNvSpPr>
              <a:spLocks noChangeShapeType="1"/>
            </p:cNvSpPr>
            <p:nvPr/>
          </p:nvSpPr>
          <p:spPr bwMode="auto">
            <a:xfrm flipV="1">
              <a:off x="781" y="3552"/>
              <a:ext cx="0" cy="48"/>
            </a:xfrm>
            <a:prstGeom prst="line">
              <a:avLst/>
            </a:prstGeom>
            <a:noFill/>
            <a:ln w="1270">
              <a:solidFill>
                <a:schemeClr val="bg1"/>
              </a:solidFill>
              <a:round/>
              <a:headEnd/>
              <a:tailEnd/>
            </a:ln>
          </p:spPr>
          <p:txBody>
            <a:bodyPr wrap="none" anchor="ctr"/>
            <a:lstStyle/>
            <a:p>
              <a:endParaRPr lang="es-ES"/>
            </a:p>
          </p:txBody>
        </p:sp>
        <p:sp>
          <p:nvSpPr>
            <p:cNvPr id="8210" name="Line 21"/>
            <p:cNvSpPr>
              <a:spLocks noChangeShapeType="1"/>
            </p:cNvSpPr>
            <p:nvPr/>
          </p:nvSpPr>
          <p:spPr bwMode="auto">
            <a:xfrm flipV="1">
              <a:off x="711" y="3552"/>
              <a:ext cx="0" cy="48"/>
            </a:xfrm>
            <a:prstGeom prst="line">
              <a:avLst/>
            </a:prstGeom>
            <a:noFill/>
            <a:ln w="1270">
              <a:solidFill>
                <a:schemeClr val="bg1"/>
              </a:solidFill>
              <a:round/>
              <a:headEnd/>
              <a:tailEnd/>
            </a:ln>
          </p:spPr>
          <p:txBody>
            <a:bodyPr wrap="none" anchor="ctr"/>
            <a:lstStyle/>
            <a:p>
              <a:endParaRPr lang="es-ES"/>
            </a:p>
          </p:txBody>
        </p:sp>
        <p:sp>
          <p:nvSpPr>
            <p:cNvPr id="8211" name="Line 22"/>
            <p:cNvSpPr>
              <a:spLocks noChangeShapeType="1"/>
            </p:cNvSpPr>
            <p:nvPr/>
          </p:nvSpPr>
          <p:spPr bwMode="auto">
            <a:xfrm rot="5400000" flipV="1">
              <a:off x="746" y="3587"/>
              <a:ext cx="0" cy="48"/>
            </a:xfrm>
            <a:prstGeom prst="line">
              <a:avLst/>
            </a:prstGeom>
            <a:noFill/>
            <a:ln w="1270">
              <a:solidFill>
                <a:schemeClr val="bg1"/>
              </a:solidFill>
              <a:round/>
              <a:headEnd/>
              <a:tailEnd/>
            </a:ln>
          </p:spPr>
          <p:txBody>
            <a:bodyPr wrap="none" anchor="ctr"/>
            <a:lstStyle/>
            <a:p>
              <a:endParaRPr lang="es-ES"/>
            </a:p>
          </p:txBody>
        </p:sp>
        <p:sp>
          <p:nvSpPr>
            <p:cNvPr id="8212" name="Line 23"/>
            <p:cNvSpPr>
              <a:spLocks noChangeShapeType="1"/>
            </p:cNvSpPr>
            <p:nvPr/>
          </p:nvSpPr>
          <p:spPr bwMode="auto">
            <a:xfrm rot="5400000" flipV="1">
              <a:off x="746" y="3517"/>
              <a:ext cx="0" cy="48"/>
            </a:xfrm>
            <a:prstGeom prst="line">
              <a:avLst/>
            </a:prstGeom>
            <a:noFill/>
            <a:ln w="1270">
              <a:solidFill>
                <a:schemeClr val="bg1"/>
              </a:solidFill>
              <a:round/>
              <a:headEnd/>
              <a:tailEnd/>
            </a:ln>
          </p:spPr>
          <p:txBody>
            <a:bodyPr wrap="none" anchor="ctr"/>
            <a:lstStyle/>
            <a:p>
              <a:endParaRPr lang="es-ES"/>
            </a:p>
          </p:txBody>
        </p:sp>
        <p:sp>
          <p:nvSpPr>
            <p:cNvPr id="8213" name="Line 24"/>
            <p:cNvSpPr>
              <a:spLocks noChangeShapeType="1"/>
            </p:cNvSpPr>
            <p:nvPr/>
          </p:nvSpPr>
          <p:spPr bwMode="auto">
            <a:xfrm flipV="1">
              <a:off x="1492" y="1427"/>
              <a:ext cx="0" cy="48"/>
            </a:xfrm>
            <a:prstGeom prst="line">
              <a:avLst/>
            </a:prstGeom>
            <a:noFill/>
            <a:ln w="1270">
              <a:solidFill>
                <a:schemeClr val="bg1"/>
              </a:solidFill>
              <a:round/>
              <a:headEnd/>
              <a:tailEnd/>
            </a:ln>
          </p:spPr>
          <p:txBody>
            <a:bodyPr wrap="none" anchor="ctr"/>
            <a:lstStyle/>
            <a:p>
              <a:endParaRPr lang="es-ES"/>
            </a:p>
          </p:txBody>
        </p:sp>
        <p:sp>
          <p:nvSpPr>
            <p:cNvPr id="8214" name="Line 25"/>
            <p:cNvSpPr>
              <a:spLocks noChangeShapeType="1"/>
            </p:cNvSpPr>
            <p:nvPr/>
          </p:nvSpPr>
          <p:spPr bwMode="auto">
            <a:xfrm flipV="1">
              <a:off x="1422" y="1427"/>
              <a:ext cx="0" cy="48"/>
            </a:xfrm>
            <a:prstGeom prst="line">
              <a:avLst/>
            </a:prstGeom>
            <a:noFill/>
            <a:ln w="1270">
              <a:solidFill>
                <a:schemeClr val="bg1"/>
              </a:solidFill>
              <a:round/>
              <a:headEnd/>
              <a:tailEnd/>
            </a:ln>
          </p:spPr>
          <p:txBody>
            <a:bodyPr wrap="none" anchor="ctr"/>
            <a:lstStyle/>
            <a:p>
              <a:endParaRPr lang="es-ES"/>
            </a:p>
          </p:txBody>
        </p:sp>
        <p:sp>
          <p:nvSpPr>
            <p:cNvPr id="8215" name="Line 26"/>
            <p:cNvSpPr>
              <a:spLocks noChangeShapeType="1"/>
            </p:cNvSpPr>
            <p:nvPr/>
          </p:nvSpPr>
          <p:spPr bwMode="auto">
            <a:xfrm rot="5400000" flipV="1">
              <a:off x="1457" y="1462"/>
              <a:ext cx="0" cy="48"/>
            </a:xfrm>
            <a:prstGeom prst="line">
              <a:avLst/>
            </a:prstGeom>
            <a:noFill/>
            <a:ln w="1270">
              <a:solidFill>
                <a:schemeClr val="bg1"/>
              </a:solidFill>
              <a:round/>
              <a:headEnd/>
              <a:tailEnd/>
            </a:ln>
          </p:spPr>
          <p:txBody>
            <a:bodyPr wrap="none" anchor="ctr"/>
            <a:lstStyle/>
            <a:p>
              <a:endParaRPr lang="es-ES"/>
            </a:p>
          </p:txBody>
        </p:sp>
        <p:sp>
          <p:nvSpPr>
            <p:cNvPr id="8216" name="Line 27"/>
            <p:cNvSpPr>
              <a:spLocks noChangeShapeType="1"/>
            </p:cNvSpPr>
            <p:nvPr/>
          </p:nvSpPr>
          <p:spPr bwMode="auto">
            <a:xfrm rot="5400000" flipV="1">
              <a:off x="1457" y="1392"/>
              <a:ext cx="0" cy="48"/>
            </a:xfrm>
            <a:prstGeom prst="line">
              <a:avLst/>
            </a:prstGeom>
            <a:noFill/>
            <a:ln w="1270">
              <a:solidFill>
                <a:schemeClr val="bg1"/>
              </a:solidFill>
              <a:round/>
              <a:headEnd/>
              <a:tailEnd/>
            </a:ln>
          </p:spPr>
          <p:txBody>
            <a:bodyPr wrap="none" anchor="ctr"/>
            <a:lstStyle/>
            <a:p>
              <a:endParaRPr lang="es-ES"/>
            </a:p>
          </p:txBody>
        </p:sp>
        <p:sp>
          <p:nvSpPr>
            <p:cNvPr id="8217" name="Line 28"/>
            <p:cNvSpPr>
              <a:spLocks noChangeShapeType="1"/>
            </p:cNvSpPr>
            <p:nvPr/>
          </p:nvSpPr>
          <p:spPr bwMode="auto">
            <a:xfrm flipV="1">
              <a:off x="1492" y="2136"/>
              <a:ext cx="0" cy="48"/>
            </a:xfrm>
            <a:prstGeom prst="line">
              <a:avLst/>
            </a:prstGeom>
            <a:noFill/>
            <a:ln w="1270">
              <a:solidFill>
                <a:schemeClr val="bg1"/>
              </a:solidFill>
              <a:round/>
              <a:headEnd/>
              <a:tailEnd/>
            </a:ln>
          </p:spPr>
          <p:txBody>
            <a:bodyPr wrap="none" anchor="ctr"/>
            <a:lstStyle/>
            <a:p>
              <a:endParaRPr lang="es-ES"/>
            </a:p>
          </p:txBody>
        </p:sp>
        <p:sp>
          <p:nvSpPr>
            <p:cNvPr id="8218" name="Line 29"/>
            <p:cNvSpPr>
              <a:spLocks noChangeShapeType="1"/>
            </p:cNvSpPr>
            <p:nvPr/>
          </p:nvSpPr>
          <p:spPr bwMode="auto">
            <a:xfrm flipV="1">
              <a:off x="1422" y="2136"/>
              <a:ext cx="0" cy="48"/>
            </a:xfrm>
            <a:prstGeom prst="line">
              <a:avLst/>
            </a:prstGeom>
            <a:noFill/>
            <a:ln w="1270">
              <a:solidFill>
                <a:schemeClr val="bg1"/>
              </a:solidFill>
              <a:round/>
              <a:headEnd/>
              <a:tailEnd/>
            </a:ln>
          </p:spPr>
          <p:txBody>
            <a:bodyPr wrap="none" anchor="ctr"/>
            <a:lstStyle/>
            <a:p>
              <a:endParaRPr lang="es-ES"/>
            </a:p>
          </p:txBody>
        </p:sp>
        <p:sp>
          <p:nvSpPr>
            <p:cNvPr id="8219" name="Line 30"/>
            <p:cNvSpPr>
              <a:spLocks noChangeShapeType="1"/>
            </p:cNvSpPr>
            <p:nvPr/>
          </p:nvSpPr>
          <p:spPr bwMode="auto">
            <a:xfrm rot="5400000" flipV="1">
              <a:off x="1457" y="2171"/>
              <a:ext cx="0" cy="48"/>
            </a:xfrm>
            <a:prstGeom prst="line">
              <a:avLst/>
            </a:prstGeom>
            <a:noFill/>
            <a:ln w="1270">
              <a:solidFill>
                <a:schemeClr val="bg1"/>
              </a:solidFill>
              <a:round/>
              <a:headEnd/>
              <a:tailEnd/>
            </a:ln>
          </p:spPr>
          <p:txBody>
            <a:bodyPr wrap="none" anchor="ctr"/>
            <a:lstStyle/>
            <a:p>
              <a:endParaRPr lang="es-ES"/>
            </a:p>
          </p:txBody>
        </p:sp>
        <p:sp>
          <p:nvSpPr>
            <p:cNvPr id="8220" name="Line 31"/>
            <p:cNvSpPr>
              <a:spLocks noChangeShapeType="1"/>
            </p:cNvSpPr>
            <p:nvPr/>
          </p:nvSpPr>
          <p:spPr bwMode="auto">
            <a:xfrm rot="5400000" flipV="1">
              <a:off x="1457" y="2101"/>
              <a:ext cx="0" cy="48"/>
            </a:xfrm>
            <a:prstGeom prst="line">
              <a:avLst/>
            </a:prstGeom>
            <a:noFill/>
            <a:ln w="1270">
              <a:solidFill>
                <a:schemeClr val="bg1"/>
              </a:solidFill>
              <a:round/>
              <a:headEnd/>
              <a:tailEnd/>
            </a:ln>
          </p:spPr>
          <p:txBody>
            <a:bodyPr wrap="none" anchor="ctr"/>
            <a:lstStyle/>
            <a:p>
              <a:endParaRPr lang="es-ES"/>
            </a:p>
          </p:txBody>
        </p:sp>
        <p:sp>
          <p:nvSpPr>
            <p:cNvPr id="8221" name="Line 32"/>
            <p:cNvSpPr>
              <a:spLocks noChangeShapeType="1"/>
            </p:cNvSpPr>
            <p:nvPr/>
          </p:nvSpPr>
          <p:spPr bwMode="auto">
            <a:xfrm flipV="1">
              <a:off x="1492" y="2844"/>
              <a:ext cx="0" cy="48"/>
            </a:xfrm>
            <a:prstGeom prst="line">
              <a:avLst/>
            </a:prstGeom>
            <a:noFill/>
            <a:ln w="1270">
              <a:solidFill>
                <a:schemeClr val="bg1"/>
              </a:solidFill>
              <a:round/>
              <a:headEnd/>
              <a:tailEnd/>
            </a:ln>
          </p:spPr>
          <p:txBody>
            <a:bodyPr wrap="none" anchor="ctr"/>
            <a:lstStyle/>
            <a:p>
              <a:endParaRPr lang="es-ES"/>
            </a:p>
          </p:txBody>
        </p:sp>
        <p:sp>
          <p:nvSpPr>
            <p:cNvPr id="8222" name="Line 33"/>
            <p:cNvSpPr>
              <a:spLocks noChangeShapeType="1"/>
            </p:cNvSpPr>
            <p:nvPr/>
          </p:nvSpPr>
          <p:spPr bwMode="auto">
            <a:xfrm flipV="1">
              <a:off x="1422" y="2844"/>
              <a:ext cx="0" cy="48"/>
            </a:xfrm>
            <a:prstGeom prst="line">
              <a:avLst/>
            </a:prstGeom>
            <a:noFill/>
            <a:ln w="1270">
              <a:solidFill>
                <a:schemeClr val="bg1"/>
              </a:solidFill>
              <a:round/>
              <a:headEnd/>
              <a:tailEnd/>
            </a:ln>
          </p:spPr>
          <p:txBody>
            <a:bodyPr wrap="none" anchor="ctr"/>
            <a:lstStyle/>
            <a:p>
              <a:endParaRPr lang="es-ES"/>
            </a:p>
          </p:txBody>
        </p:sp>
        <p:sp>
          <p:nvSpPr>
            <p:cNvPr id="8223" name="Line 34"/>
            <p:cNvSpPr>
              <a:spLocks noChangeShapeType="1"/>
            </p:cNvSpPr>
            <p:nvPr/>
          </p:nvSpPr>
          <p:spPr bwMode="auto">
            <a:xfrm rot="5400000" flipV="1">
              <a:off x="1457" y="2879"/>
              <a:ext cx="0" cy="48"/>
            </a:xfrm>
            <a:prstGeom prst="line">
              <a:avLst/>
            </a:prstGeom>
            <a:noFill/>
            <a:ln w="1270">
              <a:solidFill>
                <a:schemeClr val="bg1"/>
              </a:solidFill>
              <a:round/>
              <a:headEnd/>
              <a:tailEnd/>
            </a:ln>
          </p:spPr>
          <p:txBody>
            <a:bodyPr wrap="none" anchor="ctr"/>
            <a:lstStyle/>
            <a:p>
              <a:endParaRPr lang="es-ES"/>
            </a:p>
          </p:txBody>
        </p:sp>
        <p:sp>
          <p:nvSpPr>
            <p:cNvPr id="8224" name="Line 35"/>
            <p:cNvSpPr>
              <a:spLocks noChangeShapeType="1"/>
            </p:cNvSpPr>
            <p:nvPr/>
          </p:nvSpPr>
          <p:spPr bwMode="auto">
            <a:xfrm rot="5400000" flipV="1">
              <a:off x="1457" y="2809"/>
              <a:ext cx="0" cy="48"/>
            </a:xfrm>
            <a:prstGeom prst="line">
              <a:avLst/>
            </a:prstGeom>
            <a:noFill/>
            <a:ln w="1270">
              <a:solidFill>
                <a:schemeClr val="bg1"/>
              </a:solidFill>
              <a:round/>
              <a:headEnd/>
              <a:tailEnd/>
            </a:ln>
          </p:spPr>
          <p:txBody>
            <a:bodyPr wrap="none" anchor="ctr"/>
            <a:lstStyle/>
            <a:p>
              <a:endParaRPr lang="es-ES"/>
            </a:p>
          </p:txBody>
        </p:sp>
        <p:sp>
          <p:nvSpPr>
            <p:cNvPr id="8225" name="Line 36"/>
            <p:cNvSpPr>
              <a:spLocks noChangeShapeType="1"/>
            </p:cNvSpPr>
            <p:nvPr/>
          </p:nvSpPr>
          <p:spPr bwMode="auto">
            <a:xfrm flipV="1">
              <a:off x="1492" y="3552"/>
              <a:ext cx="0" cy="48"/>
            </a:xfrm>
            <a:prstGeom prst="line">
              <a:avLst/>
            </a:prstGeom>
            <a:noFill/>
            <a:ln w="1270">
              <a:solidFill>
                <a:schemeClr val="bg1"/>
              </a:solidFill>
              <a:round/>
              <a:headEnd/>
              <a:tailEnd/>
            </a:ln>
          </p:spPr>
          <p:txBody>
            <a:bodyPr wrap="none" anchor="ctr"/>
            <a:lstStyle/>
            <a:p>
              <a:endParaRPr lang="es-ES"/>
            </a:p>
          </p:txBody>
        </p:sp>
        <p:sp>
          <p:nvSpPr>
            <p:cNvPr id="8226" name="Line 37"/>
            <p:cNvSpPr>
              <a:spLocks noChangeShapeType="1"/>
            </p:cNvSpPr>
            <p:nvPr/>
          </p:nvSpPr>
          <p:spPr bwMode="auto">
            <a:xfrm flipV="1">
              <a:off x="1422" y="3552"/>
              <a:ext cx="0" cy="48"/>
            </a:xfrm>
            <a:prstGeom prst="line">
              <a:avLst/>
            </a:prstGeom>
            <a:noFill/>
            <a:ln w="1270">
              <a:solidFill>
                <a:schemeClr val="bg1"/>
              </a:solidFill>
              <a:round/>
              <a:headEnd/>
              <a:tailEnd/>
            </a:ln>
          </p:spPr>
          <p:txBody>
            <a:bodyPr wrap="none" anchor="ctr"/>
            <a:lstStyle/>
            <a:p>
              <a:endParaRPr lang="es-ES"/>
            </a:p>
          </p:txBody>
        </p:sp>
        <p:sp>
          <p:nvSpPr>
            <p:cNvPr id="8227" name="Line 38"/>
            <p:cNvSpPr>
              <a:spLocks noChangeShapeType="1"/>
            </p:cNvSpPr>
            <p:nvPr/>
          </p:nvSpPr>
          <p:spPr bwMode="auto">
            <a:xfrm rot="5400000" flipV="1">
              <a:off x="1457" y="3587"/>
              <a:ext cx="0" cy="48"/>
            </a:xfrm>
            <a:prstGeom prst="line">
              <a:avLst/>
            </a:prstGeom>
            <a:noFill/>
            <a:ln w="1270">
              <a:solidFill>
                <a:schemeClr val="bg1"/>
              </a:solidFill>
              <a:round/>
              <a:headEnd/>
              <a:tailEnd/>
            </a:ln>
          </p:spPr>
          <p:txBody>
            <a:bodyPr wrap="none" anchor="ctr"/>
            <a:lstStyle/>
            <a:p>
              <a:endParaRPr lang="es-ES"/>
            </a:p>
          </p:txBody>
        </p:sp>
        <p:sp>
          <p:nvSpPr>
            <p:cNvPr id="8228" name="Line 39"/>
            <p:cNvSpPr>
              <a:spLocks noChangeShapeType="1"/>
            </p:cNvSpPr>
            <p:nvPr/>
          </p:nvSpPr>
          <p:spPr bwMode="auto">
            <a:xfrm rot="5400000" flipV="1">
              <a:off x="1457" y="3517"/>
              <a:ext cx="0" cy="48"/>
            </a:xfrm>
            <a:prstGeom prst="line">
              <a:avLst/>
            </a:prstGeom>
            <a:noFill/>
            <a:ln w="1270">
              <a:solidFill>
                <a:schemeClr val="bg1"/>
              </a:solidFill>
              <a:round/>
              <a:headEnd/>
              <a:tailEnd/>
            </a:ln>
          </p:spPr>
          <p:txBody>
            <a:bodyPr wrap="none" anchor="ctr"/>
            <a:lstStyle/>
            <a:p>
              <a:endParaRPr lang="es-ES"/>
            </a:p>
          </p:txBody>
        </p:sp>
        <p:sp>
          <p:nvSpPr>
            <p:cNvPr id="8229" name="Line 40"/>
            <p:cNvSpPr>
              <a:spLocks noChangeShapeType="1"/>
            </p:cNvSpPr>
            <p:nvPr/>
          </p:nvSpPr>
          <p:spPr bwMode="auto">
            <a:xfrm flipV="1">
              <a:off x="2203" y="1427"/>
              <a:ext cx="0" cy="48"/>
            </a:xfrm>
            <a:prstGeom prst="line">
              <a:avLst/>
            </a:prstGeom>
            <a:noFill/>
            <a:ln w="1270">
              <a:solidFill>
                <a:schemeClr val="bg1"/>
              </a:solidFill>
              <a:round/>
              <a:headEnd/>
              <a:tailEnd/>
            </a:ln>
          </p:spPr>
          <p:txBody>
            <a:bodyPr wrap="none" anchor="ctr"/>
            <a:lstStyle/>
            <a:p>
              <a:endParaRPr lang="es-ES"/>
            </a:p>
          </p:txBody>
        </p:sp>
        <p:sp>
          <p:nvSpPr>
            <p:cNvPr id="8230" name="Line 41"/>
            <p:cNvSpPr>
              <a:spLocks noChangeShapeType="1"/>
            </p:cNvSpPr>
            <p:nvPr/>
          </p:nvSpPr>
          <p:spPr bwMode="auto">
            <a:xfrm flipV="1">
              <a:off x="2133" y="1427"/>
              <a:ext cx="0" cy="48"/>
            </a:xfrm>
            <a:prstGeom prst="line">
              <a:avLst/>
            </a:prstGeom>
            <a:noFill/>
            <a:ln w="1270">
              <a:solidFill>
                <a:schemeClr val="bg1"/>
              </a:solidFill>
              <a:round/>
              <a:headEnd/>
              <a:tailEnd/>
            </a:ln>
          </p:spPr>
          <p:txBody>
            <a:bodyPr wrap="none" anchor="ctr"/>
            <a:lstStyle/>
            <a:p>
              <a:endParaRPr lang="es-ES"/>
            </a:p>
          </p:txBody>
        </p:sp>
        <p:sp>
          <p:nvSpPr>
            <p:cNvPr id="8231" name="Line 42"/>
            <p:cNvSpPr>
              <a:spLocks noChangeShapeType="1"/>
            </p:cNvSpPr>
            <p:nvPr/>
          </p:nvSpPr>
          <p:spPr bwMode="auto">
            <a:xfrm rot="5400000" flipV="1">
              <a:off x="2168" y="1462"/>
              <a:ext cx="0" cy="48"/>
            </a:xfrm>
            <a:prstGeom prst="line">
              <a:avLst/>
            </a:prstGeom>
            <a:noFill/>
            <a:ln w="1270">
              <a:solidFill>
                <a:schemeClr val="bg1"/>
              </a:solidFill>
              <a:round/>
              <a:headEnd/>
              <a:tailEnd/>
            </a:ln>
          </p:spPr>
          <p:txBody>
            <a:bodyPr wrap="none" anchor="ctr"/>
            <a:lstStyle/>
            <a:p>
              <a:endParaRPr lang="es-ES"/>
            </a:p>
          </p:txBody>
        </p:sp>
        <p:sp>
          <p:nvSpPr>
            <p:cNvPr id="8232" name="Line 43"/>
            <p:cNvSpPr>
              <a:spLocks noChangeShapeType="1"/>
            </p:cNvSpPr>
            <p:nvPr/>
          </p:nvSpPr>
          <p:spPr bwMode="auto">
            <a:xfrm rot="5400000" flipV="1">
              <a:off x="2168" y="1392"/>
              <a:ext cx="0" cy="48"/>
            </a:xfrm>
            <a:prstGeom prst="line">
              <a:avLst/>
            </a:prstGeom>
            <a:noFill/>
            <a:ln w="1270">
              <a:solidFill>
                <a:schemeClr val="bg1"/>
              </a:solidFill>
              <a:round/>
              <a:headEnd/>
              <a:tailEnd/>
            </a:ln>
          </p:spPr>
          <p:txBody>
            <a:bodyPr wrap="none" anchor="ctr"/>
            <a:lstStyle/>
            <a:p>
              <a:endParaRPr lang="es-ES"/>
            </a:p>
          </p:txBody>
        </p:sp>
        <p:sp>
          <p:nvSpPr>
            <p:cNvPr id="8233" name="Line 44"/>
            <p:cNvSpPr>
              <a:spLocks noChangeShapeType="1"/>
            </p:cNvSpPr>
            <p:nvPr/>
          </p:nvSpPr>
          <p:spPr bwMode="auto">
            <a:xfrm flipV="1">
              <a:off x="2203" y="2136"/>
              <a:ext cx="0" cy="48"/>
            </a:xfrm>
            <a:prstGeom prst="line">
              <a:avLst/>
            </a:prstGeom>
            <a:noFill/>
            <a:ln w="1270">
              <a:solidFill>
                <a:schemeClr val="bg1"/>
              </a:solidFill>
              <a:round/>
              <a:headEnd/>
              <a:tailEnd/>
            </a:ln>
          </p:spPr>
          <p:txBody>
            <a:bodyPr wrap="none" anchor="ctr"/>
            <a:lstStyle/>
            <a:p>
              <a:endParaRPr lang="es-ES"/>
            </a:p>
          </p:txBody>
        </p:sp>
        <p:sp>
          <p:nvSpPr>
            <p:cNvPr id="8234" name="Line 45"/>
            <p:cNvSpPr>
              <a:spLocks noChangeShapeType="1"/>
            </p:cNvSpPr>
            <p:nvPr/>
          </p:nvSpPr>
          <p:spPr bwMode="auto">
            <a:xfrm flipV="1">
              <a:off x="2133" y="2136"/>
              <a:ext cx="0" cy="48"/>
            </a:xfrm>
            <a:prstGeom prst="line">
              <a:avLst/>
            </a:prstGeom>
            <a:noFill/>
            <a:ln w="1270">
              <a:solidFill>
                <a:schemeClr val="bg1"/>
              </a:solidFill>
              <a:round/>
              <a:headEnd/>
              <a:tailEnd/>
            </a:ln>
          </p:spPr>
          <p:txBody>
            <a:bodyPr wrap="none" anchor="ctr"/>
            <a:lstStyle/>
            <a:p>
              <a:endParaRPr lang="es-ES"/>
            </a:p>
          </p:txBody>
        </p:sp>
        <p:sp>
          <p:nvSpPr>
            <p:cNvPr id="8235" name="Line 46"/>
            <p:cNvSpPr>
              <a:spLocks noChangeShapeType="1"/>
            </p:cNvSpPr>
            <p:nvPr/>
          </p:nvSpPr>
          <p:spPr bwMode="auto">
            <a:xfrm rot="5400000" flipV="1">
              <a:off x="2168" y="2171"/>
              <a:ext cx="0" cy="48"/>
            </a:xfrm>
            <a:prstGeom prst="line">
              <a:avLst/>
            </a:prstGeom>
            <a:noFill/>
            <a:ln w="1270">
              <a:solidFill>
                <a:schemeClr val="bg1"/>
              </a:solidFill>
              <a:round/>
              <a:headEnd/>
              <a:tailEnd/>
            </a:ln>
          </p:spPr>
          <p:txBody>
            <a:bodyPr wrap="none" anchor="ctr"/>
            <a:lstStyle/>
            <a:p>
              <a:endParaRPr lang="es-ES"/>
            </a:p>
          </p:txBody>
        </p:sp>
        <p:sp>
          <p:nvSpPr>
            <p:cNvPr id="8236" name="Line 47"/>
            <p:cNvSpPr>
              <a:spLocks noChangeShapeType="1"/>
            </p:cNvSpPr>
            <p:nvPr/>
          </p:nvSpPr>
          <p:spPr bwMode="auto">
            <a:xfrm rot="5400000" flipV="1">
              <a:off x="2168" y="2101"/>
              <a:ext cx="0" cy="48"/>
            </a:xfrm>
            <a:prstGeom prst="line">
              <a:avLst/>
            </a:prstGeom>
            <a:noFill/>
            <a:ln w="1270">
              <a:solidFill>
                <a:schemeClr val="bg1"/>
              </a:solidFill>
              <a:round/>
              <a:headEnd/>
              <a:tailEnd/>
            </a:ln>
          </p:spPr>
          <p:txBody>
            <a:bodyPr wrap="none" anchor="ctr"/>
            <a:lstStyle/>
            <a:p>
              <a:endParaRPr lang="es-ES"/>
            </a:p>
          </p:txBody>
        </p:sp>
        <p:sp>
          <p:nvSpPr>
            <p:cNvPr id="8237" name="Line 48"/>
            <p:cNvSpPr>
              <a:spLocks noChangeShapeType="1"/>
            </p:cNvSpPr>
            <p:nvPr/>
          </p:nvSpPr>
          <p:spPr bwMode="auto">
            <a:xfrm flipV="1">
              <a:off x="2203" y="2844"/>
              <a:ext cx="0" cy="48"/>
            </a:xfrm>
            <a:prstGeom prst="line">
              <a:avLst/>
            </a:prstGeom>
            <a:noFill/>
            <a:ln w="1270">
              <a:solidFill>
                <a:schemeClr val="bg1"/>
              </a:solidFill>
              <a:round/>
              <a:headEnd/>
              <a:tailEnd/>
            </a:ln>
          </p:spPr>
          <p:txBody>
            <a:bodyPr wrap="none" anchor="ctr"/>
            <a:lstStyle/>
            <a:p>
              <a:endParaRPr lang="es-ES"/>
            </a:p>
          </p:txBody>
        </p:sp>
        <p:sp>
          <p:nvSpPr>
            <p:cNvPr id="8238" name="Line 49"/>
            <p:cNvSpPr>
              <a:spLocks noChangeShapeType="1"/>
            </p:cNvSpPr>
            <p:nvPr/>
          </p:nvSpPr>
          <p:spPr bwMode="auto">
            <a:xfrm flipV="1">
              <a:off x="2133" y="2844"/>
              <a:ext cx="0" cy="48"/>
            </a:xfrm>
            <a:prstGeom prst="line">
              <a:avLst/>
            </a:prstGeom>
            <a:noFill/>
            <a:ln w="1270">
              <a:solidFill>
                <a:schemeClr val="bg1"/>
              </a:solidFill>
              <a:round/>
              <a:headEnd/>
              <a:tailEnd/>
            </a:ln>
          </p:spPr>
          <p:txBody>
            <a:bodyPr wrap="none" anchor="ctr"/>
            <a:lstStyle/>
            <a:p>
              <a:endParaRPr lang="es-ES"/>
            </a:p>
          </p:txBody>
        </p:sp>
        <p:sp>
          <p:nvSpPr>
            <p:cNvPr id="8239" name="Line 50"/>
            <p:cNvSpPr>
              <a:spLocks noChangeShapeType="1"/>
            </p:cNvSpPr>
            <p:nvPr/>
          </p:nvSpPr>
          <p:spPr bwMode="auto">
            <a:xfrm rot="5400000" flipV="1">
              <a:off x="2168" y="2879"/>
              <a:ext cx="0" cy="48"/>
            </a:xfrm>
            <a:prstGeom prst="line">
              <a:avLst/>
            </a:prstGeom>
            <a:noFill/>
            <a:ln w="1270">
              <a:solidFill>
                <a:schemeClr val="bg1"/>
              </a:solidFill>
              <a:round/>
              <a:headEnd/>
              <a:tailEnd/>
            </a:ln>
          </p:spPr>
          <p:txBody>
            <a:bodyPr wrap="none" anchor="ctr"/>
            <a:lstStyle/>
            <a:p>
              <a:endParaRPr lang="es-ES"/>
            </a:p>
          </p:txBody>
        </p:sp>
        <p:sp>
          <p:nvSpPr>
            <p:cNvPr id="8240" name="Line 51"/>
            <p:cNvSpPr>
              <a:spLocks noChangeShapeType="1"/>
            </p:cNvSpPr>
            <p:nvPr/>
          </p:nvSpPr>
          <p:spPr bwMode="auto">
            <a:xfrm rot="5400000" flipV="1">
              <a:off x="2168" y="2809"/>
              <a:ext cx="0" cy="48"/>
            </a:xfrm>
            <a:prstGeom prst="line">
              <a:avLst/>
            </a:prstGeom>
            <a:noFill/>
            <a:ln w="1270">
              <a:solidFill>
                <a:schemeClr val="bg1"/>
              </a:solidFill>
              <a:round/>
              <a:headEnd/>
              <a:tailEnd/>
            </a:ln>
          </p:spPr>
          <p:txBody>
            <a:bodyPr wrap="none" anchor="ctr"/>
            <a:lstStyle/>
            <a:p>
              <a:endParaRPr lang="es-ES"/>
            </a:p>
          </p:txBody>
        </p:sp>
        <p:sp>
          <p:nvSpPr>
            <p:cNvPr id="8241" name="Line 52"/>
            <p:cNvSpPr>
              <a:spLocks noChangeShapeType="1"/>
            </p:cNvSpPr>
            <p:nvPr/>
          </p:nvSpPr>
          <p:spPr bwMode="auto">
            <a:xfrm flipV="1">
              <a:off x="2203" y="3552"/>
              <a:ext cx="0" cy="48"/>
            </a:xfrm>
            <a:prstGeom prst="line">
              <a:avLst/>
            </a:prstGeom>
            <a:noFill/>
            <a:ln w="1270">
              <a:solidFill>
                <a:schemeClr val="bg1"/>
              </a:solidFill>
              <a:round/>
              <a:headEnd/>
              <a:tailEnd/>
            </a:ln>
          </p:spPr>
          <p:txBody>
            <a:bodyPr wrap="none" anchor="ctr"/>
            <a:lstStyle/>
            <a:p>
              <a:endParaRPr lang="es-ES"/>
            </a:p>
          </p:txBody>
        </p:sp>
        <p:sp>
          <p:nvSpPr>
            <p:cNvPr id="8242" name="Line 53"/>
            <p:cNvSpPr>
              <a:spLocks noChangeShapeType="1"/>
            </p:cNvSpPr>
            <p:nvPr/>
          </p:nvSpPr>
          <p:spPr bwMode="auto">
            <a:xfrm flipV="1">
              <a:off x="2133" y="3552"/>
              <a:ext cx="0" cy="48"/>
            </a:xfrm>
            <a:prstGeom prst="line">
              <a:avLst/>
            </a:prstGeom>
            <a:noFill/>
            <a:ln w="1270">
              <a:solidFill>
                <a:schemeClr val="bg1"/>
              </a:solidFill>
              <a:round/>
              <a:headEnd/>
              <a:tailEnd/>
            </a:ln>
          </p:spPr>
          <p:txBody>
            <a:bodyPr wrap="none" anchor="ctr"/>
            <a:lstStyle/>
            <a:p>
              <a:endParaRPr lang="es-ES"/>
            </a:p>
          </p:txBody>
        </p:sp>
        <p:sp>
          <p:nvSpPr>
            <p:cNvPr id="8243" name="Line 54"/>
            <p:cNvSpPr>
              <a:spLocks noChangeShapeType="1"/>
            </p:cNvSpPr>
            <p:nvPr/>
          </p:nvSpPr>
          <p:spPr bwMode="auto">
            <a:xfrm rot="5400000" flipV="1">
              <a:off x="2168" y="3587"/>
              <a:ext cx="0" cy="48"/>
            </a:xfrm>
            <a:prstGeom prst="line">
              <a:avLst/>
            </a:prstGeom>
            <a:noFill/>
            <a:ln w="1270">
              <a:solidFill>
                <a:schemeClr val="bg1"/>
              </a:solidFill>
              <a:round/>
              <a:headEnd/>
              <a:tailEnd/>
            </a:ln>
          </p:spPr>
          <p:txBody>
            <a:bodyPr wrap="none" anchor="ctr"/>
            <a:lstStyle/>
            <a:p>
              <a:endParaRPr lang="es-ES"/>
            </a:p>
          </p:txBody>
        </p:sp>
        <p:sp>
          <p:nvSpPr>
            <p:cNvPr id="8244" name="Line 55"/>
            <p:cNvSpPr>
              <a:spLocks noChangeShapeType="1"/>
            </p:cNvSpPr>
            <p:nvPr/>
          </p:nvSpPr>
          <p:spPr bwMode="auto">
            <a:xfrm rot="5400000" flipV="1">
              <a:off x="2168" y="3517"/>
              <a:ext cx="0" cy="48"/>
            </a:xfrm>
            <a:prstGeom prst="line">
              <a:avLst/>
            </a:prstGeom>
            <a:noFill/>
            <a:ln w="1270">
              <a:solidFill>
                <a:schemeClr val="bg1"/>
              </a:solidFill>
              <a:round/>
              <a:headEnd/>
              <a:tailEnd/>
            </a:ln>
          </p:spPr>
          <p:txBody>
            <a:bodyPr wrap="none" anchor="ctr"/>
            <a:lstStyle/>
            <a:p>
              <a:endParaRPr lang="es-ES"/>
            </a:p>
          </p:txBody>
        </p:sp>
        <p:sp>
          <p:nvSpPr>
            <p:cNvPr id="8245" name="Line 56"/>
            <p:cNvSpPr>
              <a:spLocks noChangeShapeType="1"/>
            </p:cNvSpPr>
            <p:nvPr/>
          </p:nvSpPr>
          <p:spPr bwMode="auto">
            <a:xfrm flipV="1">
              <a:off x="2915" y="1427"/>
              <a:ext cx="0" cy="48"/>
            </a:xfrm>
            <a:prstGeom prst="line">
              <a:avLst/>
            </a:prstGeom>
            <a:noFill/>
            <a:ln w="1270">
              <a:solidFill>
                <a:schemeClr val="bg1"/>
              </a:solidFill>
              <a:round/>
              <a:headEnd/>
              <a:tailEnd/>
            </a:ln>
          </p:spPr>
          <p:txBody>
            <a:bodyPr wrap="none" anchor="ctr"/>
            <a:lstStyle/>
            <a:p>
              <a:endParaRPr lang="es-ES"/>
            </a:p>
          </p:txBody>
        </p:sp>
        <p:sp>
          <p:nvSpPr>
            <p:cNvPr id="8246" name="Line 57"/>
            <p:cNvSpPr>
              <a:spLocks noChangeShapeType="1"/>
            </p:cNvSpPr>
            <p:nvPr/>
          </p:nvSpPr>
          <p:spPr bwMode="auto">
            <a:xfrm flipV="1">
              <a:off x="2845" y="1427"/>
              <a:ext cx="0" cy="48"/>
            </a:xfrm>
            <a:prstGeom prst="line">
              <a:avLst/>
            </a:prstGeom>
            <a:noFill/>
            <a:ln w="1270">
              <a:solidFill>
                <a:schemeClr val="bg1"/>
              </a:solidFill>
              <a:round/>
              <a:headEnd/>
              <a:tailEnd/>
            </a:ln>
          </p:spPr>
          <p:txBody>
            <a:bodyPr wrap="none" anchor="ctr"/>
            <a:lstStyle/>
            <a:p>
              <a:endParaRPr lang="es-ES"/>
            </a:p>
          </p:txBody>
        </p:sp>
        <p:sp>
          <p:nvSpPr>
            <p:cNvPr id="8247" name="Line 58"/>
            <p:cNvSpPr>
              <a:spLocks noChangeShapeType="1"/>
            </p:cNvSpPr>
            <p:nvPr/>
          </p:nvSpPr>
          <p:spPr bwMode="auto">
            <a:xfrm rot="5400000" flipV="1">
              <a:off x="2880" y="1462"/>
              <a:ext cx="0" cy="48"/>
            </a:xfrm>
            <a:prstGeom prst="line">
              <a:avLst/>
            </a:prstGeom>
            <a:noFill/>
            <a:ln w="1270">
              <a:solidFill>
                <a:schemeClr val="bg1"/>
              </a:solidFill>
              <a:round/>
              <a:headEnd/>
              <a:tailEnd/>
            </a:ln>
          </p:spPr>
          <p:txBody>
            <a:bodyPr wrap="none" anchor="ctr"/>
            <a:lstStyle/>
            <a:p>
              <a:endParaRPr lang="es-ES"/>
            </a:p>
          </p:txBody>
        </p:sp>
        <p:sp>
          <p:nvSpPr>
            <p:cNvPr id="8248" name="Line 59"/>
            <p:cNvSpPr>
              <a:spLocks noChangeShapeType="1"/>
            </p:cNvSpPr>
            <p:nvPr/>
          </p:nvSpPr>
          <p:spPr bwMode="auto">
            <a:xfrm rot="5400000" flipV="1">
              <a:off x="2880" y="1392"/>
              <a:ext cx="0" cy="48"/>
            </a:xfrm>
            <a:prstGeom prst="line">
              <a:avLst/>
            </a:prstGeom>
            <a:noFill/>
            <a:ln w="1270">
              <a:solidFill>
                <a:schemeClr val="bg1"/>
              </a:solidFill>
              <a:round/>
              <a:headEnd/>
              <a:tailEnd/>
            </a:ln>
          </p:spPr>
          <p:txBody>
            <a:bodyPr wrap="none" anchor="ctr"/>
            <a:lstStyle/>
            <a:p>
              <a:endParaRPr lang="es-ES"/>
            </a:p>
          </p:txBody>
        </p:sp>
        <p:sp>
          <p:nvSpPr>
            <p:cNvPr id="8249" name="Line 60"/>
            <p:cNvSpPr>
              <a:spLocks noChangeShapeType="1"/>
            </p:cNvSpPr>
            <p:nvPr/>
          </p:nvSpPr>
          <p:spPr bwMode="auto">
            <a:xfrm flipV="1">
              <a:off x="2915" y="2136"/>
              <a:ext cx="0" cy="48"/>
            </a:xfrm>
            <a:prstGeom prst="line">
              <a:avLst/>
            </a:prstGeom>
            <a:noFill/>
            <a:ln w="1270">
              <a:solidFill>
                <a:schemeClr val="bg1"/>
              </a:solidFill>
              <a:round/>
              <a:headEnd/>
              <a:tailEnd/>
            </a:ln>
          </p:spPr>
          <p:txBody>
            <a:bodyPr wrap="none" anchor="ctr"/>
            <a:lstStyle/>
            <a:p>
              <a:endParaRPr lang="es-ES"/>
            </a:p>
          </p:txBody>
        </p:sp>
        <p:sp>
          <p:nvSpPr>
            <p:cNvPr id="8250" name="Line 61"/>
            <p:cNvSpPr>
              <a:spLocks noChangeShapeType="1"/>
            </p:cNvSpPr>
            <p:nvPr/>
          </p:nvSpPr>
          <p:spPr bwMode="auto">
            <a:xfrm flipV="1">
              <a:off x="2845" y="2136"/>
              <a:ext cx="0" cy="48"/>
            </a:xfrm>
            <a:prstGeom prst="line">
              <a:avLst/>
            </a:prstGeom>
            <a:noFill/>
            <a:ln w="1270">
              <a:solidFill>
                <a:schemeClr val="bg1"/>
              </a:solidFill>
              <a:round/>
              <a:headEnd/>
              <a:tailEnd/>
            </a:ln>
          </p:spPr>
          <p:txBody>
            <a:bodyPr wrap="none" anchor="ctr"/>
            <a:lstStyle/>
            <a:p>
              <a:endParaRPr lang="es-ES"/>
            </a:p>
          </p:txBody>
        </p:sp>
        <p:sp>
          <p:nvSpPr>
            <p:cNvPr id="8251" name="Line 62"/>
            <p:cNvSpPr>
              <a:spLocks noChangeShapeType="1"/>
            </p:cNvSpPr>
            <p:nvPr/>
          </p:nvSpPr>
          <p:spPr bwMode="auto">
            <a:xfrm rot="5400000" flipV="1">
              <a:off x="2880" y="2171"/>
              <a:ext cx="0" cy="48"/>
            </a:xfrm>
            <a:prstGeom prst="line">
              <a:avLst/>
            </a:prstGeom>
            <a:noFill/>
            <a:ln w="1270">
              <a:solidFill>
                <a:schemeClr val="bg1"/>
              </a:solidFill>
              <a:round/>
              <a:headEnd/>
              <a:tailEnd/>
            </a:ln>
          </p:spPr>
          <p:txBody>
            <a:bodyPr wrap="none" anchor="ctr"/>
            <a:lstStyle/>
            <a:p>
              <a:endParaRPr lang="es-ES"/>
            </a:p>
          </p:txBody>
        </p:sp>
        <p:sp>
          <p:nvSpPr>
            <p:cNvPr id="8252" name="Line 63"/>
            <p:cNvSpPr>
              <a:spLocks noChangeShapeType="1"/>
            </p:cNvSpPr>
            <p:nvPr/>
          </p:nvSpPr>
          <p:spPr bwMode="auto">
            <a:xfrm rot="5400000" flipV="1">
              <a:off x="2880" y="2101"/>
              <a:ext cx="0" cy="48"/>
            </a:xfrm>
            <a:prstGeom prst="line">
              <a:avLst/>
            </a:prstGeom>
            <a:noFill/>
            <a:ln w="1270">
              <a:solidFill>
                <a:schemeClr val="bg1"/>
              </a:solidFill>
              <a:round/>
              <a:headEnd/>
              <a:tailEnd/>
            </a:ln>
          </p:spPr>
          <p:txBody>
            <a:bodyPr wrap="none" anchor="ctr"/>
            <a:lstStyle/>
            <a:p>
              <a:endParaRPr lang="es-ES"/>
            </a:p>
          </p:txBody>
        </p:sp>
        <p:sp>
          <p:nvSpPr>
            <p:cNvPr id="8253" name="Line 64"/>
            <p:cNvSpPr>
              <a:spLocks noChangeShapeType="1"/>
            </p:cNvSpPr>
            <p:nvPr/>
          </p:nvSpPr>
          <p:spPr bwMode="auto">
            <a:xfrm flipV="1">
              <a:off x="2915" y="2844"/>
              <a:ext cx="0" cy="48"/>
            </a:xfrm>
            <a:prstGeom prst="line">
              <a:avLst/>
            </a:prstGeom>
            <a:noFill/>
            <a:ln w="1270">
              <a:solidFill>
                <a:schemeClr val="bg1"/>
              </a:solidFill>
              <a:round/>
              <a:headEnd/>
              <a:tailEnd/>
            </a:ln>
          </p:spPr>
          <p:txBody>
            <a:bodyPr wrap="none" anchor="ctr"/>
            <a:lstStyle/>
            <a:p>
              <a:endParaRPr lang="es-ES"/>
            </a:p>
          </p:txBody>
        </p:sp>
        <p:sp>
          <p:nvSpPr>
            <p:cNvPr id="8254" name="Line 65"/>
            <p:cNvSpPr>
              <a:spLocks noChangeShapeType="1"/>
            </p:cNvSpPr>
            <p:nvPr/>
          </p:nvSpPr>
          <p:spPr bwMode="auto">
            <a:xfrm flipV="1">
              <a:off x="2845" y="2844"/>
              <a:ext cx="0" cy="48"/>
            </a:xfrm>
            <a:prstGeom prst="line">
              <a:avLst/>
            </a:prstGeom>
            <a:noFill/>
            <a:ln w="1270">
              <a:solidFill>
                <a:schemeClr val="bg1"/>
              </a:solidFill>
              <a:round/>
              <a:headEnd/>
              <a:tailEnd/>
            </a:ln>
          </p:spPr>
          <p:txBody>
            <a:bodyPr wrap="none" anchor="ctr"/>
            <a:lstStyle/>
            <a:p>
              <a:endParaRPr lang="es-ES"/>
            </a:p>
          </p:txBody>
        </p:sp>
        <p:sp>
          <p:nvSpPr>
            <p:cNvPr id="8255" name="Line 66"/>
            <p:cNvSpPr>
              <a:spLocks noChangeShapeType="1"/>
            </p:cNvSpPr>
            <p:nvPr/>
          </p:nvSpPr>
          <p:spPr bwMode="auto">
            <a:xfrm rot="5400000" flipV="1">
              <a:off x="2880" y="2879"/>
              <a:ext cx="0" cy="48"/>
            </a:xfrm>
            <a:prstGeom prst="line">
              <a:avLst/>
            </a:prstGeom>
            <a:noFill/>
            <a:ln w="1270">
              <a:solidFill>
                <a:schemeClr val="bg1"/>
              </a:solidFill>
              <a:round/>
              <a:headEnd/>
              <a:tailEnd/>
            </a:ln>
          </p:spPr>
          <p:txBody>
            <a:bodyPr wrap="none" anchor="ctr"/>
            <a:lstStyle/>
            <a:p>
              <a:endParaRPr lang="es-ES"/>
            </a:p>
          </p:txBody>
        </p:sp>
        <p:sp>
          <p:nvSpPr>
            <p:cNvPr id="8256" name="Line 67"/>
            <p:cNvSpPr>
              <a:spLocks noChangeShapeType="1"/>
            </p:cNvSpPr>
            <p:nvPr/>
          </p:nvSpPr>
          <p:spPr bwMode="auto">
            <a:xfrm rot="5400000" flipV="1">
              <a:off x="2880" y="2809"/>
              <a:ext cx="0" cy="48"/>
            </a:xfrm>
            <a:prstGeom prst="line">
              <a:avLst/>
            </a:prstGeom>
            <a:noFill/>
            <a:ln w="1270">
              <a:solidFill>
                <a:schemeClr val="bg1"/>
              </a:solidFill>
              <a:round/>
              <a:headEnd/>
              <a:tailEnd/>
            </a:ln>
          </p:spPr>
          <p:txBody>
            <a:bodyPr wrap="none" anchor="ctr"/>
            <a:lstStyle/>
            <a:p>
              <a:endParaRPr lang="es-ES"/>
            </a:p>
          </p:txBody>
        </p:sp>
        <p:sp>
          <p:nvSpPr>
            <p:cNvPr id="8257" name="Line 68"/>
            <p:cNvSpPr>
              <a:spLocks noChangeShapeType="1"/>
            </p:cNvSpPr>
            <p:nvPr/>
          </p:nvSpPr>
          <p:spPr bwMode="auto">
            <a:xfrm flipV="1">
              <a:off x="2915" y="3552"/>
              <a:ext cx="0" cy="48"/>
            </a:xfrm>
            <a:prstGeom prst="line">
              <a:avLst/>
            </a:prstGeom>
            <a:noFill/>
            <a:ln w="1270">
              <a:solidFill>
                <a:schemeClr val="bg1"/>
              </a:solidFill>
              <a:round/>
              <a:headEnd/>
              <a:tailEnd/>
            </a:ln>
          </p:spPr>
          <p:txBody>
            <a:bodyPr wrap="none" anchor="ctr"/>
            <a:lstStyle/>
            <a:p>
              <a:endParaRPr lang="es-ES"/>
            </a:p>
          </p:txBody>
        </p:sp>
        <p:sp>
          <p:nvSpPr>
            <p:cNvPr id="8258" name="Line 69"/>
            <p:cNvSpPr>
              <a:spLocks noChangeShapeType="1"/>
            </p:cNvSpPr>
            <p:nvPr/>
          </p:nvSpPr>
          <p:spPr bwMode="auto">
            <a:xfrm flipV="1">
              <a:off x="2845" y="3552"/>
              <a:ext cx="0" cy="48"/>
            </a:xfrm>
            <a:prstGeom prst="line">
              <a:avLst/>
            </a:prstGeom>
            <a:noFill/>
            <a:ln w="1270">
              <a:solidFill>
                <a:schemeClr val="bg1"/>
              </a:solidFill>
              <a:round/>
              <a:headEnd/>
              <a:tailEnd/>
            </a:ln>
          </p:spPr>
          <p:txBody>
            <a:bodyPr wrap="none" anchor="ctr"/>
            <a:lstStyle/>
            <a:p>
              <a:endParaRPr lang="es-ES"/>
            </a:p>
          </p:txBody>
        </p:sp>
        <p:sp>
          <p:nvSpPr>
            <p:cNvPr id="8259" name="Line 70"/>
            <p:cNvSpPr>
              <a:spLocks noChangeShapeType="1"/>
            </p:cNvSpPr>
            <p:nvPr/>
          </p:nvSpPr>
          <p:spPr bwMode="auto">
            <a:xfrm rot="5400000" flipV="1">
              <a:off x="2880" y="3587"/>
              <a:ext cx="0" cy="48"/>
            </a:xfrm>
            <a:prstGeom prst="line">
              <a:avLst/>
            </a:prstGeom>
            <a:noFill/>
            <a:ln w="1270">
              <a:solidFill>
                <a:schemeClr val="bg1"/>
              </a:solidFill>
              <a:round/>
              <a:headEnd/>
              <a:tailEnd/>
            </a:ln>
          </p:spPr>
          <p:txBody>
            <a:bodyPr wrap="none" anchor="ctr"/>
            <a:lstStyle/>
            <a:p>
              <a:endParaRPr lang="es-ES"/>
            </a:p>
          </p:txBody>
        </p:sp>
        <p:sp>
          <p:nvSpPr>
            <p:cNvPr id="8260" name="Line 71"/>
            <p:cNvSpPr>
              <a:spLocks noChangeShapeType="1"/>
            </p:cNvSpPr>
            <p:nvPr/>
          </p:nvSpPr>
          <p:spPr bwMode="auto">
            <a:xfrm rot="5400000" flipV="1">
              <a:off x="2880" y="3517"/>
              <a:ext cx="0" cy="48"/>
            </a:xfrm>
            <a:prstGeom prst="line">
              <a:avLst/>
            </a:prstGeom>
            <a:noFill/>
            <a:ln w="1270">
              <a:solidFill>
                <a:schemeClr val="bg1"/>
              </a:solidFill>
              <a:round/>
              <a:headEnd/>
              <a:tailEnd/>
            </a:ln>
          </p:spPr>
          <p:txBody>
            <a:bodyPr wrap="none" anchor="ctr"/>
            <a:lstStyle/>
            <a:p>
              <a:endParaRPr lang="es-ES"/>
            </a:p>
          </p:txBody>
        </p:sp>
        <p:sp>
          <p:nvSpPr>
            <p:cNvPr id="8261" name="Line 72"/>
            <p:cNvSpPr>
              <a:spLocks noChangeShapeType="1"/>
            </p:cNvSpPr>
            <p:nvPr/>
          </p:nvSpPr>
          <p:spPr bwMode="auto">
            <a:xfrm flipV="1">
              <a:off x="3626" y="1427"/>
              <a:ext cx="0" cy="48"/>
            </a:xfrm>
            <a:prstGeom prst="line">
              <a:avLst/>
            </a:prstGeom>
            <a:noFill/>
            <a:ln w="1270">
              <a:solidFill>
                <a:schemeClr val="bg1"/>
              </a:solidFill>
              <a:round/>
              <a:headEnd/>
              <a:tailEnd/>
            </a:ln>
          </p:spPr>
          <p:txBody>
            <a:bodyPr wrap="none" anchor="ctr"/>
            <a:lstStyle/>
            <a:p>
              <a:endParaRPr lang="es-ES"/>
            </a:p>
          </p:txBody>
        </p:sp>
        <p:sp>
          <p:nvSpPr>
            <p:cNvPr id="8262" name="Line 73"/>
            <p:cNvSpPr>
              <a:spLocks noChangeShapeType="1"/>
            </p:cNvSpPr>
            <p:nvPr/>
          </p:nvSpPr>
          <p:spPr bwMode="auto">
            <a:xfrm flipV="1">
              <a:off x="3556" y="1427"/>
              <a:ext cx="0" cy="48"/>
            </a:xfrm>
            <a:prstGeom prst="line">
              <a:avLst/>
            </a:prstGeom>
            <a:noFill/>
            <a:ln w="1270">
              <a:solidFill>
                <a:schemeClr val="bg1"/>
              </a:solidFill>
              <a:round/>
              <a:headEnd/>
              <a:tailEnd/>
            </a:ln>
          </p:spPr>
          <p:txBody>
            <a:bodyPr wrap="none" anchor="ctr"/>
            <a:lstStyle/>
            <a:p>
              <a:endParaRPr lang="es-ES"/>
            </a:p>
          </p:txBody>
        </p:sp>
        <p:sp>
          <p:nvSpPr>
            <p:cNvPr id="8263" name="Line 74"/>
            <p:cNvSpPr>
              <a:spLocks noChangeShapeType="1"/>
            </p:cNvSpPr>
            <p:nvPr/>
          </p:nvSpPr>
          <p:spPr bwMode="auto">
            <a:xfrm rot="5400000" flipV="1">
              <a:off x="3591" y="1462"/>
              <a:ext cx="0" cy="48"/>
            </a:xfrm>
            <a:prstGeom prst="line">
              <a:avLst/>
            </a:prstGeom>
            <a:noFill/>
            <a:ln w="1270">
              <a:solidFill>
                <a:schemeClr val="bg1"/>
              </a:solidFill>
              <a:round/>
              <a:headEnd/>
              <a:tailEnd/>
            </a:ln>
          </p:spPr>
          <p:txBody>
            <a:bodyPr wrap="none" anchor="ctr"/>
            <a:lstStyle/>
            <a:p>
              <a:endParaRPr lang="es-ES"/>
            </a:p>
          </p:txBody>
        </p:sp>
        <p:sp>
          <p:nvSpPr>
            <p:cNvPr id="8264" name="Line 75"/>
            <p:cNvSpPr>
              <a:spLocks noChangeShapeType="1"/>
            </p:cNvSpPr>
            <p:nvPr/>
          </p:nvSpPr>
          <p:spPr bwMode="auto">
            <a:xfrm rot="5400000" flipV="1">
              <a:off x="3591" y="1392"/>
              <a:ext cx="0" cy="48"/>
            </a:xfrm>
            <a:prstGeom prst="line">
              <a:avLst/>
            </a:prstGeom>
            <a:noFill/>
            <a:ln w="1270">
              <a:solidFill>
                <a:schemeClr val="bg1"/>
              </a:solidFill>
              <a:round/>
              <a:headEnd/>
              <a:tailEnd/>
            </a:ln>
          </p:spPr>
          <p:txBody>
            <a:bodyPr wrap="none" anchor="ctr"/>
            <a:lstStyle/>
            <a:p>
              <a:endParaRPr lang="es-ES"/>
            </a:p>
          </p:txBody>
        </p:sp>
        <p:sp>
          <p:nvSpPr>
            <p:cNvPr id="8265" name="Line 76"/>
            <p:cNvSpPr>
              <a:spLocks noChangeShapeType="1"/>
            </p:cNvSpPr>
            <p:nvPr/>
          </p:nvSpPr>
          <p:spPr bwMode="auto">
            <a:xfrm flipV="1">
              <a:off x="3626" y="2136"/>
              <a:ext cx="0" cy="48"/>
            </a:xfrm>
            <a:prstGeom prst="line">
              <a:avLst/>
            </a:prstGeom>
            <a:noFill/>
            <a:ln w="1270">
              <a:solidFill>
                <a:schemeClr val="bg1"/>
              </a:solidFill>
              <a:round/>
              <a:headEnd/>
              <a:tailEnd/>
            </a:ln>
          </p:spPr>
          <p:txBody>
            <a:bodyPr wrap="none" anchor="ctr"/>
            <a:lstStyle/>
            <a:p>
              <a:endParaRPr lang="es-ES"/>
            </a:p>
          </p:txBody>
        </p:sp>
        <p:sp>
          <p:nvSpPr>
            <p:cNvPr id="8266" name="Line 77"/>
            <p:cNvSpPr>
              <a:spLocks noChangeShapeType="1"/>
            </p:cNvSpPr>
            <p:nvPr/>
          </p:nvSpPr>
          <p:spPr bwMode="auto">
            <a:xfrm flipV="1">
              <a:off x="3556" y="2136"/>
              <a:ext cx="0" cy="48"/>
            </a:xfrm>
            <a:prstGeom prst="line">
              <a:avLst/>
            </a:prstGeom>
            <a:noFill/>
            <a:ln w="1270">
              <a:solidFill>
                <a:schemeClr val="bg1"/>
              </a:solidFill>
              <a:round/>
              <a:headEnd/>
              <a:tailEnd/>
            </a:ln>
          </p:spPr>
          <p:txBody>
            <a:bodyPr wrap="none" anchor="ctr"/>
            <a:lstStyle/>
            <a:p>
              <a:endParaRPr lang="es-ES"/>
            </a:p>
          </p:txBody>
        </p:sp>
        <p:sp>
          <p:nvSpPr>
            <p:cNvPr id="8267" name="Line 78"/>
            <p:cNvSpPr>
              <a:spLocks noChangeShapeType="1"/>
            </p:cNvSpPr>
            <p:nvPr/>
          </p:nvSpPr>
          <p:spPr bwMode="auto">
            <a:xfrm rot="5400000" flipV="1">
              <a:off x="3591" y="2171"/>
              <a:ext cx="0" cy="48"/>
            </a:xfrm>
            <a:prstGeom prst="line">
              <a:avLst/>
            </a:prstGeom>
            <a:noFill/>
            <a:ln w="1270">
              <a:solidFill>
                <a:schemeClr val="bg1"/>
              </a:solidFill>
              <a:round/>
              <a:headEnd/>
              <a:tailEnd/>
            </a:ln>
          </p:spPr>
          <p:txBody>
            <a:bodyPr wrap="none" anchor="ctr"/>
            <a:lstStyle/>
            <a:p>
              <a:endParaRPr lang="es-ES"/>
            </a:p>
          </p:txBody>
        </p:sp>
        <p:sp>
          <p:nvSpPr>
            <p:cNvPr id="8268" name="Line 79"/>
            <p:cNvSpPr>
              <a:spLocks noChangeShapeType="1"/>
            </p:cNvSpPr>
            <p:nvPr/>
          </p:nvSpPr>
          <p:spPr bwMode="auto">
            <a:xfrm rot="5400000" flipV="1">
              <a:off x="3591" y="2101"/>
              <a:ext cx="0" cy="48"/>
            </a:xfrm>
            <a:prstGeom prst="line">
              <a:avLst/>
            </a:prstGeom>
            <a:noFill/>
            <a:ln w="1270">
              <a:solidFill>
                <a:schemeClr val="bg1"/>
              </a:solidFill>
              <a:round/>
              <a:headEnd/>
              <a:tailEnd/>
            </a:ln>
          </p:spPr>
          <p:txBody>
            <a:bodyPr wrap="none" anchor="ctr"/>
            <a:lstStyle/>
            <a:p>
              <a:endParaRPr lang="es-ES"/>
            </a:p>
          </p:txBody>
        </p:sp>
        <p:sp>
          <p:nvSpPr>
            <p:cNvPr id="8269" name="Line 80"/>
            <p:cNvSpPr>
              <a:spLocks noChangeShapeType="1"/>
            </p:cNvSpPr>
            <p:nvPr/>
          </p:nvSpPr>
          <p:spPr bwMode="auto">
            <a:xfrm flipV="1">
              <a:off x="3626" y="2844"/>
              <a:ext cx="0" cy="48"/>
            </a:xfrm>
            <a:prstGeom prst="line">
              <a:avLst/>
            </a:prstGeom>
            <a:noFill/>
            <a:ln w="1270">
              <a:solidFill>
                <a:schemeClr val="bg1"/>
              </a:solidFill>
              <a:round/>
              <a:headEnd/>
              <a:tailEnd/>
            </a:ln>
          </p:spPr>
          <p:txBody>
            <a:bodyPr wrap="none" anchor="ctr"/>
            <a:lstStyle/>
            <a:p>
              <a:endParaRPr lang="es-ES"/>
            </a:p>
          </p:txBody>
        </p:sp>
        <p:sp>
          <p:nvSpPr>
            <p:cNvPr id="8270" name="Line 81"/>
            <p:cNvSpPr>
              <a:spLocks noChangeShapeType="1"/>
            </p:cNvSpPr>
            <p:nvPr/>
          </p:nvSpPr>
          <p:spPr bwMode="auto">
            <a:xfrm flipV="1">
              <a:off x="3556" y="2844"/>
              <a:ext cx="0" cy="48"/>
            </a:xfrm>
            <a:prstGeom prst="line">
              <a:avLst/>
            </a:prstGeom>
            <a:noFill/>
            <a:ln w="1270">
              <a:solidFill>
                <a:schemeClr val="bg1"/>
              </a:solidFill>
              <a:round/>
              <a:headEnd/>
              <a:tailEnd/>
            </a:ln>
          </p:spPr>
          <p:txBody>
            <a:bodyPr wrap="none" anchor="ctr"/>
            <a:lstStyle/>
            <a:p>
              <a:endParaRPr lang="es-ES"/>
            </a:p>
          </p:txBody>
        </p:sp>
        <p:sp>
          <p:nvSpPr>
            <p:cNvPr id="8271" name="Line 82"/>
            <p:cNvSpPr>
              <a:spLocks noChangeShapeType="1"/>
            </p:cNvSpPr>
            <p:nvPr/>
          </p:nvSpPr>
          <p:spPr bwMode="auto">
            <a:xfrm rot="5400000" flipV="1">
              <a:off x="3591" y="2879"/>
              <a:ext cx="0" cy="48"/>
            </a:xfrm>
            <a:prstGeom prst="line">
              <a:avLst/>
            </a:prstGeom>
            <a:noFill/>
            <a:ln w="1270">
              <a:solidFill>
                <a:schemeClr val="bg1"/>
              </a:solidFill>
              <a:round/>
              <a:headEnd/>
              <a:tailEnd/>
            </a:ln>
          </p:spPr>
          <p:txBody>
            <a:bodyPr wrap="none" anchor="ctr"/>
            <a:lstStyle/>
            <a:p>
              <a:endParaRPr lang="es-ES"/>
            </a:p>
          </p:txBody>
        </p:sp>
        <p:sp>
          <p:nvSpPr>
            <p:cNvPr id="8272" name="Line 83"/>
            <p:cNvSpPr>
              <a:spLocks noChangeShapeType="1"/>
            </p:cNvSpPr>
            <p:nvPr/>
          </p:nvSpPr>
          <p:spPr bwMode="auto">
            <a:xfrm rot="5400000" flipV="1">
              <a:off x="3591" y="2809"/>
              <a:ext cx="0" cy="48"/>
            </a:xfrm>
            <a:prstGeom prst="line">
              <a:avLst/>
            </a:prstGeom>
            <a:noFill/>
            <a:ln w="1270">
              <a:solidFill>
                <a:schemeClr val="bg1"/>
              </a:solidFill>
              <a:round/>
              <a:headEnd/>
              <a:tailEnd/>
            </a:ln>
          </p:spPr>
          <p:txBody>
            <a:bodyPr wrap="none" anchor="ctr"/>
            <a:lstStyle/>
            <a:p>
              <a:endParaRPr lang="es-ES"/>
            </a:p>
          </p:txBody>
        </p:sp>
        <p:sp>
          <p:nvSpPr>
            <p:cNvPr id="8273" name="Line 84"/>
            <p:cNvSpPr>
              <a:spLocks noChangeShapeType="1"/>
            </p:cNvSpPr>
            <p:nvPr/>
          </p:nvSpPr>
          <p:spPr bwMode="auto">
            <a:xfrm flipV="1">
              <a:off x="3626" y="3552"/>
              <a:ext cx="0" cy="48"/>
            </a:xfrm>
            <a:prstGeom prst="line">
              <a:avLst/>
            </a:prstGeom>
            <a:noFill/>
            <a:ln w="1270">
              <a:solidFill>
                <a:schemeClr val="bg1"/>
              </a:solidFill>
              <a:round/>
              <a:headEnd/>
              <a:tailEnd/>
            </a:ln>
          </p:spPr>
          <p:txBody>
            <a:bodyPr wrap="none" anchor="ctr"/>
            <a:lstStyle/>
            <a:p>
              <a:endParaRPr lang="es-ES"/>
            </a:p>
          </p:txBody>
        </p:sp>
        <p:sp>
          <p:nvSpPr>
            <p:cNvPr id="8274" name="Line 85"/>
            <p:cNvSpPr>
              <a:spLocks noChangeShapeType="1"/>
            </p:cNvSpPr>
            <p:nvPr/>
          </p:nvSpPr>
          <p:spPr bwMode="auto">
            <a:xfrm flipV="1">
              <a:off x="3556" y="3552"/>
              <a:ext cx="0" cy="48"/>
            </a:xfrm>
            <a:prstGeom prst="line">
              <a:avLst/>
            </a:prstGeom>
            <a:noFill/>
            <a:ln w="1270">
              <a:solidFill>
                <a:schemeClr val="bg1"/>
              </a:solidFill>
              <a:round/>
              <a:headEnd/>
              <a:tailEnd/>
            </a:ln>
          </p:spPr>
          <p:txBody>
            <a:bodyPr wrap="none" anchor="ctr"/>
            <a:lstStyle/>
            <a:p>
              <a:endParaRPr lang="es-ES"/>
            </a:p>
          </p:txBody>
        </p:sp>
        <p:sp>
          <p:nvSpPr>
            <p:cNvPr id="8275" name="Line 86"/>
            <p:cNvSpPr>
              <a:spLocks noChangeShapeType="1"/>
            </p:cNvSpPr>
            <p:nvPr/>
          </p:nvSpPr>
          <p:spPr bwMode="auto">
            <a:xfrm rot="5400000" flipV="1">
              <a:off x="3591" y="3587"/>
              <a:ext cx="0" cy="48"/>
            </a:xfrm>
            <a:prstGeom prst="line">
              <a:avLst/>
            </a:prstGeom>
            <a:noFill/>
            <a:ln w="1270">
              <a:solidFill>
                <a:schemeClr val="bg1"/>
              </a:solidFill>
              <a:round/>
              <a:headEnd/>
              <a:tailEnd/>
            </a:ln>
          </p:spPr>
          <p:txBody>
            <a:bodyPr wrap="none" anchor="ctr"/>
            <a:lstStyle/>
            <a:p>
              <a:endParaRPr lang="es-ES"/>
            </a:p>
          </p:txBody>
        </p:sp>
        <p:sp>
          <p:nvSpPr>
            <p:cNvPr id="8276" name="Line 87"/>
            <p:cNvSpPr>
              <a:spLocks noChangeShapeType="1"/>
            </p:cNvSpPr>
            <p:nvPr/>
          </p:nvSpPr>
          <p:spPr bwMode="auto">
            <a:xfrm rot="5400000" flipV="1">
              <a:off x="3591" y="3517"/>
              <a:ext cx="0" cy="48"/>
            </a:xfrm>
            <a:prstGeom prst="line">
              <a:avLst/>
            </a:prstGeom>
            <a:noFill/>
            <a:ln w="1270">
              <a:solidFill>
                <a:schemeClr val="bg1"/>
              </a:solidFill>
              <a:round/>
              <a:headEnd/>
              <a:tailEnd/>
            </a:ln>
          </p:spPr>
          <p:txBody>
            <a:bodyPr wrap="none" anchor="ctr"/>
            <a:lstStyle/>
            <a:p>
              <a:endParaRPr lang="es-ES"/>
            </a:p>
          </p:txBody>
        </p:sp>
        <p:sp>
          <p:nvSpPr>
            <p:cNvPr id="8277" name="Line 88"/>
            <p:cNvSpPr>
              <a:spLocks noChangeShapeType="1"/>
            </p:cNvSpPr>
            <p:nvPr/>
          </p:nvSpPr>
          <p:spPr bwMode="auto">
            <a:xfrm flipV="1">
              <a:off x="5048" y="1427"/>
              <a:ext cx="0" cy="48"/>
            </a:xfrm>
            <a:prstGeom prst="line">
              <a:avLst/>
            </a:prstGeom>
            <a:noFill/>
            <a:ln w="1270">
              <a:solidFill>
                <a:schemeClr val="bg1"/>
              </a:solidFill>
              <a:round/>
              <a:headEnd/>
              <a:tailEnd/>
            </a:ln>
          </p:spPr>
          <p:txBody>
            <a:bodyPr wrap="none" anchor="ctr"/>
            <a:lstStyle/>
            <a:p>
              <a:endParaRPr lang="es-ES"/>
            </a:p>
          </p:txBody>
        </p:sp>
        <p:sp>
          <p:nvSpPr>
            <p:cNvPr id="8278" name="Line 89"/>
            <p:cNvSpPr>
              <a:spLocks noChangeShapeType="1"/>
            </p:cNvSpPr>
            <p:nvPr/>
          </p:nvSpPr>
          <p:spPr bwMode="auto">
            <a:xfrm flipV="1">
              <a:off x="4978" y="1427"/>
              <a:ext cx="0" cy="48"/>
            </a:xfrm>
            <a:prstGeom prst="line">
              <a:avLst/>
            </a:prstGeom>
            <a:noFill/>
            <a:ln w="1270">
              <a:solidFill>
                <a:schemeClr val="bg1"/>
              </a:solidFill>
              <a:round/>
              <a:headEnd/>
              <a:tailEnd/>
            </a:ln>
          </p:spPr>
          <p:txBody>
            <a:bodyPr wrap="none" anchor="ctr"/>
            <a:lstStyle/>
            <a:p>
              <a:endParaRPr lang="es-ES"/>
            </a:p>
          </p:txBody>
        </p:sp>
        <p:sp>
          <p:nvSpPr>
            <p:cNvPr id="8279" name="Line 90"/>
            <p:cNvSpPr>
              <a:spLocks noChangeShapeType="1"/>
            </p:cNvSpPr>
            <p:nvPr/>
          </p:nvSpPr>
          <p:spPr bwMode="auto">
            <a:xfrm rot="5400000" flipV="1">
              <a:off x="5013" y="1462"/>
              <a:ext cx="0" cy="48"/>
            </a:xfrm>
            <a:prstGeom prst="line">
              <a:avLst/>
            </a:prstGeom>
            <a:noFill/>
            <a:ln w="1270">
              <a:solidFill>
                <a:schemeClr val="bg1"/>
              </a:solidFill>
              <a:round/>
              <a:headEnd/>
              <a:tailEnd/>
            </a:ln>
          </p:spPr>
          <p:txBody>
            <a:bodyPr wrap="none" anchor="ctr"/>
            <a:lstStyle/>
            <a:p>
              <a:endParaRPr lang="es-ES"/>
            </a:p>
          </p:txBody>
        </p:sp>
        <p:sp>
          <p:nvSpPr>
            <p:cNvPr id="8280" name="Line 91"/>
            <p:cNvSpPr>
              <a:spLocks noChangeShapeType="1"/>
            </p:cNvSpPr>
            <p:nvPr/>
          </p:nvSpPr>
          <p:spPr bwMode="auto">
            <a:xfrm rot="5400000" flipV="1">
              <a:off x="5013" y="1392"/>
              <a:ext cx="0" cy="48"/>
            </a:xfrm>
            <a:prstGeom prst="line">
              <a:avLst/>
            </a:prstGeom>
            <a:noFill/>
            <a:ln w="1270">
              <a:solidFill>
                <a:schemeClr val="bg1"/>
              </a:solidFill>
              <a:round/>
              <a:headEnd/>
              <a:tailEnd/>
            </a:ln>
          </p:spPr>
          <p:txBody>
            <a:bodyPr wrap="none" anchor="ctr"/>
            <a:lstStyle/>
            <a:p>
              <a:endParaRPr lang="es-ES"/>
            </a:p>
          </p:txBody>
        </p:sp>
        <p:sp>
          <p:nvSpPr>
            <p:cNvPr id="8281" name="Line 92"/>
            <p:cNvSpPr>
              <a:spLocks noChangeShapeType="1"/>
            </p:cNvSpPr>
            <p:nvPr/>
          </p:nvSpPr>
          <p:spPr bwMode="auto">
            <a:xfrm flipV="1">
              <a:off x="5048" y="2136"/>
              <a:ext cx="0" cy="48"/>
            </a:xfrm>
            <a:prstGeom prst="line">
              <a:avLst/>
            </a:prstGeom>
            <a:noFill/>
            <a:ln w="1270">
              <a:solidFill>
                <a:schemeClr val="bg1"/>
              </a:solidFill>
              <a:round/>
              <a:headEnd/>
              <a:tailEnd/>
            </a:ln>
          </p:spPr>
          <p:txBody>
            <a:bodyPr wrap="none" anchor="ctr"/>
            <a:lstStyle/>
            <a:p>
              <a:endParaRPr lang="es-ES"/>
            </a:p>
          </p:txBody>
        </p:sp>
        <p:sp>
          <p:nvSpPr>
            <p:cNvPr id="8282" name="Line 93"/>
            <p:cNvSpPr>
              <a:spLocks noChangeShapeType="1"/>
            </p:cNvSpPr>
            <p:nvPr/>
          </p:nvSpPr>
          <p:spPr bwMode="auto">
            <a:xfrm flipV="1">
              <a:off x="4978" y="2136"/>
              <a:ext cx="0" cy="48"/>
            </a:xfrm>
            <a:prstGeom prst="line">
              <a:avLst/>
            </a:prstGeom>
            <a:noFill/>
            <a:ln w="1270">
              <a:solidFill>
                <a:schemeClr val="bg1"/>
              </a:solidFill>
              <a:round/>
              <a:headEnd/>
              <a:tailEnd/>
            </a:ln>
          </p:spPr>
          <p:txBody>
            <a:bodyPr wrap="none" anchor="ctr"/>
            <a:lstStyle/>
            <a:p>
              <a:endParaRPr lang="es-ES"/>
            </a:p>
          </p:txBody>
        </p:sp>
        <p:sp>
          <p:nvSpPr>
            <p:cNvPr id="8283" name="Line 94"/>
            <p:cNvSpPr>
              <a:spLocks noChangeShapeType="1"/>
            </p:cNvSpPr>
            <p:nvPr/>
          </p:nvSpPr>
          <p:spPr bwMode="auto">
            <a:xfrm rot="5400000" flipV="1">
              <a:off x="5013" y="2171"/>
              <a:ext cx="0" cy="48"/>
            </a:xfrm>
            <a:prstGeom prst="line">
              <a:avLst/>
            </a:prstGeom>
            <a:noFill/>
            <a:ln w="1270">
              <a:solidFill>
                <a:schemeClr val="bg1"/>
              </a:solidFill>
              <a:round/>
              <a:headEnd/>
              <a:tailEnd/>
            </a:ln>
          </p:spPr>
          <p:txBody>
            <a:bodyPr wrap="none" anchor="ctr"/>
            <a:lstStyle/>
            <a:p>
              <a:endParaRPr lang="es-ES"/>
            </a:p>
          </p:txBody>
        </p:sp>
        <p:sp>
          <p:nvSpPr>
            <p:cNvPr id="8284" name="Line 95"/>
            <p:cNvSpPr>
              <a:spLocks noChangeShapeType="1"/>
            </p:cNvSpPr>
            <p:nvPr/>
          </p:nvSpPr>
          <p:spPr bwMode="auto">
            <a:xfrm rot="5400000" flipV="1">
              <a:off x="5013" y="2101"/>
              <a:ext cx="0" cy="48"/>
            </a:xfrm>
            <a:prstGeom prst="line">
              <a:avLst/>
            </a:prstGeom>
            <a:noFill/>
            <a:ln w="1270">
              <a:solidFill>
                <a:schemeClr val="bg1"/>
              </a:solidFill>
              <a:round/>
              <a:headEnd/>
              <a:tailEnd/>
            </a:ln>
          </p:spPr>
          <p:txBody>
            <a:bodyPr wrap="none" anchor="ctr"/>
            <a:lstStyle/>
            <a:p>
              <a:endParaRPr lang="es-ES"/>
            </a:p>
          </p:txBody>
        </p:sp>
        <p:sp>
          <p:nvSpPr>
            <p:cNvPr id="8285" name="Line 96"/>
            <p:cNvSpPr>
              <a:spLocks noChangeShapeType="1"/>
            </p:cNvSpPr>
            <p:nvPr/>
          </p:nvSpPr>
          <p:spPr bwMode="auto">
            <a:xfrm flipV="1">
              <a:off x="5048" y="2844"/>
              <a:ext cx="0" cy="48"/>
            </a:xfrm>
            <a:prstGeom prst="line">
              <a:avLst/>
            </a:prstGeom>
            <a:noFill/>
            <a:ln w="1270">
              <a:solidFill>
                <a:schemeClr val="bg1"/>
              </a:solidFill>
              <a:round/>
              <a:headEnd/>
              <a:tailEnd/>
            </a:ln>
          </p:spPr>
          <p:txBody>
            <a:bodyPr wrap="none" anchor="ctr"/>
            <a:lstStyle/>
            <a:p>
              <a:endParaRPr lang="es-ES"/>
            </a:p>
          </p:txBody>
        </p:sp>
        <p:sp>
          <p:nvSpPr>
            <p:cNvPr id="8286" name="Line 97"/>
            <p:cNvSpPr>
              <a:spLocks noChangeShapeType="1"/>
            </p:cNvSpPr>
            <p:nvPr/>
          </p:nvSpPr>
          <p:spPr bwMode="auto">
            <a:xfrm flipV="1">
              <a:off x="4978" y="2844"/>
              <a:ext cx="0" cy="48"/>
            </a:xfrm>
            <a:prstGeom prst="line">
              <a:avLst/>
            </a:prstGeom>
            <a:noFill/>
            <a:ln w="1270">
              <a:solidFill>
                <a:schemeClr val="bg1"/>
              </a:solidFill>
              <a:round/>
              <a:headEnd/>
              <a:tailEnd/>
            </a:ln>
          </p:spPr>
          <p:txBody>
            <a:bodyPr wrap="none" anchor="ctr"/>
            <a:lstStyle/>
            <a:p>
              <a:endParaRPr lang="es-ES"/>
            </a:p>
          </p:txBody>
        </p:sp>
        <p:sp>
          <p:nvSpPr>
            <p:cNvPr id="8287" name="Line 98"/>
            <p:cNvSpPr>
              <a:spLocks noChangeShapeType="1"/>
            </p:cNvSpPr>
            <p:nvPr/>
          </p:nvSpPr>
          <p:spPr bwMode="auto">
            <a:xfrm rot="5400000" flipV="1">
              <a:off x="5013" y="2879"/>
              <a:ext cx="0" cy="48"/>
            </a:xfrm>
            <a:prstGeom prst="line">
              <a:avLst/>
            </a:prstGeom>
            <a:noFill/>
            <a:ln w="1270">
              <a:solidFill>
                <a:schemeClr val="bg1"/>
              </a:solidFill>
              <a:round/>
              <a:headEnd/>
              <a:tailEnd/>
            </a:ln>
          </p:spPr>
          <p:txBody>
            <a:bodyPr wrap="none" anchor="ctr"/>
            <a:lstStyle/>
            <a:p>
              <a:endParaRPr lang="es-ES"/>
            </a:p>
          </p:txBody>
        </p:sp>
        <p:sp>
          <p:nvSpPr>
            <p:cNvPr id="8288" name="Line 99"/>
            <p:cNvSpPr>
              <a:spLocks noChangeShapeType="1"/>
            </p:cNvSpPr>
            <p:nvPr/>
          </p:nvSpPr>
          <p:spPr bwMode="auto">
            <a:xfrm rot="5400000" flipV="1">
              <a:off x="5013" y="2809"/>
              <a:ext cx="0" cy="48"/>
            </a:xfrm>
            <a:prstGeom prst="line">
              <a:avLst/>
            </a:prstGeom>
            <a:noFill/>
            <a:ln w="1270">
              <a:solidFill>
                <a:schemeClr val="bg1"/>
              </a:solidFill>
              <a:round/>
              <a:headEnd/>
              <a:tailEnd/>
            </a:ln>
          </p:spPr>
          <p:txBody>
            <a:bodyPr wrap="none" anchor="ctr"/>
            <a:lstStyle/>
            <a:p>
              <a:endParaRPr lang="es-ES"/>
            </a:p>
          </p:txBody>
        </p:sp>
        <p:sp>
          <p:nvSpPr>
            <p:cNvPr id="8289" name="Line 100"/>
            <p:cNvSpPr>
              <a:spLocks noChangeShapeType="1"/>
            </p:cNvSpPr>
            <p:nvPr/>
          </p:nvSpPr>
          <p:spPr bwMode="auto">
            <a:xfrm flipV="1">
              <a:off x="5048" y="3552"/>
              <a:ext cx="0" cy="48"/>
            </a:xfrm>
            <a:prstGeom prst="line">
              <a:avLst/>
            </a:prstGeom>
            <a:noFill/>
            <a:ln w="1270">
              <a:solidFill>
                <a:schemeClr val="bg1"/>
              </a:solidFill>
              <a:round/>
              <a:headEnd/>
              <a:tailEnd/>
            </a:ln>
          </p:spPr>
          <p:txBody>
            <a:bodyPr wrap="none" anchor="ctr"/>
            <a:lstStyle/>
            <a:p>
              <a:endParaRPr lang="es-ES"/>
            </a:p>
          </p:txBody>
        </p:sp>
        <p:sp>
          <p:nvSpPr>
            <p:cNvPr id="8290" name="Line 101"/>
            <p:cNvSpPr>
              <a:spLocks noChangeShapeType="1"/>
            </p:cNvSpPr>
            <p:nvPr/>
          </p:nvSpPr>
          <p:spPr bwMode="auto">
            <a:xfrm flipV="1">
              <a:off x="4978" y="3552"/>
              <a:ext cx="0" cy="48"/>
            </a:xfrm>
            <a:prstGeom prst="line">
              <a:avLst/>
            </a:prstGeom>
            <a:noFill/>
            <a:ln w="1270">
              <a:solidFill>
                <a:schemeClr val="bg1"/>
              </a:solidFill>
              <a:round/>
              <a:headEnd/>
              <a:tailEnd/>
            </a:ln>
          </p:spPr>
          <p:txBody>
            <a:bodyPr wrap="none" anchor="ctr"/>
            <a:lstStyle/>
            <a:p>
              <a:endParaRPr lang="es-ES"/>
            </a:p>
          </p:txBody>
        </p:sp>
        <p:sp>
          <p:nvSpPr>
            <p:cNvPr id="8291" name="Line 102"/>
            <p:cNvSpPr>
              <a:spLocks noChangeShapeType="1"/>
            </p:cNvSpPr>
            <p:nvPr/>
          </p:nvSpPr>
          <p:spPr bwMode="auto">
            <a:xfrm rot="5400000" flipV="1">
              <a:off x="5013" y="3587"/>
              <a:ext cx="0" cy="48"/>
            </a:xfrm>
            <a:prstGeom prst="line">
              <a:avLst/>
            </a:prstGeom>
            <a:noFill/>
            <a:ln w="1270">
              <a:solidFill>
                <a:schemeClr val="bg1"/>
              </a:solidFill>
              <a:round/>
              <a:headEnd/>
              <a:tailEnd/>
            </a:ln>
          </p:spPr>
          <p:txBody>
            <a:bodyPr wrap="none" anchor="ctr"/>
            <a:lstStyle/>
            <a:p>
              <a:endParaRPr lang="es-ES"/>
            </a:p>
          </p:txBody>
        </p:sp>
        <p:sp>
          <p:nvSpPr>
            <p:cNvPr id="8292" name="Line 103"/>
            <p:cNvSpPr>
              <a:spLocks noChangeShapeType="1"/>
            </p:cNvSpPr>
            <p:nvPr/>
          </p:nvSpPr>
          <p:spPr bwMode="auto">
            <a:xfrm rot="5400000" flipV="1">
              <a:off x="5013" y="3517"/>
              <a:ext cx="0" cy="48"/>
            </a:xfrm>
            <a:prstGeom prst="line">
              <a:avLst/>
            </a:prstGeom>
            <a:noFill/>
            <a:ln w="1270">
              <a:solidFill>
                <a:schemeClr val="bg1"/>
              </a:solidFill>
              <a:round/>
              <a:headEnd/>
              <a:tailEnd/>
            </a:ln>
          </p:spPr>
          <p:txBody>
            <a:bodyPr wrap="none" anchor="ctr"/>
            <a:lstStyle/>
            <a:p>
              <a:endParaRPr lang="es-ES"/>
            </a:p>
          </p:txBody>
        </p:sp>
        <p:sp>
          <p:nvSpPr>
            <p:cNvPr id="8293" name="Line 104"/>
            <p:cNvSpPr>
              <a:spLocks noChangeShapeType="1"/>
            </p:cNvSpPr>
            <p:nvPr/>
          </p:nvSpPr>
          <p:spPr bwMode="auto">
            <a:xfrm flipV="1">
              <a:off x="4337" y="1427"/>
              <a:ext cx="0" cy="48"/>
            </a:xfrm>
            <a:prstGeom prst="line">
              <a:avLst/>
            </a:prstGeom>
            <a:noFill/>
            <a:ln w="1270">
              <a:solidFill>
                <a:schemeClr val="bg1"/>
              </a:solidFill>
              <a:round/>
              <a:headEnd/>
              <a:tailEnd/>
            </a:ln>
          </p:spPr>
          <p:txBody>
            <a:bodyPr wrap="none" anchor="ctr"/>
            <a:lstStyle/>
            <a:p>
              <a:endParaRPr lang="es-ES"/>
            </a:p>
          </p:txBody>
        </p:sp>
        <p:sp>
          <p:nvSpPr>
            <p:cNvPr id="8294" name="Line 105"/>
            <p:cNvSpPr>
              <a:spLocks noChangeShapeType="1"/>
            </p:cNvSpPr>
            <p:nvPr/>
          </p:nvSpPr>
          <p:spPr bwMode="auto">
            <a:xfrm flipV="1">
              <a:off x="4267" y="1427"/>
              <a:ext cx="0" cy="48"/>
            </a:xfrm>
            <a:prstGeom prst="line">
              <a:avLst/>
            </a:prstGeom>
            <a:noFill/>
            <a:ln w="1270">
              <a:solidFill>
                <a:schemeClr val="bg1"/>
              </a:solidFill>
              <a:round/>
              <a:headEnd/>
              <a:tailEnd/>
            </a:ln>
          </p:spPr>
          <p:txBody>
            <a:bodyPr wrap="none" anchor="ctr"/>
            <a:lstStyle/>
            <a:p>
              <a:endParaRPr lang="es-ES"/>
            </a:p>
          </p:txBody>
        </p:sp>
        <p:sp>
          <p:nvSpPr>
            <p:cNvPr id="8295" name="Line 106"/>
            <p:cNvSpPr>
              <a:spLocks noChangeShapeType="1"/>
            </p:cNvSpPr>
            <p:nvPr/>
          </p:nvSpPr>
          <p:spPr bwMode="auto">
            <a:xfrm rot="5400000" flipV="1">
              <a:off x="4302" y="1462"/>
              <a:ext cx="0" cy="48"/>
            </a:xfrm>
            <a:prstGeom prst="line">
              <a:avLst/>
            </a:prstGeom>
            <a:noFill/>
            <a:ln w="1270">
              <a:solidFill>
                <a:schemeClr val="bg1"/>
              </a:solidFill>
              <a:round/>
              <a:headEnd/>
              <a:tailEnd/>
            </a:ln>
          </p:spPr>
          <p:txBody>
            <a:bodyPr wrap="none" anchor="ctr"/>
            <a:lstStyle/>
            <a:p>
              <a:endParaRPr lang="es-ES"/>
            </a:p>
          </p:txBody>
        </p:sp>
        <p:sp>
          <p:nvSpPr>
            <p:cNvPr id="8296" name="Line 107"/>
            <p:cNvSpPr>
              <a:spLocks noChangeShapeType="1"/>
            </p:cNvSpPr>
            <p:nvPr/>
          </p:nvSpPr>
          <p:spPr bwMode="auto">
            <a:xfrm rot="5400000" flipV="1">
              <a:off x="4302" y="1392"/>
              <a:ext cx="0" cy="48"/>
            </a:xfrm>
            <a:prstGeom prst="line">
              <a:avLst/>
            </a:prstGeom>
            <a:noFill/>
            <a:ln w="1270">
              <a:solidFill>
                <a:schemeClr val="bg1"/>
              </a:solidFill>
              <a:round/>
              <a:headEnd/>
              <a:tailEnd/>
            </a:ln>
          </p:spPr>
          <p:txBody>
            <a:bodyPr wrap="none" anchor="ctr"/>
            <a:lstStyle/>
            <a:p>
              <a:endParaRPr lang="es-ES"/>
            </a:p>
          </p:txBody>
        </p:sp>
        <p:sp>
          <p:nvSpPr>
            <p:cNvPr id="8297" name="Line 108"/>
            <p:cNvSpPr>
              <a:spLocks noChangeShapeType="1"/>
            </p:cNvSpPr>
            <p:nvPr/>
          </p:nvSpPr>
          <p:spPr bwMode="auto">
            <a:xfrm flipV="1">
              <a:off x="4337" y="2136"/>
              <a:ext cx="0" cy="48"/>
            </a:xfrm>
            <a:prstGeom prst="line">
              <a:avLst/>
            </a:prstGeom>
            <a:noFill/>
            <a:ln w="1270">
              <a:solidFill>
                <a:schemeClr val="bg1"/>
              </a:solidFill>
              <a:round/>
              <a:headEnd/>
              <a:tailEnd/>
            </a:ln>
          </p:spPr>
          <p:txBody>
            <a:bodyPr wrap="none" anchor="ctr"/>
            <a:lstStyle/>
            <a:p>
              <a:endParaRPr lang="es-ES"/>
            </a:p>
          </p:txBody>
        </p:sp>
        <p:sp>
          <p:nvSpPr>
            <p:cNvPr id="8298" name="Line 109"/>
            <p:cNvSpPr>
              <a:spLocks noChangeShapeType="1"/>
            </p:cNvSpPr>
            <p:nvPr/>
          </p:nvSpPr>
          <p:spPr bwMode="auto">
            <a:xfrm flipV="1">
              <a:off x="4267" y="2136"/>
              <a:ext cx="0" cy="48"/>
            </a:xfrm>
            <a:prstGeom prst="line">
              <a:avLst/>
            </a:prstGeom>
            <a:noFill/>
            <a:ln w="1270">
              <a:solidFill>
                <a:schemeClr val="bg1"/>
              </a:solidFill>
              <a:round/>
              <a:headEnd/>
              <a:tailEnd/>
            </a:ln>
          </p:spPr>
          <p:txBody>
            <a:bodyPr wrap="none" anchor="ctr"/>
            <a:lstStyle/>
            <a:p>
              <a:endParaRPr lang="es-ES"/>
            </a:p>
          </p:txBody>
        </p:sp>
        <p:sp>
          <p:nvSpPr>
            <p:cNvPr id="8299" name="Line 110"/>
            <p:cNvSpPr>
              <a:spLocks noChangeShapeType="1"/>
            </p:cNvSpPr>
            <p:nvPr/>
          </p:nvSpPr>
          <p:spPr bwMode="auto">
            <a:xfrm rot="5400000" flipV="1">
              <a:off x="4302" y="2171"/>
              <a:ext cx="0" cy="48"/>
            </a:xfrm>
            <a:prstGeom prst="line">
              <a:avLst/>
            </a:prstGeom>
            <a:noFill/>
            <a:ln w="1270">
              <a:solidFill>
                <a:schemeClr val="bg1"/>
              </a:solidFill>
              <a:round/>
              <a:headEnd/>
              <a:tailEnd/>
            </a:ln>
          </p:spPr>
          <p:txBody>
            <a:bodyPr wrap="none" anchor="ctr"/>
            <a:lstStyle/>
            <a:p>
              <a:endParaRPr lang="es-ES"/>
            </a:p>
          </p:txBody>
        </p:sp>
        <p:sp>
          <p:nvSpPr>
            <p:cNvPr id="8300" name="Line 111"/>
            <p:cNvSpPr>
              <a:spLocks noChangeShapeType="1"/>
            </p:cNvSpPr>
            <p:nvPr/>
          </p:nvSpPr>
          <p:spPr bwMode="auto">
            <a:xfrm rot="5400000" flipV="1">
              <a:off x="4302" y="2101"/>
              <a:ext cx="0" cy="48"/>
            </a:xfrm>
            <a:prstGeom prst="line">
              <a:avLst/>
            </a:prstGeom>
            <a:noFill/>
            <a:ln w="1270">
              <a:solidFill>
                <a:schemeClr val="bg1"/>
              </a:solidFill>
              <a:round/>
              <a:headEnd/>
              <a:tailEnd/>
            </a:ln>
          </p:spPr>
          <p:txBody>
            <a:bodyPr wrap="none" anchor="ctr"/>
            <a:lstStyle/>
            <a:p>
              <a:endParaRPr lang="es-ES"/>
            </a:p>
          </p:txBody>
        </p:sp>
        <p:sp>
          <p:nvSpPr>
            <p:cNvPr id="8301" name="Line 112"/>
            <p:cNvSpPr>
              <a:spLocks noChangeShapeType="1"/>
            </p:cNvSpPr>
            <p:nvPr/>
          </p:nvSpPr>
          <p:spPr bwMode="auto">
            <a:xfrm flipV="1">
              <a:off x="4337" y="2844"/>
              <a:ext cx="0" cy="48"/>
            </a:xfrm>
            <a:prstGeom prst="line">
              <a:avLst/>
            </a:prstGeom>
            <a:noFill/>
            <a:ln w="1270">
              <a:solidFill>
                <a:schemeClr val="bg1"/>
              </a:solidFill>
              <a:round/>
              <a:headEnd/>
              <a:tailEnd/>
            </a:ln>
          </p:spPr>
          <p:txBody>
            <a:bodyPr wrap="none" anchor="ctr"/>
            <a:lstStyle/>
            <a:p>
              <a:endParaRPr lang="es-ES"/>
            </a:p>
          </p:txBody>
        </p:sp>
        <p:sp>
          <p:nvSpPr>
            <p:cNvPr id="8302" name="Line 113"/>
            <p:cNvSpPr>
              <a:spLocks noChangeShapeType="1"/>
            </p:cNvSpPr>
            <p:nvPr/>
          </p:nvSpPr>
          <p:spPr bwMode="auto">
            <a:xfrm flipV="1">
              <a:off x="4267" y="2844"/>
              <a:ext cx="0" cy="48"/>
            </a:xfrm>
            <a:prstGeom prst="line">
              <a:avLst/>
            </a:prstGeom>
            <a:noFill/>
            <a:ln w="1270">
              <a:solidFill>
                <a:schemeClr val="bg1"/>
              </a:solidFill>
              <a:round/>
              <a:headEnd/>
              <a:tailEnd/>
            </a:ln>
          </p:spPr>
          <p:txBody>
            <a:bodyPr wrap="none" anchor="ctr"/>
            <a:lstStyle/>
            <a:p>
              <a:endParaRPr lang="es-ES"/>
            </a:p>
          </p:txBody>
        </p:sp>
        <p:sp>
          <p:nvSpPr>
            <p:cNvPr id="8303" name="Line 114"/>
            <p:cNvSpPr>
              <a:spLocks noChangeShapeType="1"/>
            </p:cNvSpPr>
            <p:nvPr/>
          </p:nvSpPr>
          <p:spPr bwMode="auto">
            <a:xfrm rot="5400000" flipV="1">
              <a:off x="4302" y="2879"/>
              <a:ext cx="0" cy="48"/>
            </a:xfrm>
            <a:prstGeom prst="line">
              <a:avLst/>
            </a:prstGeom>
            <a:noFill/>
            <a:ln w="1270">
              <a:solidFill>
                <a:schemeClr val="bg1"/>
              </a:solidFill>
              <a:round/>
              <a:headEnd/>
              <a:tailEnd/>
            </a:ln>
          </p:spPr>
          <p:txBody>
            <a:bodyPr wrap="none" anchor="ctr"/>
            <a:lstStyle/>
            <a:p>
              <a:endParaRPr lang="es-ES"/>
            </a:p>
          </p:txBody>
        </p:sp>
        <p:sp>
          <p:nvSpPr>
            <p:cNvPr id="8304" name="Line 115"/>
            <p:cNvSpPr>
              <a:spLocks noChangeShapeType="1"/>
            </p:cNvSpPr>
            <p:nvPr/>
          </p:nvSpPr>
          <p:spPr bwMode="auto">
            <a:xfrm rot="5400000" flipV="1">
              <a:off x="4302" y="2809"/>
              <a:ext cx="0" cy="48"/>
            </a:xfrm>
            <a:prstGeom prst="line">
              <a:avLst/>
            </a:prstGeom>
            <a:noFill/>
            <a:ln w="1270">
              <a:solidFill>
                <a:schemeClr val="bg1"/>
              </a:solidFill>
              <a:round/>
              <a:headEnd/>
              <a:tailEnd/>
            </a:ln>
          </p:spPr>
          <p:txBody>
            <a:bodyPr wrap="none" anchor="ctr"/>
            <a:lstStyle/>
            <a:p>
              <a:endParaRPr lang="es-ES"/>
            </a:p>
          </p:txBody>
        </p:sp>
        <p:sp>
          <p:nvSpPr>
            <p:cNvPr id="8305" name="Line 116"/>
            <p:cNvSpPr>
              <a:spLocks noChangeShapeType="1"/>
            </p:cNvSpPr>
            <p:nvPr/>
          </p:nvSpPr>
          <p:spPr bwMode="auto">
            <a:xfrm flipV="1">
              <a:off x="4337" y="3552"/>
              <a:ext cx="0" cy="48"/>
            </a:xfrm>
            <a:prstGeom prst="line">
              <a:avLst/>
            </a:prstGeom>
            <a:noFill/>
            <a:ln w="1270">
              <a:solidFill>
                <a:schemeClr val="bg1"/>
              </a:solidFill>
              <a:round/>
              <a:headEnd/>
              <a:tailEnd/>
            </a:ln>
          </p:spPr>
          <p:txBody>
            <a:bodyPr wrap="none" anchor="ctr"/>
            <a:lstStyle/>
            <a:p>
              <a:endParaRPr lang="es-ES"/>
            </a:p>
          </p:txBody>
        </p:sp>
        <p:sp>
          <p:nvSpPr>
            <p:cNvPr id="8306" name="Line 117"/>
            <p:cNvSpPr>
              <a:spLocks noChangeShapeType="1"/>
            </p:cNvSpPr>
            <p:nvPr/>
          </p:nvSpPr>
          <p:spPr bwMode="auto">
            <a:xfrm flipV="1">
              <a:off x="4267" y="3552"/>
              <a:ext cx="0" cy="48"/>
            </a:xfrm>
            <a:prstGeom prst="line">
              <a:avLst/>
            </a:prstGeom>
            <a:noFill/>
            <a:ln w="1270">
              <a:solidFill>
                <a:schemeClr val="bg1"/>
              </a:solidFill>
              <a:round/>
              <a:headEnd/>
              <a:tailEnd/>
            </a:ln>
          </p:spPr>
          <p:txBody>
            <a:bodyPr wrap="none" anchor="ctr"/>
            <a:lstStyle/>
            <a:p>
              <a:endParaRPr lang="es-ES"/>
            </a:p>
          </p:txBody>
        </p:sp>
        <p:sp>
          <p:nvSpPr>
            <p:cNvPr id="8307" name="Line 118"/>
            <p:cNvSpPr>
              <a:spLocks noChangeShapeType="1"/>
            </p:cNvSpPr>
            <p:nvPr/>
          </p:nvSpPr>
          <p:spPr bwMode="auto">
            <a:xfrm rot="5400000" flipV="1">
              <a:off x="4302" y="3587"/>
              <a:ext cx="0" cy="48"/>
            </a:xfrm>
            <a:prstGeom prst="line">
              <a:avLst/>
            </a:prstGeom>
            <a:noFill/>
            <a:ln w="1270">
              <a:solidFill>
                <a:schemeClr val="bg1"/>
              </a:solidFill>
              <a:round/>
              <a:headEnd/>
              <a:tailEnd/>
            </a:ln>
          </p:spPr>
          <p:txBody>
            <a:bodyPr wrap="none" anchor="ctr"/>
            <a:lstStyle/>
            <a:p>
              <a:endParaRPr lang="es-ES"/>
            </a:p>
          </p:txBody>
        </p:sp>
        <p:sp>
          <p:nvSpPr>
            <p:cNvPr id="8308" name="Line 119"/>
            <p:cNvSpPr>
              <a:spLocks noChangeShapeType="1"/>
            </p:cNvSpPr>
            <p:nvPr/>
          </p:nvSpPr>
          <p:spPr bwMode="auto">
            <a:xfrm rot="5400000" flipV="1">
              <a:off x="4302" y="3517"/>
              <a:ext cx="0" cy="48"/>
            </a:xfrm>
            <a:prstGeom prst="line">
              <a:avLst/>
            </a:prstGeom>
            <a:noFill/>
            <a:ln w="1270">
              <a:solidFill>
                <a:schemeClr val="bg1"/>
              </a:solidFill>
              <a:round/>
              <a:headEnd/>
              <a:tailEnd/>
            </a:ln>
          </p:spPr>
          <p:txBody>
            <a:bodyPr wrap="none" anchor="ctr"/>
            <a:lstStyle/>
            <a:p>
              <a:endParaRPr lang="es-ES"/>
            </a:p>
          </p:txBody>
        </p:sp>
      </p:grpSp>
      <p:sp>
        <p:nvSpPr>
          <p:cNvPr id="117" name="Rectángulo 116">
            <a:extLst>
              <a:ext uri="{FF2B5EF4-FFF2-40B4-BE49-F238E27FC236}">
                <a16:creationId xmlns:a16="http://schemas.microsoft.com/office/drawing/2014/main" id="{5167F16D-90F7-44B2-B1D4-42BD8E560051}"/>
              </a:ext>
            </a:extLst>
          </p:cNvPr>
          <p:cNvSpPr/>
          <p:nvPr/>
        </p:nvSpPr>
        <p:spPr bwMode="auto">
          <a:xfrm>
            <a:off x="0" y="116632"/>
            <a:ext cx="9144000"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1000"/>
                                        <p:tgtEl>
                                          <p:spTgt spid="327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770"/>
                                        </p:tgtEl>
                                        <p:attrNameLst>
                                          <p:attrName>style.visibility</p:attrName>
                                        </p:attrNameLst>
                                      </p:cBhvr>
                                      <p:to>
                                        <p:strVal val="visible"/>
                                      </p:to>
                                    </p:set>
                                    <p:animEffect transition="in" filter="fade">
                                      <p:cBhvr>
                                        <p:cTn id="10" dur="1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AutoShape 4"/>
          <p:cNvSpPr>
            <a:spLocks noChangeArrowheads="1"/>
          </p:cNvSpPr>
          <p:nvPr/>
        </p:nvSpPr>
        <p:spPr bwMode="auto">
          <a:xfrm>
            <a:off x="179388" y="3932238"/>
            <a:ext cx="1655762"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dirty="0">
                <a:solidFill>
                  <a:schemeClr val="bg1"/>
                </a:solidFill>
                <a:latin typeface="Arial" pitchFamily="34" charset="0"/>
              </a:rPr>
              <a:t>Jefe de proyecto (GG)</a:t>
            </a:r>
            <a:endParaRPr lang="es-ES" sz="1400" b="1" dirty="0">
              <a:solidFill>
                <a:schemeClr val="bg1"/>
              </a:solidFill>
              <a:latin typeface="Arial" pitchFamily="34" charset="0"/>
            </a:endParaRPr>
          </a:p>
        </p:txBody>
      </p:sp>
      <p:sp>
        <p:nvSpPr>
          <p:cNvPr id="34822" name="AutoShape 6"/>
          <p:cNvSpPr>
            <a:spLocks noChangeArrowheads="1"/>
          </p:cNvSpPr>
          <p:nvPr/>
        </p:nvSpPr>
        <p:spPr bwMode="auto">
          <a:xfrm>
            <a:off x="179388" y="270827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dirty="0">
                <a:solidFill>
                  <a:schemeClr val="bg1"/>
                </a:solidFill>
                <a:latin typeface="Arial" pitchFamily="34" charset="0"/>
              </a:rPr>
              <a:t>Analista de configuración(Revisado de QA)</a:t>
            </a:r>
            <a:endParaRPr lang="es-ES" sz="1400" b="1" dirty="0">
              <a:solidFill>
                <a:schemeClr val="bg1"/>
              </a:solidFill>
              <a:latin typeface="Arial" pitchFamily="34" charset="0"/>
            </a:endParaRPr>
          </a:p>
        </p:txBody>
      </p:sp>
      <p:sp>
        <p:nvSpPr>
          <p:cNvPr id="34823" name="AutoShape 7"/>
          <p:cNvSpPr>
            <a:spLocks noChangeArrowheads="1"/>
          </p:cNvSpPr>
          <p:nvPr/>
        </p:nvSpPr>
        <p:spPr bwMode="auto">
          <a:xfrm>
            <a:off x="179388" y="162877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dirty="0">
                <a:solidFill>
                  <a:schemeClr val="bg1"/>
                </a:solidFill>
                <a:latin typeface="Arial" pitchFamily="34" charset="0"/>
              </a:rPr>
              <a:t>Analista de pruebas (GC)</a:t>
            </a:r>
            <a:endParaRPr lang="es-ES" sz="1400" b="1" dirty="0">
              <a:solidFill>
                <a:schemeClr val="bg1"/>
              </a:solidFill>
              <a:latin typeface="Arial" pitchFamily="34" charset="0"/>
            </a:endParaRPr>
          </a:p>
        </p:txBody>
      </p:sp>
      <p:sp>
        <p:nvSpPr>
          <p:cNvPr id="9222" name="AutoShape 9"/>
          <p:cNvSpPr>
            <a:spLocks noChangeArrowheads="1"/>
          </p:cNvSpPr>
          <p:nvPr/>
        </p:nvSpPr>
        <p:spPr bwMode="auto">
          <a:xfrm>
            <a:off x="2051050" y="2709863"/>
            <a:ext cx="6913563" cy="935037"/>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lgn="l">
              <a:spcBef>
                <a:spcPct val="0"/>
              </a:spcBef>
              <a:spcAft>
                <a:spcPct val="0"/>
              </a:spcAft>
              <a:buFontTx/>
              <a:buChar char="•"/>
            </a:pPr>
            <a:r>
              <a:rPr lang="es-PE" sz="1400" dirty="0">
                <a:solidFill>
                  <a:schemeClr val="bg1"/>
                </a:solidFill>
              </a:rPr>
              <a:t>Elaborar y proporcionar los entregables para el Aseguramiento de Calidad</a:t>
            </a:r>
            <a:endParaRPr lang="es-ES" sz="1400" dirty="0">
              <a:solidFill>
                <a:schemeClr val="bg1"/>
              </a:solidFill>
            </a:endParaRPr>
          </a:p>
        </p:txBody>
      </p:sp>
      <p:sp>
        <p:nvSpPr>
          <p:cNvPr id="9223" name="AutoShape 13"/>
          <p:cNvSpPr>
            <a:spLocks noChangeArrowheads="1"/>
          </p:cNvSpPr>
          <p:nvPr/>
        </p:nvSpPr>
        <p:spPr bwMode="auto">
          <a:xfrm>
            <a:off x="2051050" y="3933825"/>
            <a:ext cx="6913563" cy="935038"/>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lgn="l">
              <a:spcBef>
                <a:spcPct val="0"/>
              </a:spcBef>
              <a:spcAft>
                <a:spcPct val="0"/>
              </a:spcAft>
              <a:buFontTx/>
              <a:buChar char="•"/>
            </a:pPr>
            <a:r>
              <a:rPr lang="es-PE" sz="1400" dirty="0">
                <a:solidFill>
                  <a:schemeClr val="bg1"/>
                </a:solidFill>
              </a:rPr>
              <a:t>Aprobar las acciones correctivas.</a:t>
            </a:r>
            <a:endParaRPr lang="es-ES" sz="1400" dirty="0">
              <a:solidFill>
                <a:schemeClr val="bg1"/>
              </a:solidFill>
            </a:endParaRPr>
          </a:p>
        </p:txBody>
      </p:sp>
      <p:sp>
        <p:nvSpPr>
          <p:cNvPr id="9224" name="AutoShape 14"/>
          <p:cNvSpPr>
            <a:spLocks noChangeArrowheads="1"/>
          </p:cNvSpPr>
          <p:nvPr/>
        </p:nvSpPr>
        <p:spPr bwMode="auto">
          <a:xfrm>
            <a:off x="2051050" y="1557338"/>
            <a:ext cx="6913563" cy="935037"/>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lgn="l">
              <a:spcBef>
                <a:spcPct val="0"/>
              </a:spcBef>
              <a:spcAft>
                <a:spcPct val="0"/>
              </a:spcAft>
              <a:buFontTx/>
              <a:buChar char="•"/>
            </a:pPr>
            <a:r>
              <a:rPr lang="es-PE" sz="1400" dirty="0">
                <a:solidFill>
                  <a:schemeClr val="bg1"/>
                </a:solidFill>
              </a:rPr>
              <a:t>Planificar y realizar las Revisiones de QA.</a:t>
            </a:r>
            <a:endParaRPr lang="es-ES" sz="1400" dirty="0">
              <a:solidFill>
                <a:schemeClr val="bg1"/>
              </a:solidFill>
            </a:endParaRPr>
          </a:p>
        </p:txBody>
      </p:sp>
      <p:sp>
        <p:nvSpPr>
          <p:cNvPr id="9" name="Rectángulo 8">
            <a:extLst>
              <a:ext uri="{FF2B5EF4-FFF2-40B4-BE49-F238E27FC236}">
                <a16:creationId xmlns:a16="http://schemas.microsoft.com/office/drawing/2014/main" id="{84381239-D623-4A44-A646-CCFAAF928AF2}"/>
              </a:ext>
            </a:extLst>
          </p:cNvPr>
          <p:cNvSpPr/>
          <p:nvPr/>
        </p:nvSpPr>
        <p:spPr bwMode="auto">
          <a:xfrm>
            <a:off x="1279449" y="113278"/>
            <a:ext cx="7704981"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9218" name="Text Box 2"/>
          <p:cNvSpPr txBox="1">
            <a:spLocks noChangeArrowheads="1"/>
          </p:cNvSpPr>
          <p:nvPr/>
        </p:nvSpPr>
        <p:spPr bwMode="auto">
          <a:xfrm>
            <a:off x="1381125" y="257175"/>
            <a:ext cx="6215063" cy="579438"/>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Roles y Responsabilidades</a:t>
            </a:r>
            <a:endParaRPr lang="es-ES" sz="3200"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7" name="AutoShape 5"/>
          <p:cNvSpPr>
            <a:spLocks noChangeArrowheads="1"/>
          </p:cNvSpPr>
          <p:nvPr/>
        </p:nvSpPr>
        <p:spPr bwMode="auto">
          <a:xfrm>
            <a:off x="179388" y="393382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a:solidFill>
                  <a:schemeClr val="bg1"/>
                </a:solidFill>
                <a:latin typeface="Arial" pitchFamily="34" charset="0"/>
              </a:rPr>
              <a:t>Analista</a:t>
            </a:r>
            <a:endParaRPr lang="es-ES" sz="1400" b="1">
              <a:solidFill>
                <a:schemeClr val="bg1"/>
              </a:solidFill>
              <a:latin typeface="Arial" pitchFamily="34" charset="0"/>
            </a:endParaRPr>
          </a:p>
        </p:txBody>
      </p:sp>
      <p:sp>
        <p:nvSpPr>
          <p:cNvPr id="141318" name="AutoShape 6"/>
          <p:cNvSpPr>
            <a:spLocks noChangeArrowheads="1"/>
          </p:cNvSpPr>
          <p:nvPr/>
        </p:nvSpPr>
        <p:spPr bwMode="auto">
          <a:xfrm>
            <a:off x="179388" y="2800350"/>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a:solidFill>
                  <a:schemeClr val="bg1"/>
                </a:solidFill>
                <a:latin typeface="Arial" pitchFamily="34" charset="0"/>
              </a:rPr>
              <a:t>Cliente</a:t>
            </a:r>
            <a:endParaRPr lang="es-ES" sz="1400" b="1">
              <a:solidFill>
                <a:schemeClr val="bg1"/>
              </a:solidFill>
              <a:latin typeface="Arial" pitchFamily="34" charset="0"/>
            </a:endParaRPr>
          </a:p>
        </p:txBody>
      </p:sp>
      <p:sp>
        <p:nvSpPr>
          <p:cNvPr id="141320" name="AutoShape 8"/>
          <p:cNvSpPr>
            <a:spLocks noChangeArrowheads="1"/>
          </p:cNvSpPr>
          <p:nvPr/>
        </p:nvSpPr>
        <p:spPr bwMode="auto">
          <a:xfrm>
            <a:off x="179388" y="1642765"/>
            <a:ext cx="1655762" cy="432098"/>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PE" sz="1400" b="1" dirty="0">
                <a:solidFill>
                  <a:schemeClr val="bg1"/>
                </a:solidFill>
                <a:latin typeface="Arial" pitchFamily="34" charset="0"/>
              </a:rPr>
              <a:t>Programador</a:t>
            </a:r>
            <a:endParaRPr lang="es-ES" sz="1400" b="1" dirty="0">
              <a:solidFill>
                <a:schemeClr val="bg1"/>
              </a:solidFill>
              <a:latin typeface="Arial" pitchFamily="34" charset="0"/>
            </a:endParaRPr>
          </a:p>
        </p:txBody>
      </p:sp>
      <p:sp>
        <p:nvSpPr>
          <p:cNvPr id="10246" name="AutoShape 10"/>
          <p:cNvSpPr>
            <a:spLocks noChangeArrowheads="1"/>
          </p:cNvSpPr>
          <p:nvPr/>
        </p:nvSpPr>
        <p:spPr bwMode="auto">
          <a:xfrm>
            <a:off x="2051050" y="3935413"/>
            <a:ext cx="6913563" cy="935037"/>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spcBef>
                <a:spcPct val="20000"/>
              </a:spcBef>
              <a:spcAft>
                <a:spcPct val="0"/>
              </a:spcAft>
              <a:buFontTx/>
              <a:buChar char="•"/>
            </a:pPr>
            <a:r>
              <a:rPr lang="es-PE" sz="1400" dirty="0">
                <a:solidFill>
                  <a:schemeClr val="bg1"/>
                </a:solidFill>
              </a:rPr>
              <a:t>Es el</a:t>
            </a:r>
            <a:r>
              <a:rPr lang="es-PE" sz="1800" dirty="0">
                <a:solidFill>
                  <a:schemeClr val="bg1"/>
                </a:solidFill>
              </a:rPr>
              <a:t> </a:t>
            </a:r>
            <a:r>
              <a:rPr lang="es-PE" sz="1400" dirty="0">
                <a:solidFill>
                  <a:schemeClr val="bg1"/>
                </a:solidFill>
              </a:rPr>
              <a:t>responsable de la elaboración del producto (entregable) de proyecto interno, así como de su corrección en caso se encuentren no conformidades. </a:t>
            </a:r>
            <a:endParaRPr lang="es-ES" sz="1400" dirty="0">
              <a:solidFill>
                <a:schemeClr val="bg1"/>
              </a:solidFill>
            </a:endParaRPr>
          </a:p>
        </p:txBody>
      </p:sp>
      <p:sp>
        <p:nvSpPr>
          <p:cNvPr id="10247" name="AutoShape 11"/>
          <p:cNvSpPr>
            <a:spLocks noChangeArrowheads="1"/>
          </p:cNvSpPr>
          <p:nvPr/>
        </p:nvSpPr>
        <p:spPr bwMode="auto">
          <a:xfrm>
            <a:off x="2051050" y="2782888"/>
            <a:ext cx="6913563" cy="935037"/>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spcBef>
                <a:spcPct val="0"/>
              </a:spcBef>
              <a:spcAft>
                <a:spcPct val="0"/>
              </a:spcAft>
              <a:buFontTx/>
              <a:buChar char="•"/>
            </a:pPr>
            <a:r>
              <a:rPr lang="es-PE" sz="1400" dirty="0">
                <a:solidFill>
                  <a:schemeClr val="bg1"/>
                </a:solidFill>
              </a:rPr>
              <a:t>Rol autorizado por el cliente para revisar/aprobar el entregable</a:t>
            </a:r>
            <a:endParaRPr lang="es-ES" sz="1400" dirty="0">
              <a:solidFill>
                <a:schemeClr val="bg1"/>
              </a:solidFill>
            </a:endParaRPr>
          </a:p>
        </p:txBody>
      </p:sp>
      <p:sp>
        <p:nvSpPr>
          <p:cNvPr id="10248" name="AutoShape 12"/>
          <p:cNvSpPr>
            <a:spLocks noChangeArrowheads="1"/>
          </p:cNvSpPr>
          <p:nvPr/>
        </p:nvSpPr>
        <p:spPr bwMode="auto">
          <a:xfrm>
            <a:off x="2051050" y="1512888"/>
            <a:ext cx="6926263" cy="1123950"/>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a:spcBef>
                <a:spcPct val="0"/>
              </a:spcBef>
              <a:spcAft>
                <a:spcPct val="0"/>
              </a:spcAft>
              <a:buFontTx/>
              <a:buChar char="•"/>
            </a:pPr>
            <a:r>
              <a:rPr lang="es-ES" sz="1400" dirty="0">
                <a:solidFill>
                  <a:schemeClr val="bg1"/>
                </a:solidFill>
              </a:rPr>
              <a:t>Es el responsable </a:t>
            </a:r>
            <a:r>
              <a:rPr lang="es-ES" sz="1400" noProof="1">
                <a:solidFill>
                  <a:schemeClr val="bg1"/>
                </a:solidFill>
              </a:rPr>
              <a:t>de la elaboración del producto o de su corrección en caso se encuentren no conformidades</a:t>
            </a:r>
            <a:r>
              <a:rPr lang="es-ES" sz="1400" dirty="0">
                <a:solidFill>
                  <a:schemeClr val="bg1"/>
                </a:solidFill>
              </a:rPr>
              <a:t>.</a:t>
            </a:r>
          </a:p>
          <a:p>
            <a:pPr marL="179388" indent="-179388">
              <a:spcBef>
                <a:spcPct val="0"/>
              </a:spcBef>
              <a:spcAft>
                <a:spcPct val="0"/>
              </a:spcAft>
              <a:buFontTx/>
              <a:buChar char="•"/>
            </a:pPr>
            <a:r>
              <a:rPr lang="es-ES" sz="1400" dirty="0">
                <a:solidFill>
                  <a:schemeClr val="bg1"/>
                </a:solidFill>
              </a:rPr>
              <a:t>De acuerdo al producto </a:t>
            </a:r>
            <a:r>
              <a:rPr lang="es-PE" sz="1400" dirty="0">
                <a:solidFill>
                  <a:schemeClr val="bg1"/>
                </a:solidFill>
              </a:rPr>
              <a:t>el responsable del producto (entregable) puede ser el Jefe de Fabrica (GG), el Analista de Calidad (GC), el Analista o el Analista Programador (AP).</a:t>
            </a:r>
            <a:endParaRPr lang="es-ES" sz="1400" dirty="0">
              <a:solidFill>
                <a:schemeClr val="bg1"/>
              </a:solidFill>
            </a:endParaRPr>
          </a:p>
        </p:txBody>
      </p:sp>
      <p:sp>
        <p:nvSpPr>
          <p:cNvPr id="9" name="AutoShape 8"/>
          <p:cNvSpPr>
            <a:spLocks noChangeArrowheads="1"/>
          </p:cNvSpPr>
          <p:nvPr/>
        </p:nvSpPr>
        <p:spPr bwMode="auto">
          <a:xfrm>
            <a:off x="179388" y="2127455"/>
            <a:ext cx="1655762" cy="432098"/>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a:spcBef>
                <a:spcPct val="0"/>
              </a:spcBef>
              <a:spcAft>
                <a:spcPct val="0"/>
              </a:spcAft>
              <a:buFontTx/>
              <a:buNone/>
              <a:defRPr/>
            </a:pPr>
            <a:r>
              <a:rPr lang="es-ES" sz="1400" b="1" dirty="0">
                <a:solidFill>
                  <a:schemeClr val="bg1"/>
                </a:solidFill>
                <a:latin typeface="Arial" pitchFamily="34" charset="0"/>
              </a:rPr>
              <a:t>Analista de Configuración</a:t>
            </a:r>
          </a:p>
        </p:txBody>
      </p:sp>
      <p:sp>
        <p:nvSpPr>
          <p:cNvPr id="10" name="Rectángulo 9">
            <a:extLst>
              <a:ext uri="{FF2B5EF4-FFF2-40B4-BE49-F238E27FC236}">
                <a16:creationId xmlns:a16="http://schemas.microsoft.com/office/drawing/2014/main" id="{0F70D436-CC2F-4C18-BAA0-AF5E511BA376}"/>
              </a:ext>
            </a:extLst>
          </p:cNvPr>
          <p:cNvSpPr/>
          <p:nvPr/>
        </p:nvSpPr>
        <p:spPr bwMode="auto">
          <a:xfrm>
            <a:off x="1259632" y="83444"/>
            <a:ext cx="7717681" cy="1026368"/>
          </a:xfrm>
          <a:prstGeom prst="rect">
            <a:avLst/>
          </a:prstGeom>
          <a:ln>
            <a:headEnd type="none" w="med" len="med"/>
            <a:tailEnd type="triangl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pPr>
            <a:endParaRPr kumimoji="0" lang="es-PE" sz="1600" b="0" i="0" u="none" strike="noStrike" cap="none" normalizeH="0" baseline="0">
              <a:ln>
                <a:noFill/>
              </a:ln>
              <a:solidFill>
                <a:srgbClr val="0066CC"/>
              </a:solidFill>
              <a:effectLst/>
              <a:latin typeface="Arial" pitchFamily="34" charset="0"/>
            </a:endParaRPr>
          </a:p>
        </p:txBody>
      </p:sp>
      <p:sp>
        <p:nvSpPr>
          <p:cNvPr id="10242" name="Text Box 4"/>
          <p:cNvSpPr txBox="1">
            <a:spLocks noChangeArrowheads="1"/>
          </p:cNvSpPr>
          <p:nvPr/>
        </p:nvSpPr>
        <p:spPr bwMode="auto">
          <a:xfrm>
            <a:off x="1381125" y="257175"/>
            <a:ext cx="6215063" cy="579438"/>
          </a:xfrm>
          <a:prstGeom prst="rect">
            <a:avLst/>
          </a:prstGeom>
          <a:noFill/>
          <a:ln w="9525">
            <a:noFill/>
            <a:miter lim="800000"/>
            <a:headEnd/>
            <a:tailEnd/>
          </a:ln>
        </p:spPr>
        <p:txBody>
          <a:bodyPr>
            <a:spAutoFit/>
          </a:bodyPr>
          <a:lstStyle/>
          <a:p>
            <a:pPr algn="l">
              <a:spcBef>
                <a:spcPct val="0"/>
              </a:spcBef>
              <a:spcAft>
                <a:spcPct val="0"/>
              </a:spcAft>
              <a:buFontTx/>
              <a:buNone/>
            </a:pPr>
            <a:r>
              <a:rPr lang="es-PE" sz="3200" dirty="0">
                <a:solidFill>
                  <a:schemeClr val="bg1"/>
                </a:solidFill>
              </a:rPr>
              <a:t>Roles y Responsabilidades</a:t>
            </a:r>
            <a:endParaRPr lang="es-ES" sz="3200" b="1" dirty="0">
              <a:solidFill>
                <a:schemeClr val="bg1"/>
              </a:solidFill>
            </a:endParaRPr>
          </a:p>
        </p:txBody>
      </p:sp>
    </p:spTree>
  </p:cSld>
  <p:clrMapOvr>
    <a:masterClrMapping/>
  </p:clrMapOvr>
</p:sld>
</file>

<file path=ppt/theme/theme1.xml><?xml version="1.0" encoding="utf-8"?>
<a:theme xmlns:a="http://schemas.openxmlformats.org/drawingml/2006/main" name="Default Design">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folHlink"/>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defRPr kumimoji="0" lang="en-US" sz="1600" b="0" i="0" u="none" strike="noStrike" cap="none" normalizeH="0" baseline="0" smtClean="0">
            <a:ln>
              <a:noFill/>
            </a:ln>
            <a:solidFill>
              <a:srgbClr val="0066CC"/>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folHlink"/>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100000"/>
          </a:lnSpc>
          <a:spcBef>
            <a:spcPts val="713"/>
          </a:spcBef>
          <a:spcAft>
            <a:spcPts val="713"/>
          </a:spcAft>
          <a:buClrTx/>
          <a:buSzTx/>
          <a:buFont typeface="Courier New" pitchFamily="49" charset="0"/>
          <a:buChar char="o"/>
          <a:tabLst/>
          <a:defRPr kumimoji="0" lang="en-US" sz="1600" b="0" i="0" u="none" strike="noStrike" cap="none" normalizeH="0" baseline="0" smtClean="0">
            <a:ln>
              <a:noFill/>
            </a:ln>
            <a:solidFill>
              <a:srgbClr val="0066CC"/>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8683</TotalTime>
  <Words>2115</Words>
  <Application>Microsoft Office PowerPoint</Application>
  <PresentationFormat>On-screen Show (4:3)</PresentationFormat>
  <Paragraphs>459</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Aseguramiento de la Calidad</dc:title>
  <dc:creator>Sergio Bustamante De los Ríos</dc:creator>
  <cp:lastModifiedBy>David Barrera</cp:lastModifiedBy>
  <cp:revision>280</cp:revision>
  <dcterms:created xsi:type="dcterms:W3CDTF">2008-06-17T21:38:12Z</dcterms:created>
  <dcterms:modified xsi:type="dcterms:W3CDTF">2018-10-18T00:39:00Z</dcterms:modified>
</cp:coreProperties>
</file>