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69" r:id="rId3"/>
    <p:sldId id="261" r:id="rId4"/>
    <p:sldId id="271" r:id="rId5"/>
    <p:sldId id="305" r:id="rId6"/>
    <p:sldId id="306" r:id="rId7"/>
    <p:sldId id="272" r:id="rId8"/>
    <p:sldId id="273" r:id="rId9"/>
    <p:sldId id="318" r:id="rId10"/>
    <p:sldId id="296" r:id="rId11"/>
    <p:sldId id="297" r:id="rId12"/>
    <p:sldId id="274" r:id="rId13"/>
    <p:sldId id="321" r:id="rId14"/>
    <p:sldId id="298" r:id="rId15"/>
    <p:sldId id="316" r:id="rId16"/>
    <p:sldId id="279" r:id="rId17"/>
    <p:sldId id="285" r:id="rId18"/>
    <p:sldId id="288" r:id="rId19"/>
    <p:sldId id="295" r:id="rId20"/>
    <p:sldId id="287" r:id="rId21"/>
    <p:sldId id="283" r:id="rId2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FFFF43"/>
    <a:srgbClr val="0033CC"/>
    <a:srgbClr val="FFFF00"/>
    <a:srgbClr val="8EC000"/>
    <a:srgbClr val="7CA8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88566" autoAdjust="0"/>
  </p:normalViewPr>
  <p:slideViewPr>
    <p:cSldViewPr>
      <p:cViewPr varScale="1">
        <p:scale>
          <a:sx n="72" d="100"/>
          <a:sy n="72" d="100"/>
        </p:scale>
        <p:origin x="1248" y="66"/>
      </p:cViewPr>
      <p:guideLst>
        <p:guide orient="horz" pos="2432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U LO RUHAMA TOSCANO CASTILLA" userId="S::1525757@utp.edu.pe::220cf710-5725-47aa-a968-515b625089d9" providerId="AD" clId="Web-{5451E521-4E9E-5A7B-D0C3-2308CF54B0EC}"/>
    <pc:docChg chg="modSld">
      <pc:chgData name="ELIU LO RUHAMA TOSCANO CASTILLA" userId="S::1525757@utp.edu.pe::220cf710-5725-47aa-a968-515b625089d9" providerId="AD" clId="Web-{5451E521-4E9E-5A7B-D0C3-2308CF54B0EC}" dt="2018-10-18T00:52:41.636" v="75"/>
      <pc:docMkLst>
        <pc:docMk/>
      </pc:docMkLst>
      <pc:sldChg chg="modSp">
        <pc:chgData name="ELIU LO RUHAMA TOSCANO CASTILLA" userId="S::1525757@utp.edu.pe::220cf710-5725-47aa-a968-515b625089d9" providerId="AD" clId="Web-{5451E521-4E9E-5A7B-D0C3-2308CF54B0EC}" dt="2018-10-18T00:52:41.636" v="75"/>
        <pc:sldMkLst>
          <pc:docMk/>
          <pc:sldMk cId="0" sldId="283"/>
        </pc:sldMkLst>
        <pc:graphicFrameChg chg="mod modGraphic">
          <ac:chgData name="ELIU LO RUHAMA TOSCANO CASTILLA" userId="S::1525757@utp.edu.pe::220cf710-5725-47aa-a968-515b625089d9" providerId="AD" clId="Web-{5451E521-4E9E-5A7B-D0C3-2308CF54B0EC}" dt="2018-10-18T00:52:41.636" v="75"/>
          <ac:graphicFrameMkLst>
            <pc:docMk/>
            <pc:sldMk cId="0" sldId="283"/>
            <ac:graphicFrameMk id="5032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FECAFE0-DC55-4E9B-871A-10C2C294C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6832B-84F8-41F5-9132-7A855904E7C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87B20-81BE-49BA-9D75-1BE1D97EBB0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0A5F8-E6C8-40A4-B981-1485B99C29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20E51-44F2-418F-A47D-29D300B87EA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72CCC5-303C-498B-9AA2-EA10741A7F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B016F-3A87-47E6-99C9-086FE0F023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0789F-F08C-4B9E-A17F-D548B4D3F6B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021FC6-AB6B-4CAA-8D70-BB6B8EBB979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F7605-B4CA-4ADC-BDF4-C93C0062291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CD51C-89B3-451E-BEC9-F54AF0FCA6F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EAC6D-0FFE-475D-BF65-F8A87F9123F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3901C-0396-4BF9-903E-ADAA5857D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89D03-E76A-4418-958B-2DD36E5A568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FAB16-5E89-4B49-B5EA-18996D5BB4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41388-41E0-44AB-AF76-2486F27885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F613F-083F-45A3-91BE-B6E5511BF8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ACC95-53D7-4BEA-A781-166230E22D3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60825-7F1B-479F-BF17-8868C176FB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24D03-7463-479F-AD3D-7A8C600FA8F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9B4D7-24FE-4D2B-9281-0CEF183A19E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426A0-48B1-4A4E-9DAA-436B2BF3EB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DEC8-BC23-43E0-A444-31FC38FF39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0E35-E11A-4896-8094-61F804C1EA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FF8EB-5A5D-4FAF-9D64-B75E73B288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20749-C135-49D3-B66A-A2BF416A38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9D528-761E-44AE-9188-56B628B563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79EBD-F89A-4CA5-AA11-4EE48D0FA7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32148-55AF-4F02-91AB-CF99B2BF4E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4130-B502-4049-890B-1C6C09A6C37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8881-385C-417A-9694-ECBA1273ED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09AD-1F38-4408-A3AC-F25D5053F5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C2B3-D1E7-4784-87DD-713C8E878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7BE648-BA76-41F1-8CC6-30703E89C8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CBC35CF-A5FE-4891-A02F-FE30D4829F20}" type="slidenum">
              <a:rPr lang="es-ES" sz="1400"/>
              <a:pPr algn="r">
                <a:defRPr/>
              </a:pPr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grpSp>
        <p:nvGrpSpPr>
          <p:cNvPr id="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s-ES" sz="3200" b="1"/>
          </a:p>
        </p:txBody>
      </p:sp>
      <p:grpSp>
        <p:nvGrpSpPr>
          <p:cNvPr id="1074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1117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1120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1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2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3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grpSp>
        <p:nvGrpSpPr>
          <p:cNvPr id="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5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6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7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8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9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1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3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4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5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19100" y="1549400"/>
            <a:ext cx="7696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6000">
                <a:solidFill>
                  <a:srgbClr val="000066"/>
                </a:solidFill>
                <a:ea typeface="ＭＳ Ｐゴシック" pitchFamily="112" charset="-128"/>
              </a:rPr>
              <a:t>Proceso de Gestión de Cambios a Requerimientos</a:t>
            </a:r>
          </a:p>
        </p:txBody>
      </p:sp>
      <p:grpSp>
        <p:nvGrpSpPr>
          <p:cNvPr id="14341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4342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3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6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0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2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3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4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5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6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7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8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9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0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1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2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3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4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5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6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8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9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0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1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2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3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4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6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7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8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9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0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1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2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3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4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5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6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7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8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9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0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1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2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3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4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5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6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7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8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9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0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1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2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3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4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5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6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7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8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9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0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1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2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3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4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5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6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7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8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9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0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1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2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3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4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5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6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7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8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9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0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1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2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3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4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5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6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7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8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9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0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1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2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3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4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5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6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7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8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9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0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1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2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3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4. Entradas y salidas del proceso</a:t>
            </a:r>
          </a:p>
        </p:txBody>
      </p: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355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AutoShape 13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/>
              <a:t>Entradas:</a:t>
            </a:r>
            <a:br>
              <a:rPr lang="es-PE" sz="1600"/>
            </a:br>
            <a:r>
              <a:rPr lang="es-PE" sz="1600"/>
              <a:t>- Plan del Proyecto</a:t>
            </a:r>
          </a:p>
          <a:p>
            <a:pPr algn="l">
              <a:buFontTx/>
              <a:buChar char="-"/>
            </a:pPr>
            <a:r>
              <a:rPr lang="es-PE" sz="1600"/>
              <a:t>Solicitud de Cambios </a:t>
            </a:r>
          </a:p>
          <a:p>
            <a:pPr algn="l"/>
            <a:r>
              <a:rPr lang="es-PE" sz="1600"/>
              <a:t>a requerimientos</a:t>
            </a:r>
          </a:p>
          <a:p>
            <a:pPr algn="l">
              <a:buFontTx/>
              <a:buChar char="-"/>
            </a:pPr>
            <a:endParaRPr lang="es-ES" sz="1600"/>
          </a:p>
        </p:txBody>
      </p:sp>
      <p:sp>
        <p:nvSpPr>
          <p:cNvPr id="24580" name="AutoShape 15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/>
              <a:t>Proceso de Gestión de Cambios a Requerimientos</a:t>
            </a:r>
            <a:endParaRPr lang="es-ES" sz="1600"/>
          </a:p>
        </p:txBody>
      </p:sp>
      <p:sp>
        <p:nvSpPr>
          <p:cNvPr id="24581" name="AutoShape 17"/>
          <p:cNvSpPr>
            <a:spLocks noChangeArrowheads="1"/>
          </p:cNvSpPr>
          <p:nvPr/>
        </p:nvSpPr>
        <p:spPr bwMode="auto">
          <a:xfrm>
            <a:off x="6083300" y="2060575"/>
            <a:ext cx="2809875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/>
              <a:t>Salidas:</a:t>
            </a:r>
            <a:br>
              <a:rPr lang="es-PE" sz="1600"/>
            </a:br>
            <a:r>
              <a:rPr lang="es-PE" sz="1500"/>
              <a:t>- Registros de Requerimientos </a:t>
            </a:r>
          </a:p>
          <a:p>
            <a:pPr algn="l"/>
            <a:r>
              <a:rPr lang="es-PE" sz="1500"/>
              <a:t>del proyecto</a:t>
            </a:r>
            <a:endParaRPr lang="es-ES"/>
          </a:p>
        </p:txBody>
      </p:sp>
      <p:sp>
        <p:nvSpPr>
          <p:cNvPr id="6" name="Rectángulo 5"/>
          <p:cNvSpPr/>
          <p:nvPr/>
        </p:nvSpPr>
        <p:spPr bwMode="auto">
          <a:xfrm>
            <a:off x="1259632" y="116632"/>
            <a:ext cx="788436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686076" y="330969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Entradas y salidas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5. Proceso de Gestión de Cambios a Requerimientos</a:t>
            </a:r>
          </a:p>
          <a:p>
            <a:pPr lvl="1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5.1 Subprocesos</a:t>
            </a:r>
            <a:endParaRPr lang="en-US" sz="4800">
              <a:solidFill>
                <a:srgbClr val="000066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endParaRPr lang="en-US" sz="4800">
              <a:solidFill>
                <a:srgbClr val="000066"/>
              </a:solidFill>
              <a:ea typeface="ＭＳ Ｐゴシック" pitchFamily="112" charset="-128"/>
            </a:endParaRP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5605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6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7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8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9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0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1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2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3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4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5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6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8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9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0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1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2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3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4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5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6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7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8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9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0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1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2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3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4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5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6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7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8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9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0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1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2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3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4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6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7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9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0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1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2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3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4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5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6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7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8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9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0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1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2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3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4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5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6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7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8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9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0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1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2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3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4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5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6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7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8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9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0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1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2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3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4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5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6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7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8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9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0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1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2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3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4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5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6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7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8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9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0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1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2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3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4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5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6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7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8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9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0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1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2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3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4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5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6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266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6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Registro de Requerimientos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26672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Evaluar impacto del cambio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(4) 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26628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26669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Formalizar el cambio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0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(6) 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71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26629" name="AutoShape 14"/>
          <p:cNvCxnSpPr>
            <a:cxnSpLocks noChangeShapeType="1"/>
            <a:stCxn id="26636" idx="3"/>
            <a:endCxn id="26672" idx="1"/>
          </p:cNvCxnSpPr>
          <p:nvPr/>
        </p:nvCxnSpPr>
        <p:spPr bwMode="auto">
          <a:xfrm>
            <a:off x="5126038" y="3140075"/>
            <a:ext cx="119062" cy="1428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0" name="Text Box 15"/>
          <p:cNvSpPr txBox="1">
            <a:spLocks noChangeArrowheads="1"/>
          </p:cNvSpPr>
          <p:nvPr/>
        </p:nvSpPr>
        <p:spPr bwMode="auto">
          <a:xfrm>
            <a:off x="4984750" y="28829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4500563" y="3822700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32" name="AutoShape 17"/>
          <p:cNvCxnSpPr>
            <a:cxnSpLocks noChangeShapeType="1"/>
            <a:stCxn id="26663" idx="3"/>
            <a:endCxn id="26636" idx="1"/>
          </p:cNvCxnSpPr>
          <p:nvPr/>
        </p:nvCxnSpPr>
        <p:spPr bwMode="auto">
          <a:xfrm>
            <a:off x="3862388" y="3130550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3" name="AutoShape 18"/>
          <p:cNvSpPr>
            <a:spLocks noChangeArrowheads="1"/>
          </p:cNvSpPr>
          <p:nvPr/>
        </p:nvSpPr>
        <p:spPr bwMode="auto">
          <a:xfrm>
            <a:off x="7235825" y="6165850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grpSp>
        <p:nvGrpSpPr>
          <p:cNvPr id="26634" name="Group 19"/>
          <p:cNvGrpSpPr>
            <a:grpSpLocks/>
          </p:cNvGrpSpPr>
          <p:nvPr/>
        </p:nvGrpSpPr>
        <p:grpSpPr bwMode="auto">
          <a:xfrm>
            <a:off x="1762125" y="2536825"/>
            <a:ext cx="936625" cy="1152525"/>
            <a:chOff x="657" y="1389"/>
            <a:chExt cx="607" cy="726"/>
          </a:xfrm>
        </p:grpSpPr>
        <p:sp>
          <p:nvSpPr>
            <p:cNvPr id="26666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Solicitar cambio formal</a:t>
              </a:r>
              <a:r>
                <a:rPr lang="es-PE" sz="80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7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Proveedor de cambios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26668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26635" name="AutoShape 23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1200">
                <a:solidFill>
                  <a:srgbClr val="000066"/>
                </a:solidFill>
                <a:hlinkClick r:id="rId5" action="ppaction://hlinksldjump"/>
              </a:rPr>
              <a:t>Detalle actividades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6636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3. Evaluar 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37" name="AutoShape 25"/>
          <p:cNvCxnSpPr>
            <a:cxnSpLocks noChangeShapeType="1"/>
            <a:stCxn id="26642" idx="3"/>
            <a:endCxn id="26669" idx="1"/>
          </p:cNvCxnSpPr>
          <p:nvPr/>
        </p:nvCxnSpPr>
        <p:spPr bwMode="auto">
          <a:xfrm>
            <a:off x="7462838" y="3140075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38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26663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Informar impacto por evaluar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4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(2) 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65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26639" name="AutoShape 30"/>
          <p:cNvCxnSpPr>
            <a:cxnSpLocks noChangeShapeType="1"/>
            <a:stCxn id="26666" idx="3"/>
            <a:endCxn id="26663" idx="1"/>
          </p:cNvCxnSpPr>
          <p:nvPr/>
        </p:nvCxnSpPr>
        <p:spPr bwMode="auto">
          <a:xfrm>
            <a:off x="2698750" y="3114675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cxnSp>
        <p:nvCxnSpPr>
          <p:cNvPr id="26640" name="AutoShape 34"/>
          <p:cNvCxnSpPr>
            <a:cxnSpLocks noChangeShapeType="1"/>
            <a:stCxn id="26671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1" name="AutoShape 35"/>
          <p:cNvCxnSpPr>
            <a:cxnSpLocks noChangeShapeType="1"/>
            <a:endCxn id="26676" idx="2"/>
          </p:cNvCxnSpPr>
          <p:nvPr/>
        </p:nvCxnSpPr>
        <p:spPr bwMode="auto">
          <a:xfrm flipV="1">
            <a:off x="8150225" y="5051425"/>
            <a:ext cx="158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2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5. Aprueba</a:t>
            </a:r>
          </a:p>
          <a:p>
            <a:r>
              <a:rPr lang="es-PE" sz="800">
                <a:solidFill>
                  <a:srgbClr val="000066"/>
                </a:solidFill>
              </a:rPr>
              <a:t>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43" name="AutoShape 37"/>
          <p:cNvCxnSpPr>
            <a:cxnSpLocks noChangeShapeType="1"/>
          </p:cNvCxnSpPr>
          <p:nvPr/>
        </p:nvCxnSpPr>
        <p:spPr bwMode="auto">
          <a:xfrm>
            <a:off x="6219825" y="314007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4" name="Text Box 38"/>
          <p:cNvSpPr txBox="1">
            <a:spLocks noChangeArrowheads="1"/>
          </p:cNvSpPr>
          <p:nvPr/>
        </p:nvSpPr>
        <p:spPr bwMode="auto">
          <a:xfrm>
            <a:off x="7356475" y="28956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grpSp>
        <p:nvGrpSpPr>
          <p:cNvPr id="26645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26660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1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2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6894513" y="3832225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47" name="AutoShape 48"/>
          <p:cNvCxnSpPr>
            <a:cxnSpLocks noChangeShapeType="1"/>
            <a:endCxn id="26666" idx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49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26658" name="Picture 6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9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 Proyecto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(Sección Gestión de Cambios a REQ)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0" name="AutoShape 62"/>
          <p:cNvCxnSpPr>
            <a:cxnSpLocks noChangeShapeType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51" name="Group 63"/>
          <p:cNvGrpSpPr>
            <a:grpSpLocks/>
          </p:cNvGrpSpPr>
          <p:nvPr/>
        </p:nvGrpSpPr>
        <p:grpSpPr bwMode="auto">
          <a:xfrm>
            <a:off x="684213" y="1700213"/>
            <a:ext cx="935037" cy="819150"/>
            <a:chOff x="476" y="3294"/>
            <a:chExt cx="589" cy="516"/>
          </a:xfrm>
        </p:grpSpPr>
        <p:pic>
          <p:nvPicPr>
            <p:cNvPr id="26656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7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2" name="AutoShape 66"/>
          <p:cNvCxnSpPr>
            <a:cxnSpLocks noChangeShapeType="1"/>
          </p:cNvCxnSpPr>
          <p:nvPr/>
        </p:nvCxnSpPr>
        <p:spPr bwMode="auto">
          <a:xfrm flipH="1">
            <a:off x="1149350" y="2519363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6653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26654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53" name="Rectángulo 52"/>
          <p:cNvSpPr/>
          <p:nvPr/>
        </p:nvSpPr>
        <p:spPr bwMode="auto">
          <a:xfrm>
            <a:off x="1258888" y="104775"/>
            <a:ext cx="774858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48" name="Text Box 58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630" name="Group 80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043738871"/>
              </p:ext>
            </p:extLst>
          </p:nvPr>
        </p:nvGraphicFramePr>
        <p:xfrm>
          <a:off x="179388" y="1268413"/>
          <a:ext cx="8678862" cy="4340352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Proveedor de cambios a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analista recepciona los requerimientos emitidos por los canales autorizados, según el checklist de aceptación de requerimiento y luego r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registra la solicitud de cambio en la Plantilla de Registro de Cambios a Requerimientos de Proyectos.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Informar impacto por evaluar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-- Lista maestra de requerimientos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solicitud de cambio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 se autoriza la evaluación de la solicitud de cambio, se envía la conformidad quedando registrado en acta vía correo electrónico.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acta de reunión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6" name="AutoShape 576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1187449" y="107950"/>
            <a:ext cx="7820025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687" name="Text Box 805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01" name="Group 16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79616198"/>
              </p:ext>
            </p:extLst>
          </p:nvPr>
        </p:nvGraphicFramePr>
        <p:xfrm>
          <a:off x="179388" y="1473200"/>
          <a:ext cx="8785225" cy="3206496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Matriz de Trazabilidad a Documentos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 de requerimiento es aprobada formalmente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Formalizar el cambio de requerimiento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10" name="AutoShape 41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1187450" y="113904"/>
            <a:ext cx="7820025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711" name="Text Box 162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6. Métricas del proceso</a:t>
            </a:r>
          </a:p>
        </p:txBody>
      </p:sp>
      <p:grpSp>
        <p:nvGrpSpPr>
          <p:cNvPr id="29700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9701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2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3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4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5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6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7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8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9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1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2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3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4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5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6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7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8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9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0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1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2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3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4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5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6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7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8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9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0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1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2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3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4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5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6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7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8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9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0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1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2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3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4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5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6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7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8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9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0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1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2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3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4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5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6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7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8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9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0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1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2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3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4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5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6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7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8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9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0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1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2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3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4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5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6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7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8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9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0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1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2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3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4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5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6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7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8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9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0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1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2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3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4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5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6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7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8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9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0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1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2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3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4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5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6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7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8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9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0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1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2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4" name="AutoShape 15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l"/>
            <a:r>
              <a:rPr lang="es-PE" b="1"/>
              <a:t>Volatilidad de requerimientos</a:t>
            </a:r>
            <a:endParaRPr lang="es-ES" b="1"/>
          </a:p>
        </p:txBody>
      </p:sp>
      <p:sp>
        <p:nvSpPr>
          <p:cNvPr id="5" name="Rectángulo 4"/>
          <p:cNvSpPr/>
          <p:nvPr/>
        </p:nvSpPr>
        <p:spPr bwMode="auto">
          <a:xfrm>
            <a:off x="1259632" y="78732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23" name="Text Box 12"/>
          <p:cNvSpPr txBox="1">
            <a:spLocks noChangeArrowheads="1"/>
          </p:cNvSpPr>
          <p:nvPr/>
        </p:nvSpPr>
        <p:spPr bwMode="auto">
          <a:xfrm>
            <a:off x="1352550" y="1889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Métricas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7. Artefactos del proceso</a:t>
            </a:r>
          </a:p>
        </p:txBody>
      </p:sp>
      <p:grpSp>
        <p:nvGrpSpPr>
          <p:cNvPr id="31748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1749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0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1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2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3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4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5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6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7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9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0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1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2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3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4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5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6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7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8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9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0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1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2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3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4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5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6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7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8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9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0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1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2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3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4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5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6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7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8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9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0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1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2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3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4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5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6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7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8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9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0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1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2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3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4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5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6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7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8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9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0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1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2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3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4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5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6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7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8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9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0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1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2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3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4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5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6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7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8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9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0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1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2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3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4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5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6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7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8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9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0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1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2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3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4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5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6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7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8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9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0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1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2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3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4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5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6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7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8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9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60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874" name="Group 17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815589280"/>
              </p:ext>
            </p:extLst>
          </p:nvPr>
        </p:nvGraphicFramePr>
        <p:xfrm>
          <a:off x="323850" y="1408113"/>
          <a:ext cx="8228013" cy="4372611"/>
        </p:xfrm>
        <a:graphic>
          <a:graphicData uri="http://schemas.openxmlformats.org/drawingml/2006/table">
            <a:tbl>
              <a:tblPr/>
              <a:tblGrid>
                <a:gridCol w="42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Analizar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Aceptación de requerimientos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 de Aceptación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Aceptación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 bwMode="auto">
          <a:xfrm>
            <a:off x="1259632" y="80120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dirty="0"/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352550" y="188913"/>
            <a:ext cx="4579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</a:rPr>
              <a:t>Artefactos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49600" y="1268413"/>
            <a:ext cx="4951413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Objetivo y alcance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Términos y definiciones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Roles y responsabilidades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Entradas y salidas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5.1 Subprocesos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5.2 Actividades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5.3 Tareas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6. Métricas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7. Artefactos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8. Historial de revisiones</a:t>
            </a:r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1259632" y="116632"/>
            <a:ext cx="788436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8. Historial de Revisiones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379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79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79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25" name="Group 14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32980182"/>
              </p:ext>
            </p:extLst>
          </p:nvPr>
        </p:nvGraphicFramePr>
        <p:xfrm>
          <a:off x="322263" y="1484313"/>
          <a:ext cx="8497887" cy="3506979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Versión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Fecha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Autor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Estado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1.0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15-10-2018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Robert Segura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(Analista de pruebas)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Revisado 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Carlos Sánchez 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(Analista)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622300" eaLnBrk="1" fontAlgn="base" latinLnBrk="0" hangingPunct="1">
                        <a:buClrTx/>
                        <a:buSz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1.1</a:t>
                      </a:r>
                      <a:endParaRPr kumimoji="0" lang="en-US" normalizeH="0" dirty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17-10-2018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David Barrera</a:t>
                      </a:r>
                    </a:p>
                    <a:p>
                      <a:pPr marL="0" marR="0" lvl="0" indent="0" algn="l" defTabSz="6223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(Jefe de proyecto)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revisado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Carlos Sánchez </a:t>
                      </a: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effectLst/>
                        <a:latin typeface="Arial"/>
                      </a:endParaRPr>
                    </a:p>
                    <a:p>
                      <a:pPr marL="0" marR="0" lvl="0" indent="0" algn="l" defTabSz="6223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(Analista)</a:t>
                      </a:r>
                      <a:endParaRPr kumimoji="0" lang="es-ES" normalizeH="0" dirty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3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4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5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6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 bwMode="auto">
          <a:xfrm>
            <a:off x="1259632" y="118220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4513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</a:rPr>
              <a:t>Historial de revisiones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07950" y="119697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7875587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1. Objetivo y alcance del proceso</a:t>
            </a:r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0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1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2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3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6389" name="Text Box 123"/>
          <p:cNvSpPr txBox="1">
            <a:spLocks noChangeArrowheads="1"/>
          </p:cNvSpPr>
          <p:nvPr/>
        </p:nvSpPr>
        <p:spPr bwMode="auto">
          <a:xfrm>
            <a:off x="323850" y="5229225"/>
            <a:ext cx="806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118" name="Rectángulo 117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0066"/>
                </a:solidFill>
              </a:rPr>
              <a:t>Objetivo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987675" y="198913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Definir el mecanismo de gestión de requerimientos del proyecto </a:t>
            </a:r>
            <a:r>
              <a:rPr lang="es-PE" sz="1600" dirty="0" err="1">
                <a:solidFill>
                  <a:srgbClr val="000066"/>
                </a:solidFill>
              </a:rPr>
              <a:t>Travel</a:t>
            </a:r>
            <a:r>
              <a:rPr lang="es-PE" sz="1600" dirty="0">
                <a:solidFill>
                  <a:srgbClr val="000066"/>
                </a:solidFill>
              </a:rPr>
              <a:t> </a:t>
            </a:r>
            <a:r>
              <a:rPr lang="es-PE" sz="1600" dirty="0" err="1">
                <a:solidFill>
                  <a:srgbClr val="000066"/>
                </a:solidFill>
              </a:rPr>
              <a:t>Peru</a:t>
            </a:r>
            <a:r>
              <a:rPr lang="es-PE" sz="1600" dirty="0">
                <a:solidFill>
                  <a:srgbClr val="000066"/>
                </a:solidFill>
              </a:rPr>
              <a:t> Express.</a:t>
            </a:r>
          </a:p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Establecer el procedimiento de gestión de cambios a requerimientos.</a:t>
            </a:r>
          </a:p>
          <a:p>
            <a:pPr marL="177800" indent="-177800" algn="l"/>
            <a:endParaRPr lang="es-ES" sz="1600" dirty="0">
              <a:solidFill>
                <a:srgbClr val="000066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59113" y="3789363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0066"/>
                </a:solidFill>
              </a:rPr>
              <a:t>Alcance</a:t>
            </a:r>
            <a:r>
              <a:rPr lang="es-ES_tradnl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987675" y="4292600"/>
            <a:ext cx="50006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Este proceso aplica a los módulos a desarrollarse en la plataforma web de </a:t>
            </a:r>
            <a:r>
              <a:rPr lang="es-PE" sz="1600" dirty="0" err="1">
                <a:solidFill>
                  <a:srgbClr val="000066"/>
                </a:solidFill>
              </a:rPr>
              <a:t>Travel</a:t>
            </a:r>
            <a:r>
              <a:rPr lang="es-PE" sz="1600" dirty="0">
                <a:solidFill>
                  <a:srgbClr val="000066"/>
                </a:solidFill>
              </a:rPr>
              <a:t> </a:t>
            </a:r>
            <a:r>
              <a:rPr lang="es-PE" sz="1600" dirty="0" err="1">
                <a:solidFill>
                  <a:srgbClr val="000066"/>
                </a:solidFill>
              </a:rPr>
              <a:t>Peru</a:t>
            </a:r>
            <a:r>
              <a:rPr lang="es-PE" sz="1600" dirty="0">
                <a:solidFill>
                  <a:srgbClr val="000066"/>
                </a:solidFill>
              </a:rPr>
              <a:t> Express.</a:t>
            </a:r>
            <a:endParaRPr lang="es-ES" sz="1600" dirty="0">
              <a:solidFill>
                <a:srgbClr val="000066"/>
              </a:solidFill>
            </a:endParaRPr>
          </a:p>
          <a:p>
            <a:pPr marL="177800" indent="-177800" algn="l"/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916238" y="37163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" name="Rectángulo 9"/>
          <p:cNvSpPr/>
          <p:nvPr/>
        </p:nvSpPr>
        <p:spPr bwMode="auto">
          <a:xfrm>
            <a:off x="1259632" y="111076"/>
            <a:ext cx="788436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Objetivo y alcance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6688" t="11985"/>
          <a:stretch/>
        </p:blipFill>
        <p:spPr>
          <a:xfrm>
            <a:off x="173266" y="1298126"/>
            <a:ext cx="2641143" cy="5371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79388" y="1546225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843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95396" name="Group 16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0030380"/>
              </p:ext>
            </p:extLst>
          </p:nvPr>
        </p:nvGraphicFramePr>
        <p:xfrm>
          <a:off x="179388" y="1431925"/>
          <a:ext cx="8785225" cy="3713417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Cambio en requerimiento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 acordados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Son los requerimientos que han sido aprobados y autorizados, en lo  que constituye el alcance del requerimiento.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requerimientos(Jefe de Proyectos)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refiere a la aprobación que reciben los requerimientos en las capas funcionales del servicio, es decir, a nivel de usuarios según lo que se defina en el Plan de Gestión de Requerimientos.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 el documento que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 bwMode="auto">
          <a:xfrm>
            <a:off x="1187624" y="96790"/>
            <a:ext cx="7956376" cy="10081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75856" y="259309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Términos y definiciones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60338" y="1246188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3. Roles y responsabilidades</a:t>
            </a:r>
          </a:p>
        </p:txBody>
      </p: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0485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6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7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8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9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0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1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2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3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4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0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1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2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3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4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5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6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7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8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9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0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1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2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3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4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5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6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7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8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9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0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1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2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3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4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5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6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7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8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9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0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1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2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3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4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5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6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7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8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9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0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1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2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3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4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5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6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7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8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9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0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1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2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3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4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5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6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7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8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9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0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1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2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3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4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5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6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7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8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9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0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1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2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3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4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5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6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7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8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9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0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1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2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3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4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5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6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7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8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9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0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1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2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3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4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5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6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79388" y="3292110"/>
            <a:ext cx="1728787" cy="792162"/>
          </a:xfrm>
          <a:prstGeom prst="homePlate">
            <a:avLst>
              <a:gd name="adj" fmla="val 54559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Aprobador de cambios (usuario líder)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79388" y="1714500"/>
            <a:ext cx="1800225" cy="1036638"/>
          </a:xfrm>
          <a:prstGeom prst="homePlate">
            <a:avLst>
              <a:gd name="adj" fmla="val 5681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Proveedor de cambios a requerimientos (usuario final)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auto">
          <a:xfrm>
            <a:off x="2051050" y="1448148"/>
            <a:ext cx="6696869" cy="15704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Solicita cambios a los requerimientos acordados.</a:t>
            </a:r>
          </a:p>
          <a:p>
            <a:pPr indent="180975" algn="l"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Solicita nuevos requerimientos.</a:t>
            </a:r>
          </a:p>
          <a:p>
            <a:pPr indent="180975" algn="l"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Resuelve consultas acerca de los cambios solicitados en los requerimientos</a:t>
            </a:r>
            <a:r>
              <a:rPr lang="es-ES" sz="1200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21510" name="AutoShape 13"/>
          <p:cNvSpPr>
            <a:spLocks noChangeArrowheads="1"/>
          </p:cNvSpPr>
          <p:nvPr/>
        </p:nvSpPr>
        <p:spPr bwMode="auto">
          <a:xfrm>
            <a:off x="2051050" y="3182938"/>
            <a:ext cx="6696869" cy="1038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Autoriza la presentación de una solicitud de cambio.</a:t>
            </a:r>
          </a:p>
          <a:p>
            <a:pPr indent="180975" algn="l"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Autoriza la solicitud de un cambio.</a:t>
            </a:r>
          </a:p>
        </p:txBody>
      </p:sp>
      <p:sp>
        <p:nvSpPr>
          <p:cNvPr id="7" name="Rectángulo 6"/>
          <p:cNvSpPr/>
          <p:nvPr/>
        </p:nvSpPr>
        <p:spPr bwMode="auto">
          <a:xfrm>
            <a:off x="1259632" y="116632"/>
            <a:ext cx="788357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275856" y="337740"/>
            <a:ext cx="498053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Roles y responsabilidades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79388" y="3758657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b="1" dirty="0">
                <a:solidFill>
                  <a:srgbClr val="000066"/>
                </a:solidFill>
              </a:rPr>
              <a:t>Analista</a:t>
            </a:r>
            <a:endParaRPr lang="es-ES" b="1" dirty="0">
              <a:solidFill>
                <a:srgbClr val="000066"/>
              </a:solidFill>
            </a:endParaRP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179388" y="162877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b="1" dirty="0">
                <a:solidFill>
                  <a:srgbClr val="000066"/>
                </a:solidFill>
              </a:rPr>
              <a:t>Jefe de Proyecto</a:t>
            </a:r>
            <a:endParaRPr lang="es-ES" b="1" dirty="0">
              <a:solidFill>
                <a:srgbClr val="000066"/>
              </a:solidFill>
            </a:endParaRPr>
          </a:p>
        </p:txBody>
      </p:sp>
      <p:sp>
        <p:nvSpPr>
          <p:cNvPr id="22533" name="AutoShape 6"/>
          <p:cNvSpPr>
            <a:spLocks noChangeArrowheads="1"/>
          </p:cNvSpPr>
          <p:nvPr/>
        </p:nvSpPr>
        <p:spPr bwMode="auto">
          <a:xfrm>
            <a:off x="2051050" y="1773238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Define la organización para gestionar los requerimientos</a:t>
            </a:r>
          </a:p>
        </p:txBody>
      </p:sp>
      <p:sp>
        <p:nvSpPr>
          <p:cNvPr id="22534" name="AutoShape 7"/>
          <p:cNvSpPr>
            <a:spLocks noChangeArrowheads="1"/>
          </p:cNvSpPr>
          <p:nvPr/>
        </p:nvSpPr>
        <p:spPr bwMode="auto">
          <a:xfrm>
            <a:off x="1945870" y="2384425"/>
            <a:ext cx="7198129" cy="325695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Identifica los requerimientos de usuario.</a:t>
            </a:r>
          </a:p>
          <a:p>
            <a:pPr indent="180975" algn="l"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Tipifica los requerimientos según la “Plantilla de Lista Maestra de Requerimientos para Proyectos”.</a:t>
            </a:r>
          </a:p>
          <a:p>
            <a:pPr indent="180975" algn="l"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Expone los requerimientos definidos con la finalidad de obtener aprobación del Proveedor de requerimientos.</a:t>
            </a:r>
          </a:p>
          <a:p>
            <a:pPr indent="180975" algn="l"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Registra y aplica las observaciones que se realicen a los requerimientos en proceso de aprobación.</a:t>
            </a:r>
          </a:p>
          <a:p>
            <a:pPr indent="180975" algn="l"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Prepara y presenta los requerimientos para autorización formal.</a:t>
            </a:r>
          </a:p>
          <a:p>
            <a:pPr indent="180975" algn="l"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Es responsable de la evaluación del impacto de un cambio en los requerimientos, indicando qué actividades del cronograma se verán afectadas por el cambio.</a:t>
            </a:r>
          </a:p>
        </p:txBody>
      </p:sp>
      <p:sp>
        <p:nvSpPr>
          <p:cNvPr id="22535" name="AutoShape 11"/>
          <p:cNvSpPr>
            <a:spLocks noChangeArrowheads="1"/>
          </p:cNvSpPr>
          <p:nvPr/>
        </p:nvSpPr>
        <p:spPr bwMode="auto">
          <a:xfrm>
            <a:off x="2014911" y="5735832"/>
            <a:ext cx="6913563" cy="936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spcBef>
                <a:spcPct val="20000"/>
              </a:spcBef>
              <a:buFontTx/>
              <a:buChar char="•"/>
            </a:pPr>
            <a:r>
              <a:rPr lang="es-ES" dirty="0">
                <a:solidFill>
                  <a:srgbClr val="000066"/>
                </a:solidFill>
              </a:rPr>
              <a:t>Participa en la evaluación del impacto de cambios a requerimientos, indicando qué actividades del cronograma se verán afectadas por el cambio</a:t>
            </a: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34701" y="5836450"/>
            <a:ext cx="1980210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b="1" dirty="0">
                <a:solidFill>
                  <a:srgbClr val="000066"/>
                </a:solidFill>
              </a:rPr>
              <a:t>Analista de configuración</a:t>
            </a:r>
            <a:endParaRPr lang="es-ES" b="1" dirty="0">
              <a:solidFill>
                <a:srgbClr val="000066"/>
              </a:solidFill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1187623" y="149031"/>
            <a:ext cx="7959019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347864" y="363368"/>
            <a:ext cx="498053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Roles y responsabilidades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10021</TotalTime>
  <Words>1692</Words>
  <Application>Microsoft Office PowerPoint</Application>
  <PresentationFormat>Presentación en pantalla (4:3)</PresentationFormat>
  <Paragraphs>236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ＭＳ Ｐゴシック</vt:lpstr>
      <vt:lpstr>Arial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L_FebresH</dc:creator>
  <cp:lastModifiedBy>Carl</cp:lastModifiedBy>
  <cp:revision>357</cp:revision>
  <dcterms:created xsi:type="dcterms:W3CDTF">2008-06-17T21:38:12Z</dcterms:created>
  <dcterms:modified xsi:type="dcterms:W3CDTF">2018-10-18T02:56:11Z</dcterms:modified>
</cp:coreProperties>
</file>