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25"/>
  </p:notesMasterIdLst>
  <p:sldIdLst>
    <p:sldId id="256" r:id="rId2"/>
    <p:sldId id="257" r:id="rId3"/>
    <p:sldId id="258" r:id="rId4"/>
    <p:sldId id="259" r:id="rId5"/>
    <p:sldId id="267" r:id="rId6"/>
    <p:sldId id="268" r:id="rId7"/>
    <p:sldId id="269" r:id="rId8"/>
    <p:sldId id="270" r:id="rId9"/>
    <p:sldId id="271" r:id="rId10"/>
    <p:sldId id="272" r:id="rId11"/>
    <p:sldId id="273" r:id="rId12"/>
    <p:sldId id="274" r:id="rId13"/>
    <p:sldId id="275" r:id="rId14"/>
    <p:sldId id="276" r:id="rId15"/>
    <p:sldId id="279" r:id="rId16"/>
    <p:sldId id="277" r:id="rId17"/>
    <p:sldId id="278" r:id="rId18"/>
    <p:sldId id="281" r:id="rId19"/>
    <p:sldId id="280" r:id="rId20"/>
    <p:sldId id="282"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7" autoAdjust="0"/>
  </p:normalViewPr>
  <p:slideViewPr>
    <p:cSldViewPr snapToGrid="0" showGuides="1">
      <p:cViewPr varScale="1">
        <p:scale>
          <a:sx n="72" d="100"/>
          <a:sy n="72" d="100"/>
        </p:scale>
        <p:origin x="660" y="6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4B94E-9475-45E0-BDE4-E55524CEB3C0}" type="datetimeFigureOut">
              <a:rPr lang="en-IN" smtClean="0"/>
              <a:t>15-12-2020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AB50A-D6AF-442E-8A21-9B3EF4E4B275}" type="slidenum">
              <a:rPr lang="en-IN" smtClean="0"/>
              <a:t>‹#›</a:t>
            </a:fld>
            <a:endParaRPr lang="en-IN"/>
          </a:p>
        </p:txBody>
      </p:sp>
    </p:spTree>
    <p:extLst>
      <p:ext uri="{BB962C8B-B14F-4D97-AF65-F5344CB8AC3E}">
        <p14:creationId xmlns:p14="http://schemas.microsoft.com/office/powerpoint/2010/main" val="381054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AB50A-D6AF-442E-8A21-9B3EF4E4B275}" type="slidenum">
              <a:rPr lang="en-IN" smtClean="0"/>
              <a:t>22</a:t>
            </a:fld>
            <a:endParaRPr lang="en-IN"/>
          </a:p>
        </p:txBody>
      </p:sp>
    </p:spTree>
    <p:extLst>
      <p:ext uri="{BB962C8B-B14F-4D97-AF65-F5344CB8AC3E}">
        <p14:creationId xmlns:p14="http://schemas.microsoft.com/office/powerpoint/2010/main" val="262265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3F5C29-E927-4F6A-A0DC-EDF9C86F3951}"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123552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1E80E-BB24-4A72-B507-C812DDEEBD76}" type="datetime1">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324525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30A3E1-7034-4E11-B9B6-1BCF50FBCC6F}"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3106367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EA8BD0-2AEF-4BF3-86F8-8157786CA33B}"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137614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BCAE4-4D77-47B1-913D-E267F97B61BC}"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617237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8A5B6A-619D-472D-8583-0361258406B3}" type="datetime1">
              <a:rPr lang="en-IN" smtClean="0"/>
              <a:t>15-12-2020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2169054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6BB28B-7C79-477F-817C-26B0A75E731F}" type="datetime1">
              <a:rPr lang="en-IN" smtClean="0"/>
              <a:t>15-12-2020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285997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41EE7-DEDE-40C4-8B45-C79D1909C407}"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367799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2EB80-DEE9-4456-82A4-596FFE59310E}"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97968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21141-C540-4278-8BA0-CBD986ED1DD8}"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102640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90F46-B1B8-431F-83BF-B117CC7A8C3B}" type="datetime1">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406343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F3D6C-2D5B-407E-9735-B32DFB489254}" type="datetime1">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31076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EEB9E-0DAF-4B1A-B92C-47E5E43316BF}" type="datetime1">
              <a:rPr lang="en-IN" smtClean="0"/>
              <a:t>15-12-2020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82994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E453F2-7347-49C4-85C0-5CF78C49A26A}" type="datetime1">
              <a:rPr lang="en-IN" smtClean="0"/>
              <a:t>15-12-2020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239563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D4BEBD-AEC5-4ED2-A69F-CEC0B5A1AB3A}" type="datetime1">
              <a:rPr lang="en-IN" smtClean="0"/>
              <a:t>15-12-2020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420670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C2E36BA-7AED-4884-A10E-62D4C9C33D7E}" type="datetime1">
              <a:rPr lang="en-IN" smtClean="0"/>
              <a:t>15-12-2020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19392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A4B71-B2CF-4796-8D7F-19F07C8C442C}" type="datetime1">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51A40-D6C7-41B4-96A3-3358E2F0DAFE}" type="slidenum">
              <a:rPr lang="en-IN" smtClean="0"/>
              <a:t>‹#›</a:t>
            </a:fld>
            <a:endParaRPr lang="en-IN"/>
          </a:p>
        </p:txBody>
      </p:sp>
    </p:spTree>
    <p:extLst>
      <p:ext uri="{BB962C8B-B14F-4D97-AF65-F5344CB8AC3E}">
        <p14:creationId xmlns:p14="http://schemas.microsoft.com/office/powerpoint/2010/main" val="367406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6D4C2C-2C8E-46AA-9EA5-DE469A8BACED}" type="datetime1">
              <a:rPr lang="en-IN" smtClean="0"/>
              <a:t>15-12-2020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851A40-D6C7-41B4-96A3-3358E2F0DAFE}" type="slidenum">
              <a:rPr lang="en-IN" smtClean="0"/>
              <a:t>‹#›</a:t>
            </a:fld>
            <a:endParaRPr lang="en-IN"/>
          </a:p>
        </p:txBody>
      </p:sp>
    </p:spTree>
    <p:extLst>
      <p:ext uri="{BB962C8B-B14F-4D97-AF65-F5344CB8AC3E}">
        <p14:creationId xmlns:p14="http://schemas.microsoft.com/office/powerpoint/2010/main" val="1799034811"/>
      </p:ext>
    </p:extLst>
  </p:cSld>
  <p:clrMap bg1="dk1" tx1="lt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 id="214748404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5" y="475129"/>
            <a:ext cx="10085294" cy="2644589"/>
          </a:xfrm>
        </p:spPr>
        <p:txBody>
          <a:bodyPr>
            <a:normAutofit/>
          </a:bodyPr>
          <a:lstStyle/>
          <a:p>
            <a:pPr algn="ctr"/>
            <a:r>
              <a:rPr lang="en-US" sz="4000" b="1" dirty="0"/>
              <a:t>Customer Segmentation using </a:t>
            </a:r>
            <a:br>
              <a:rPr lang="en-US" sz="4000" b="1" dirty="0"/>
            </a:br>
            <a:r>
              <a:rPr lang="en-US" sz="4000" b="1" dirty="0"/>
              <a:t>K-Means Clustering</a:t>
            </a:r>
            <a:br>
              <a:rPr lang="en-US" sz="4000" b="1" dirty="0"/>
            </a:br>
            <a:br>
              <a:rPr lang="en-US" sz="4000" b="1" dirty="0"/>
            </a:br>
            <a:r>
              <a:rPr lang="en-US" sz="2200" b="1" dirty="0">
                <a:solidFill>
                  <a:schemeClr val="tx1"/>
                </a:solidFill>
              </a:rPr>
              <a:t>MSBA 326 Final Project</a:t>
            </a:r>
            <a:br>
              <a:rPr lang="en-US" sz="2200" b="1" dirty="0">
                <a:solidFill>
                  <a:schemeClr val="tx1"/>
                </a:solidFill>
              </a:rPr>
            </a:br>
            <a:r>
              <a:rPr lang="en-US" sz="2000" b="1" dirty="0">
                <a:solidFill>
                  <a:schemeClr val="tx1"/>
                </a:solidFill>
              </a:rPr>
              <a:t>Fall 2020</a:t>
            </a:r>
            <a:endParaRPr lang="en-IN" sz="2200" b="1" dirty="0"/>
          </a:p>
        </p:txBody>
      </p:sp>
      <p:sp>
        <p:nvSpPr>
          <p:cNvPr id="3" name="Subtitle 2"/>
          <p:cNvSpPr>
            <a:spLocks noGrp="1"/>
          </p:cNvSpPr>
          <p:nvPr>
            <p:ph type="subTitle" idx="1"/>
          </p:nvPr>
        </p:nvSpPr>
        <p:spPr>
          <a:xfrm>
            <a:off x="1075765" y="3853049"/>
            <a:ext cx="10085294" cy="2377421"/>
          </a:xfrm>
        </p:spPr>
        <p:txBody>
          <a:bodyPr>
            <a:normAutofit fontScale="85000" lnSpcReduction="10000"/>
          </a:bodyPr>
          <a:lstStyle/>
          <a:p>
            <a:pPr algn="l"/>
            <a:r>
              <a:rPr lang="en-US" b="1" dirty="0">
                <a:solidFill>
                  <a:schemeClr val="tx1"/>
                </a:solidFill>
              </a:rPr>
              <a:t>																</a:t>
            </a:r>
          </a:p>
          <a:p>
            <a:pPr algn="l"/>
            <a:r>
              <a:rPr lang="en-US" b="1" dirty="0">
                <a:solidFill>
                  <a:schemeClr val="tx1"/>
                </a:solidFill>
              </a:rPr>
              <a:t>Submitted to 					 				</a:t>
            </a:r>
            <a:r>
              <a:rPr lang="en-US" b="1" dirty="0" err="1">
                <a:solidFill>
                  <a:schemeClr val="tx1"/>
                </a:solidFill>
              </a:rPr>
              <a:t>Dineshkumar</a:t>
            </a:r>
            <a:r>
              <a:rPr lang="en-US" b="1" dirty="0">
                <a:solidFill>
                  <a:schemeClr val="tx1"/>
                </a:solidFill>
              </a:rPr>
              <a:t> </a:t>
            </a:r>
            <a:r>
              <a:rPr lang="en-US" b="1" dirty="0" err="1">
                <a:solidFill>
                  <a:schemeClr val="tx1"/>
                </a:solidFill>
              </a:rPr>
              <a:t>Kovai</a:t>
            </a:r>
            <a:r>
              <a:rPr lang="en-US" b="1" dirty="0">
                <a:solidFill>
                  <a:schemeClr val="tx1"/>
                </a:solidFill>
              </a:rPr>
              <a:t> </a:t>
            </a:r>
            <a:r>
              <a:rPr lang="en-US" b="1" dirty="0" err="1">
                <a:solidFill>
                  <a:schemeClr val="tx1"/>
                </a:solidFill>
              </a:rPr>
              <a:t>Balasubramanian</a:t>
            </a:r>
            <a:endParaRPr lang="en-IN" b="1" dirty="0">
              <a:solidFill>
                <a:schemeClr val="tx1"/>
              </a:solidFill>
            </a:endParaRPr>
          </a:p>
          <a:p>
            <a:pPr algn="l"/>
            <a:r>
              <a:rPr lang="en-US" b="1" dirty="0">
                <a:solidFill>
                  <a:schemeClr val="tx1"/>
                </a:solidFill>
              </a:rPr>
              <a:t>Dr. </a:t>
            </a:r>
            <a:r>
              <a:rPr lang="en-US" b="1" dirty="0" err="1">
                <a:solidFill>
                  <a:schemeClr val="tx1"/>
                </a:solidFill>
              </a:rPr>
              <a:t>Bahman</a:t>
            </a:r>
            <a:r>
              <a:rPr lang="en-US" b="1" dirty="0">
                <a:solidFill>
                  <a:schemeClr val="tx1"/>
                </a:solidFill>
              </a:rPr>
              <a:t> </a:t>
            </a:r>
            <a:r>
              <a:rPr lang="en-US" b="1" dirty="0" err="1">
                <a:solidFill>
                  <a:schemeClr val="tx1"/>
                </a:solidFill>
              </a:rPr>
              <a:t>ZohuRI</a:t>
            </a:r>
            <a:r>
              <a:rPr lang="en-US" b="1" dirty="0">
                <a:solidFill>
                  <a:schemeClr val="tx1"/>
                </a:solidFill>
              </a:rPr>
              <a:t>							  					      		</a:t>
            </a:r>
            <a:r>
              <a:rPr lang="en-US" b="1" dirty="0" err="1">
                <a:solidFill>
                  <a:schemeClr val="tx1"/>
                </a:solidFill>
              </a:rPr>
              <a:t>Fnu</a:t>
            </a:r>
            <a:r>
              <a:rPr lang="en-US" b="1" dirty="0">
                <a:solidFill>
                  <a:schemeClr val="tx1"/>
                </a:solidFill>
              </a:rPr>
              <a:t> </a:t>
            </a:r>
            <a:r>
              <a:rPr lang="en-US" b="1" dirty="0" err="1">
                <a:solidFill>
                  <a:schemeClr val="tx1"/>
                </a:solidFill>
              </a:rPr>
              <a:t>Priyansha</a:t>
            </a:r>
            <a:r>
              <a:rPr lang="en-US" b="1" dirty="0">
                <a:solidFill>
                  <a:schemeClr val="tx1"/>
                </a:solidFill>
              </a:rPr>
              <a:t>  </a:t>
            </a:r>
            <a:endParaRPr lang="en-IN" b="1" dirty="0">
              <a:solidFill>
                <a:schemeClr val="tx1"/>
              </a:solidFill>
            </a:endParaRPr>
          </a:p>
          <a:p>
            <a:r>
              <a:rPr lang="en-US" b="1" dirty="0">
                <a:solidFill>
                  <a:schemeClr val="tx1"/>
                </a:solidFill>
              </a:rPr>
              <a:t>Golden Gate University 					               				      Michael O’Donnell </a:t>
            </a:r>
            <a:endParaRPr lang="en-IN" b="1" dirty="0">
              <a:solidFill>
                <a:schemeClr val="tx1"/>
              </a:solidFill>
            </a:endParaRPr>
          </a:p>
          <a:p>
            <a:pPr algn="l"/>
            <a:r>
              <a:rPr lang="en-US" b="1" dirty="0">
                <a:solidFill>
                  <a:schemeClr val="tx1"/>
                </a:solidFill>
              </a:rPr>
              <a:t>										             				 	  Miriam O'Callaghan</a:t>
            </a:r>
            <a:endParaRPr lang="en-IN" b="1" dirty="0">
              <a:solidFill>
                <a:schemeClr val="tx1"/>
              </a:solidFill>
            </a:endParaRPr>
          </a:p>
          <a:p>
            <a:pPr algn="l"/>
            <a:r>
              <a:rPr lang="en-US" b="1" dirty="0">
                <a:solidFill>
                  <a:schemeClr val="tx1"/>
                </a:solidFill>
              </a:rPr>
              <a:t>								 							  	      		 </a:t>
            </a:r>
            <a:r>
              <a:rPr lang="en-US" b="1" dirty="0" err="1">
                <a:solidFill>
                  <a:schemeClr val="tx1"/>
                </a:solidFill>
              </a:rPr>
              <a:t>Reena</a:t>
            </a:r>
            <a:r>
              <a:rPr lang="en-US" b="1" dirty="0">
                <a:solidFill>
                  <a:schemeClr val="tx1"/>
                </a:solidFill>
              </a:rPr>
              <a:t> </a:t>
            </a:r>
            <a:r>
              <a:rPr lang="en-US" b="1" dirty="0" err="1">
                <a:solidFill>
                  <a:schemeClr val="tx1"/>
                </a:solidFill>
              </a:rPr>
              <a:t>Sehitya</a:t>
            </a:r>
            <a:r>
              <a:rPr lang="en-US" b="1" dirty="0">
                <a:solidFill>
                  <a:schemeClr val="tx1"/>
                </a:solidFill>
              </a:rPr>
              <a:t> </a:t>
            </a:r>
            <a:endParaRPr lang="en-IN" b="1" dirty="0">
              <a:solidFill>
                <a:schemeClr val="tx1"/>
              </a:solidFill>
            </a:endParaRPr>
          </a:p>
          <a:p>
            <a:pPr algn="l"/>
            <a:endParaRPr lang="en-IN" b="1" dirty="0">
              <a:solidFill>
                <a:schemeClr val="tx1"/>
              </a:solidFill>
            </a:endParaRPr>
          </a:p>
        </p:txBody>
      </p:sp>
      <p:sp>
        <p:nvSpPr>
          <p:cNvPr id="4" name="Slide Number Placeholder 3">
            <a:extLst>
              <a:ext uri="{FF2B5EF4-FFF2-40B4-BE49-F238E27FC236}">
                <a16:creationId xmlns:a16="http://schemas.microsoft.com/office/drawing/2014/main" id="{7D3FBD79-F0FD-439A-B17E-4966B578F19B}"/>
              </a:ext>
            </a:extLst>
          </p:cNvPr>
          <p:cNvSpPr>
            <a:spLocks noGrp="1"/>
          </p:cNvSpPr>
          <p:nvPr>
            <p:ph type="sldNum" sz="quarter" idx="12"/>
          </p:nvPr>
        </p:nvSpPr>
        <p:spPr/>
        <p:txBody>
          <a:bodyPr/>
          <a:lstStyle/>
          <a:p>
            <a:fld id="{19851A40-D6C7-41B4-96A3-3358E2F0DAFE}" type="slidenum">
              <a:rPr lang="en-IN" smtClean="0"/>
              <a:t>1</a:t>
            </a:fld>
            <a:endParaRPr lang="en-IN"/>
          </a:p>
        </p:txBody>
      </p:sp>
    </p:spTree>
    <p:extLst>
      <p:ext uri="{BB962C8B-B14F-4D97-AF65-F5344CB8AC3E}">
        <p14:creationId xmlns:p14="http://schemas.microsoft.com/office/powerpoint/2010/main" val="27466540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788895"/>
            <a:ext cx="10470123" cy="2743200"/>
          </a:xfrm>
        </p:spPr>
        <p:txBody>
          <a:bodyPr>
            <a:normAutofit lnSpcReduction="10000"/>
          </a:bodyPr>
          <a:lstStyle/>
          <a:p>
            <a:pPr marL="0" indent="0">
              <a:buNone/>
            </a:pPr>
            <a:r>
              <a:rPr lang="en-IN" b="1" dirty="0"/>
              <a:t>Removing Outliers from Quantity</a:t>
            </a:r>
          </a:p>
          <a:p>
            <a:pPr marL="0" indent="0" algn="just">
              <a:buNone/>
            </a:pPr>
            <a:r>
              <a:rPr lang="en-US" sz="1800" dirty="0"/>
              <a:t>By running a quick filter, we found that the outliers mostly lying-in small ticket items that cost around 1–2 pounds each. The most obvious outlier is invoice number 581483 that is related to product description 'PAPER CRAFT, LITTLE BIRDIE'. After further examination, we found that particular product has been returned so we decided to remove both that rows.  </a:t>
            </a:r>
          </a:p>
          <a:p>
            <a:pPr marL="0" indent="0" algn="just">
              <a:buNone/>
            </a:pPr>
            <a:r>
              <a:rPr lang="en-US" sz="1800" dirty="0"/>
              <a:t>Overall, we found that in our dataset of 490K rows, only few transactions are for more than 1000 quantities out of which most of them have refund transactions indicating they were bought by mistake. The histogram below shows most transactions based on quantity that falls between 0 to 100.</a:t>
            </a:r>
            <a:endParaRPr lang="en-IN"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41827" y="3608668"/>
            <a:ext cx="5708345" cy="2899708"/>
          </a:xfrm>
          <a:prstGeom prst="rect">
            <a:avLst/>
          </a:prstGeom>
          <a:ln>
            <a:solidFill>
              <a:schemeClr val="bg2">
                <a:lumMod val="75000"/>
              </a:schemeClr>
            </a:solidFill>
          </a:ln>
        </p:spPr>
      </p:pic>
      <p:sp>
        <p:nvSpPr>
          <p:cNvPr id="2" name="Slide Number Placeholder 1">
            <a:extLst>
              <a:ext uri="{FF2B5EF4-FFF2-40B4-BE49-F238E27FC236}">
                <a16:creationId xmlns:a16="http://schemas.microsoft.com/office/drawing/2014/main" id="{68C62B80-5C04-46F0-B961-F8F5F1E588A5}"/>
              </a:ext>
            </a:extLst>
          </p:cNvPr>
          <p:cNvSpPr>
            <a:spLocks noGrp="1"/>
          </p:cNvSpPr>
          <p:nvPr>
            <p:ph type="sldNum" sz="quarter" idx="12"/>
          </p:nvPr>
        </p:nvSpPr>
        <p:spPr/>
        <p:txBody>
          <a:bodyPr/>
          <a:lstStyle/>
          <a:p>
            <a:fld id="{19851A40-D6C7-41B4-96A3-3358E2F0DAFE}" type="slidenum">
              <a:rPr lang="en-IN" smtClean="0"/>
              <a:t>10</a:t>
            </a:fld>
            <a:endParaRPr lang="en-IN"/>
          </a:p>
        </p:txBody>
      </p:sp>
    </p:spTree>
    <p:extLst>
      <p:ext uri="{BB962C8B-B14F-4D97-AF65-F5344CB8AC3E}">
        <p14:creationId xmlns:p14="http://schemas.microsoft.com/office/powerpoint/2010/main" val="325286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790910"/>
          </a:xfrm>
        </p:spPr>
        <p:txBody>
          <a:bodyPr/>
          <a:lstStyle/>
          <a:p>
            <a:r>
              <a:rPr lang="en-IN" b="1" dirty="0"/>
              <a:t>Summarizing EDA</a:t>
            </a:r>
            <a:endParaRPr lang="en-IN" dirty="0"/>
          </a:p>
        </p:txBody>
      </p:sp>
      <p:sp>
        <p:nvSpPr>
          <p:cNvPr id="3" name="Content Placeholder 2"/>
          <p:cNvSpPr>
            <a:spLocks noGrp="1"/>
          </p:cNvSpPr>
          <p:nvPr>
            <p:ph idx="1"/>
          </p:nvPr>
        </p:nvSpPr>
        <p:spPr>
          <a:xfrm>
            <a:off x="646112" y="1317812"/>
            <a:ext cx="5790548" cy="4930587"/>
          </a:xfrm>
        </p:spPr>
        <p:txBody>
          <a:bodyPr>
            <a:normAutofit/>
          </a:bodyPr>
          <a:lstStyle/>
          <a:p>
            <a:pPr marL="0" indent="0">
              <a:buNone/>
            </a:pPr>
            <a:endParaRPr lang="en-US" sz="1800" dirty="0"/>
          </a:p>
          <a:p>
            <a:pPr marL="0" indent="0">
              <a:buNone/>
            </a:pPr>
            <a:r>
              <a:rPr lang="en-US" sz="1800" dirty="0"/>
              <a:t>After the outliers are removed, we can see the top ten selling products as shown in figure. </a:t>
            </a:r>
          </a:p>
          <a:p>
            <a:pPr marL="0" indent="0">
              <a:buNone/>
            </a:pPr>
            <a:endParaRPr lang="en-IN" sz="1800" dirty="0"/>
          </a:p>
        </p:txBody>
      </p:sp>
      <p:sp>
        <p:nvSpPr>
          <p:cNvPr id="6" name="Rectangle 5"/>
          <p:cNvSpPr/>
          <p:nvPr/>
        </p:nvSpPr>
        <p:spPr>
          <a:xfrm>
            <a:off x="6508377" y="1243628"/>
            <a:ext cx="5172635" cy="1754326"/>
          </a:xfrm>
          <a:prstGeom prst="rect">
            <a:avLst/>
          </a:prstGeom>
        </p:spPr>
        <p:txBody>
          <a:bodyPr wrap="square">
            <a:spAutoFit/>
          </a:bodyPr>
          <a:lstStyle/>
          <a:p>
            <a:pPr algn="just"/>
            <a:r>
              <a:rPr lang="en-US" dirty="0">
                <a:latin typeface="+mj-lt"/>
                <a:ea typeface="+mj-ea"/>
                <a:cs typeface="+mj-cs"/>
              </a:rPr>
              <a:t>The descriptive summary has been calculated with the clean data as shown below. From the results, it is quite evident that the data looks much more balanced now with low skewness and a more manageable spread (range).</a:t>
            </a:r>
            <a:endParaRPr lang="en-IN" dirty="0">
              <a:latin typeface="+mj-lt"/>
              <a:ea typeface="+mj-ea"/>
              <a:cs typeface="+mj-cs"/>
            </a:endParaRPr>
          </a:p>
        </p:txBody>
      </p:sp>
      <p:pic>
        <p:nvPicPr>
          <p:cNvPr id="9" name="Picture 8"/>
          <p:cNvPicPr/>
          <p:nvPr/>
        </p:nvPicPr>
        <p:blipFill>
          <a:blip r:embed="rId2"/>
          <a:stretch>
            <a:fillRect/>
          </a:stretch>
        </p:blipFill>
        <p:spPr>
          <a:xfrm>
            <a:off x="363918" y="3515789"/>
            <a:ext cx="6072742" cy="2364217"/>
          </a:xfrm>
          <a:prstGeom prst="rect">
            <a:avLst/>
          </a:prstGeom>
        </p:spPr>
      </p:pic>
      <p:pic>
        <p:nvPicPr>
          <p:cNvPr id="10" name="Picture 9"/>
          <p:cNvPicPr/>
          <p:nvPr/>
        </p:nvPicPr>
        <p:blipFill>
          <a:blip r:embed="rId3"/>
          <a:stretch>
            <a:fillRect/>
          </a:stretch>
        </p:blipFill>
        <p:spPr>
          <a:xfrm>
            <a:off x="7446869" y="3465513"/>
            <a:ext cx="3295650" cy="2314575"/>
          </a:xfrm>
          <a:prstGeom prst="rect">
            <a:avLst/>
          </a:prstGeom>
        </p:spPr>
      </p:pic>
      <p:sp>
        <p:nvSpPr>
          <p:cNvPr id="2" name="Slide Number Placeholder 1">
            <a:extLst>
              <a:ext uri="{FF2B5EF4-FFF2-40B4-BE49-F238E27FC236}">
                <a16:creationId xmlns:a16="http://schemas.microsoft.com/office/drawing/2014/main" id="{E8CA2FF6-EF2D-4F85-A856-E951B2EEE42D}"/>
              </a:ext>
            </a:extLst>
          </p:cNvPr>
          <p:cNvSpPr>
            <a:spLocks noGrp="1"/>
          </p:cNvSpPr>
          <p:nvPr>
            <p:ph type="sldNum" sz="quarter" idx="12"/>
          </p:nvPr>
        </p:nvSpPr>
        <p:spPr/>
        <p:txBody>
          <a:bodyPr/>
          <a:lstStyle/>
          <a:p>
            <a:fld id="{19851A40-D6C7-41B4-96A3-3358E2F0DAFE}" type="slidenum">
              <a:rPr lang="en-IN" smtClean="0"/>
              <a:t>11</a:t>
            </a:fld>
            <a:endParaRPr lang="en-IN"/>
          </a:p>
        </p:txBody>
      </p:sp>
    </p:spTree>
    <p:extLst>
      <p:ext uri="{BB962C8B-B14F-4D97-AF65-F5344CB8AC3E}">
        <p14:creationId xmlns:p14="http://schemas.microsoft.com/office/powerpoint/2010/main" val="205137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RFM Segmentation using K-Means Clustering</a:t>
            </a:r>
            <a:br>
              <a:rPr lang="en-IN" b="1" dirty="0"/>
            </a:br>
            <a:endParaRPr lang="en-IN" dirty="0"/>
          </a:p>
        </p:txBody>
      </p:sp>
      <p:sp>
        <p:nvSpPr>
          <p:cNvPr id="3" name="Content Placeholder 2"/>
          <p:cNvSpPr>
            <a:spLocks noGrp="1"/>
          </p:cNvSpPr>
          <p:nvPr>
            <p:ph idx="1"/>
          </p:nvPr>
        </p:nvSpPr>
        <p:spPr>
          <a:xfrm>
            <a:off x="646112" y="2052918"/>
            <a:ext cx="5449888" cy="4195481"/>
          </a:xfrm>
        </p:spPr>
        <p:txBody>
          <a:bodyPr>
            <a:noAutofit/>
          </a:bodyPr>
          <a:lstStyle/>
          <a:p>
            <a:pPr marL="0" indent="0" algn="just">
              <a:buNone/>
            </a:pPr>
            <a:r>
              <a:rPr lang="en-US" b="1" dirty="0" err="1"/>
              <a:t>Recency</a:t>
            </a:r>
            <a:endParaRPr lang="en-IN" b="1" dirty="0"/>
          </a:p>
          <a:p>
            <a:pPr marL="0" indent="0" algn="just">
              <a:buNone/>
            </a:pPr>
            <a:r>
              <a:rPr lang="en-US" sz="1800" dirty="0"/>
              <a:t>Calculate the </a:t>
            </a:r>
            <a:r>
              <a:rPr lang="en-US" sz="1800" dirty="0" err="1"/>
              <a:t>Recency</a:t>
            </a:r>
            <a:r>
              <a:rPr lang="en-US" sz="1800" dirty="0"/>
              <a:t> score of each customer:</a:t>
            </a:r>
          </a:p>
          <a:p>
            <a:pPr algn="just"/>
            <a:r>
              <a:rPr lang="en-US" sz="1800" dirty="0"/>
              <a:t>We found the latest purchase date of the entire dataset as baseline </a:t>
            </a:r>
          </a:p>
          <a:p>
            <a:pPr lvl="0" algn="just"/>
            <a:r>
              <a:rPr lang="en-US" sz="1800" dirty="0"/>
              <a:t>We found the most recent date on which every customer made the purchase and subtracted them from the baseline value found in step 1. </a:t>
            </a:r>
          </a:p>
          <a:p>
            <a:pPr algn="just"/>
            <a:r>
              <a:rPr lang="en-US" sz="1800" dirty="0"/>
              <a:t>We then plotted these </a:t>
            </a:r>
            <a:r>
              <a:rPr lang="en-US" sz="1800" dirty="0" err="1"/>
              <a:t>recency</a:t>
            </a:r>
            <a:r>
              <a:rPr lang="en-US" sz="1800" dirty="0"/>
              <a:t> values on a histogram to see the distribution of number of customers in each range and found most of the customers have made purchase in the last 100 days.</a:t>
            </a:r>
            <a:endParaRPr lang="en-IN" sz="1800" dirty="0"/>
          </a:p>
          <a:p>
            <a:pPr marL="0" lvl="0" indent="0" algn="just">
              <a:buNone/>
            </a:pP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508713" y="3653210"/>
            <a:ext cx="5297805" cy="2689225"/>
          </a:xfrm>
          <a:prstGeom prst="rect">
            <a:avLst/>
          </a:prstGeom>
          <a:noFill/>
          <a:ln>
            <a:solidFill>
              <a:schemeClr val="bg2">
                <a:lumMod val="75000"/>
              </a:schemeClr>
            </a:solidFill>
          </a:ln>
        </p:spPr>
      </p:pic>
      <p:pic>
        <p:nvPicPr>
          <p:cNvPr id="6" name="Picture 5"/>
          <p:cNvPicPr/>
          <p:nvPr/>
        </p:nvPicPr>
        <p:blipFill>
          <a:blip r:embed="rId3"/>
          <a:stretch>
            <a:fillRect/>
          </a:stretch>
        </p:blipFill>
        <p:spPr>
          <a:xfrm>
            <a:off x="7517466" y="1853248"/>
            <a:ext cx="2876550" cy="1504950"/>
          </a:xfrm>
          <a:prstGeom prst="rect">
            <a:avLst/>
          </a:prstGeom>
        </p:spPr>
      </p:pic>
      <p:sp>
        <p:nvSpPr>
          <p:cNvPr id="5" name="Slide Number Placeholder 4">
            <a:extLst>
              <a:ext uri="{FF2B5EF4-FFF2-40B4-BE49-F238E27FC236}">
                <a16:creationId xmlns:a16="http://schemas.microsoft.com/office/drawing/2014/main" id="{9F11DB4B-B3B3-44B0-B129-30E391FE72BC}"/>
              </a:ext>
            </a:extLst>
          </p:cNvPr>
          <p:cNvSpPr>
            <a:spLocks noGrp="1"/>
          </p:cNvSpPr>
          <p:nvPr>
            <p:ph type="sldNum" sz="quarter" idx="12"/>
          </p:nvPr>
        </p:nvSpPr>
        <p:spPr/>
        <p:txBody>
          <a:bodyPr/>
          <a:lstStyle/>
          <a:p>
            <a:fld id="{19851A40-D6C7-41B4-96A3-3358E2F0DAFE}" type="slidenum">
              <a:rPr lang="en-IN" smtClean="0"/>
              <a:t>12</a:t>
            </a:fld>
            <a:endParaRPr lang="en-IN"/>
          </a:p>
        </p:txBody>
      </p:sp>
    </p:spTree>
    <p:extLst>
      <p:ext uri="{BB962C8B-B14F-4D97-AF65-F5344CB8AC3E}">
        <p14:creationId xmlns:p14="http://schemas.microsoft.com/office/powerpoint/2010/main" val="235254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0" y="815788"/>
            <a:ext cx="5736761" cy="5432611"/>
          </a:xfrm>
        </p:spPr>
        <p:txBody>
          <a:bodyPr/>
          <a:lstStyle/>
          <a:p>
            <a:pPr marL="0" lvl="0" indent="0" algn="just">
              <a:buNone/>
            </a:pPr>
            <a:r>
              <a:rPr lang="en-US" b="1" dirty="0"/>
              <a:t>Elbow method </a:t>
            </a:r>
          </a:p>
          <a:p>
            <a:pPr algn="just"/>
            <a:r>
              <a:rPr lang="en-US" sz="1800" dirty="0"/>
              <a:t>This method helps us to select the optimal number of clusters by fitting the model with a range of values of K. </a:t>
            </a:r>
          </a:p>
          <a:p>
            <a:pPr algn="just"/>
            <a:r>
              <a:rPr lang="en-US" sz="1800" dirty="0"/>
              <a:t>We can plot a chart and if this line chart resembles an arm, then the elbow which is the point of inflection on curve, is the good indication that this model fits best at that point. </a:t>
            </a:r>
          </a:p>
          <a:p>
            <a:pPr algn="just"/>
            <a:r>
              <a:rPr lang="en-US" sz="1800" dirty="0"/>
              <a:t>In the resulted plot, 3 seems the optimum number of clusters. However, we tried to expand our scope and decided to go ahead with 4 clusters of customers.</a:t>
            </a:r>
          </a:p>
          <a:p>
            <a:pPr marL="0" indent="0" algn="just">
              <a:buNone/>
            </a:pPr>
            <a:endParaRPr lang="en-US" dirty="0"/>
          </a:p>
          <a:p>
            <a:pPr marL="0" indent="0" algn="just">
              <a:buNone/>
            </a:pPr>
            <a:r>
              <a:rPr lang="en-US" sz="1800" dirty="0"/>
              <a:t>We then used K-Means clustering to assign the </a:t>
            </a:r>
            <a:r>
              <a:rPr lang="en-US" sz="1800" dirty="0" err="1"/>
              <a:t>recency</a:t>
            </a:r>
            <a:r>
              <a:rPr lang="en-US" sz="1800" dirty="0"/>
              <a:t> score to each customer.</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74428" y="1593589"/>
            <a:ext cx="3553779" cy="2503282"/>
          </a:xfrm>
          <a:prstGeom prst="rect">
            <a:avLst/>
          </a:prstGeom>
          <a:noFill/>
          <a:ln>
            <a:noFill/>
          </a:ln>
        </p:spPr>
      </p:pic>
      <p:pic>
        <p:nvPicPr>
          <p:cNvPr id="6" name="Picture 5"/>
          <p:cNvPicPr/>
          <p:nvPr/>
        </p:nvPicPr>
        <p:blipFill>
          <a:blip r:embed="rId3"/>
          <a:stretch>
            <a:fillRect/>
          </a:stretch>
        </p:blipFill>
        <p:spPr>
          <a:xfrm>
            <a:off x="8036867" y="4566398"/>
            <a:ext cx="2628900" cy="1562100"/>
          </a:xfrm>
          <a:prstGeom prst="rect">
            <a:avLst/>
          </a:prstGeom>
        </p:spPr>
      </p:pic>
      <p:sp>
        <p:nvSpPr>
          <p:cNvPr id="2" name="Slide Number Placeholder 1">
            <a:extLst>
              <a:ext uri="{FF2B5EF4-FFF2-40B4-BE49-F238E27FC236}">
                <a16:creationId xmlns:a16="http://schemas.microsoft.com/office/drawing/2014/main" id="{79BF882B-8AC7-4F70-9CD7-FBD62601B76B}"/>
              </a:ext>
            </a:extLst>
          </p:cNvPr>
          <p:cNvSpPr>
            <a:spLocks noGrp="1"/>
          </p:cNvSpPr>
          <p:nvPr>
            <p:ph type="sldNum" sz="quarter" idx="12"/>
          </p:nvPr>
        </p:nvSpPr>
        <p:spPr/>
        <p:txBody>
          <a:bodyPr/>
          <a:lstStyle/>
          <a:p>
            <a:fld id="{19851A40-D6C7-41B4-96A3-3358E2F0DAFE}" type="slidenum">
              <a:rPr lang="en-IN" smtClean="0"/>
              <a:t>13</a:t>
            </a:fld>
            <a:endParaRPr lang="en-IN"/>
          </a:p>
        </p:txBody>
      </p:sp>
    </p:spTree>
    <p:extLst>
      <p:ext uri="{BB962C8B-B14F-4D97-AF65-F5344CB8AC3E}">
        <p14:creationId xmlns:p14="http://schemas.microsoft.com/office/powerpoint/2010/main" val="151522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559859"/>
            <a:ext cx="5539535" cy="4751294"/>
          </a:xfrm>
        </p:spPr>
        <p:txBody>
          <a:bodyPr>
            <a:normAutofit/>
          </a:bodyPr>
          <a:lstStyle/>
          <a:p>
            <a:r>
              <a:rPr lang="en-US" sz="1800" dirty="0"/>
              <a:t>All the customers are divided into 4 clusters based on their </a:t>
            </a:r>
            <a:r>
              <a:rPr lang="en-US" sz="1800" dirty="0" err="1"/>
              <a:t>recency</a:t>
            </a:r>
            <a:r>
              <a:rPr lang="en-US" sz="1800" dirty="0"/>
              <a:t> score. </a:t>
            </a:r>
          </a:p>
          <a:p>
            <a:r>
              <a:rPr lang="en-US" sz="1800" dirty="0"/>
              <a:t>We can see customers from cluster 3 are the most attractive customers. </a:t>
            </a:r>
          </a:p>
          <a:p>
            <a:r>
              <a:rPr lang="en-US" sz="1800" dirty="0"/>
              <a:t>The most recent purchase made by them was just 0 days ago while the oldest purchase was made within last 47 days. </a:t>
            </a:r>
          </a:p>
          <a:p>
            <a:r>
              <a:rPr lang="en-US" sz="1800" dirty="0"/>
              <a:t>On the other hand, customers in cluster 0 are the most inactive who have ordered products as earlier as 373 days ago.</a:t>
            </a:r>
            <a:endParaRPr lang="en-IN" sz="1800" dirty="0"/>
          </a:p>
          <a:p>
            <a:pPr marL="0" indent="0">
              <a:buNone/>
            </a:pPr>
            <a:endParaRPr lang="en-IN" sz="1800" dirty="0"/>
          </a:p>
        </p:txBody>
      </p:sp>
      <p:sp>
        <p:nvSpPr>
          <p:cNvPr id="5" name="Rectangle 4"/>
          <p:cNvSpPr/>
          <p:nvPr/>
        </p:nvSpPr>
        <p:spPr>
          <a:xfrm>
            <a:off x="646112" y="860612"/>
            <a:ext cx="5083443" cy="400110"/>
          </a:xfrm>
          <a:prstGeom prst="rect">
            <a:avLst/>
          </a:prstGeom>
        </p:spPr>
        <p:txBody>
          <a:bodyPr wrap="none">
            <a:spAutoFit/>
          </a:bodyPr>
          <a:lstStyle/>
          <a:p>
            <a:r>
              <a:rPr lang="en-US" sz="2000" b="1" dirty="0">
                <a:latin typeface="+mj-lt"/>
                <a:ea typeface="+mj-ea"/>
                <a:cs typeface="+mj-cs"/>
              </a:rPr>
              <a:t>Descriptive statistics of </a:t>
            </a:r>
            <a:r>
              <a:rPr lang="en-US" sz="2000" b="1" dirty="0" err="1">
                <a:latin typeface="+mj-lt"/>
                <a:ea typeface="+mj-ea"/>
                <a:cs typeface="+mj-cs"/>
              </a:rPr>
              <a:t>Recency</a:t>
            </a:r>
            <a:r>
              <a:rPr lang="en-US" sz="2000" b="1" dirty="0">
                <a:latin typeface="+mj-lt"/>
                <a:ea typeface="+mj-ea"/>
                <a:cs typeface="+mj-cs"/>
              </a:rPr>
              <a:t> scores </a:t>
            </a:r>
            <a:endParaRPr lang="en-IN" sz="2000" b="1" dirty="0">
              <a:latin typeface="+mj-lt"/>
              <a:ea typeface="+mj-ea"/>
              <a:cs typeface="+mj-cs"/>
            </a:endParaRPr>
          </a:p>
        </p:txBody>
      </p:sp>
      <p:pic>
        <p:nvPicPr>
          <p:cNvPr id="6" name="Picture 5"/>
          <p:cNvPicPr/>
          <p:nvPr/>
        </p:nvPicPr>
        <p:blipFill>
          <a:blip r:embed="rId2"/>
          <a:stretch>
            <a:fillRect/>
          </a:stretch>
        </p:blipFill>
        <p:spPr>
          <a:xfrm>
            <a:off x="6490448" y="2011456"/>
            <a:ext cx="5076825" cy="1562100"/>
          </a:xfrm>
          <a:prstGeom prst="rect">
            <a:avLst/>
          </a:prstGeom>
        </p:spPr>
      </p:pic>
      <p:sp>
        <p:nvSpPr>
          <p:cNvPr id="2" name="Slide Number Placeholder 1">
            <a:extLst>
              <a:ext uri="{FF2B5EF4-FFF2-40B4-BE49-F238E27FC236}">
                <a16:creationId xmlns:a16="http://schemas.microsoft.com/office/drawing/2014/main" id="{F0F71464-0E75-46BA-A12E-DD12CAD544F4}"/>
              </a:ext>
            </a:extLst>
          </p:cNvPr>
          <p:cNvSpPr>
            <a:spLocks noGrp="1"/>
          </p:cNvSpPr>
          <p:nvPr>
            <p:ph type="sldNum" sz="quarter" idx="12"/>
          </p:nvPr>
        </p:nvSpPr>
        <p:spPr/>
        <p:txBody>
          <a:bodyPr/>
          <a:lstStyle/>
          <a:p>
            <a:fld id="{19851A40-D6C7-41B4-96A3-3358E2F0DAFE}" type="slidenum">
              <a:rPr lang="en-IN" smtClean="0"/>
              <a:t>14</a:t>
            </a:fld>
            <a:endParaRPr lang="en-IN"/>
          </a:p>
        </p:txBody>
      </p:sp>
    </p:spTree>
    <p:extLst>
      <p:ext uri="{BB962C8B-B14F-4D97-AF65-F5344CB8AC3E}">
        <p14:creationId xmlns:p14="http://schemas.microsoft.com/office/powerpoint/2010/main" val="3103875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824754"/>
            <a:ext cx="6086382" cy="5423646"/>
          </a:xfrm>
        </p:spPr>
        <p:txBody>
          <a:bodyPr>
            <a:normAutofit fontScale="92500" lnSpcReduction="20000"/>
          </a:bodyPr>
          <a:lstStyle/>
          <a:p>
            <a:pPr marL="0" indent="0" algn="just">
              <a:buNone/>
            </a:pPr>
            <a:r>
              <a:rPr lang="en-IN" sz="2200" b="1" dirty="0"/>
              <a:t>Frequency</a:t>
            </a:r>
            <a:r>
              <a:rPr lang="en-IN" sz="2200" dirty="0"/>
              <a:t> </a:t>
            </a:r>
          </a:p>
          <a:p>
            <a:pPr marL="0" indent="0" algn="just">
              <a:buNone/>
            </a:pPr>
            <a:r>
              <a:rPr lang="en-US" sz="1900" dirty="0"/>
              <a:t>Calculate the Frequency score of each customer:</a:t>
            </a:r>
          </a:p>
          <a:p>
            <a:pPr algn="just"/>
            <a:r>
              <a:rPr lang="en-US" sz="1900" dirty="0"/>
              <a:t>we first find out total number of orders per customer and the frequency of the orders per customer.</a:t>
            </a:r>
          </a:p>
          <a:p>
            <a:pPr algn="just"/>
            <a:r>
              <a:rPr lang="en-US" sz="1900" dirty="0"/>
              <a:t>We ran “</a:t>
            </a:r>
            <a:r>
              <a:rPr lang="en-US" sz="1900" dirty="0" err="1"/>
              <a:t>uk_frequency.head</a:t>
            </a:r>
            <a:r>
              <a:rPr lang="en-US" sz="1900" dirty="0"/>
              <a:t>()” to confirm if we have created a desired </a:t>
            </a:r>
            <a:r>
              <a:rPr lang="en-US" sz="1900" dirty="0" err="1"/>
              <a:t>dataframe</a:t>
            </a:r>
            <a:r>
              <a:rPr lang="en-US" sz="1900" dirty="0"/>
              <a:t> “</a:t>
            </a:r>
            <a:r>
              <a:rPr lang="en-US" sz="1900" dirty="0" err="1"/>
              <a:t>uk_frequency</a:t>
            </a:r>
            <a:r>
              <a:rPr lang="en-US" sz="1900" dirty="0"/>
              <a:t>” by grouping on “</a:t>
            </a:r>
            <a:r>
              <a:rPr lang="en-US" sz="1900" dirty="0" err="1"/>
              <a:t>CustomersID</a:t>
            </a:r>
            <a:r>
              <a:rPr lang="en-US" sz="1900" dirty="0"/>
              <a:t>” using “</a:t>
            </a:r>
            <a:r>
              <a:rPr lang="en-US" sz="1900" b="1" dirty="0"/>
              <a:t>count</a:t>
            </a:r>
            <a:r>
              <a:rPr lang="en-US" sz="1900" dirty="0"/>
              <a:t>” aggregate function successfully. </a:t>
            </a:r>
            <a:endParaRPr lang="en-IN" sz="1900" dirty="0"/>
          </a:p>
          <a:p>
            <a:pPr algn="just"/>
            <a:r>
              <a:rPr lang="en-US" sz="1900" dirty="0"/>
              <a:t>Then we merged </a:t>
            </a:r>
            <a:r>
              <a:rPr lang="en-US" sz="1900" dirty="0" err="1"/>
              <a:t>uk_frequency</a:t>
            </a:r>
            <a:r>
              <a:rPr lang="en-US" sz="1900" dirty="0"/>
              <a:t> </a:t>
            </a:r>
            <a:r>
              <a:rPr lang="en-US" sz="1900" dirty="0" err="1"/>
              <a:t>dataframe</a:t>
            </a:r>
            <a:r>
              <a:rPr lang="en-US" sz="1900" dirty="0"/>
              <a:t> to our generic </a:t>
            </a:r>
            <a:r>
              <a:rPr lang="en-US" sz="1900" dirty="0" err="1"/>
              <a:t>dataframe</a:t>
            </a:r>
            <a:r>
              <a:rPr lang="en-US" sz="1900" dirty="0"/>
              <a:t> “</a:t>
            </a:r>
            <a:r>
              <a:rPr lang="en-US" sz="1900" dirty="0" err="1"/>
              <a:t>ukdf_user</a:t>
            </a:r>
            <a:r>
              <a:rPr lang="en-US" sz="1900" dirty="0"/>
              <a:t>” and checked first five rows</a:t>
            </a:r>
            <a:endParaRPr lang="en-IN" sz="1900" dirty="0"/>
          </a:p>
          <a:p>
            <a:pPr algn="just"/>
            <a:r>
              <a:rPr lang="en-US" sz="1900" dirty="0"/>
              <a:t>The histogram shows the frequency of maximum number of customers is within 0-100 and beyond 200, the count of customers is tapering down. We can also see that there are some outliers present. </a:t>
            </a:r>
          </a:p>
          <a:p>
            <a:pPr algn="just"/>
            <a:r>
              <a:rPr lang="en-US" sz="1900" dirty="0"/>
              <a:t>The pattern of frequency after 400 shows that there are a few customers whose frequency of purchasing is passing beyond 600-800 level. </a:t>
            </a:r>
          </a:p>
          <a:p>
            <a:pPr marL="0" indent="0" algn="just">
              <a:buNone/>
            </a:pPr>
            <a:endParaRPr lang="en-IN" sz="1800" dirty="0"/>
          </a:p>
        </p:txBody>
      </p:sp>
      <p:pic>
        <p:nvPicPr>
          <p:cNvPr id="6" name="Picture 5" descr="A picture containing chart&#10;&#10;Description automatically generated"/>
          <p:cNvPicPr/>
          <p:nvPr/>
        </p:nvPicPr>
        <p:blipFill>
          <a:blip r:embed="rId2"/>
          <a:stretch>
            <a:fillRect/>
          </a:stretch>
        </p:blipFill>
        <p:spPr>
          <a:xfrm>
            <a:off x="7006384" y="3658421"/>
            <a:ext cx="4759325" cy="2481580"/>
          </a:xfrm>
          <a:prstGeom prst="rect">
            <a:avLst/>
          </a:prstGeom>
        </p:spPr>
      </p:pic>
      <p:pic>
        <p:nvPicPr>
          <p:cNvPr id="8" name="Picture 7"/>
          <p:cNvPicPr/>
          <p:nvPr/>
        </p:nvPicPr>
        <p:blipFill>
          <a:blip r:embed="rId3"/>
          <a:stretch>
            <a:fillRect/>
          </a:stretch>
        </p:blipFill>
        <p:spPr>
          <a:xfrm>
            <a:off x="7723933" y="1666595"/>
            <a:ext cx="3324225" cy="1552575"/>
          </a:xfrm>
          <a:prstGeom prst="rect">
            <a:avLst/>
          </a:prstGeom>
        </p:spPr>
      </p:pic>
      <p:sp>
        <p:nvSpPr>
          <p:cNvPr id="2" name="Slide Number Placeholder 1">
            <a:extLst>
              <a:ext uri="{FF2B5EF4-FFF2-40B4-BE49-F238E27FC236}">
                <a16:creationId xmlns:a16="http://schemas.microsoft.com/office/drawing/2014/main" id="{CDA7E2E5-294E-490F-9A4E-0329C11F80EC}"/>
              </a:ext>
            </a:extLst>
          </p:cNvPr>
          <p:cNvSpPr>
            <a:spLocks noGrp="1"/>
          </p:cNvSpPr>
          <p:nvPr>
            <p:ph type="sldNum" sz="quarter" idx="12"/>
          </p:nvPr>
        </p:nvSpPr>
        <p:spPr/>
        <p:txBody>
          <a:bodyPr/>
          <a:lstStyle/>
          <a:p>
            <a:fld id="{19851A40-D6C7-41B4-96A3-3358E2F0DAFE}" type="slidenum">
              <a:rPr lang="en-IN" smtClean="0"/>
              <a:t>15</a:t>
            </a:fld>
            <a:endParaRPr lang="en-IN"/>
          </a:p>
        </p:txBody>
      </p:sp>
    </p:spTree>
    <p:extLst>
      <p:ext uri="{BB962C8B-B14F-4D97-AF65-F5344CB8AC3E}">
        <p14:creationId xmlns:p14="http://schemas.microsoft.com/office/powerpoint/2010/main" val="130097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851648"/>
            <a:ext cx="6176030" cy="2510117"/>
          </a:xfrm>
        </p:spPr>
        <p:txBody>
          <a:bodyPr/>
          <a:lstStyle/>
          <a:p>
            <a:pPr marL="0" indent="0" algn="just">
              <a:buNone/>
            </a:pPr>
            <a:r>
              <a:rPr lang="en-IN" b="1" dirty="0"/>
              <a:t>Elbow method</a:t>
            </a:r>
          </a:p>
          <a:p>
            <a:pPr algn="just"/>
            <a:r>
              <a:rPr lang="en-US" sz="1800" dirty="0"/>
              <a:t>we ran the code to get the right number of clusters for K-Means using elbow method.</a:t>
            </a:r>
          </a:p>
          <a:p>
            <a:pPr algn="just"/>
            <a:r>
              <a:rPr lang="en-US" sz="1800" dirty="0"/>
              <a:t>Elbow method suggests that the optimum number of clusters will be 4. Beyond that, the graph is plummeting down. We therefore decided to create 4 number of clusters.</a:t>
            </a:r>
            <a:endParaRPr lang="en-IN" sz="1800" b="1" dirty="0"/>
          </a:p>
        </p:txBody>
      </p:sp>
      <p:pic>
        <p:nvPicPr>
          <p:cNvPr id="4" name="Picture 3" descr="Chart, line 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7220324" y="1246468"/>
            <a:ext cx="3104826" cy="2016686"/>
          </a:xfrm>
          <a:prstGeom prst="rect">
            <a:avLst/>
          </a:prstGeom>
        </p:spPr>
      </p:pic>
      <p:sp>
        <p:nvSpPr>
          <p:cNvPr id="5" name="Rectangle 4"/>
          <p:cNvSpPr/>
          <p:nvPr/>
        </p:nvSpPr>
        <p:spPr>
          <a:xfrm>
            <a:off x="651341" y="3361765"/>
            <a:ext cx="5449888" cy="3277820"/>
          </a:xfrm>
          <a:prstGeom prst="rect">
            <a:avLst/>
          </a:prstGeom>
        </p:spPr>
        <p:txBody>
          <a:bodyPr wrap="square">
            <a:spAutoFit/>
          </a:bodyPr>
          <a:lstStyle/>
          <a:p>
            <a:pPr algn="just"/>
            <a:r>
              <a:rPr lang="en-US" sz="2000" b="1" dirty="0"/>
              <a:t>Descriptive statistics of Frequency scores</a:t>
            </a:r>
          </a:p>
          <a:p>
            <a:pPr marL="342900" indent="-342900" algn="just" defTabSz="457200">
              <a:spcBef>
                <a:spcPts val="1000"/>
              </a:spcBef>
              <a:buClr>
                <a:schemeClr val="accent1">
                  <a:lumMod val="60000"/>
                  <a:lumOff val="40000"/>
                </a:schemeClr>
              </a:buClr>
              <a:buSzPct val="80000"/>
              <a:buFont typeface="Wingdings 3" charset="2"/>
              <a:buChar char=""/>
            </a:pPr>
            <a:r>
              <a:rPr lang="en-US" dirty="0">
                <a:latin typeface="+mj-lt"/>
                <a:ea typeface="+mj-ea"/>
                <a:cs typeface="+mj-cs"/>
              </a:rPr>
              <a:t>We instantiated the instance </a:t>
            </a:r>
            <a:r>
              <a:rPr lang="en-US" dirty="0" err="1">
                <a:latin typeface="+mj-lt"/>
                <a:ea typeface="+mj-ea"/>
                <a:cs typeface="+mj-cs"/>
              </a:rPr>
              <a:t>kmeans</a:t>
            </a:r>
            <a:r>
              <a:rPr lang="en-US" dirty="0">
                <a:latin typeface="+mj-lt"/>
                <a:ea typeface="+mj-ea"/>
                <a:cs typeface="+mj-cs"/>
              </a:rPr>
              <a:t> of </a:t>
            </a:r>
            <a:r>
              <a:rPr lang="en-US" dirty="0" err="1">
                <a:latin typeface="+mj-lt"/>
                <a:ea typeface="+mj-ea"/>
                <a:cs typeface="+mj-cs"/>
              </a:rPr>
              <a:t>KMeans</a:t>
            </a:r>
            <a:r>
              <a:rPr lang="en-US" dirty="0">
                <a:latin typeface="+mj-lt"/>
                <a:ea typeface="+mj-ea"/>
                <a:cs typeface="+mj-cs"/>
              </a:rPr>
              <a:t> method and fit our “frequency” column into our model. </a:t>
            </a:r>
          </a:p>
          <a:p>
            <a:pPr marL="342900" indent="-342900" algn="just" defTabSz="457200">
              <a:spcBef>
                <a:spcPts val="1000"/>
              </a:spcBef>
              <a:buClr>
                <a:schemeClr val="accent1">
                  <a:lumMod val="60000"/>
                  <a:lumOff val="40000"/>
                </a:schemeClr>
              </a:buClr>
              <a:buSzPct val="80000"/>
              <a:buFont typeface="Wingdings 3" charset="2"/>
              <a:buChar char=""/>
            </a:pPr>
            <a:r>
              <a:rPr lang="en-US" dirty="0">
                <a:latin typeface="+mj-lt"/>
                <a:ea typeface="+mj-ea"/>
                <a:cs typeface="+mj-cs"/>
              </a:rPr>
              <a:t>Performed calculations to call frequency clusters grouped by the descriptive statistics of each cluster </a:t>
            </a:r>
          </a:p>
          <a:p>
            <a:pPr marL="342900" indent="-342900" algn="just" defTabSz="457200">
              <a:spcBef>
                <a:spcPts val="1000"/>
              </a:spcBef>
              <a:buClr>
                <a:schemeClr val="accent1">
                  <a:lumMod val="60000"/>
                  <a:lumOff val="40000"/>
                </a:schemeClr>
              </a:buClr>
              <a:buSzPct val="80000"/>
              <a:buFont typeface="Wingdings 3" charset="2"/>
              <a:buChar char=""/>
            </a:pPr>
            <a:r>
              <a:rPr lang="en-US" dirty="0"/>
              <a:t>The cluster with maximum frequency is cluster 3 and least frequency cluster is cluster 0</a:t>
            </a:r>
            <a:endParaRPr lang="en-IN" dirty="0">
              <a:latin typeface="+mj-lt"/>
              <a:ea typeface="+mj-ea"/>
              <a:cs typeface="+mj-cs"/>
            </a:endParaRPr>
          </a:p>
        </p:txBody>
      </p:sp>
      <p:pic>
        <p:nvPicPr>
          <p:cNvPr id="7" name="Picture 6"/>
          <p:cNvPicPr/>
          <p:nvPr/>
        </p:nvPicPr>
        <p:blipFill>
          <a:blip r:embed="rId3"/>
          <a:stretch>
            <a:fillRect/>
          </a:stretch>
        </p:blipFill>
        <p:spPr>
          <a:xfrm>
            <a:off x="6296025" y="4252962"/>
            <a:ext cx="5695950" cy="1495425"/>
          </a:xfrm>
          <a:prstGeom prst="rect">
            <a:avLst/>
          </a:prstGeom>
        </p:spPr>
      </p:pic>
      <p:sp>
        <p:nvSpPr>
          <p:cNvPr id="2" name="Slide Number Placeholder 1">
            <a:extLst>
              <a:ext uri="{FF2B5EF4-FFF2-40B4-BE49-F238E27FC236}">
                <a16:creationId xmlns:a16="http://schemas.microsoft.com/office/drawing/2014/main" id="{A0915A64-E479-4BC8-982F-7D47292F524E}"/>
              </a:ext>
            </a:extLst>
          </p:cNvPr>
          <p:cNvSpPr>
            <a:spLocks noGrp="1"/>
          </p:cNvSpPr>
          <p:nvPr>
            <p:ph type="sldNum" sz="quarter" idx="12"/>
          </p:nvPr>
        </p:nvSpPr>
        <p:spPr/>
        <p:txBody>
          <a:bodyPr/>
          <a:lstStyle/>
          <a:p>
            <a:fld id="{19851A40-D6C7-41B4-96A3-3358E2F0DAFE}" type="slidenum">
              <a:rPr lang="en-IN" smtClean="0"/>
              <a:t>16</a:t>
            </a:fld>
            <a:endParaRPr lang="en-IN"/>
          </a:p>
        </p:txBody>
      </p:sp>
    </p:spTree>
    <p:extLst>
      <p:ext uri="{BB962C8B-B14F-4D97-AF65-F5344CB8AC3E}">
        <p14:creationId xmlns:p14="http://schemas.microsoft.com/office/powerpoint/2010/main" val="17160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869575"/>
            <a:ext cx="5620217" cy="5441577"/>
          </a:xfrm>
        </p:spPr>
        <p:txBody>
          <a:bodyPr/>
          <a:lstStyle/>
          <a:p>
            <a:pPr marL="0" indent="0" algn="just">
              <a:buNone/>
            </a:pPr>
            <a:r>
              <a:rPr lang="en-US" b="1" dirty="0"/>
              <a:t>Monetary Value</a:t>
            </a:r>
          </a:p>
          <a:p>
            <a:pPr marL="0" indent="0" algn="just">
              <a:buNone/>
            </a:pPr>
            <a:r>
              <a:rPr lang="en-US" sz="1800" dirty="0"/>
              <a:t>Calculate the Revenue score of each customer:</a:t>
            </a:r>
          </a:p>
          <a:p>
            <a:pPr algn="just"/>
            <a:r>
              <a:rPr lang="en-US" sz="1800" dirty="0"/>
              <a:t>We are using term Revenue to represent Monetary Value. </a:t>
            </a:r>
          </a:p>
          <a:p>
            <a:pPr algn="just"/>
            <a:r>
              <a:rPr lang="en-US" sz="1800" dirty="0"/>
              <a:t>We first calculated the revenue for each customer and created a new </a:t>
            </a:r>
            <a:r>
              <a:rPr lang="en-US" sz="1800" dirty="0" err="1"/>
              <a:t>dataframe</a:t>
            </a:r>
            <a:r>
              <a:rPr lang="en-US" sz="1800" dirty="0"/>
              <a:t> “</a:t>
            </a:r>
            <a:r>
              <a:rPr lang="en-US" sz="1800" dirty="0" err="1"/>
              <a:t>uk_revenue</a:t>
            </a:r>
            <a:r>
              <a:rPr lang="en-US" sz="1800" dirty="0"/>
              <a:t>” grouped by </a:t>
            </a:r>
            <a:r>
              <a:rPr lang="en-US" sz="1800" dirty="0" err="1"/>
              <a:t>CustomersID</a:t>
            </a:r>
            <a:r>
              <a:rPr lang="en-US" sz="1800" dirty="0"/>
              <a:t> on Revenue column using “sum” aggregate function.</a:t>
            </a:r>
          </a:p>
          <a:p>
            <a:pPr algn="just"/>
            <a:r>
              <a:rPr lang="en-US" sz="1800" dirty="0"/>
              <a:t>After checking the first five rows of </a:t>
            </a:r>
            <a:r>
              <a:rPr lang="en-US" sz="1800" dirty="0" err="1"/>
              <a:t>uk_revenue</a:t>
            </a:r>
            <a:r>
              <a:rPr lang="en-US" sz="1800" dirty="0"/>
              <a:t> </a:t>
            </a:r>
            <a:r>
              <a:rPr lang="en-US" sz="1800" dirty="0" err="1"/>
              <a:t>dataframe</a:t>
            </a:r>
            <a:r>
              <a:rPr lang="en-US" sz="1800" dirty="0"/>
              <a:t>, we merged this </a:t>
            </a:r>
            <a:r>
              <a:rPr lang="en-US" sz="1800" dirty="0" err="1"/>
              <a:t>dataframe</a:t>
            </a:r>
            <a:r>
              <a:rPr lang="en-US" sz="1800" dirty="0"/>
              <a:t> with our main </a:t>
            </a:r>
            <a:r>
              <a:rPr lang="en-US" sz="1800" dirty="0" err="1"/>
              <a:t>dataframe</a:t>
            </a:r>
            <a:r>
              <a:rPr lang="en-US" sz="1800" dirty="0"/>
              <a:t> “</a:t>
            </a:r>
            <a:r>
              <a:rPr lang="en-US" sz="1800" dirty="0" err="1"/>
              <a:t>ukdf_user</a:t>
            </a:r>
            <a:r>
              <a:rPr lang="en-US" sz="1800" dirty="0"/>
              <a:t>”. </a:t>
            </a:r>
          </a:p>
          <a:p>
            <a:pPr algn="just"/>
            <a:r>
              <a:rPr lang="en-US" sz="1800" dirty="0"/>
              <a:t>We then plotted the histogram of </a:t>
            </a:r>
            <a:r>
              <a:rPr lang="en-US" sz="1800" dirty="0" err="1"/>
              <a:t>ukdf_user</a:t>
            </a:r>
            <a:r>
              <a:rPr lang="en-US" sz="1800" dirty="0"/>
              <a:t> (Revenue) column. </a:t>
            </a:r>
            <a:endParaRPr lang="en-IN" dirty="0"/>
          </a:p>
        </p:txBody>
      </p:sp>
      <p:pic>
        <p:nvPicPr>
          <p:cNvPr id="6" name="Picture 5"/>
          <p:cNvPicPr/>
          <p:nvPr/>
        </p:nvPicPr>
        <p:blipFill>
          <a:blip r:embed="rId2"/>
          <a:stretch>
            <a:fillRect/>
          </a:stretch>
        </p:blipFill>
        <p:spPr>
          <a:xfrm>
            <a:off x="8078495" y="1492344"/>
            <a:ext cx="2106328" cy="1973169"/>
          </a:xfrm>
          <a:prstGeom prst="rect">
            <a:avLst/>
          </a:prstGeom>
        </p:spPr>
      </p:pic>
      <p:pic>
        <p:nvPicPr>
          <p:cNvPr id="8" name="Picture 7"/>
          <p:cNvPicPr/>
          <p:nvPr/>
        </p:nvPicPr>
        <p:blipFill>
          <a:blip r:embed="rId3"/>
          <a:stretch>
            <a:fillRect/>
          </a:stretch>
        </p:blipFill>
        <p:spPr>
          <a:xfrm>
            <a:off x="6480347" y="3616218"/>
            <a:ext cx="5302623" cy="2694934"/>
          </a:xfrm>
          <a:prstGeom prst="rect">
            <a:avLst/>
          </a:prstGeom>
        </p:spPr>
      </p:pic>
      <p:sp>
        <p:nvSpPr>
          <p:cNvPr id="2" name="Slide Number Placeholder 1">
            <a:extLst>
              <a:ext uri="{FF2B5EF4-FFF2-40B4-BE49-F238E27FC236}">
                <a16:creationId xmlns:a16="http://schemas.microsoft.com/office/drawing/2014/main" id="{EAF4C93C-DFB8-44E7-981E-DEAEBDFBA277}"/>
              </a:ext>
            </a:extLst>
          </p:cNvPr>
          <p:cNvSpPr>
            <a:spLocks noGrp="1"/>
          </p:cNvSpPr>
          <p:nvPr>
            <p:ph type="sldNum" sz="quarter" idx="12"/>
          </p:nvPr>
        </p:nvSpPr>
        <p:spPr/>
        <p:txBody>
          <a:bodyPr/>
          <a:lstStyle/>
          <a:p>
            <a:fld id="{19851A40-D6C7-41B4-96A3-3358E2F0DAFE}" type="slidenum">
              <a:rPr lang="en-IN" smtClean="0"/>
              <a:t>17</a:t>
            </a:fld>
            <a:endParaRPr lang="en-IN"/>
          </a:p>
        </p:txBody>
      </p:sp>
    </p:spTree>
    <p:extLst>
      <p:ext uri="{BB962C8B-B14F-4D97-AF65-F5344CB8AC3E}">
        <p14:creationId xmlns:p14="http://schemas.microsoft.com/office/powerpoint/2010/main" val="303711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887506"/>
            <a:ext cx="5449888" cy="1380565"/>
          </a:xfrm>
        </p:spPr>
        <p:txBody>
          <a:bodyPr>
            <a:normAutofit fontScale="92500" lnSpcReduction="10000"/>
          </a:bodyPr>
          <a:lstStyle/>
          <a:p>
            <a:pPr marL="0" indent="0" algn="just">
              <a:buNone/>
            </a:pPr>
            <a:r>
              <a:rPr lang="en-IN" sz="2200" b="1" dirty="0"/>
              <a:t>Elbow method</a:t>
            </a:r>
          </a:p>
          <a:p>
            <a:pPr marL="0" indent="0" algn="just">
              <a:buNone/>
            </a:pPr>
            <a:endParaRPr lang="en-IN" b="1" dirty="0"/>
          </a:p>
          <a:p>
            <a:pPr algn="just"/>
            <a:r>
              <a:rPr lang="en-US" sz="1900" dirty="0"/>
              <a:t>Elbow method suggests optimal clusters can be 3 or 4. We will create 4 clusters. </a:t>
            </a:r>
          </a:p>
        </p:txBody>
      </p:sp>
      <p:pic>
        <p:nvPicPr>
          <p:cNvPr id="4" name="Picture 3" descr="Chart, line 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7089344" y="1248578"/>
            <a:ext cx="3625215" cy="2038985"/>
          </a:xfrm>
          <a:prstGeom prst="rect">
            <a:avLst/>
          </a:prstGeom>
        </p:spPr>
      </p:pic>
      <p:sp>
        <p:nvSpPr>
          <p:cNvPr id="6" name="Rectangle 5"/>
          <p:cNvSpPr/>
          <p:nvPr/>
        </p:nvSpPr>
        <p:spPr>
          <a:xfrm>
            <a:off x="646112" y="3056965"/>
            <a:ext cx="5109229" cy="3277820"/>
          </a:xfrm>
          <a:prstGeom prst="rect">
            <a:avLst/>
          </a:prstGeom>
        </p:spPr>
        <p:txBody>
          <a:bodyPr wrap="square">
            <a:spAutoFit/>
          </a:bodyPr>
          <a:lstStyle/>
          <a:p>
            <a:pPr algn="just"/>
            <a:r>
              <a:rPr lang="en-US" sz="2000" b="1" dirty="0"/>
              <a:t>Descriptive statistics of Revenue scores</a:t>
            </a:r>
          </a:p>
          <a:p>
            <a:pPr marL="342900" indent="-342900" algn="just" defTabSz="457200">
              <a:spcBef>
                <a:spcPts val="1000"/>
              </a:spcBef>
              <a:buClr>
                <a:schemeClr val="accent1">
                  <a:lumMod val="60000"/>
                  <a:lumOff val="40000"/>
                </a:schemeClr>
              </a:buClr>
              <a:buSzPct val="80000"/>
              <a:buFont typeface="Wingdings 3" charset="2"/>
              <a:buChar char=""/>
            </a:pPr>
            <a:r>
              <a:rPr lang="en-US" dirty="0">
                <a:latin typeface="+mj-lt"/>
                <a:ea typeface="+mj-ea"/>
                <a:cs typeface="+mj-cs"/>
              </a:rPr>
              <a:t> </a:t>
            </a:r>
            <a:r>
              <a:rPr lang="en-US" dirty="0"/>
              <a:t>We instantiated the instance of </a:t>
            </a:r>
            <a:r>
              <a:rPr lang="en-US" dirty="0" err="1"/>
              <a:t>KMeans</a:t>
            </a:r>
            <a:r>
              <a:rPr lang="en-US" dirty="0"/>
              <a:t> algorithm and fit out </a:t>
            </a:r>
            <a:r>
              <a:rPr lang="en-US" dirty="0" err="1"/>
              <a:t>ukdf_user</a:t>
            </a:r>
            <a:r>
              <a:rPr lang="en-US" dirty="0"/>
              <a:t> (Revenue) variable into our </a:t>
            </a:r>
            <a:r>
              <a:rPr lang="en-US" dirty="0" err="1"/>
              <a:t>kmeans</a:t>
            </a:r>
            <a:r>
              <a:rPr lang="en-US" dirty="0"/>
              <a:t> model. </a:t>
            </a:r>
          </a:p>
          <a:p>
            <a:pPr marL="342900" indent="-342900" algn="just" defTabSz="457200">
              <a:spcBef>
                <a:spcPts val="1000"/>
              </a:spcBef>
              <a:buClr>
                <a:schemeClr val="accent1">
                  <a:lumMod val="60000"/>
                  <a:lumOff val="40000"/>
                </a:schemeClr>
              </a:buClr>
              <a:buSzPct val="80000"/>
              <a:buFont typeface="Wingdings 3" charset="2"/>
              <a:buChar char=""/>
            </a:pPr>
            <a:r>
              <a:rPr lang="en-US" dirty="0"/>
              <a:t>Then finally we ordered the cluster number and grouped by </a:t>
            </a:r>
            <a:r>
              <a:rPr lang="en-US" dirty="0" err="1"/>
              <a:t>RevenueCluster</a:t>
            </a:r>
            <a:r>
              <a:rPr lang="en-US" dirty="0"/>
              <a:t> on </a:t>
            </a:r>
            <a:r>
              <a:rPr lang="en-US" dirty="0" err="1"/>
              <a:t>ukdf_user</a:t>
            </a:r>
            <a:r>
              <a:rPr lang="en-US" dirty="0"/>
              <a:t> (Revenue)</a:t>
            </a:r>
          </a:p>
          <a:p>
            <a:pPr marL="342900" indent="-342900" algn="just" defTabSz="457200">
              <a:spcBef>
                <a:spcPts val="1000"/>
              </a:spcBef>
              <a:buClr>
                <a:schemeClr val="accent1">
                  <a:lumMod val="60000"/>
                  <a:lumOff val="40000"/>
                </a:schemeClr>
              </a:buClr>
              <a:buSzPct val="80000"/>
              <a:buFont typeface="Wingdings 3" charset="2"/>
              <a:buChar char=""/>
            </a:pPr>
            <a:r>
              <a:rPr lang="en-US" dirty="0"/>
              <a:t>The cluster 3 has maximum revenue and cluster 0 has the lowest revenue. </a:t>
            </a:r>
            <a:endParaRPr lang="en-IN" dirty="0">
              <a:latin typeface="+mj-lt"/>
              <a:ea typeface="+mj-ea"/>
              <a:cs typeface="+mj-cs"/>
            </a:endParaRPr>
          </a:p>
        </p:txBody>
      </p:sp>
      <p:pic>
        <p:nvPicPr>
          <p:cNvPr id="8" name="Picture 7"/>
          <p:cNvPicPr/>
          <p:nvPr/>
        </p:nvPicPr>
        <p:blipFill>
          <a:blip r:embed="rId3"/>
          <a:stretch>
            <a:fillRect/>
          </a:stretch>
        </p:blipFill>
        <p:spPr>
          <a:xfrm>
            <a:off x="5930151" y="4346252"/>
            <a:ext cx="5943600" cy="1308100"/>
          </a:xfrm>
          <a:prstGeom prst="rect">
            <a:avLst/>
          </a:prstGeom>
        </p:spPr>
      </p:pic>
      <p:sp>
        <p:nvSpPr>
          <p:cNvPr id="2" name="Slide Number Placeholder 1">
            <a:extLst>
              <a:ext uri="{FF2B5EF4-FFF2-40B4-BE49-F238E27FC236}">
                <a16:creationId xmlns:a16="http://schemas.microsoft.com/office/drawing/2014/main" id="{EC9619CF-E073-4832-8255-FBC4A158070B}"/>
              </a:ext>
            </a:extLst>
          </p:cNvPr>
          <p:cNvSpPr>
            <a:spLocks noGrp="1"/>
          </p:cNvSpPr>
          <p:nvPr>
            <p:ph type="sldNum" sz="quarter" idx="12"/>
          </p:nvPr>
        </p:nvSpPr>
        <p:spPr/>
        <p:txBody>
          <a:bodyPr/>
          <a:lstStyle/>
          <a:p>
            <a:fld id="{19851A40-D6C7-41B4-96A3-3358E2F0DAFE}" type="slidenum">
              <a:rPr lang="en-IN" smtClean="0"/>
              <a:t>18</a:t>
            </a:fld>
            <a:endParaRPr lang="en-IN"/>
          </a:p>
        </p:txBody>
      </p:sp>
    </p:spTree>
    <p:extLst>
      <p:ext uri="{BB962C8B-B14F-4D97-AF65-F5344CB8AC3E}">
        <p14:creationId xmlns:p14="http://schemas.microsoft.com/office/powerpoint/2010/main" val="4062910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833718"/>
            <a:ext cx="5449888" cy="5414681"/>
          </a:xfrm>
        </p:spPr>
        <p:txBody>
          <a:bodyPr>
            <a:normAutofit/>
          </a:bodyPr>
          <a:lstStyle/>
          <a:p>
            <a:pPr marL="0" indent="0">
              <a:buNone/>
            </a:pPr>
            <a:r>
              <a:rPr lang="en-US" b="1" dirty="0"/>
              <a:t>Overall Score</a:t>
            </a:r>
          </a:p>
          <a:p>
            <a:pPr marL="0" indent="0">
              <a:buNone/>
            </a:pPr>
            <a:endParaRPr lang="en-US" b="1" dirty="0"/>
          </a:p>
          <a:p>
            <a:r>
              <a:rPr lang="en-US" sz="1800" dirty="0"/>
              <a:t>We have cluster numbers assigned for </a:t>
            </a:r>
            <a:r>
              <a:rPr lang="en-US" sz="1800" dirty="0" err="1"/>
              <a:t>recency</a:t>
            </a:r>
            <a:r>
              <a:rPr lang="en-US" sz="1800" dirty="0"/>
              <a:t>, frequency &amp; revenue, we then created an overall score for all the clusters.</a:t>
            </a:r>
          </a:p>
          <a:p>
            <a:r>
              <a:rPr lang="en-US" sz="1800" dirty="0"/>
              <a:t>Based on the overall score, customers with score 7 are our most attractive customers and ones with score 0 are the least attractive ones.</a:t>
            </a:r>
            <a:endParaRPr lang="en-IN" sz="1800" dirty="0"/>
          </a:p>
          <a:p>
            <a:endParaRPr lang="en-IN" sz="1800" dirty="0"/>
          </a:p>
        </p:txBody>
      </p:sp>
      <p:pic>
        <p:nvPicPr>
          <p:cNvPr id="5" name="Picture 4"/>
          <p:cNvPicPr/>
          <p:nvPr/>
        </p:nvPicPr>
        <p:blipFill>
          <a:blip r:embed="rId2"/>
          <a:stretch>
            <a:fillRect/>
          </a:stretch>
        </p:blipFill>
        <p:spPr>
          <a:xfrm>
            <a:off x="6813175" y="1499442"/>
            <a:ext cx="3892901" cy="3189100"/>
          </a:xfrm>
          <a:prstGeom prst="rect">
            <a:avLst/>
          </a:prstGeom>
        </p:spPr>
      </p:pic>
      <p:sp>
        <p:nvSpPr>
          <p:cNvPr id="2" name="Slide Number Placeholder 1">
            <a:extLst>
              <a:ext uri="{FF2B5EF4-FFF2-40B4-BE49-F238E27FC236}">
                <a16:creationId xmlns:a16="http://schemas.microsoft.com/office/drawing/2014/main" id="{733FE079-EE12-4CB7-8ECF-8F56D6D2F0C3}"/>
              </a:ext>
            </a:extLst>
          </p:cNvPr>
          <p:cNvSpPr>
            <a:spLocks noGrp="1"/>
          </p:cNvSpPr>
          <p:nvPr>
            <p:ph type="sldNum" sz="quarter" idx="12"/>
          </p:nvPr>
        </p:nvSpPr>
        <p:spPr/>
        <p:txBody>
          <a:bodyPr/>
          <a:lstStyle/>
          <a:p>
            <a:fld id="{19851A40-D6C7-41B4-96A3-3358E2F0DAFE}" type="slidenum">
              <a:rPr lang="en-IN" smtClean="0"/>
              <a:t>19</a:t>
            </a:fld>
            <a:endParaRPr lang="en-IN"/>
          </a:p>
        </p:txBody>
      </p:sp>
    </p:spTree>
    <p:extLst>
      <p:ext uri="{BB962C8B-B14F-4D97-AF65-F5344CB8AC3E}">
        <p14:creationId xmlns:p14="http://schemas.microsoft.com/office/powerpoint/2010/main" val="154850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a:xfrm>
            <a:off x="646111" y="1264024"/>
            <a:ext cx="10461161" cy="5020235"/>
          </a:xfrm>
        </p:spPr>
        <p:txBody>
          <a:bodyPr>
            <a:noAutofit/>
          </a:bodyPr>
          <a:lstStyle/>
          <a:p>
            <a:pPr marL="0" indent="0" algn="just">
              <a:buNone/>
            </a:pPr>
            <a:r>
              <a:rPr lang="en-US" sz="1800" dirty="0"/>
              <a:t>Customer segmentation is the practice of partitioning a customer base into groups of individuals that have similar attributes. Each segment has customers with some common characteristics, that influences their buying behavior. According to Harvard Business School professor Clayton Christensen, “as many as 95 percent of annual product launches fail” majorly because of poor market segmentation. </a:t>
            </a:r>
          </a:p>
          <a:p>
            <a:pPr marL="0" indent="0" algn="just">
              <a:buNone/>
            </a:pPr>
            <a:r>
              <a:rPr lang="en-US" sz="1800" dirty="0"/>
              <a:t>This paper aims to develop a machine learning model to segment customers of an online retail company. We choose to perform behavioral segmentation using RFM clustering. RFM is based on three pillars of customer attributes: </a:t>
            </a:r>
            <a:r>
              <a:rPr lang="en-US" sz="1800" dirty="0" err="1"/>
              <a:t>Recency</a:t>
            </a:r>
            <a:r>
              <a:rPr lang="en-US" sz="1800" dirty="0"/>
              <a:t> of purchase, Frequency of purchase, and Monetary value of purchase. To implement the model, we will use an unsupervised machine learning algorithm called K-Means clustering. </a:t>
            </a:r>
            <a:endParaRPr lang="en-IN" sz="1800" dirty="0"/>
          </a:p>
          <a:p>
            <a:pPr marL="0" indent="0" algn="just">
              <a:buNone/>
            </a:pPr>
            <a:r>
              <a:rPr lang="en-US" sz="1800" dirty="0"/>
              <a:t>K-means clustering is a very simple and fast algorithm, It classifies objects (customers) in multiple clusters (segments) so that customers within the same segment are as similar as possible. High level steps that we will follow for K-Means clustering includes specifying the number of clusters using elbow method, initialization of centroids by first shuffling the dataset and then randomly selecting </a:t>
            </a:r>
            <a:r>
              <a:rPr lang="en-US" sz="1800" i="1" dirty="0"/>
              <a:t>K </a:t>
            </a:r>
            <a:r>
              <a:rPr lang="en-US" sz="1800" dirty="0"/>
              <a:t>data points for the centroids without replacement, and then iterating until there is no change to the centroids. </a:t>
            </a:r>
            <a:endParaRPr lang="en-IN" sz="1800" dirty="0"/>
          </a:p>
          <a:p>
            <a:pPr algn="just"/>
            <a:endParaRPr lang="en-IN" sz="1800" dirty="0"/>
          </a:p>
          <a:p>
            <a:pPr algn="just"/>
            <a:endParaRPr lang="en-IN" sz="1800" dirty="0"/>
          </a:p>
        </p:txBody>
      </p:sp>
      <p:sp>
        <p:nvSpPr>
          <p:cNvPr id="4" name="Slide Number Placeholder 3">
            <a:extLst>
              <a:ext uri="{FF2B5EF4-FFF2-40B4-BE49-F238E27FC236}">
                <a16:creationId xmlns:a16="http://schemas.microsoft.com/office/drawing/2014/main" id="{78264230-D4E4-4EBA-BC75-A2AB8895FDD1}"/>
              </a:ext>
            </a:extLst>
          </p:cNvPr>
          <p:cNvSpPr>
            <a:spLocks noGrp="1"/>
          </p:cNvSpPr>
          <p:nvPr>
            <p:ph type="sldNum" sz="quarter" idx="12"/>
          </p:nvPr>
        </p:nvSpPr>
        <p:spPr/>
        <p:txBody>
          <a:bodyPr/>
          <a:lstStyle/>
          <a:p>
            <a:fld id="{19851A40-D6C7-41B4-96A3-3358E2F0DAFE}" type="slidenum">
              <a:rPr lang="en-IN" smtClean="0"/>
              <a:t>2</a:t>
            </a:fld>
            <a:endParaRPr lang="en-IN"/>
          </a:p>
        </p:txBody>
      </p:sp>
    </p:spTree>
    <p:extLst>
      <p:ext uri="{BB962C8B-B14F-4D97-AF65-F5344CB8AC3E}">
        <p14:creationId xmlns:p14="http://schemas.microsoft.com/office/powerpoint/2010/main" val="2788479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1988"/>
          </a:xfrm>
        </p:spPr>
        <p:txBody>
          <a:bodyPr/>
          <a:lstStyle/>
          <a:p>
            <a:r>
              <a:rPr lang="en-US" b="1" dirty="0"/>
              <a:t>Segment Visualization</a:t>
            </a:r>
            <a:endParaRPr lang="en-IN" dirty="0"/>
          </a:p>
        </p:txBody>
      </p:sp>
      <p:sp>
        <p:nvSpPr>
          <p:cNvPr id="3" name="Content Placeholder 2"/>
          <p:cNvSpPr>
            <a:spLocks noGrp="1"/>
          </p:cNvSpPr>
          <p:nvPr>
            <p:ph idx="1"/>
          </p:nvPr>
        </p:nvSpPr>
        <p:spPr>
          <a:xfrm>
            <a:off x="646111" y="1272988"/>
            <a:ext cx="10497017" cy="1506071"/>
          </a:xfrm>
        </p:spPr>
        <p:txBody>
          <a:bodyPr/>
          <a:lstStyle/>
          <a:p>
            <a:pPr marL="0" indent="0" algn="just">
              <a:buNone/>
            </a:pPr>
            <a:r>
              <a:rPr lang="en-US" dirty="0"/>
              <a:t>We plotted all these segments on scatter plots to identify customers with highest and lowest lifetime value. In each of the below visualizations we can see that customers in the red cluster have high prospects. On the contrary, customers in the blue cluster seem to have low prospects.</a:t>
            </a:r>
            <a:endParaRPr lang="en-IN" dirty="0"/>
          </a:p>
        </p:txBody>
      </p:sp>
      <p:sp>
        <p:nvSpPr>
          <p:cNvPr id="6" name="Rectangle 5"/>
          <p:cNvSpPr/>
          <p:nvPr/>
        </p:nvSpPr>
        <p:spPr>
          <a:xfrm>
            <a:off x="4593023" y="2748020"/>
            <a:ext cx="3005951" cy="495457"/>
          </a:xfrm>
          <a:prstGeom prst="rect">
            <a:avLst/>
          </a:prstGeom>
        </p:spPr>
        <p:txBody>
          <a:bodyPr wrap="none">
            <a:spAutoFit/>
          </a:bodyPr>
          <a:lstStyle/>
          <a:p>
            <a:pPr algn="ctr">
              <a:lnSpc>
                <a:spcPct val="150000"/>
              </a:lnSpc>
              <a:spcBef>
                <a:spcPts val="200"/>
              </a:spcBef>
              <a:spcAft>
                <a:spcPts val="0"/>
              </a:spcAft>
            </a:pPr>
            <a:r>
              <a:rPr lang="en-US" sz="2000" b="1" dirty="0">
                <a:latin typeface="+mj-lt"/>
                <a:ea typeface="+mj-ea"/>
                <a:cs typeface="+mj-cs"/>
              </a:rPr>
              <a:t>Revenue </a:t>
            </a:r>
            <a:r>
              <a:rPr lang="en-US" sz="2000" b="1" dirty="0" err="1">
                <a:latin typeface="+mj-lt"/>
                <a:ea typeface="+mj-ea"/>
                <a:cs typeface="+mj-cs"/>
              </a:rPr>
              <a:t>vs</a:t>
            </a:r>
            <a:r>
              <a:rPr lang="en-US" sz="2000" b="1" dirty="0">
                <a:latin typeface="+mj-lt"/>
                <a:ea typeface="+mj-ea"/>
                <a:cs typeface="+mj-cs"/>
              </a:rPr>
              <a:t> Frequency</a:t>
            </a:r>
            <a:endParaRPr lang="en-IN" sz="2000" b="1" dirty="0">
              <a:latin typeface="+mj-lt"/>
              <a:ea typeface="+mj-ea"/>
              <a:cs typeface="+mj-cs"/>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211604" y="3465513"/>
            <a:ext cx="5768791" cy="2816480"/>
          </a:xfrm>
          <a:prstGeom prst="rect">
            <a:avLst/>
          </a:prstGeom>
          <a:ln>
            <a:solidFill>
              <a:schemeClr val="bg2">
                <a:lumMod val="75000"/>
              </a:schemeClr>
            </a:solidFill>
          </a:ln>
        </p:spPr>
      </p:pic>
      <p:sp>
        <p:nvSpPr>
          <p:cNvPr id="4" name="Slide Number Placeholder 3">
            <a:extLst>
              <a:ext uri="{FF2B5EF4-FFF2-40B4-BE49-F238E27FC236}">
                <a16:creationId xmlns:a16="http://schemas.microsoft.com/office/drawing/2014/main" id="{ACFC814A-F0C0-40B3-A07B-515489E7B7EA}"/>
              </a:ext>
            </a:extLst>
          </p:cNvPr>
          <p:cNvSpPr>
            <a:spLocks noGrp="1"/>
          </p:cNvSpPr>
          <p:nvPr>
            <p:ph type="sldNum" sz="quarter" idx="12"/>
          </p:nvPr>
        </p:nvSpPr>
        <p:spPr/>
        <p:txBody>
          <a:bodyPr/>
          <a:lstStyle/>
          <a:p>
            <a:fld id="{19851A40-D6C7-41B4-96A3-3358E2F0DAFE}" type="slidenum">
              <a:rPr lang="en-IN" smtClean="0"/>
              <a:t>20</a:t>
            </a:fld>
            <a:endParaRPr lang="en-IN"/>
          </a:p>
        </p:txBody>
      </p:sp>
    </p:spTree>
    <p:extLst>
      <p:ext uri="{BB962C8B-B14F-4D97-AF65-F5344CB8AC3E}">
        <p14:creationId xmlns:p14="http://schemas.microsoft.com/office/powerpoint/2010/main" val="393455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1000" y="2225489"/>
            <a:ext cx="5472953" cy="2660332"/>
          </a:xfrm>
          <a:prstGeom prst="rect">
            <a:avLst/>
          </a:prstGeom>
          <a:ln>
            <a:solidFill>
              <a:schemeClr val="bg2">
                <a:lumMod val="75000"/>
              </a:schemeClr>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324601" y="2225489"/>
            <a:ext cx="5472953" cy="2624417"/>
          </a:xfrm>
          <a:prstGeom prst="rect">
            <a:avLst/>
          </a:prstGeom>
          <a:ln>
            <a:solidFill>
              <a:schemeClr val="bg2">
                <a:lumMod val="75000"/>
              </a:schemeClr>
            </a:solidFill>
          </a:ln>
        </p:spPr>
      </p:pic>
      <p:sp>
        <p:nvSpPr>
          <p:cNvPr id="6" name="Rectangle 5"/>
          <p:cNvSpPr/>
          <p:nvPr/>
        </p:nvSpPr>
        <p:spPr>
          <a:xfrm>
            <a:off x="7695959" y="1401654"/>
            <a:ext cx="2730235" cy="507831"/>
          </a:xfrm>
          <a:prstGeom prst="rect">
            <a:avLst/>
          </a:prstGeom>
        </p:spPr>
        <p:txBody>
          <a:bodyPr wrap="none">
            <a:spAutoFit/>
          </a:bodyPr>
          <a:lstStyle/>
          <a:p>
            <a:pPr algn="ctr">
              <a:lnSpc>
                <a:spcPct val="150000"/>
              </a:lnSpc>
              <a:spcBef>
                <a:spcPts val="200"/>
              </a:spcBef>
              <a:spcAft>
                <a:spcPts val="0"/>
              </a:spcAft>
            </a:pPr>
            <a:r>
              <a:rPr lang="en-US" b="1" dirty="0"/>
              <a:t>Frequency </a:t>
            </a:r>
            <a:r>
              <a:rPr lang="en-US" b="1" dirty="0" err="1"/>
              <a:t>vs</a:t>
            </a:r>
            <a:r>
              <a:rPr lang="en-US" b="1" dirty="0"/>
              <a:t> </a:t>
            </a:r>
            <a:r>
              <a:rPr lang="en-US" b="1" dirty="0" err="1"/>
              <a:t>Recency</a:t>
            </a:r>
            <a:endParaRPr lang="en-IN" sz="2000" b="1" dirty="0">
              <a:solidFill>
                <a:srgbClr val="2F5496"/>
              </a:solidFill>
              <a:effectLst/>
              <a:latin typeface="Calibri Light" panose="020F0302020204030204" pitchFamily="34" charset="0"/>
              <a:ea typeface="Times New Roman" panose="02020603050405020304" pitchFamily="18" charset="0"/>
              <a:cs typeface="Latha" panose="020B0604020202020204" pitchFamily="34" charset="0"/>
            </a:endParaRPr>
          </a:p>
        </p:txBody>
      </p:sp>
      <p:sp>
        <p:nvSpPr>
          <p:cNvPr id="7" name="Rectangle 6"/>
          <p:cNvSpPr/>
          <p:nvPr/>
        </p:nvSpPr>
        <p:spPr>
          <a:xfrm>
            <a:off x="1855752" y="1400074"/>
            <a:ext cx="2523448" cy="507831"/>
          </a:xfrm>
          <a:prstGeom prst="rect">
            <a:avLst/>
          </a:prstGeom>
        </p:spPr>
        <p:txBody>
          <a:bodyPr wrap="none">
            <a:spAutoFit/>
          </a:bodyPr>
          <a:lstStyle/>
          <a:p>
            <a:pPr algn="ctr">
              <a:lnSpc>
                <a:spcPct val="150000"/>
              </a:lnSpc>
              <a:spcBef>
                <a:spcPts val="200"/>
              </a:spcBef>
              <a:spcAft>
                <a:spcPts val="0"/>
              </a:spcAft>
            </a:pPr>
            <a:r>
              <a:rPr lang="en-US" b="1" dirty="0"/>
              <a:t>Revenue </a:t>
            </a:r>
            <a:r>
              <a:rPr lang="en-US" b="1" dirty="0" err="1"/>
              <a:t>vs</a:t>
            </a:r>
            <a:r>
              <a:rPr lang="en-US" b="1" dirty="0"/>
              <a:t> </a:t>
            </a:r>
            <a:r>
              <a:rPr lang="en-US" b="1" dirty="0" err="1"/>
              <a:t>Recency</a:t>
            </a:r>
            <a:endParaRPr lang="en-IN" sz="2000" b="1" dirty="0">
              <a:solidFill>
                <a:srgbClr val="2F5496"/>
              </a:solidFill>
              <a:latin typeface="Calibri Light" panose="020F0302020204030204" pitchFamily="34" charset="0"/>
              <a:ea typeface="Times New Roman" panose="02020603050405020304" pitchFamily="18" charset="0"/>
              <a:cs typeface="Latha" panose="020B0604020202020204" pitchFamily="34" charset="0"/>
            </a:endParaRPr>
          </a:p>
        </p:txBody>
      </p:sp>
      <p:sp>
        <p:nvSpPr>
          <p:cNvPr id="2" name="Slide Number Placeholder 1">
            <a:extLst>
              <a:ext uri="{FF2B5EF4-FFF2-40B4-BE49-F238E27FC236}">
                <a16:creationId xmlns:a16="http://schemas.microsoft.com/office/drawing/2014/main" id="{6B421CEB-3985-424A-91A7-04031552D544}"/>
              </a:ext>
            </a:extLst>
          </p:cNvPr>
          <p:cNvSpPr>
            <a:spLocks noGrp="1"/>
          </p:cNvSpPr>
          <p:nvPr>
            <p:ph type="sldNum" sz="quarter" idx="12"/>
          </p:nvPr>
        </p:nvSpPr>
        <p:spPr/>
        <p:txBody>
          <a:bodyPr/>
          <a:lstStyle/>
          <a:p>
            <a:fld id="{19851A40-D6C7-41B4-96A3-3358E2F0DAFE}" type="slidenum">
              <a:rPr lang="en-IN" smtClean="0"/>
              <a:t>21</a:t>
            </a:fld>
            <a:endParaRPr lang="en-IN"/>
          </a:p>
        </p:txBody>
      </p:sp>
    </p:spTree>
    <p:extLst>
      <p:ext uri="{BB962C8B-B14F-4D97-AF65-F5344CB8AC3E}">
        <p14:creationId xmlns:p14="http://schemas.microsoft.com/office/powerpoint/2010/main" val="1579318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7164"/>
          </a:xfrm>
        </p:spPr>
        <p:txBody>
          <a:bodyPr/>
          <a:lstStyle/>
          <a:p>
            <a:r>
              <a:rPr lang="en-US" b="1" dirty="0"/>
              <a:t>Findings and Conclusion</a:t>
            </a:r>
            <a:br>
              <a:rPr lang="en-IN" b="1" dirty="0"/>
            </a:br>
            <a:endParaRPr lang="en-IN" dirty="0"/>
          </a:p>
        </p:txBody>
      </p:sp>
      <p:sp>
        <p:nvSpPr>
          <p:cNvPr id="3" name="Content Placeholder 2"/>
          <p:cNvSpPr>
            <a:spLocks noGrp="1"/>
          </p:cNvSpPr>
          <p:nvPr>
            <p:ph idx="1"/>
          </p:nvPr>
        </p:nvSpPr>
        <p:spPr>
          <a:xfrm>
            <a:off x="646111" y="1299881"/>
            <a:ext cx="11223160" cy="5316071"/>
          </a:xfrm>
        </p:spPr>
        <p:txBody>
          <a:bodyPr>
            <a:normAutofit lnSpcReduction="10000"/>
          </a:bodyPr>
          <a:lstStyle/>
          <a:p>
            <a:pPr algn="just"/>
            <a:r>
              <a:rPr lang="en-US" sz="1800" dirty="0"/>
              <a:t>We created clusters based upon customers’ </a:t>
            </a:r>
            <a:r>
              <a:rPr lang="en-US" sz="1800" dirty="0" err="1"/>
              <a:t>recency</a:t>
            </a:r>
            <a:r>
              <a:rPr lang="en-US" sz="1800" dirty="0"/>
              <a:t> of purchase, the frequency, and how much money they spent on their purchases. </a:t>
            </a:r>
          </a:p>
          <a:p>
            <a:pPr algn="just"/>
            <a:r>
              <a:rPr lang="en-US" sz="1800" dirty="0"/>
              <a:t>Based upon RFM, our study generated 8 customer categories.</a:t>
            </a:r>
          </a:p>
          <a:p>
            <a:pPr algn="just"/>
            <a:r>
              <a:rPr lang="en-US" sz="1800" dirty="0"/>
              <a:t>Priority 1 Segment (High) – Red dots in visualization. Overall score of 6, 7 and 8. The customers in this cluster have generated revenue of $164,358 (approximately), high buying frequency of approximately 8064 times and most recent purchase with score between 1.33 to 8. </a:t>
            </a:r>
          </a:p>
          <a:p>
            <a:pPr algn="just"/>
            <a:r>
              <a:rPr lang="en-IN" sz="1800" dirty="0"/>
              <a:t>Priority 2 Segment (Mid) – Green dots in the visualization. Overall score </a:t>
            </a:r>
            <a:r>
              <a:rPr lang="en-US" sz="1800" dirty="0"/>
              <a:t>3, 4, and 5.  The total revenue is about $13805, low as compared to Priority 1 segment but still not insignificant. The frequency of purchases is moderate and </a:t>
            </a:r>
            <a:r>
              <a:rPr lang="en-US" sz="1800" dirty="0" err="1"/>
              <a:t>recency</a:t>
            </a:r>
            <a:r>
              <a:rPr lang="en-US" sz="1800" dirty="0"/>
              <a:t> scores are between 9 and 20, not quite attractive.  </a:t>
            </a:r>
          </a:p>
          <a:p>
            <a:pPr algn="just"/>
            <a:r>
              <a:rPr lang="en-IN" sz="1800" dirty="0"/>
              <a:t>Priority 3 Segment (Blue) – Blue dots in the visualization. Overall score 0, 1 and 2. </a:t>
            </a:r>
            <a:r>
              <a:rPr lang="en-US" sz="1800" dirty="0"/>
              <a:t>The total revenue earned is only about $1660 and the frequency scores are also significantly low. On </a:t>
            </a:r>
            <a:r>
              <a:rPr lang="en-US" sz="1800" dirty="0" err="1"/>
              <a:t>recency</a:t>
            </a:r>
            <a:r>
              <a:rPr lang="en-US" sz="1800" dirty="0"/>
              <a:t> scale, this cluster looks even worse with scores as high as between 78 and 304. </a:t>
            </a:r>
          </a:p>
          <a:p>
            <a:pPr algn="just"/>
            <a:r>
              <a:rPr lang="en-US" sz="1800" dirty="0"/>
              <a:t>Through this study, we identified that most of the promotion budget should be spent on our Priority 1 segment and the left-over resources should be used on Priority 2 segment, also not to invest our resources in priority 3 segment. </a:t>
            </a:r>
            <a:endParaRPr lang="en-IN" sz="1800" dirty="0"/>
          </a:p>
          <a:p>
            <a:pPr algn="just"/>
            <a:r>
              <a:rPr lang="en-US" sz="1800" dirty="0"/>
              <a:t>In conclusion, we can say that K-Means clustering coupled with RFM technique can help companies identify their high and low priority market segments.</a:t>
            </a:r>
          </a:p>
        </p:txBody>
      </p:sp>
      <p:sp>
        <p:nvSpPr>
          <p:cNvPr id="4" name="Slide Number Placeholder 3">
            <a:extLst>
              <a:ext uri="{FF2B5EF4-FFF2-40B4-BE49-F238E27FC236}">
                <a16:creationId xmlns:a16="http://schemas.microsoft.com/office/drawing/2014/main" id="{274C5143-E1B6-4BAC-8C2F-F7EDA40347E4}"/>
              </a:ext>
            </a:extLst>
          </p:cNvPr>
          <p:cNvSpPr>
            <a:spLocks noGrp="1"/>
          </p:cNvSpPr>
          <p:nvPr>
            <p:ph type="sldNum" sz="quarter" idx="12"/>
          </p:nvPr>
        </p:nvSpPr>
        <p:spPr/>
        <p:txBody>
          <a:bodyPr/>
          <a:lstStyle/>
          <a:p>
            <a:fld id="{19851A40-D6C7-41B4-96A3-3358E2F0DAFE}" type="slidenum">
              <a:rPr lang="en-IN" smtClean="0"/>
              <a:t>22</a:t>
            </a:fld>
            <a:endParaRPr lang="en-IN"/>
          </a:p>
        </p:txBody>
      </p:sp>
    </p:spTree>
    <p:extLst>
      <p:ext uri="{BB962C8B-B14F-4D97-AF65-F5344CB8AC3E}">
        <p14:creationId xmlns:p14="http://schemas.microsoft.com/office/powerpoint/2010/main" val="3090964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54955" y="1447801"/>
            <a:ext cx="9934386" cy="2527852"/>
          </a:xfrm>
        </p:spPr>
        <p:txBody>
          <a:bodyPr/>
          <a:lstStyle/>
          <a:p>
            <a:pPr algn="ctr"/>
            <a:r>
              <a:rPr lang="en-IN" sz="6000" b="1" dirty="0"/>
              <a:t>Thank you</a:t>
            </a:r>
          </a:p>
        </p:txBody>
      </p:sp>
      <p:sp>
        <p:nvSpPr>
          <p:cNvPr id="2" name="Slide Number Placeholder 1">
            <a:extLst>
              <a:ext uri="{FF2B5EF4-FFF2-40B4-BE49-F238E27FC236}">
                <a16:creationId xmlns:a16="http://schemas.microsoft.com/office/drawing/2014/main" id="{BBF1F8F5-CACA-435F-8E7C-DC213F8DF5E5}"/>
              </a:ext>
            </a:extLst>
          </p:cNvPr>
          <p:cNvSpPr>
            <a:spLocks noGrp="1"/>
          </p:cNvSpPr>
          <p:nvPr>
            <p:ph type="sldNum" sz="quarter" idx="12"/>
          </p:nvPr>
        </p:nvSpPr>
        <p:spPr/>
        <p:txBody>
          <a:bodyPr/>
          <a:lstStyle/>
          <a:p>
            <a:fld id="{19851A40-D6C7-41B4-96A3-3358E2F0DAFE}" type="slidenum">
              <a:rPr lang="en-IN" smtClean="0"/>
              <a:t>23</a:t>
            </a:fld>
            <a:endParaRPr lang="en-IN"/>
          </a:p>
        </p:txBody>
      </p:sp>
    </p:spTree>
    <p:extLst>
      <p:ext uri="{BB962C8B-B14F-4D97-AF65-F5344CB8AC3E}">
        <p14:creationId xmlns:p14="http://schemas.microsoft.com/office/powerpoint/2010/main" val="386765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endParaRPr lang="en-IN" dirty="0"/>
          </a:p>
        </p:txBody>
      </p:sp>
      <p:sp>
        <p:nvSpPr>
          <p:cNvPr id="3" name="Content Placeholder 2"/>
          <p:cNvSpPr>
            <a:spLocks noGrp="1"/>
          </p:cNvSpPr>
          <p:nvPr>
            <p:ph idx="1"/>
          </p:nvPr>
        </p:nvSpPr>
        <p:spPr>
          <a:xfrm>
            <a:off x="646112" y="1299882"/>
            <a:ext cx="10497018" cy="5020236"/>
          </a:xfrm>
        </p:spPr>
        <p:txBody>
          <a:bodyPr>
            <a:noAutofit/>
          </a:bodyPr>
          <a:lstStyle/>
          <a:p>
            <a:r>
              <a:rPr lang="en-US" sz="1800" dirty="0"/>
              <a:t>The dataset used for this project is taken from </a:t>
            </a:r>
            <a:r>
              <a:rPr lang="en-US" sz="1800" dirty="0" err="1"/>
              <a:t>Kaggle</a:t>
            </a:r>
            <a:r>
              <a:rPr lang="en-US" sz="1800" dirty="0"/>
              <a:t>. It is a large dataset with 541909 rows and 8 columns. Each row represents one transaction and has following attributes:</a:t>
            </a:r>
            <a:endParaRPr lang="en-IN" sz="1800" dirty="0"/>
          </a:p>
          <a:p>
            <a:r>
              <a:rPr lang="en-US" sz="1800" dirty="0"/>
              <a:t>Invoice number – Integer variable that represents transaction id under which the product was purchased.</a:t>
            </a:r>
            <a:endParaRPr lang="en-IN" sz="1800" dirty="0"/>
          </a:p>
          <a:p>
            <a:r>
              <a:rPr lang="en-US" sz="1800" dirty="0"/>
              <a:t>Stock code – 5-digit integer variable representing each distinct product</a:t>
            </a:r>
            <a:endParaRPr lang="en-IN" sz="1800" dirty="0"/>
          </a:p>
          <a:p>
            <a:r>
              <a:rPr lang="en-US" sz="1800" dirty="0"/>
              <a:t>Description – Text variable giving short description of the item</a:t>
            </a:r>
            <a:endParaRPr lang="en-IN" sz="1800" dirty="0"/>
          </a:p>
          <a:p>
            <a:r>
              <a:rPr lang="en-US" sz="1800" dirty="0"/>
              <a:t>Quantity – The number of each product per transaction</a:t>
            </a:r>
            <a:endParaRPr lang="en-IN" sz="1800" dirty="0"/>
          </a:p>
          <a:p>
            <a:r>
              <a:rPr lang="en-US" sz="1800" dirty="0"/>
              <a:t>Date – Date and time at which transaction was made</a:t>
            </a:r>
            <a:endParaRPr lang="en-IN" sz="1800" dirty="0"/>
          </a:p>
          <a:p>
            <a:r>
              <a:rPr lang="en-US" sz="1800" dirty="0"/>
              <a:t>Unit price – Cost of a single unit of the product in sterling</a:t>
            </a:r>
            <a:endParaRPr lang="en-IN" sz="1800" dirty="0"/>
          </a:p>
          <a:p>
            <a:r>
              <a:rPr lang="en-US" sz="1800" dirty="0"/>
              <a:t>Customer ID – Integer variable representing unique numeric code assigned to each customer</a:t>
            </a:r>
            <a:endParaRPr lang="en-IN" sz="1800" dirty="0"/>
          </a:p>
          <a:p>
            <a:r>
              <a:rPr lang="en-US" sz="1800" dirty="0"/>
              <a:t>Country of Purchase – Nominal variable. The name of the country where customer resides</a:t>
            </a:r>
            <a:endParaRPr lang="en-IN" sz="1800" dirty="0"/>
          </a:p>
          <a:p>
            <a:endParaRPr lang="en-IN" sz="1800" dirty="0"/>
          </a:p>
        </p:txBody>
      </p:sp>
      <p:sp>
        <p:nvSpPr>
          <p:cNvPr id="4" name="Slide Number Placeholder 3">
            <a:extLst>
              <a:ext uri="{FF2B5EF4-FFF2-40B4-BE49-F238E27FC236}">
                <a16:creationId xmlns:a16="http://schemas.microsoft.com/office/drawing/2014/main" id="{C9B744AF-5BFF-42AF-A6F3-EE072DC9826F}"/>
              </a:ext>
            </a:extLst>
          </p:cNvPr>
          <p:cNvSpPr>
            <a:spLocks noGrp="1"/>
          </p:cNvSpPr>
          <p:nvPr>
            <p:ph type="sldNum" sz="quarter" idx="12"/>
          </p:nvPr>
        </p:nvSpPr>
        <p:spPr/>
        <p:txBody>
          <a:bodyPr/>
          <a:lstStyle/>
          <a:p>
            <a:fld id="{19851A40-D6C7-41B4-96A3-3358E2F0DAFE}" type="slidenum">
              <a:rPr lang="en-IN" smtClean="0"/>
              <a:t>3</a:t>
            </a:fld>
            <a:endParaRPr lang="en-IN"/>
          </a:p>
        </p:txBody>
      </p:sp>
    </p:spTree>
    <p:extLst>
      <p:ext uri="{BB962C8B-B14F-4D97-AF65-F5344CB8AC3E}">
        <p14:creationId xmlns:p14="http://schemas.microsoft.com/office/powerpoint/2010/main" val="194456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 and Data Preparation</a:t>
            </a:r>
            <a:endParaRPr lang="en-IN" b="1" dirty="0"/>
          </a:p>
        </p:txBody>
      </p:sp>
      <p:sp>
        <p:nvSpPr>
          <p:cNvPr id="3" name="Content Placeholder 2"/>
          <p:cNvSpPr>
            <a:spLocks noGrp="1"/>
          </p:cNvSpPr>
          <p:nvPr>
            <p:ph sz="half" idx="1"/>
          </p:nvPr>
        </p:nvSpPr>
        <p:spPr>
          <a:xfrm>
            <a:off x="646111" y="2067672"/>
            <a:ext cx="10488053" cy="1061010"/>
          </a:xfrm>
        </p:spPr>
        <p:txBody>
          <a:bodyPr>
            <a:noAutofit/>
          </a:bodyPr>
          <a:lstStyle/>
          <a:p>
            <a:pPr marL="0" indent="0" algn="just">
              <a:buNone/>
            </a:pPr>
            <a:r>
              <a:rPr lang="en-US" b="1" dirty="0"/>
              <a:t>Visualizing data</a:t>
            </a:r>
            <a:r>
              <a:rPr lang="en-US" dirty="0"/>
              <a:t> - The below table shows the dataset contains 8 columns representing various attributes of a transaction. Of the eight columns, two can be used for exploratory analysis - Quantity, and Unit Price.</a:t>
            </a:r>
            <a:endParaRPr lang="en-IN"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2487" y="3523825"/>
            <a:ext cx="9964977" cy="1241145"/>
          </a:xfrm>
          <a:prstGeom prst="rect">
            <a:avLst/>
          </a:prstGeom>
          <a:noFill/>
          <a:ln>
            <a:noFill/>
          </a:ln>
        </p:spPr>
      </p:pic>
      <p:sp>
        <p:nvSpPr>
          <p:cNvPr id="4" name="Rectangle 3"/>
          <p:cNvSpPr/>
          <p:nvPr/>
        </p:nvSpPr>
        <p:spPr>
          <a:xfrm>
            <a:off x="646110" y="4764970"/>
            <a:ext cx="10488053" cy="1200329"/>
          </a:xfrm>
          <a:prstGeom prst="rect">
            <a:avLst/>
          </a:prstGeom>
        </p:spPr>
        <p:txBody>
          <a:bodyPr wrap="square">
            <a:spAutoFit/>
          </a:bodyPr>
          <a:lstStyle/>
          <a:p>
            <a:pPr algn="just"/>
            <a:endParaRPr lang="en-US" b="1" dirty="0"/>
          </a:p>
          <a:p>
            <a:pPr algn="just"/>
            <a:r>
              <a:rPr lang="en-US" dirty="0"/>
              <a:t>The raw data cannot be directly used for analysis. The data format, null values and outliers should be handled and the irrelevant data should be dropped before proceeding with analysis. </a:t>
            </a:r>
            <a:endParaRPr lang="en-IN" dirty="0"/>
          </a:p>
        </p:txBody>
      </p:sp>
      <p:sp>
        <p:nvSpPr>
          <p:cNvPr id="6" name="Slide Number Placeholder 5">
            <a:extLst>
              <a:ext uri="{FF2B5EF4-FFF2-40B4-BE49-F238E27FC236}">
                <a16:creationId xmlns:a16="http://schemas.microsoft.com/office/drawing/2014/main" id="{AE14CB31-51E8-44D4-A05A-83A2286629B2}"/>
              </a:ext>
            </a:extLst>
          </p:cNvPr>
          <p:cNvSpPr>
            <a:spLocks noGrp="1"/>
          </p:cNvSpPr>
          <p:nvPr>
            <p:ph type="sldNum" sz="quarter" idx="12"/>
          </p:nvPr>
        </p:nvSpPr>
        <p:spPr/>
        <p:txBody>
          <a:bodyPr/>
          <a:lstStyle/>
          <a:p>
            <a:fld id="{19851A40-D6C7-41B4-96A3-3358E2F0DAFE}" type="slidenum">
              <a:rPr lang="en-IN" smtClean="0"/>
              <a:t>4</a:t>
            </a:fld>
            <a:endParaRPr lang="en-IN"/>
          </a:p>
        </p:txBody>
      </p:sp>
    </p:spTree>
    <p:extLst>
      <p:ext uri="{BB962C8B-B14F-4D97-AF65-F5344CB8AC3E}">
        <p14:creationId xmlns:p14="http://schemas.microsoft.com/office/powerpoint/2010/main" val="394577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Data Cleaning</a:t>
            </a:r>
          </a:p>
        </p:txBody>
      </p:sp>
      <p:sp>
        <p:nvSpPr>
          <p:cNvPr id="6" name="Content Placeholder 5"/>
          <p:cNvSpPr>
            <a:spLocks noGrp="1"/>
          </p:cNvSpPr>
          <p:nvPr>
            <p:ph idx="1"/>
          </p:nvPr>
        </p:nvSpPr>
        <p:spPr>
          <a:xfrm>
            <a:off x="646112" y="1317812"/>
            <a:ext cx="10550806" cy="4930587"/>
          </a:xfrm>
        </p:spPr>
        <p:txBody>
          <a:bodyPr>
            <a:normAutofit/>
          </a:bodyPr>
          <a:lstStyle/>
          <a:p>
            <a:pPr marL="0" indent="0" algn="just">
              <a:buNone/>
            </a:pPr>
            <a:r>
              <a:rPr lang="en-US" sz="1800" b="1" dirty="0"/>
              <a:t>Removing Null values</a:t>
            </a:r>
            <a:r>
              <a:rPr lang="en-IN" sz="1800" dirty="0"/>
              <a:t> - T</a:t>
            </a:r>
            <a:r>
              <a:rPr lang="en-US" sz="1800" dirty="0"/>
              <a:t>here were many null values in the description and </a:t>
            </a:r>
            <a:r>
              <a:rPr lang="en-US" sz="1800" dirty="0" err="1"/>
              <a:t>CustomerID</a:t>
            </a:r>
            <a:r>
              <a:rPr lang="en-US" sz="1800" dirty="0"/>
              <a:t> columns. Those rows with null values were dropped since it would not make much difference in our analysis. </a:t>
            </a:r>
          </a:p>
          <a:p>
            <a:pPr marL="0" indent="0" algn="just">
              <a:buNone/>
            </a:pPr>
            <a:endParaRPr lang="en-US" sz="1800" dirty="0"/>
          </a:p>
          <a:p>
            <a:pPr marL="0" indent="0" algn="just">
              <a:buNone/>
            </a:pPr>
            <a:r>
              <a:rPr lang="en-IN" sz="1800" b="1" dirty="0" err="1"/>
              <a:t>Datatype</a:t>
            </a:r>
            <a:r>
              <a:rPr lang="en-IN" sz="1800" b="1" dirty="0"/>
              <a:t> Formatting</a:t>
            </a:r>
            <a:r>
              <a:rPr lang="en-IN" sz="1800" dirty="0"/>
              <a:t> - To make the appropriate </a:t>
            </a:r>
            <a:r>
              <a:rPr lang="en-IN" sz="1800" dirty="0" err="1"/>
              <a:t>datatype</a:t>
            </a:r>
            <a:r>
              <a:rPr lang="en-IN" sz="1800" dirty="0"/>
              <a:t> w.r.t data, the </a:t>
            </a:r>
            <a:r>
              <a:rPr lang="en-US" sz="1800" dirty="0" err="1"/>
              <a:t>InvoiceDate</a:t>
            </a:r>
            <a:r>
              <a:rPr lang="en-US" sz="1800" dirty="0"/>
              <a:t> column with “object” </a:t>
            </a:r>
            <a:r>
              <a:rPr lang="en-US" sz="1800" dirty="0" err="1"/>
              <a:t>datatype</a:t>
            </a:r>
            <a:r>
              <a:rPr lang="en-US" sz="1800" dirty="0"/>
              <a:t> was converted to “</a:t>
            </a:r>
            <a:r>
              <a:rPr lang="en-US" sz="1800" dirty="0" err="1"/>
              <a:t>datetime</a:t>
            </a:r>
            <a:r>
              <a:rPr lang="en-US" sz="1800" dirty="0"/>
              <a:t>” </a:t>
            </a:r>
            <a:r>
              <a:rPr lang="en-US" sz="1800" dirty="0" err="1"/>
              <a:t>datatype</a:t>
            </a:r>
            <a:r>
              <a:rPr lang="en-US" sz="1800" dirty="0"/>
              <a:t>. </a:t>
            </a:r>
          </a:p>
          <a:p>
            <a:pPr marL="0" indent="0" algn="just">
              <a:buNone/>
            </a:pPr>
            <a:endParaRPr lang="en-IN" sz="1800" dirty="0"/>
          </a:p>
          <a:p>
            <a:pPr marL="0" indent="0" algn="just">
              <a:buNone/>
            </a:pPr>
            <a:r>
              <a:rPr lang="en-IN" sz="1800" b="1" dirty="0"/>
              <a:t>Column updating - </a:t>
            </a:r>
            <a:r>
              <a:rPr lang="en-US" sz="1800" dirty="0"/>
              <a:t>Columns that were not relevant for this analysis such as </a:t>
            </a:r>
            <a:r>
              <a:rPr lang="en-US" sz="1800" dirty="0" err="1"/>
              <a:t>StockCode</a:t>
            </a:r>
            <a:r>
              <a:rPr lang="en-US" sz="1800" dirty="0"/>
              <a:t>, and Description are dropped. We then created a new </a:t>
            </a:r>
            <a:r>
              <a:rPr lang="en-US" sz="1800" dirty="0" err="1"/>
              <a:t>InvoiceYearMonth</a:t>
            </a:r>
            <a:r>
              <a:rPr lang="en-US" sz="1800" dirty="0"/>
              <a:t> field for the ease of computations, analysis, and visualization. </a:t>
            </a:r>
          </a:p>
          <a:p>
            <a:pPr marL="0" indent="0">
              <a:buNone/>
            </a:pPr>
            <a:endParaRPr lang="en-IN" sz="1800" b="1" dirty="0"/>
          </a:p>
        </p:txBody>
      </p:sp>
      <p:pic>
        <p:nvPicPr>
          <p:cNvPr id="7" name="Picture 6" descr="Text, letter&#10;&#10;Description automatically generated"/>
          <p:cNvPicPr/>
          <p:nvPr/>
        </p:nvPicPr>
        <p:blipFill>
          <a:blip r:embed="rId2"/>
          <a:stretch>
            <a:fillRect/>
          </a:stretch>
        </p:blipFill>
        <p:spPr>
          <a:xfrm>
            <a:off x="7051068" y="4629709"/>
            <a:ext cx="2628559" cy="1618690"/>
          </a:xfrm>
          <a:prstGeom prst="rect">
            <a:avLst/>
          </a:prstGeom>
        </p:spPr>
      </p:pic>
      <p:sp>
        <p:nvSpPr>
          <p:cNvPr id="2" name="Slide Number Placeholder 1">
            <a:extLst>
              <a:ext uri="{FF2B5EF4-FFF2-40B4-BE49-F238E27FC236}">
                <a16:creationId xmlns:a16="http://schemas.microsoft.com/office/drawing/2014/main" id="{3504ADB1-E6B4-477E-A4D8-EBC79597E783}"/>
              </a:ext>
            </a:extLst>
          </p:cNvPr>
          <p:cNvSpPr>
            <a:spLocks noGrp="1"/>
          </p:cNvSpPr>
          <p:nvPr>
            <p:ph type="sldNum" sz="quarter" idx="12"/>
          </p:nvPr>
        </p:nvSpPr>
        <p:spPr/>
        <p:txBody>
          <a:bodyPr/>
          <a:lstStyle/>
          <a:p>
            <a:fld id="{19851A40-D6C7-41B4-96A3-3358E2F0DAFE}" type="slidenum">
              <a:rPr lang="en-IN" smtClean="0"/>
              <a:t>5</a:t>
            </a:fld>
            <a:endParaRPr lang="en-IN"/>
          </a:p>
        </p:txBody>
      </p:sp>
    </p:spTree>
    <p:extLst>
      <p:ext uri="{BB962C8B-B14F-4D97-AF65-F5344CB8AC3E}">
        <p14:creationId xmlns:p14="http://schemas.microsoft.com/office/powerpoint/2010/main" val="32971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1306"/>
          </a:xfrm>
        </p:spPr>
        <p:txBody>
          <a:bodyPr/>
          <a:lstStyle/>
          <a:p>
            <a:r>
              <a:rPr lang="en-US" b="1" dirty="0"/>
              <a:t>Handling Outliers</a:t>
            </a:r>
            <a:endParaRPr lang="en-IN" dirty="0"/>
          </a:p>
        </p:txBody>
      </p:sp>
      <p:sp>
        <p:nvSpPr>
          <p:cNvPr id="3" name="Content Placeholder 2"/>
          <p:cNvSpPr>
            <a:spLocks noGrp="1"/>
          </p:cNvSpPr>
          <p:nvPr>
            <p:ph idx="1"/>
          </p:nvPr>
        </p:nvSpPr>
        <p:spPr>
          <a:xfrm>
            <a:off x="646111" y="1264024"/>
            <a:ext cx="10488053" cy="2474258"/>
          </a:xfrm>
        </p:spPr>
        <p:txBody>
          <a:bodyPr>
            <a:normAutofit/>
          </a:bodyPr>
          <a:lstStyle/>
          <a:p>
            <a:pPr marL="0" indent="0" algn="just">
              <a:buNone/>
            </a:pPr>
            <a:r>
              <a:rPr lang="en-US" sz="1800" dirty="0"/>
              <a:t>The data shows that anomalies and outliers are present in the dataset. These are influential entries that could negatively affect the accuracy of the final model score, so the outliers should be removed. </a:t>
            </a:r>
            <a:endParaRPr lang="en-IN" sz="1800" dirty="0"/>
          </a:p>
          <a:p>
            <a:pPr marL="0" indent="0" algn="just">
              <a:buNone/>
            </a:pPr>
            <a:r>
              <a:rPr lang="en-IN" sz="1800" b="1" dirty="0"/>
              <a:t>Categorical Outliers (Country)</a:t>
            </a:r>
            <a:r>
              <a:rPr lang="en-IN" sz="1800" dirty="0"/>
              <a:t> – The chart </a:t>
            </a:r>
            <a:r>
              <a:rPr lang="en-US" sz="1800" dirty="0"/>
              <a:t>shows that over 90% of the data transactions come from the United Kingdom. Due to the lack of equal entries by country, the RFM results will be highly skewed toward transactions within the UK. To fix this situation we will narrow down our scope to include only UK transactions. </a:t>
            </a:r>
            <a:endParaRPr lang="en-IN"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91815" y="3630705"/>
            <a:ext cx="6008370" cy="2943860"/>
          </a:xfrm>
          <a:prstGeom prst="rect">
            <a:avLst/>
          </a:prstGeom>
          <a:ln>
            <a:solidFill>
              <a:schemeClr val="bg2">
                <a:lumMod val="75000"/>
              </a:schemeClr>
            </a:solidFill>
          </a:ln>
        </p:spPr>
      </p:pic>
      <p:sp>
        <p:nvSpPr>
          <p:cNvPr id="4" name="Slide Number Placeholder 3">
            <a:extLst>
              <a:ext uri="{FF2B5EF4-FFF2-40B4-BE49-F238E27FC236}">
                <a16:creationId xmlns:a16="http://schemas.microsoft.com/office/drawing/2014/main" id="{078200E4-AF01-489A-9C0A-063DEFDC8278}"/>
              </a:ext>
            </a:extLst>
          </p:cNvPr>
          <p:cNvSpPr>
            <a:spLocks noGrp="1"/>
          </p:cNvSpPr>
          <p:nvPr>
            <p:ph type="sldNum" sz="quarter" idx="12"/>
          </p:nvPr>
        </p:nvSpPr>
        <p:spPr/>
        <p:txBody>
          <a:bodyPr/>
          <a:lstStyle/>
          <a:p>
            <a:fld id="{19851A40-D6C7-41B4-96A3-3358E2F0DAFE}" type="slidenum">
              <a:rPr lang="en-IN" smtClean="0"/>
              <a:t>6</a:t>
            </a:fld>
            <a:endParaRPr lang="en-IN"/>
          </a:p>
        </p:txBody>
      </p:sp>
    </p:spTree>
    <p:extLst>
      <p:ext uri="{BB962C8B-B14F-4D97-AF65-F5344CB8AC3E}">
        <p14:creationId xmlns:p14="http://schemas.microsoft.com/office/powerpoint/2010/main" val="119001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264024"/>
            <a:ext cx="10470123" cy="4984375"/>
          </a:xfrm>
        </p:spPr>
        <p:txBody>
          <a:bodyPr>
            <a:normAutofit/>
          </a:bodyPr>
          <a:lstStyle/>
          <a:p>
            <a:pPr marL="0" indent="0" algn="just">
              <a:buNone/>
            </a:pPr>
            <a:r>
              <a:rPr lang="en-US" sz="1800" b="1" dirty="0"/>
              <a:t>Quantitative Outliers</a:t>
            </a:r>
            <a:r>
              <a:rPr lang="en-US" sz="1800" dirty="0"/>
              <a:t> - The below figure shows descriptive summary for the three quantitative variables, Quantity, Unit Price, and Revenue. All three variables show a small interquartile range, but an extremely large range from minimum to the maximum. This observation together with the large standard deviation illustrates the presence of outliers. </a:t>
            </a:r>
            <a:endParaRPr lang="en-IN" sz="1800" dirty="0"/>
          </a:p>
          <a:p>
            <a:pPr marL="0" indent="0" algn="just">
              <a:buNone/>
            </a:pPr>
            <a:endParaRPr lang="en-IN"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341887" y="3102087"/>
            <a:ext cx="3508226" cy="2402243"/>
          </a:xfrm>
          <a:prstGeom prst="rect">
            <a:avLst/>
          </a:prstGeom>
          <a:ln>
            <a:solidFill>
              <a:schemeClr val="bg2">
                <a:lumMod val="75000"/>
              </a:schemeClr>
            </a:solidFill>
          </a:ln>
        </p:spPr>
      </p:pic>
      <p:sp>
        <p:nvSpPr>
          <p:cNvPr id="2" name="Slide Number Placeholder 1">
            <a:extLst>
              <a:ext uri="{FF2B5EF4-FFF2-40B4-BE49-F238E27FC236}">
                <a16:creationId xmlns:a16="http://schemas.microsoft.com/office/drawing/2014/main" id="{38D24795-9E8C-4FB3-A786-D790FB4BC57D}"/>
              </a:ext>
            </a:extLst>
          </p:cNvPr>
          <p:cNvSpPr>
            <a:spLocks noGrp="1"/>
          </p:cNvSpPr>
          <p:nvPr>
            <p:ph type="sldNum" sz="quarter" idx="12"/>
          </p:nvPr>
        </p:nvSpPr>
        <p:spPr/>
        <p:txBody>
          <a:bodyPr/>
          <a:lstStyle/>
          <a:p>
            <a:fld id="{19851A40-D6C7-41B4-96A3-3358E2F0DAFE}" type="slidenum">
              <a:rPr lang="en-IN" smtClean="0"/>
              <a:t>7</a:t>
            </a:fld>
            <a:endParaRPr lang="en-IN"/>
          </a:p>
        </p:txBody>
      </p:sp>
    </p:spTree>
    <p:extLst>
      <p:ext uri="{BB962C8B-B14F-4D97-AF65-F5344CB8AC3E}">
        <p14:creationId xmlns:p14="http://schemas.microsoft.com/office/powerpoint/2010/main" val="337753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762000"/>
            <a:ext cx="10488053" cy="5567082"/>
          </a:xfrm>
        </p:spPr>
        <p:txBody>
          <a:bodyPr>
            <a:normAutofit/>
          </a:bodyPr>
          <a:lstStyle/>
          <a:p>
            <a:pPr marL="0" indent="0" algn="just">
              <a:buNone/>
            </a:pPr>
            <a:r>
              <a:rPr lang="en-IN" b="1" dirty="0"/>
              <a:t>Removing Outliers from Unit Price</a:t>
            </a:r>
          </a:p>
          <a:p>
            <a:pPr marL="0" indent="0" algn="just">
              <a:buNone/>
            </a:pPr>
            <a:endParaRPr lang="en-IN" sz="1800" b="1" dirty="0"/>
          </a:p>
          <a:p>
            <a:pPr marL="0" indent="0" algn="just">
              <a:buNone/>
            </a:pPr>
            <a:endParaRPr lang="en-IN" sz="1800" b="1" dirty="0"/>
          </a:p>
          <a:p>
            <a:pPr marL="0" indent="0" algn="just">
              <a:buNone/>
            </a:pPr>
            <a:endParaRPr lang="en-IN" sz="1800" b="1" dirty="0"/>
          </a:p>
          <a:p>
            <a:pPr marL="0" indent="0" algn="just">
              <a:buNone/>
            </a:pPr>
            <a:endParaRPr lang="en-IN" sz="1800" b="1" dirty="0"/>
          </a:p>
          <a:p>
            <a:pPr marL="0" indent="0" algn="just">
              <a:buNone/>
            </a:pPr>
            <a:endParaRPr lang="en-IN" sz="1800" b="1" dirty="0"/>
          </a:p>
          <a:p>
            <a:pPr marL="0" indent="0" algn="just">
              <a:buNone/>
            </a:pPr>
            <a:r>
              <a:rPr lang="en-US" sz="1800" dirty="0"/>
              <a:t>We found below 4 items have unusual unit price and also does not seem like a product. These items are not direct indicator of sales and are heavily skewing the data. </a:t>
            </a:r>
            <a:endParaRPr lang="en-IN" sz="1800" dirty="0"/>
          </a:p>
          <a:p>
            <a:pPr lvl="0" algn="just"/>
            <a:r>
              <a:rPr lang="en-US" sz="1800" dirty="0"/>
              <a:t>DOTCOM POSTAGE - seems to indicate the amount spent by the customer on postage</a:t>
            </a:r>
            <a:endParaRPr lang="en-IN" sz="1800" dirty="0"/>
          </a:p>
          <a:p>
            <a:pPr lvl="0" algn="just"/>
            <a:r>
              <a:rPr lang="en-US" sz="1800" dirty="0"/>
              <a:t>CRUK Commission - fee paid out to an external cancer research organization</a:t>
            </a:r>
            <a:endParaRPr lang="en-IN" sz="1800" dirty="0"/>
          </a:p>
          <a:p>
            <a:pPr lvl="0" algn="just"/>
            <a:r>
              <a:rPr lang="en-US" sz="1800" dirty="0"/>
              <a:t>Manual - refers to manual services rendered with the purchase like furniture assembly</a:t>
            </a:r>
            <a:endParaRPr lang="en-IN" sz="1800" dirty="0"/>
          </a:p>
          <a:p>
            <a:pPr lvl="0" algn="just"/>
            <a:r>
              <a:rPr lang="en-US" sz="1800" dirty="0"/>
              <a:t>Discount</a:t>
            </a:r>
            <a:endParaRPr lang="en-IN" sz="1800" dirty="0"/>
          </a:p>
          <a:p>
            <a:pPr marL="0" indent="0" algn="just">
              <a:buNone/>
            </a:pPr>
            <a:endParaRPr lang="en-IN" sz="1800" b="1" dirty="0"/>
          </a:p>
        </p:txBody>
      </p:sp>
      <p:sp>
        <p:nvSpPr>
          <p:cNvPr id="7" name="Rectangle 6"/>
          <p:cNvSpPr/>
          <p:nvPr/>
        </p:nvSpPr>
        <p:spPr>
          <a:xfrm>
            <a:off x="646111" y="1743668"/>
            <a:ext cx="5449889" cy="923330"/>
          </a:xfrm>
          <a:prstGeom prst="rect">
            <a:avLst/>
          </a:prstGeom>
        </p:spPr>
        <p:txBody>
          <a:bodyPr wrap="square">
            <a:spAutoFit/>
          </a:bodyPr>
          <a:lstStyle/>
          <a:p>
            <a:r>
              <a:rPr lang="en-US" dirty="0">
                <a:latin typeface="+mj-lt"/>
                <a:ea typeface="+mj-ea"/>
                <a:cs typeface="+mj-cs"/>
              </a:rPr>
              <a:t>The filtered observation of highest mean values brings up some suspect “products” affecting the spread of the data</a:t>
            </a:r>
            <a:endParaRPr lang="en-IN" dirty="0">
              <a:latin typeface="+mj-lt"/>
              <a:ea typeface="+mj-ea"/>
              <a:cs typeface="+mj-cs"/>
            </a:endParaRPr>
          </a:p>
        </p:txBody>
      </p:sp>
      <p:pic>
        <p:nvPicPr>
          <p:cNvPr id="5" name="Picture 4"/>
          <p:cNvPicPr/>
          <p:nvPr/>
        </p:nvPicPr>
        <p:blipFill>
          <a:blip r:embed="rId2"/>
          <a:stretch>
            <a:fillRect/>
          </a:stretch>
        </p:blipFill>
        <p:spPr>
          <a:xfrm>
            <a:off x="6549837" y="1457323"/>
            <a:ext cx="4173693" cy="1456206"/>
          </a:xfrm>
          <a:prstGeom prst="rect">
            <a:avLst/>
          </a:prstGeom>
        </p:spPr>
      </p:pic>
      <p:sp>
        <p:nvSpPr>
          <p:cNvPr id="2" name="Slide Number Placeholder 1">
            <a:extLst>
              <a:ext uri="{FF2B5EF4-FFF2-40B4-BE49-F238E27FC236}">
                <a16:creationId xmlns:a16="http://schemas.microsoft.com/office/drawing/2014/main" id="{05E06A0B-4992-4154-A9FF-83374E9415BF}"/>
              </a:ext>
            </a:extLst>
          </p:cNvPr>
          <p:cNvSpPr>
            <a:spLocks noGrp="1"/>
          </p:cNvSpPr>
          <p:nvPr>
            <p:ph type="sldNum" sz="quarter" idx="12"/>
          </p:nvPr>
        </p:nvSpPr>
        <p:spPr/>
        <p:txBody>
          <a:bodyPr/>
          <a:lstStyle/>
          <a:p>
            <a:fld id="{19851A40-D6C7-41B4-96A3-3358E2F0DAFE}" type="slidenum">
              <a:rPr lang="en-IN" smtClean="0"/>
              <a:t>8</a:t>
            </a:fld>
            <a:endParaRPr lang="en-IN"/>
          </a:p>
        </p:txBody>
      </p:sp>
    </p:spTree>
    <p:extLst>
      <p:ext uri="{BB962C8B-B14F-4D97-AF65-F5344CB8AC3E}">
        <p14:creationId xmlns:p14="http://schemas.microsoft.com/office/powerpoint/2010/main" val="40416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246095"/>
            <a:ext cx="10505982" cy="1039906"/>
          </a:xfrm>
        </p:spPr>
        <p:txBody>
          <a:bodyPr>
            <a:normAutofit/>
          </a:bodyPr>
          <a:lstStyle/>
          <a:p>
            <a:pPr marL="0" indent="0" algn="just">
              <a:buNone/>
            </a:pPr>
            <a:r>
              <a:rPr lang="en-US" sz="1800" dirty="0"/>
              <a:t>These outliers are removed and after removing outliers, our unit prices vary mostly from $0 to $1000. From the histogram chart we can see that most of the prices fall between $0 to $50 after we focused on unit prices are under 100.</a:t>
            </a:r>
            <a:endParaRPr lang="en-IN" sz="1800" dirty="0"/>
          </a:p>
          <a:p>
            <a:pPr marL="0" indent="0">
              <a:buNone/>
            </a:pPr>
            <a:endParaRPr lang="en-IN"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06121" y="2456331"/>
            <a:ext cx="6779758" cy="3505199"/>
          </a:xfrm>
          <a:prstGeom prst="rect">
            <a:avLst/>
          </a:prstGeom>
          <a:ln>
            <a:solidFill>
              <a:schemeClr val="bg2">
                <a:lumMod val="75000"/>
              </a:schemeClr>
            </a:solidFill>
          </a:ln>
        </p:spPr>
      </p:pic>
      <p:sp>
        <p:nvSpPr>
          <p:cNvPr id="5" name="Slide Number Placeholder 4">
            <a:extLst>
              <a:ext uri="{FF2B5EF4-FFF2-40B4-BE49-F238E27FC236}">
                <a16:creationId xmlns:a16="http://schemas.microsoft.com/office/drawing/2014/main" id="{E52084D7-C4E2-47F6-B4A1-02FF5385487D}"/>
              </a:ext>
            </a:extLst>
          </p:cNvPr>
          <p:cNvSpPr>
            <a:spLocks noGrp="1"/>
          </p:cNvSpPr>
          <p:nvPr>
            <p:ph type="sldNum" sz="quarter" idx="12"/>
          </p:nvPr>
        </p:nvSpPr>
        <p:spPr/>
        <p:txBody>
          <a:bodyPr/>
          <a:lstStyle/>
          <a:p>
            <a:fld id="{19851A40-D6C7-41B4-96A3-3358E2F0DAFE}" type="slidenum">
              <a:rPr lang="en-IN" smtClean="0"/>
              <a:t>9</a:t>
            </a:fld>
            <a:endParaRPr lang="en-IN"/>
          </a:p>
        </p:txBody>
      </p:sp>
    </p:spTree>
    <p:extLst>
      <p:ext uri="{BB962C8B-B14F-4D97-AF65-F5344CB8AC3E}">
        <p14:creationId xmlns:p14="http://schemas.microsoft.com/office/powerpoint/2010/main" val="3702982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7279</TotalTime>
  <Words>2263</Words>
  <Application>Microsoft Office PowerPoint</Application>
  <PresentationFormat>Widescreen</PresentationFormat>
  <Paragraphs>141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Century Gothic</vt:lpstr>
      <vt:lpstr>Wingdings 3</vt:lpstr>
      <vt:lpstr>Ion</vt:lpstr>
      <vt:lpstr>Customer Segmentation using  K-Means Clustering  MSBA 326 Final Project Fall 2020</vt:lpstr>
      <vt:lpstr>Introduction</vt:lpstr>
      <vt:lpstr>Data Collection</vt:lpstr>
      <vt:lpstr>Exploratory Data Analysis and Data Preparation</vt:lpstr>
      <vt:lpstr>Data Cleaning</vt:lpstr>
      <vt:lpstr>Handling Outliers</vt:lpstr>
      <vt:lpstr>PowerPoint Presentation</vt:lpstr>
      <vt:lpstr>PowerPoint Presentation</vt:lpstr>
      <vt:lpstr>PowerPoint Presentation</vt:lpstr>
      <vt:lpstr>PowerPoint Presentation</vt:lpstr>
      <vt:lpstr>Summarizing EDA</vt:lpstr>
      <vt:lpstr>RFM Segmentation using K-Means 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 Visualization</vt:lpstr>
      <vt:lpstr>PowerPoint Presentation</vt:lpstr>
      <vt:lpstr>Findings and Conclusion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K-Means Clustering  A Machine Learning Project </dc:title>
  <dc:creator>Microsoft account</dc:creator>
  <cp:lastModifiedBy>Fnu Priyansha</cp:lastModifiedBy>
  <cp:revision>158</cp:revision>
  <dcterms:created xsi:type="dcterms:W3CDTF">2020-12-03T01:13:38Z</dcterms:created>
  <dcterms:modified xsi:type="dcterms:W3CDTF">2020-12-16T06:15:36Z</dcterms:modified>
</cp:coreProperties>
</file>