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297" r:id="rId3"/>
    <p:sldId id="312" r:id="rId4"/>
    <p:sldId id="293" r:id="rId5"/>
    <p:sldId id="313" r:id="rId6"/>
    <p:sldId id="314" r:id="rId7"/>
    <p:sldId id="315" r:id="rId8"/>
    <p:sldId id="316" r:id="rId9"/>
    <p:sldId id="336" r:id="rId10"/>
    <p:sldId id="337" r:id="rId11"/>
    <p:sldId id="339" r:id="rId12"/>
    <p:sldId id="338" r:id="rId13"/>
    <p:sldId id="317" r:id="rId14"/>
    <p:sldId id="340" r:id="rId15"/>
    <p:sldId id="341" r:id="rId16"/>
    <p:sldId id="342" r:id="rId17"/>
    <p:sldId id="343" r:id="rId18"/>
    <p:sldId id="344" r:id="rId19"/>
    <p:sldId id="345" r:id="rId20"/>
    <p:sldId id="346" r:id="rId21"/>
    <p:sldId id="318"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tia, Amit" initials="BA" lastIdx="1" clrIdx="0">
    <p:extLst>
      <p:ext uri="{19B8F6BF-5375-455C-9EA6-DF929625EA0E}">
        <p15:presenceInfo xmlns:p15="http://schemas.microsoft.com/office/powerpoint/2012/main" userId="S::ambhatia@paypal.com::4e5616db-f265-4f4a-8717-ee0bbdf27a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78584" autoAdjust="0"/>
  </p:normalViewPr>
  <p:slideViewPr>
    <p:cSldViewPr snapToGrid="0" showGuides="1">
      <p:cViewPr varScale="1">
        <p:scale>
          <a:sx n="72" d="100"/>
          <a:sy n="72" d="100"/>
        </p:scale>
        <p:origin x="1936" y="20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4.svg"/><Relationship Id="rId4" Type="http://schemas.openxmlformats.org/officeDocument/2006/relationships/image" Target="../media/image20.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4.svg"/><Relationship Id="rId4" Type="http://schemas.openxmlformats.org/officeDocument/2006/relationships/image" Target="../media/image20.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6A2D99-0F59-439D-B3D1-0DC021B4FE2D}"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48F7510C-D109-4069-AF1F-2104C7B02E27}">
      <dgm:prSet/>
      <dgm:spPr/>
      <dgm:t>
        <a:bodyPr/>
        <a:lstStyle/>
        <a:p>
          <a:r>
            <a:rPr lang="en-US"/>
            <a:t>Introduction</a:t>
          </a:r>
        </a:p>
      </dgm:t>
    </dgm:pt>
    <dgm:pt modelId="{102A89A1-EF5B-4670-9E3E-4A41A484D182}" type="parTrans" cxnId="{56AFC305-F0EE-439A-A654-EBB1EA190E00}">
      <dgm:prSet/>
      <dgm:spPr/>
      <dgm:t>
        <a:bodyPr/>
        <a:lstStyle/>
        <a:p>
          <a:endParaRPr lang="en-US"/>
        </a:p>
      </dgm:t>
    </dgm:pt>
    <dgm:pt modelId="{B795CB96-C1A9-4121-BE4D-5E6433495237}" type="sibTrans" cxnId="{56AFC305-F0EE-439A-A654-EBB1EA190E00}">
      <dgm:prSet/>
      <dgm:spPr/>
      <dgm:t>
        <a:bodyPr/>
        <a:lstStyle/>
        <a:p>
          <a:endParaRPr lang="en-US"/>
        </a:p>
      </dgm:t>
    </dgm:pt>
    <dgm:pt modelId="{5D5BEF41-5F00-41F5-9CFB-2A68476CC9B6}">
      <dgm:prSet/>
      <dgm:spPr/>
      <dgm:t>
        <a:bodyPr/>
        <a:lstStyle/>
        <a:p>
          <a:r>
            <a:rPr lang="en-US"/>
            <a:t>Dataset</a:t>
          </a:r>
        </a:p>
      </dgm:t>
    </dgm:pt>
    <dgm:pt modelId="{F65E7F4F-2EC7-4C45-8275-A862A5E0F950}" type="parTrans" cxnId="{F2747057-DBF4-4F34-B0C2-78077E66CA33}">
      <dgm:prSet/>
      <dgm:spPr/>
      <dgm:t>
        <a:bodyPr/>
        <a:lstStyle/>
        <a:p>
          <a:endParaRPr lang="en-US"/>
        </a:p>
      </dgm:t>
    </dgm:pt>
    <dgm:pt modelId="{FFFAFCAF-73F6-460F-B5DC-001EB48B9307}" type="sibTrans" cxnId="{F2747057-DBF4-4F34-B0C2-78077E66CA33}">
      <dgm:prSet/>
      <dgm:spPr/>
      <dgm:t>
        <a:bodyPr/>
        <a:lstStyle/>
        <a:p>
          <a:endParaRPr lang="en-US"/>
        </a:p>
      </dgm:t>
    </dgm:pt>
    <dgm:pt modelId="{37BE5F02-EBBA-4591-AF73-2019727F840F}">
      <dgm:prSet/>
      <dgm:spPr/>
      <dgm:t>
        <a:bodyPr/>
        <a:lstStyle/>
        <a:p>
          <a:r>
            <a:rPr lang="en-US"/>
            <a:t>Analysis Flow</a:t>
          </a:r>
          <a:br>
            <a:rPr lang="en-US"/>
          </a:br>
          <a:endParaRPr lang="en-US"/>
        </a:p>
      </dgm:t>
    </dgm:pt>
    <dgm:pt modelId="{3E912A26-B38D-4E56-B1E8-E5E4832E7408}" type="parTrans" cxnId="{647FEC9A-9438-44EC-AA5D-EC1858E3A974}">
      <dgm:prSet/>
      <dgm:spPr/>
      <dgm:t>
        <a:bodyPr/>
        <a:lstStyle/>
        <a:p>
          <a:endParaRPr lang="en-US"/>
        </a:p>
      </dgm:t>
    </dgm:pt>
    <dgm:pt modelId="{66993CB7-1BD8-48BD-B822-C961516E7C39}" type="sibTrans" cxnId="{647FEC9A-9438-44EC-AA5D-EC1858E3A974}">
      <dgm:prSet/>
      <dgm:spPr/>
      <dgm:t>
        <a:bodyPr/>
        <a:lstStyle/>
        <a:p>
          <a:endParaRPr lang="en-US"/>
        </a:p>
      </dgm:t>
    </dgm:pt>
    <dgm:pt modelId="{01143CDD-7F6C-4B02-8D03-BE3DB171DECA}">
      <dgm:prSet/>
      <dgm:spPr/>
      <dgm:t>
        <a:bodyPr/>
        <a:lstStyle/>
        <a:p>
          <a:r>
            <a:rPr lang="en-US"/>
            <a:t>Recommendation </a:t>
          </a:r>
        </a:p>
      </dgm:t>
    </dgm:pt>
    <dgm:pt modelId="{FFE9E413-EDBF-4765-B248-6700D1C9FC22}" type="parTrans" cxnId="{EF4F9159-91E1-43A1-B53C-D132552F33C8}">
      <dgm:prSet/>
      <dgm:spPr/>
      <dgm:t>
        <a:bodyPr/>
        <a:lstStyle/>
        <a:p>
          <a:endParaRPr lang="en-US"/>
        </a:p>
      </dgm:t>
    </dgm:pt>
    <dgm:pt modelId="{076C4AAB-81A1-4E96-B6EE-5469BD0BC73B}" type="sibTrans" cxnId="{EF4F9159-91E1-43A1-B53C-D132552F33C8}">
      <dgm:prSet/>
      <dgm:spPr/>
      <dgm:t>
        <a:bodyPr/>
        <a:lstStyle/>
        <a:p>
          <a:endParaRPr lang="en-US"/>
        </a:p>
      </dgm:t>
    </dgm:pt>
    <dgm:pt modelId="{B1A518A9-5CDB-4FF8-AB55-5C97616A79B1}">
      <dgm:prSet/>
      <dgm:spPr/>
      <dgm:t>
        <a:bodyPr/>
        <a:lstStyle/>
        <a:p>
          <a:r>
            <a:rPr lang="en-US"/>
            <a:t>Conclusion</a:t>
          </a:r>
          <a:br>
            <a:rPr lang="en-US"/>
          </a:br>
          <a:endParaRPr lang="en-US"/>
        </a:p>
      </dgm:t>
    </dgm:pt>
    <dgm:pt modelId="{A70021B2-1394-487B-AF83-9B5CA69928E2}" type="parTrans" cxnId="{35FE79DE-07F3-454F-83F9-E2BCE72CC502}">
      <dgm:prSet/>
      <dgm:spPr/>
      <dgm:t>
        <a:bodyPr/>
        <a:lstStyle/>
        <a:p>
          <a:endParaRPr lang="en-US"/>
        </a:p>
      </dgm:t>
    </dgm:pt>
    <dgm:pt modelId="{6E635648-68CC-4211-B9F6-246AE0144F99}" type="sibTrans" cxnId="{35FE79DE-07F3-454F-83F9-E2BCE72CC502}">
      <dgm:prSet/>
      <dgm:spPr/>
      <dgm:t>
        <a:bodyPr/>
        <a:lstStyle/>
        <a:p>
          <a:endParaRPr lang="en-US"/>
        </a:p>
      </dgm:t>
    </dgm:pt>
    <dgm:pt modelId="{91EEA336-86C3-FF4F-83C3-7669AF86B2A3}">
      <dgm:prSet/>
      <dgm:spPr/>
      <dgm:t>
        <a:bodyPr/>
        <a:lstStyle/>
        <a:p>
          <a:r>
            <a:rPr lang="en-US"/>
            <a:t>Reference</a:t>
          </a:r>
        </a:p>
      </dgm:t>
    </dgm:pt>
    <dgm:pt modelId="{AD0E156F-C8A8-FE42-8F80-81504C083B60}" type="parTrans" cxnId="{3C4FD9D3-7124-5945-847D-EAFCF28A76FD}">
      <dgm:prSet/>
      <dgm:spPr/>
      <dgm:t>
        <a:bodyPr/>
        <a:lstStyle/>
        <a:p>
          <a:endParaRPr lang="en-US"/>
        </a:p>
      </dgm:t>
    </dgm:pt>
    <dgm:pt modelId="{673EE1F6-12E3-3E4E-AC99-FE973B669E01}" type="sibTrans" cxnId="{3C4FD9D3-7124-5945-847D-EAFCF28A76FD}">
      <dgm:prSet/>
      <dgm:spPr/>
      <dgm:t>
        <a:bodyPr/>
        <a:lstStyle/>
        <a:p>
          <a:endParaRPr lang="en-US"/>
        </a:p>
      </dgm:t>
    </dgm:pt>
    <dgm:pt modelId="{29B9DCE6-2B83-434F-9B0E-D161CEEC54DB}" type="pres">
      <dgm:prSet presAssocID="{6E6A2D99-0F59-439D-B3D1-0DC021B4FE2D}" presName="root" presStyleCnt="0">
        <dgm:presLayoutVars>
          <dgm:dir/>
          <dgm:resizeHandles val="exact"/>
        </dgm:presLayoutVars>
      </dgm:prSet>
      <dgm:spPr/>
    </dgm:pt>
    <dgm:pt modelId="{6EDC2CB4-FF8E-41F2-81C1-D31ED5EF96F8}" type="pres">
      <dgm:prSet presAssocID="{6E6A2D99-0F59-439D-B3D1-0DC021B4FE2D}" presName="container" presStyleCnt="0">
        <dgm:presLayoutVars>
          <dgm:dir/>
          <dgm:resizeHandles val="exact"/>
        </dgm:presLayoutVars>
      </dgm:prSet>
      <dgm:spPr/>
    </dgm:pt>
    <dgm:pt modelId="{431E335F-A30E-4168-B612-4B09903251BD}" type="pres">
      <dgm:prSet presAssocID="{48F7510C-D109-4069-AF1F-2104C7B02E27}" presName="compNode" presStyleCnt="0"/>
      <dgm:spPr/>
    </dgm:pt>
    <dgm:pt modelId="{58095744-F641-475A-9B69-E8F7F702681B}" type="pres">
      <dgm:prSet presAssocID="{48F7510C-D109-4069-AF1F-2104C7B02E27}" presName="iconBgRect" presStyleLbl="bgShp" presStyleIdx="0" presStyleCnt="6"/>
      <dgm:spPr/>
    </dgm:pt>
    <dgm:pt modelId="{57173A31-C848-44D7-8437-DD6E881CC1F7}" type="pres">
      <dgm:prSet presAssocID="{48F7510C-D109-4069-AF1F-2104C7B02E2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8566086F-A0F0-4AA6-8BFC-C4F46BCAF636}" type="pres">
      <dgm:prSet presAssocID="{48F7510C-D109-4069-AF1F-2104C7B02E27}" presName="spaceRect" presStyleCnt="0"/>
      <dgm:spPr/>
    </dgm:pt>
    <dgm:pt modelId="{D12DA0F6-337E-42C8-B1BF-992192997A71}" type="pres">
      <dgm:prSet presAssocID="{48F7510C-D109-4069-AF1F-2104C7B02E27}" presName="textRect" presStyleLbl="revTx" presStyleIdx="0" presStyleCnt="6">
        <dgm:presLayoutVars>
          <dgm:chMax val="1"/>
          <dgm:chPref val="1"/>
        </dgm:presLayoutVars>
      </dgm:prSet>
      <dgm:spPr/>
    </dgm:pt>
    <dgm:pt modelId="{DCEBF00A-1853-40E8-B4DC-2CC3963FAF1E}" type="pres">
      <dgm:prSet presAssocID="{B795CB96-C1A9-4121-BE4D-5E6433495237}" presName="sibTrans" presStyleLbl="sibTrans2D1" presStyleIdx="0" presStyleCnt="0"/>
      <dgm:spPr/>
    </dgm:pt>
    <dgm:pt modelId="{CB7B5287-D001-407A-BF7C-91054B564D8B}" type="pres">
      <dgm:prSet presAssocID="{5D5BEF41-5F00-41F5-9CFB-2A68476CC9B6}" presName="compNode" presStyleCnt="0"/>
      <dgm:spPr/>
    </dgm:pt>
    <dgm:pt modelId="{7388145D-0DB4-4208-A697-6D221078FEB7}" type="pres">
      <dgm:prSet presAssocID="{5D5BEF41-5F00-41F5-9CFB-2A68476CC9B6}" presName="iconBgRect" presStyleLbl="bgShp" presStyleIdx="1" presStyleCnt="6"/>
      <dgm:spPr/>
    </dgm:pt>
    <dgm:pt modelId="{69245E1C-5518-4D35-BD74-167DA0AA7B10}" type="pres">
      <dgm:prSet presAssocID="{5D5BEF41-5F00-41F5-9CFB-2A68476CC9B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3E9AAF95-41DF-4C0F-AC7A-EA2552EA5996}" type="pres">
      <dgm:prSet presAssocID="{5D5BEF41-5F00-41F5-9CFB-2A68476CC9B6}" presName="spaceRect" presStyleCnt="0"/>
      <dgm:spPr/>
    </dgm:pt>
    <dgm:pt modelId="{B3BD3878-D777-48C5-8A5B-CE4D7ECA727E}" type="pres">
      <dgm:prSet presAssocID="{5D5BEF41-5F00-41F5-9CFB-2A68476CC9B6}" presName="textRect" presStyleLbl="revTx" presStyleIdx="1" presStyleCnt="6">
        <dgm:presLayoutVars>
          <dgm:chMax val="1"/>
          <dgm:chPref val="1"/>
        </dgm:presLayoutVars>
      </dgm:prSet>
      <dgm:spPr/>
    </dgm:pt>
    <dgm:pt modelId="{3CE608ED-BA81-431C-B730-196CEF23718E}" type="pres">
      <dgm:prSet presAssocID="{FFFAFCAF-73F6-460F-B5DC-001EB48B9307}" presName="sibTrans" presStyleLbl="sibTrans2D1" presStyleIdx="0" presStyleCnt="0"/>
      <dgm:spPr/>
    </dgm:pt>
    <dgm:pt modelId="{7349442D-C169-4BAE-8CCC-E1D83765265E}" type="pres">
      <dgm:prSet presAssocID="{37BE5F02-EBBA-4591-AF73-2019727F840F}" presName="compNode" presStyleCnt="0"/>
      <dgm:spPr/>
    </dgm:pt>
    <dgm:pt modelId="{E9E6C8F0-AF82-4AD7-8D28-9A634CA102BB}" type="pres">
      <dgm:prSet presAssocID="{37BE5F02-EBBA-4591-AF73-2019727F840F}" presName="iconBgRect" presStyleLbl="bgShp" presStyleIdx="2" presStyleCnt="6"/>
      <dgm:spPr/>
    </dgm:pt>
    <dgm:pt modelId="{38CADD1B-5116-4AE4-903E-7D34E64A29C2}" type="pres">
      <dgm:prSet presAssocID="{37BE5F02-EBBA-4591-AF73-2019727F840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0ADDE0FC-9621-4E5B-9F2B-E9FBE257746C}" type="pres">
      <dgm:prSet presAssocID="{37BE5F02-EBBA-4591-AF73-2019727F840F}" presName="spaceRect" presStyleCnt="0"/>
      <dgm:spPr/>
    </dgm:pt>
    <dgm:pt modelId="{0FFF18E9-BFD8-4FFA-8531-F9892ED6E4A1}" type="pres">
      <dgm:prSet presAssocID="{37BE5F02-EBBA-4591-AF73-2019727F840F}" presName="textRect" presStyleLbl="revTx" presStyleIdx="2" presStyleCnt="6">
        <dgm:presLayoutVars>
          <dgm:chMax val="1"/>
          <dgm:chPref val="1"/>
        </dgm:presLayoutVars>
      </dgm:prSet>
      <dgm:spPr/>
    </dgm:pt>
    <dgm:pt modelId="{347EC298-BD8A-4F80-AE5F-D1563C28EB81}" type="pres">
      <dgm:prSet presAssocID="{66993CB7-1BD8-48BD-B822-C961516E7C39}" presName="sibTrans" presStyleLbl="sibTrans2D1" presStyleIdx="0" presStyleCnt="0"/>
      <dgm:spPr/>
    </dgm:pt>
    <dgm:pt modelId="{D80B6927-58DC-4AE3-A7CE-0480A753C14B}" type="pres">
      <dgm:prSet presAssocID="{B1A518A9-5CDB-4FF8-AB55-5C97616A79B1}" presName="compNode" presStyleCnt="0"/>
      <dgm:spPr/>
    </dgm:pt>
    <dgm:pt modelId="{0E0DBA4F-1F6B-4A3D-8F7C-6933BB1B520F}" type="pres">
      <dgm:prSet presAssocID="{B1A518A9-5CDB-4FF8-AB55-5C97616A79B1}" presName="iconBgRect" presStyleLbl="bgShp" presStyleIdx="3" presStyleCnt="6"/>
      <dgm:spPr/>
    </dgm:pt>
    <dgm:pt modelId="{7C083AFD-CC57-4BDA-A925-B8C1483DA9F3}" type="pres">
      <dgm:prSet presAssocID="{B1A518A9-5CDB-4FF8-AB55-5C97616A79B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27346A3-7806-440F-A5AD-936CBDCA0096}" type="pres">
      <dgm:prSet presAssocID="{B1A518A9-5CDB-4FF8-AB55-5C97616A79B1}" presName="spaceRect" presStyleCnt="0"/>
      <dgm:spPr/>
    </dgm:pt>
    <dgm:pt modelId="{EE4D0B17-B25A-4E62-90F6-9C58208E0EBD}" type="pres">
      <dgm:prSet presAssocID="{B1A518A9-5CDB-4FF8-AB55-5C97616A79B1}" presName="textRect" presStyleLbl="revTx" presStyleIdx="3" presStyleCnt="6">
        <dgm:presLayoutVars>
          <dgm:chMax val="1"/>
          <dgm:chPref val="1"/>
        </dgm:presLayoutVars>
      </dgm:prSet>
      <dgm:spPr/>
    </dgm:pt>
    <dgm:pt modelId="{D9A56069-5C97-42DA-AC67-83B789E3E8E9}" type="pres">
      <dgm:prSet presAssocID="{6E635648-68CC-4211-B9F6-246AE0144F99}" presName="sibTrans" presStyleLbl="sibTrans2D1" presStyleIdx="0" presStyleCnt="0"/>
      <dgm:spPr/>
    </dgm:pt>
    <dgm:pt modelId="{8930CB54-31AC-4E50-86F4-6F92CCDAD9E8}" type="pres">
      <dgm:prSet presAssocID="{01143CDD-7F6C-4B02-8D03-BE3DB171DECA}" presName="compNode" presStyleCnt="0"/>
      <dgm:spPr/>
    </dgm:pt>
    <dgm:pt modelId="{0681B755-6A1F-4165-AFA3-6F0F244ADE8A}" type="pres">
      <dgm:prSet presAssocID="{01143CDD-7F6C-4B02-8D03-BE3DB171DECA}" presName="iconBgRect" presStyleLbl="bgShp" presStyleIdx="4" presStyleCnt="6"/>
      <dgm:spPr/>
    </dgm:pt>
    <dgm:pt modelId="{7634BB04-83DE-4FFD-96E7-78C0D92282A2}" type="pres">
      <dgm:prSet presAssocID="{01143CDD-7F6C-4B02-8D03-BE3DB171DEC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utral Face with No Fill"/>
        </a:ext>
      </dgm:extLst>
    </dgm:pt>
    <dgm:pt modelId="{20A4CF8A-13D9-4639-B87A-CCA5CB716DC3}" type="pres">
      <dgm:prSet presAssocID="{01143CDD-7F6C-4B02-8D03-BE3DB171DECA}" presName="spaceRect" presStyleCnt="0"/>
      <dgm:spPr/>
    </dgm:pt>
    <dgm:pt modelId="{A7E289DA-0AF6-4963-8F6F-FF25273F3E45}" type="pres">
      <dgm:prSet presAssocID="{01143CDD-7F6C-4B02-8D03-BE3DB171DECA}" presName="textRect" presStyleLbl="revTx" presStyleIdx="4" presStyleCnt="6">
        <dgm:presLayoutVars>
          <dgm:chMax val="1"/>
          <dgm:chPref val="1"/>
        </dgm:presLayoutVars>
      </dgm:prSet>
      <dgm:spPr/>
    </dgm:pt>
    <dgm:pt modelId="{4D3CCE8B-0C67-44DF-A6B9-1681A0D570E8}" type="pres">
      <dgm:prSet presAssocID="{076C4AAB-81A1-4E96-B6EE-5469BD0BC73B}" presName="sibTrans" presStyleLbl="sibTrans2D1" presStyleIdx="0" presStyleCnt="0"/>
      <dgm:spPr/>
    </dgm:pt>
    <dgm:pt modelId="{72E5D293-843D-4A82-A39D-A12E506D3025}" type="pres">
      <dgm:prSet presAssocID="{91EEA336-86C3-FF4F-83C3-7669AF86B2A3}" presName="compNode" presStyleCnt="0"/>
      <dgm:spPr/>
    </dgm:pt>
    <dgm:pt modelId="{2CE56345-FE6A-4AE9-81C1-B2AC68A73D42}" type="pres">
      <dgm:prSet presAssocID="{91EEA336-86C3-FF4F-83C3-7669AF86B2A3}" presName="iconBgRect" presStyleLbl="bgShp" presStyleIdx="5" presStyleCnt="6"/>
      <dgm:spPr/>
    </dgm:pt>
    <dgm:pt modelId="{096C4769-0093-439B-8E82-3FB20D85F527}" type="pres">
      <dgm:prSet presAssocID="{91EEA336-86C3-FF4F-83C3-7669AF86B2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6553787D-434A-4B28-A405-F286A6FFDC40}" type="pres">
      <dgm:prSet presAssocID="{91EEA336-86C3-FF4F-83C3-7669AF86B2A3}" presName="spaceRect" presStyleCnt="0"/>
      <dgm:spPr/>
    </dgm:pt>
    <dgm:pt modelId="{033ED0C7-142F-4CEB-A980-97863346F306}" type="pres">
      <dgm:prSet presAssocID="{91EEA336-86C3-FF4F-83C3-7669AF86B2A3}" presName="textRect" presStyleLbl="revTx" presStyleIdx="5" presStyleCnt="6">
        <dgm:presLayoutVars>
          <dgm:chMax val="1"/>
          <dgm:chPref val="1"/>
        </dgm:presLayoutVars>
      </dgm:prSet>
      <dgm:spPr/>
    </dgm:pt>
  </dgm:ptLst>
  <dgm:cxnLst>
    <dgm:cxn modelId="{56AFC305-F0EE-439A-A654-EBB1EA190E00}" srcId="{6E6A2D99-0F59-439D-B3D1-0DC021B4FE2D}" destId="{48F7510C-D109-4069-AF1F-2104C7B02E27}" srcOrd="0" destOrd="0" parTransId="{102A89A1-EF5B-4670-9E3E-4A41A484D182}" sibTransId="{B795CB96-C1A9-4121-BE4D-5E6433495237}"/>
    <dgm:cxn modelId="{3FFC5408-815D-244A-AA04-F3C26C170DEF}" type="presOf" srcId="{6E635648-68CC-4211-B9F6-246AE0144F99}" destId="{D9A56069-5C97-42DA-AC67-83B789E3E8E9}" srcOrd="0" destOrd="0" presId="urn:microsoft.com/office/officeart/2018/2/layout/IconCircleList"/>
    <dgm:cxn modelId="{292ED230-695B-E44F-8F39-BB8919007C3A}" type="presOf" srcId="{5D5BEF41-5F00-41F5-9CFB-2A68476CC9B6}" destId="{B3BD3878-D777-48C5-8A5B-CE4D7ECA727E}" srcOrd="0" destOrd="0" presId="urn:microsoft.com/office/officeart/2018/2/layout/IconCircleList"/>
    <dgm:cxn modelId="{D2F8C94E-E058-B443-9B38-AE9EBB244593}" type="presOf" srcId="{6E6A2D99-0F59-439D-B3D1-0DC021B4FE2D}" destId="{29B9DCE6-2B83-434F-9B0E-D161CEEC54DB}" srcOrd="0" destOrd="0" presId="urn:microsoft.com/office/officeart/2018/2/layout/IconCircleList"/>
    <dgm:cxn modelId="{F2747057-DBF4-4F34-B0C2-78077E66CA33}" srcId="{6E6A2D99-0F59-439D-B3D1-0DC021B4FE2D}" destId="{5D5BEF41-5F00-41F5-9CFB-2A68476CC9B6}" srcOrd="1" destOrd="0" parTransId="{F65E7F4F-2EC7-4C45-8275-A862A5E0F950}" sibTransId="{FFFAFCAF-73F6-460F-B5DC-001EB48B9307}"/>
    <dgm:cxn modelId="{EF4F9159-91E1-43A1-B53C-D132552F33C8}" srcId="{6E6A2D99-0F59-439D-B3D1-0DC021B4FE2D}" destId="{01143CDD-7F6C-4B02-8D03-BE3DB171DECA}" srcOrd="4" destOrd="0" parTransId="{FFE9E413-EDBF-4765-B248-6700D1C9FC22}" sibTransId="{076C4AAB-81A1-4E96-B6EE-5469BD0BC73B}"/>
    <dgm:cxn modelId="{8287845D-1D3F-DB4C-8C42-2E405E1B78AE}" type="presOf" srcId="{076C4AAB-81A1-4E96-B6EE-5469BD0BC73B}" destId="{4D3CCE8B-0C67-44DF-A6B9-1681A0D570E8}" srcOrd="0" destOrd="0" presId="urn:microsoft.com/office/officeart/2018/2/layout/IconCircleList"/>
    <dgm:cxn modelId="{647FEC9A-9438-44EC-AA5D-EC1858E3A974}" srcId="{6E6A2D99-0F59-439D-B3D1-0DC021B4FE2D}" destId="{37BE5F02-EBBA-4591-AF73-2019727F840F}" srcOrd="2" destOrd="0" parTransId="{3E912A26-B38D-4E56-B1E8-E5E4832E7408}" sibTransId="{66993CB7-1BD8-48BD-B822-C961516E7C39}"/>
    <dgm:cxn modelId="{EDB9F7B5-7F44-2241-B53C-ECC23D1049E5}" type="presOf" srcId="{48F7510C-D109-4069-AF1F-2104C7B02E27}" destId="{D12DA0F6-337E-42C8-B1BF-992192997A71}" srcOrd="0" destOrd="0" presId="urn:microsoft.com/office/officeart/2018/2/layout/IconCircleList"/>
    <dgm:cxn modelId="{9A4F1BB6-F2B0-1548-A083-BF9C22B56A2B}" type="presOf" srcId="{B1A518A9-5CDB-4FF8-AB55-5C97616A79B1}" destId="{EE4D0B17-B25A-4E62-90F6-9C58208E0EBD}" srcOrd="0" destOrd="0" presId="urn:microsoft.com/office/officeart/2018/2/layout/IconCircleList"/>
    <dgm:cxn modelId="{870CEAB8-4354-1D41-8E53-9EBE675818E5}" type="presOf" srcId="{91EEA336-86C3-FF4F-83C3-7669AF86B2A3}" destId="{033ED0C7-142F-4CEB-A980-97863346F306}" srcOrd="0" destOrd="0" presId="urn:microsoft.com/office/officeart/2018/2/layout/IconCircleList"/>
    <dgm:cxn modelId="{D5ECAACC-81C8-8E4A-8D93-9D5FEE6340D4}" type="presOf" srcId="{37BE5F02-EBBA-4591-AF73-2019727F840F}" destId="{0FFF18E9-BFD8-4FFA-8531-F9892ED6E4A1}" srcOrd="0" destOrd="0" presId="urn:microsoft.com/office/officeart/2018/2/layout/IconCircleList"/>
    <dgm:cxn modelId="{3C4FD9D3-7124-5945-847D-EAFCF28A76FD}" srcId="{6E6A2D99-0F59-439D-B3D1-0DC021B4FE2D}" destId="{91EEA336-86C3-FF4F-83C3-7669AF86B2A3}" srcOrd="5" destOrd="0" parTransId="{AD0E156F-C8A8-FE42-8F80-81504C083B60}" sibTransId="{673EE1F6-12E3-3E4E-AC99-FE973B669E01}"/>
    <dgm:cxn modelId="{04CD49D7-E701-BC43-A06A-BF3D06C5EF0E}" type="presOf" srcId="{FFFAFCAF-73F6-460F-B5DC-001EB48B9307}" destId="{3CE608ED-BA81-431C-B730-196CEF23718E}" srcOrd="0" destOrd="0" presId="urn:microsoft.com/office/officeart/2018/2/layout/IconCircleList"/>
    <dgm:cxn modelId="{29DE4CDB-F6AE-DF43-AC81-3AF2945AFC14}" type="presOf" srcId="{01143CDD-7F6C-4B02-8D03-BE3DB171DECA}" destId="{A7E289DA-0AF6-4963-8F6F-FF25273F3E45}" srcOrd="0" destOrd="0" presId="urn:microsoft.com/office/officeart/2018/2/layout/IconCircleList"/>
    <dgm:cxn modelId="{CCC216DD-3F66-E940-880E-DC2EAB8128A5}" type="presOf" srcId="{66993CB7-1BD8-48BD-B822-C961516E7C39}" destId="{347EC298-BD8A-4F80-AE5F-D1563C28EB81}" srcOrd="0" destOrd="0" presId="urn:microsoft.com/office/officeart/2018/2/layout/IconCircleList"/>
    <dgm:cxn modelId="{35FE79DE-07F3-454F-83F9-E2BCE72CC502}" srcId="{6E6A2D99-0F59-439D-B3D1-0DC021B4FE2D}" destId="{B1A518A9-5CDB-4FF8-AB55-5C97616A79B1}" srcOrd="3" destOrd="0" parTransId="{A70021B2-1394-487B-AF83-9B5CA69928E2}" sibTransId="{6E635648-68CC-4211-B9F6-246AE0144F99}"/>
    <dgm:cxn modelId="{0AB919E9-4DB9-6247-B349-FAD600EDD99A}" type="presOf" srcId="{B795CB96-C1A9-4121-BE4D-5E6433495237}" destId="{DCEBF00A-1853-40E8-B4DC-2CC3963FAF1E}" srcOrd="0" destOrd="0" presId="urn:microsoft.com/office/officeart/2018/2/layout/IconCircleList"/>
    <dgm:cxn modelId="{5B476C1A-2170-F34B-9409-929A7A9F5823}" type="presParOf" srcId="{29B9DCE6-2B83-434F-9B0E-D161CEEC54DB}" destId="{6EDC2CB4-FF8E-41F2-81C1-D31ED5EF96F8}" srcOrd="0" destOrd="0" presId="urn:microsoft.com/office/officeart/2018/2/layout/IconCircleList"/>
    <dgm:cxn modelId="{6D2D3D75-471C-874B-9049-3633882EA0AE}" type="presParOf" srcId="{6EDC2CB4-FF8E-41F2-81C1-D31ED5EF96F8}" destId="{431E335F-A30E-4168-B612-4B09903251BD}" srcOrd="0" destOrd="0" presId="urn:microsoft.com/office/officeart/2018/2/layout/IconCircleList"/>
    <dgm:cxn modelId="{12BA7CA5-13DA-314F-B74F-968CB7406E37}" type="presParOf" srcId="{431E335F-A30E-4168-B612-4B09903251BD}" destId="{58095744-F641-475A-9B69-E8F7F702681B}" srcOrd="0" destOrd="0" presId="urn:microsoft.com/office/officeart/2018/2/layout/IconCircleList"/>
    <dgm:cxn modelId="{727B374D-256B-5443-8E87-C69E3AD42F91}" type="presParOf" srcId="{431E335F-A30E-4168-B612-4B09903251BD}" destId="{57173A31-C848-44D7-8437-DD6E881CC1F7}" srcOrd="1" destOrd="0" presId="urn:microsoft.com/office/officeart/2018/2/layout/IconCircleList"/>
    <dgm:cxn modelId="{E9918E1B-8D35-FF43-81EB-5577DA1A8BFB}" type="presParOf" srcId="{431E335F-A30E-4168-B612-4B09903251BD}" destId="{8566086F-A0F0-4AA6-8BFC-C4F46BCAF636}" srcOrd="2" destOrd="0" presId="urn:microsoft.com/office/officeart/2018/2/layout/IconCircleList"/>
    <dgm:cxn modelId="{BB470FA5-73AC-EC46-B8B4-282E273E3F65}" type="presParOf" srcId="{431E335F-A30E-4168-B612-4B09903251BD}" destId="{D12DA0F6-337E-42C8-B1BF-992192997A71}" srcOrd="3" destOrd="0" presId="urn:microsoft.com/office/officeart/2018/2/layout/IconCircleList"/>
    <dgm:cxn modelId="{ECDD848F-6E31-6447-B5C6-91B8422DDFE8}" type="presParOf" srcId="{6EDC2CB4-FF8E-41F2-81C1-D31ED5EF96F8}" destId="{DCEBF00A-1853-40E8-B4DC-2CC3963FAF1E}" srcOrd="1" destOrd="0" presId="urn:microsoft.com/office/officeart/2018/2/layout/IconCircleList"/>
    <dgm:cxn modelId="{772B856B-EDCA-8748-BFF2-F6B595772CF2}" type="presParOf" srcId="{6EDC2CB4-FF8E-41F2-81C1-D31ED5EF96F8}" destId="{CB7B5287-D001-407A-BF7C-91054B564D8B}" srcOrd="2" destOrd="0" presId="urn:microsoft.com/office/officeart/2018/2/layout/IconCircleList"/>
    <dgm:cxn modelId="{0B191164-E3BD-E84A-8ED6-6995E51DF502}" type="presParOf" srcId="{CB7B5287-D001-407A-BF7C-91054B564D8B}" destId="{7388145D-0DB4-4208-A697-6D221078FEB7}" srcOrd="0" destOrd="0" presId="urn:microsoft.com/office/officeart/2018/2/layout/IconCircleList"/>
    <dgm:cxn modelId="{C9A3DF8D-FE6C-2547-96F7-06ECF60AAED7}" type="presParOf" srcId="{CB7B5287-D001-407A-BF7C-91054B564D8B}" destId="{69245E1C-5518-4D35-BD74-167DA0AA7B10}" srcOrd="1" destOrd="0" presId="urn:microsoft.com/office/officeart/2018/2/layout/IconCircleList"/>
    <dgm:cxn modelId="{B044F63E-C625-D044-B5B4-2AB7CA81F7FB}" type="presParOf" srcId="{CB7B5287-D001-407A-BF7C-91054B564D8B}" destId="{3E9AAF95-41DF-4C0F-AC7A-EA2552EA5996}" srcOrd="2" destOrd="0" presId="urn:microsoft.com/office/officeart/2018/2/layout/IconCircleList"/>
    <dgm:cxn modelId="{A034EB85-413A-864D-AEF2-13DC29770FD5}" type="presParOf" srcId="{CB7B5287-D001-407A-BF7C-91054B564D8B}" destId="{B3BD3878-D777-48C5-8A5B-CE4D7ECA727E}" srcOrd="3" destOrd="0" presId="urn:microsoft.com/office/officeart/2018/2/layout/IconCircleList"/>
    <dgm:cxn modelId="{2ED79905-5D41-B846-ADBD-D5BF364C8D58}" type="presParOf" srcId="{6EDC2CB4-FF8E-41F2-81C1-D31ED5EF96F8}" destId="{3CE608ED-BA81-431C-B730-196CEF23718E}" srcOrd="3" destOrd="0" presId="urn:microsoft.com/office/officeart/2018/2/layout/IconCircleList"/>
    <dgm:cxn modelId="{FDB42353-1DAE-4C46-A8C0-7184063991FC}" type="presParOf" srcId="{6EDC2CB4-FF8E-41F2-81C1-D31ED5EF96F8}" destId="{7349442D-C169-4BAE-8CCC-E1D83765265E}" srcOrd="4" destOrd="0" presId="urn:microsoft.com/office/officeart/2018/2/layout/IconCircleList"/>
    <dgm:cxn modelId="{5FBD7CDF-E423-BB4C-B8E9-0EB0B0D989DA}" type="presParOf" srcId="{7349442D-C169-4BAE-8CCC-E1D83765265E}" destId="{E9E6C8F0-AF82-4AD7-8D28-9A634CA102BB}" srcOrd="0" destOrd="0" presId="urn:microsoft.com/office/officeart/2018/2/layout/IconCircleList"/>
    <dgm:cxn modelId="{55A77B50-9066-DD4F-A40D-BE73E0F92FDD}" type="presParOf" srcId="{7349442D-C169-4BAE-8CCC-E1D83765265E}" destId="{38CADD1B-5116-4AE4-903E-7D34E64A29C2}" srcOrd="1" destOrd="0" presId="urn:microsoft.com/office/officeart/2018/2/layout/IconCircleList"/>
    <dgm:cxn modelId="{3F197F8F-F410-8B49-BB1F-E796C41D76DD}" type="presParOf" srcId="{7349442D-C169-4BAE-8CCC-E1D83765265E}" destId="{0ADDE0FC-9621-4E5B-9F2B-E9FBE257746C}" srcOrd="2" destOrd="0" presId="urn:microsoft.com/office/officeart/2018/2/layout/IconCircleList"/>
    <dgm:cxn modelId="{8F3EB7DD-F67C-4F47-B68F-4BB48A0AE649}" type="presParOf" srcId="{7349442D-C169-4BAE-8CCC-E1D83765265E}" destId="{0FFF18E9-BFD8-4FFA-8531-F9892ED6E4A1}" srcOrd="3" destOrd="0" presId="urn:microsoft.com/office/officeart/2018/2/layout/IconCircleList"/>
    <dgm:cxn modelId="{7D256FCB-18B9-8E4B-99BB-ED6B4ECFA968}" type="presParOf" srcId="{6EDC2CB4-FF8E-41F2-81C1-D31ED5EF96F8}" destId="{347EC298-BD8A-4F80-AE5F-D1563C28EB81}" srcOrd="5" destOrd="0" presId="urn:microsoft.com/office/officeart/2018/2/layout/IconCircleList"/>
    <dgm:cxn modelId="{96007109-2C88-0B4E-9384-9FDE8A70A8B3}" type="presParOf" srcId="{6EDC2CB4-FF8E-41F2-81C1-D31ED5EF96F8}" destId="{D80B6927-58DC-4AE3-A7CE-0480A753C14B}" srcOrd="6" destOrd="0" presId="urn:microsoft.com/office/officeart/2018/2/layout/IconCircleList"/>
    <dgm:cxn modelId="{46EC923A-D42F-2048-AFAC-478B30C08376}" type="presParOf" srcId="{D80B6927-58DC-4AE3-A7CE-0480A753C14B}" destId="{0E0DBA4F-1F6B-4A3D-8F7C-6933BB1B520F}" srcOrd="0" destOrd="0" presId="urn:microsoft.com/office/officeart/2018/2/layout/IconCircleList"/>
    <dgm:cxn modelId="{A639F47E-6959-7549-BA24-FC673534A00D}" type="presParOf" srcId="{D80B6927-58DC-4AE3-A7CE-0480A753C14B}" destId="{7C083AFD-CC57-4BDA-A925-B8C1483DA9F3}" srcOrd="1" destOrd="0" presId="urn:microsoft.com/office/officeart/2018/2/layout/IconCircleList"/>
    <dgm:cxn modelId="{DF8340D9-C6BB-C749-9BB8-F679DDB2D653}" type="presParOf" srcId="{D80B6927-58DC-4AE3-A7CE-0480A753C14B}" destId="{127346A3-7806-440F-A5AD-936CBDCA0096}" srcOrd="2" destOrd="0" presId="urn:microsoft.com/office/officeart/2018/2/layout/IconCircleList"/>
    <dgm:cxn modelId="{4C3152E7-C1A8-B14A-9F7A-A16E9DC152D4}" type="presParOf" srcId="{D80B6927-58DC-4AE3-A7CE-0480A753C14B}" destId="{EE4D0B17-B25A-4E62-90F6-9C58208E0EBD}" srcOrd="3" destOrd="0" presId="urn:microsoft.com/office/officeart/2018/2/layout/IconCircleList"/>
    <dgm:cxn modelId="{5800000C-3D65-3A4B-864A-7E9E90A1E837}" type="presParOf" srcId="{6EDC2CB4-FF8E-41F2-81C1-D31ED5EF96F8}" destId="{D9A56069-5C97-42DA-AC67-83B789E3E8E9}" srcOrd="7" destOrd="0" presId="urn:microsoft.com/office/officeart/2018/2/layout/IconCircleList"/>
    <dgm:cxn modelId="{2294D418-6B60-5149-B766-D01065996F3B}" type="presParOf" srcId="{6EDC2CB4-FF8E-41F2-81C1-D31ED5EF96F8}" destId="{8930CB54-31AC-4E50-86F4-6F92CCDAD9E8}" srcOrd="8" destOrd="0" presId="urn:microsoft.com/office/officeart/2018/2/layout/IconCircleList"/>
    <dgm:cxn modelId="{25B1F5E8-9F2D-074B-AF0A-57D59E31EF11}" type="presParOf" srcId="{8930CB54-31AC-4E50-86F4-6F92CCDAD9E8}" destId="{0681B755-6A1F-4165-AFA3-6F0F244ADE8A}" srcOrd="0" destOrd="0" presId="urn:microsoft.com/office/officeart/2018/2/layout/IconCircleList"/>
    <dgm:cxn modelId="{1D6B59CF-B04E-4744-8DB0-5AE336A60A23}" type="presParOf" srcId="{8930CB54-31AC-4E50-86F4-6F92CCDAD9E8}" destId="{7634BB04-83DE-4FFD-96E7-78C0D92282A2}" srcOrd="1" destOrd="0" presId="urn:microsoft.com/office/officeart/2018/2/layout/IconCircleList"/>
    <dgm:cxn modelId="{3DFC89CB-18B5-9849-9B41-70FB04490F4B}" type="presParOf" srcId="{8930CB54-31AC-4E50-86F4-6F92CCDAD9E8}" destId="{20A4CF8A-13D9-4639-B87A-CCA5CB716DC3}" srcOrd="2" destOrd="0" presId="urn:microsoft.com/office/officeart/2018/2/layout/IconCircleList"/>
    <dgm:cxn modelId="{34C20B4B-D81E-AF4E-B4A7-4A9E1934E7E0}" type="presParOf" srcId="{8930CB54-31AC-4E50-86F4-6F92CCDAD9E8}" destId="{A7E289DA-0AF6-4963-8F6F-FF25273F3E45}" srcOrd="3" destOrd="0" presId="urn:microsoft.com/office/officeart/2018/2/layout/IconCircleList"/>
    <dgm:cxn modelId="{F996D146-F5BB-1642-89F3-CF0114F3D0DE}" type="presParOf" srcId="{6EDC2CB4-FF8E-41F2-81C1-D31ED5EF96F8}" destId="{4D3CCE8B-0C67-44DF-A6B9-1681A0D570E8}" srcOrd="9" destOrd="0" presId="urn:microsoft.com/office/officeart/2018/2/layout/IconCircleList"/>
    <dgm:cxn modelId="{02E7783D-D947-C846-AC82-2C153ECA785B}" type="presParOf" srcId="{6EDC2CB4-FF8E-41F2-81C1-D31ED5EF96F8}" destId="{72E5D293-843D-4A82-A39D-A12E506D3025}" srcOrd="10" destOrd="0" presId="urn:microsoft.com/office/officeart/2018/2/layout/IconCircleList"/>
    <dgm:cxn modelId="{B1CE88BE-DE72-014F-A4D3-809F7E174761}" type="presParOf" srcId="{72E5D293-843D-4A82-A39D-A12E506D3025}" destId="{2CE56345-FE6A-4AE9-81C1-B2AC68A73D42}" srcOrd="0" destOrd="0" presId="urn:microsoft.com/office/officeart/2018/2/layout/IconCircleList"/>
    <dgm:cxn modelId="{56538E1F-37B8-BB45-BCE4-A5C023F08429}" type="presParOf" srcId="{72E5D293-843D-4A82-A39D-A12E506D3025}" destId="{096C4769-0093-439B-8E82-3FB20D85F527}" srcOrd="1" destOrd="0" presId="urn:microsoft.com/office/officeart/2018/2/layout/IconCircleList"/>
    <dgm:cxn modelId="{70E2B7D7-61A5-AD44-84F2-5F89E2570225}" type="presParOf" srcId="{72E5D293-843D-4A82-A39D-A12E506D3025}" destId="{6553787D-434A-4B28-A405-F286A6FFDC40}" srcOrd="2" destOrd="0" presId="urn:microsoft.com/office/officeart/2018/2/layout/IconCircleList"/>
    <dgm:cxn modelId="{24D2EEDA-B4FE-F64F-9F44-713D96834598}" type="presParOf" srcId="{72E5D293-843D-4A82-A39D-A12E506D3025}" destId="{033ED0C7-142F-4CEB-A980-97863346F3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F69154C-621B-49E1-8645-C914E7950E68}"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453D6AC9-A4C2-4954-9AE3-323C5282142F}">
      <dgm:prSet/>
      <dgm:spPr/>
      <dgm:t>
        <a:bodyPr/>
        <a:lstStyle/>
        <a:p>
          <a:r>
            <a:rPr lang="en-US" b="1"/>
            <a:t>With Label 2:</a:t>
          </a:r>
          <a:endParaRPr lang="en-US"/>
        </a:p>
      </dgm:t>
    </dgm:pt>
    <dgm:pt modelId="{A2848F1D-7CBB-425B-B2B0-86F7A278B227}" type="parTrans" cxnId="{44A0C85A-D080-4C72-8A4A-C665FF774294}">
      <dgm:prSet/>
      <dgm:spPr/>
      <dgm:t>
        <a:bodyPr/>
        <a:lstStyle/>
        <a:p>
          <a:endParaRPr lang="en-US"/>
        </a:p>
      </dgm:t>
    </dgm:pt>
    <dgm:pt modelId="{B555C896-C773-4E81-8B20-172480BEE5A7}" type="sibTrans" cxnId="{44A0C85A-D080-4C72-8A4A-C665FF774294}">
      <dgm:prSet/>
      <dgm:spPr/>
      <dgm:t>
        <a:bodyPr/>
        <a:lstStyle/>
        <a:p>
          <a:endParaRPr lang="en-US"/>
        </a:p>
      </dgm:t>
    </dgm:pt>
    <dgm:pt modelId="{3A22F657-53A1-49A0-9450-21C234B360FC}">
      <dgm:prSet/>
      <dgm:spPr/>
      <dgm:t>
        <a:bodyPr/>
        <a:lstStyle/>
        <a:p>
          <a:r>
            <a:rPr lang="en-US"/>
            <a:t>The precision rate (0.94) for both negative and posistive sentiments is higher and performed better than Logistic regression. Even if we compare the recall and f1-score of negative sentiments, we will find that the Random Forests model (recall:0.61, f1-score:0.74) has performed better again than Logistic regression (recall:0.50, f1-score:0.64). In terms of accuracy rate, Random Forests model (0.9274) has performed better than Logistic Regression (0.9055).</a:t>
          </a:r>
        </a:p>
      </dgm:t>
    </dgm:pt>
    <dgm:pt modelId="{C09A609E-6679-4E9A-BEB9-7DB356BBAC25}" type="parTrans" cxnId="{16E49F94-182A-4185-94FB-F61F7414AC84}">
      <dgm:prSet/>
      <dgm:spPr/>
      <dgm:t>
        <a:bodyPr/>
        <a:lstStyle/>
        <a:p>
          <a:endParaRPr lang="en-US"/>
        </a:p>
      </dgm:t>
    </dgm:pt>
    <dgm:pt modelId="{8E2746FC-E7CD-4423-B6AE-8F33A52E40E6}" type="sibTrans" cxnId="{16E49F94-182A-4185-94FB-F61F7414AC84}">
      <dgm:prSet/>
      <dgm:spPr/>
      <dgm:t>
        <a:bodyPr/>
        <a:lstStyle/>
        <a:p>
          <a:endParaRPr lang="en-US"/>
        </a:p>
      </dgm:t>
    </dgm:pt>
    <dgm:pt modelId="{0D7A1CC7-D24C-46A2-86A6-8858777F7B75}">
      <dgm:prSet/>
      <dgm:spPr/>
      <dgm:t>
        <a:bodyPr/>
        <a:lstStyle/>
        <a:p>
          <a:r>
            <a:rPr lang="en-US" b="1"/>
            <a:t>With Label 3:</a:t>
          </a:r>
          <a:endParaRPr lang="en-US"/>
        </a:p>
      </dgm:t>
    </dgm:pt>
    <dgm:pt modelId="{AD4E5533-A83E-4A1E-8C7B-B4E7919E5144}" type="parTrans" cxnId="{46907A14-4201-441F-9D6F-8720C94DA3F3}">
      <dgm:prSet/>
      <dgm:spPr/>
      <dgm:t>
        <a:bodyPr/>
        <a:lstStyle/>
        <a:p>
          <a:endParaRPr lang="en-US"/>
        </a:p>
      </dgm:t>
    </dgm:pt>
    <dgm:pt modelId="{8D6F2D31-9C02-40DB-94FC-892A207F21FF}" type="sibTrans" cxnId="{46907A14-4201-441F-9D6F-8720C94DA3F3}">
      <dgm:prSet/>
      <dgm:spPr/>
      <dgm:t>
        <a:bodyPr/>
        <a:lstStyle/>
        <a:p>
          <a:endParaRPr lang="en-US"/>
        </a:p>
      </dgm:t>
    </dgm:pt>
    <dgm:pt modelId="{7ED52E7F-2462-477B-B16D-1994204F6395}">
      <dgm:prSet/>
      <dgm:spPr/>
      <dgm:t>
        <a:bodyPr/>
        <a:lstStyle/>
        <a:p>
          <a:r>
            <a:rPr lang="en-US"/>
            <a:t>Accuracy score: Accuracy score of Random forest (0.9274) is higher than that of the logistic regression (0.9055). Precision scores for all three sentiments- negative:0, nuetral:1, positive: 2 are better in Random Forest model than logistic regression. Recall rates for all three sentiments- negative:0, nuetral:1, positive: 2 are better in Random Forest model than logistic regression. F1-score for all three sentiments- negative:0, nuetral:1, positive: 2 are better in Random Forest model than logistic regression</a:t>
          </a:r>
        </a:p>
      </dgm:t>
    </dgm:pt>
    <dgm:pt modelId="{EA399E21-CA6B-42CD-905C-0D4DC3569854}" type="parTrans" cxnId="{AE9CC09D-3B0C-4611-8136-64704D581303}">
      <dgm:prSet/>
      <dgm:spPr/>
      <dgm:t>
        <a:bodyPr/>
        <a:lstStyle/>
        <a:p>
          <a:endParaRPr lang="en-US"/>
        </a:p>
      </dgm:t>
    </dgm:pt>
    <dgm:pt modelId="{15694728-2D98-4392-A091-78BD798AF0DF}" type="sibTrans" cxnId="{AE9CC09D-3B0C-4611-8136-64704D581303}">
      <dgm:prSet/>
      <dgm:spPr/>
      <dgm:t>
        <a:bodyPr/>
        <a:lstStyle/>
        <a:p>
          <a:endParaRPr lang="en-US"/>
        </a:p>
      </dgm:t>
    </dgm:pt>
    <dgm:pt modelId="{42B7C027-E08C-C041-BA77-B6610306528E}" type="pres">
      <dgm:prSet presAssocID="{DF69154C-621B-49E1-8645-C914E7950E68}" presName="linear" presStyleCnt="0">
        <dgm:presLayoutVars>
          <dgm:dir/>
          <dgm:animLvl val="lvl"/>
          <dgm:resizeHandles val="exact"/>
        </dgm:presLayoutVars>
      </dgm:prSet>
      <dgm:spPr/>
    </dgm:pt>
    <dgm:pt modelId="{86FD3E2C-7771-C747-B925-FB93BD57C1D7}" type="pres">
      <dgm:prSet presAssocID="{453D6AC9-A4C2-4954-9AE3-323C5282142F}" presName="parentLin" presStyleCnt="0"/>
      <dgm:spPr/>
    </dgm:pt>
    <dgm:pt modelId="{33F0C99C-C29A-624A-BEA9-BEDC8E06FCC3}" type="pres">
      <dgm:prSet presAssocID="{453D6AC9-A4C2-4954-9AE3-323C5282142F}" presName="parentLeftMargin" presStyleLbl="node1" presStyleIdx="0" presStyleCnt="2"/>
      <dgm:spPr/>
    </dgm:pt>
    <dgm:pt modelId="{DF02C2C1-DBD5-414B-AF0B-D6305662B8C0}" type="pres">
      <dgm:prSet presAssocID="{453D6AC9-A4C2-4954-9AE3-323C5282142F}" presName="parentText" presStyleLbl="node1" presStyleIdx="0" presStyleCnt="2">
        <dgm:presLayoutVars>
          <dgm:chMax val="0"/>
          <dgm:bulletEnabled val="1"/>
        </dgm:presLayoutVars>
      </dgm:prSet>
      <dgm:spPr/>
    </dgm:pt>
    <dgm:pt modelId="{FFD12E3F-0C35-D944-BE3B-6FE92A0AFF54}" type="pres">
      <dgm:prSet presAssocID="{453D6AC9-A4C2-4954-9AE3-323C5282142F}" presName="negativeSpace" presStyleCnt="0"/>
      <dgm:spPr/>
    </dgm:pt>
    <dgm:pt modelId="{60439156-6DE1-8C43-90FA-2A6DE1B5A6C7}" type="pres">
      <dgm:prSet presAssocID="{453D6AC9-A4C2-4954-9AE3-323C5282142F}" presName="childText" presStyleLbl="conFgAcc1" presStyleIdx="0" presStyleCnt="2">
        <dgm:presLayoutVars>
          <dgm:bulletEnabled val="1"/>
        </dgm:presLayoutVars>
      </dgm:prSet>
      <dgm:spPr/>
    </dgm:pt>
    <dgm:pt modelId="{190C258F-D34C-844D-826B-26C958EF26F7}" type="pres">
      <dgm:prSet presAssocID="{B555C896-C773-4E81-8B20-172480BEE5A7}" presName="spaceBetweenRectangles" presStyleCnt="0"/>
      <dgm:spPr/>
    </dgm:pt>
    <dgm:pt modelId="{14E91DCF-C3EB-FA4E-9A18-5F11B15964BC}" type="pres">
      <dgm:prSet presAssocID="{0D7A1CC7-D24C-46A2-86A6-8858777F7B75}" presName="parentLin" presStyleCnt="0"/>
      <dgm:spPr/>
    </dgm:pt>
    <dgm:pt modelId="{6FAB6257-7105-8945-A84F-0CDDBBCB3B12}" type="pres">
      <dgm:prSet presAssocID="{0D7A1CC7-D24C-46A2-86A6-8858777F7B75}" presName="parentLeftMargin" presStyleLbl="node1" presStyleIdx="0" presStyleCnt="2"/>
      <dgm:spPr/>
    </dgm:pt>
    <dgm:pt modelId="{8B5D92AA-8927-6045-9ABA-F62EEE9A2612}" type="pres">
      <dgm:prSet presAssocID="{0D7A1CC7-D24C-46A2-86A6-8858777F7B75}" presName="parentText" presStyleLbl="node1" presStyleIdx="1" presStyleCnt="2">
        <dgm:presLayoutVars>
          <dgm:chMax val="0"/>
          <dgm:bulletEnabled val="1"/>
        </dgm:presLayoutVars>
      </dgm:prSet>
      <dgm:spPr/>
    </dgm:pt>
    <dgm:pt modelId="{2868F27C-A5BC-C346-81B0-2B41E6DD2B4F}" type="pres">
      <dgm:prSet presAssocID="{0D7A1CC7-D24C-46A2-86A6-8858777F7B75}" presName="negativeSpace" presStyleCnt="0"/>
      <dgm:spPr/>
    </dgm:pt>
    <dgm:pt modelId="{143B24A4-C078-3748-B379-FF18BFCF9E79}" type="pres">
      <dgm:prSet presAssocID="{0D7A1CC7-D24C-46A2-86A6-8858777F7B75}" presName="childText" presStyleLbl="conFgAcc1" presStyleIdx="1" presStyleCnt="2">
        <dgm:presLayoutVars>
          <dgm:bulletEnabled val="1"/>
        </dgm:presLayoutVars>
      </dgm:prSet>
      <dgm:spPr/>
    </dgm:pt>
  </dgm:ptLst>
  <dgm:cxnLst>
    <dgm:cxn modelId="{46907A14-4201-441F-9D6F-8720C94DA3F3}" srcId="{DF69154C-621B-49E1-8645-C914E7950E68}" destId="{0D7A1CC7-D24C-46A2-86A6-8858777F7B75}" srcOrd="1" destOrd="0" parTransId="{AD4E5533-A83E-4A1E-8C7B-B4E7919E5144}" sibTransId="{8D6F2D31-9C02-40DB-94FC-892A207F21FF}"/>
    <dgm:cxn modelId="{EF2EB924-C59E-DB4B-A642-3C76229DEA9C}" type="presOf" srcId="{453D6AC9-A4C2-4954-9AE3-323C5282142F}" destId="{DF02C2C1-DBD5-414B-AF0B-D6305662B8C0}" srcOrd="1" destOrd="0" presId="urn:microsoft.com/office/officeart/2005/8/layout/list1"/>
    <dgm:cxn modelId="{C0D84942-0975-3C44-B27D-F759BE5A90DD}" type="presOf" srcId="{453D6AC9-A4C2-4954-9AE3-323C5282142F}" destId="{33F0C99C-C29A-624A-BEA9-BEDC8E06FCC3}" srcOrd="0" destOrd="0" presId="urn:microsoft.com/office/officeart/2005/8/layout/list1"/>
    <dgm:cxn modelId="{44A0C85A-D080-4C72-8A4A-C665FF774294}" srcId="{DF69154C-621B-49E1-8645-C914E7950E68}" destId="{453D6AC9-A4C2-4954-9AE3-323C5282142F}" srcOrd="0" destOrd="0" parTransId="{A2848F1D-7CBB-425B-B2B0-86F7A278B227}" sibTransId="{B555C896-C773-4E81-8B20-172480BEE5A7}"/>
    <dgm:cxn modelId="{16E49F94-182A-4185-94FB-F61F7414AC84}" srcId="{453D6AC9-A4C2-4954-9AE3-323C5282142F}" destId="{3A22F657-53A1-49A0-9450-21C234B360FC}" srcOrd="0" destOrd="0" parTransId="{C09A609E-6679-4E9A-BEB9-7DB356BBAC25}" sibTransId="{8E2746FC-E7CD-4423-B6AE-8F33A52E40E6}"/>
    <dgm:cxn modelId="{207DB697-489E-2D40-9AD6-7994508C5A5A}" type="presOf" srcId="{0D7A1CC7-D24C-46A2-86A6-8858777F7B75}" destId="{6FAB6257-7105-8945-A84F-0CDDBBCB3B12}" srcOrd="0" destOrd="0" presId="urn:microsoft.com/office/officeart/2005/8/layout/list1"/>
    <dgm:cxn modelId="{AE9CC09D-3B0C-4611-8136-64704D581303}" srcId="{0D7A1CC7-D24C-46A2-86A6-8858777F7B75}" destId="{7ED52E7F-2462-477B-B16D-1994204F6395}" srcOrd="0" destOrd="0" parTransId="{EA399E21-CA6B-42CD-905C-0D4DC3569854}" sibTransId="{15694728-2D98-4392-A091-78BD798AF0DF}"/>
    <dgm:cxn modelId="{4ABB3CAB-D0E8-7748-BEA8-27214249C0C0}" type="presOf" srcId="{7ED52E7F-2462-477B-B16D-1994204F6395}" destId="{143B24A4-C078-3748-B379-FF18BFCF9E79}" srcOrd="0" destOrd="0" presId="urn:microsoft.com/office/officeart/2005/8/layout/list1"/>
    <dgm:cxn modelId="{BFBCB5AD-9E92-1545-B7CE-4A9684F75370}" type="presOf" srcId="{3A22F657-53A1-49A0-9450-21C234B360FC}" destId="{60439156-6DE1-8C43-90FA-2A6DE1B5A6C7}" srcOrd="0" destOrd="0" presId="urn:microsoft.com/office/officeart/2005/8/layout/list1"/>
    <dgm:cxn modelId="{06C256BB-F3C0-B743-A8CC-8198856A0ED9}" type="presOf" srcId="{DF69154C-621B-49E1-8645-C914E7950E68}" destId="{42B7C027-E08C-C041-BA77-B6610306528E}" srcOrd="0" destOrd="0" presId="urn:microsoft.com/office/officeart/2005/8/layout/list1"/>
    <dgm:cxn modelId="{2B1F2AEC-C7C9-9F42-ADEF-69A1C28AF6F5}" type="presOf" srcId="{0D7A1CC7-D24C-46A2-86A6-8858777F7B75}" destId="{8B5D92AA-8927-6045-9ABA-F62EEE9A2612}" srcOrd="1" destOrd="0" presId="urn:microsoft.com/office/officeart/2005/8/layout/list1"/>
    <dgm:cxn modelId="{CEE0D690-E9BA-6B48-9578-EB32D50B73AB}" type="presParOf" srcId="{42B7C027-E08C-C041-BA77-B6610306528E}" destId="{86FD3E2C-7771-C747-B925-FB93BD57C1D7}" srcOrd="0" destOrd="0" presId="urn:microsoft.com/office/officeart/2005/8/layout/list1"/>
    <dgm:cxn modelId="{C11B3034-B301-1F4E-8205-8F307705E1B8}" type="presParOf" srcId="{86FD3E2C-7771-C747-B925-FB93BD57C1D7}" destId="{33F0C99C-C29A-624A-BEA9-BEDC8E06FCC3}" srcOrd="0" destOrd="0" presId="urn:microsoft.com/office/officeart/2005/8/layout/list1"/>
    <dgm:cxn modelId="{3B18A5B2-9815-7848-8F44-ED7F8DD575D9}" type="presParOf" srcId="{86FD3E2C-7771-C747-B925-FB93BD57C1D7}" destId="{DF02C2C1-DBD5-414B-AF0B-D6305662B8C0}" srcOrd="1" destOrd="0" presId="urn:microsoft.com/office/officeart/2005/8/layout/list1"/>
    <dgm:cxn modelId="{6827092D-315E-5743-B067-6AD8FD7263FA}" type="presParOf" srcId="{42B7C027-E08C-C041-BA77-B6610306528E}" destId="{FFD12E3F-0C35-D944-BE3B-6FE92A0AFF54}" srcOrd="1" destOrd="0" presId="urn:microsoft.com/office/officeart/2005/8/layout/list1"/>
    <dgm:cxn modelId="{2D770432-7D5D-A74D-AAF4-2CFD3A762A31}" type="presParOf" srcId="{42B7C027-E08C-C041-BA77-B6610306528E}" destId="{60439156-6DE1-8C43-90FA-2A6DE1B5A6C7}" srcOrd="2" destOrd="0" presId="urn:microsoft.com/office/officeart/2005/8/layout/list1"/>
    <dgm:cxn modelId="{2540E378-344C-F544-96DA-17EEAA60E307}" type="presParOf" srcId="{42B7C027-E08C-C041-BA77-B6610306528E}" destId="{190C258F-D34C-844D-826B-26C958EF26F7}" srcOrd="3" destOrd="0" presId="urn:microsoft.com/office/officeart/2005/8/layout/list1"/>
    <dgm:cxn modelId="{99EE7477-A2CE-E746-AD96-CCB796D27A0A}" type="presParOf" srcId="{42B7C027-E08C-C041-BA77-B6610306528E}" destId="{14E91DCF-C3EB-FA4E-9A18-5F11B15964BC}" srcOrd="4" destOrd="0" presId="urn:microsoft.com/office/officeart/2005/8/layout/list1"/>
    <dgm:cxn modelId="{FBEB4C47-D149-4447-934D-4AC5B7154D0D}" type="presParOf" srcId="{14E91DCF-C3EB-FA4E-9A18-5F11B15964BC}" destId="{6FAB6257-7105-8945-A84F-0CDDBBCB3B12}" srcOrd="0" destOrd="0" presId="urn:microsoft.com/office/officeart/2005/8/layout/list1"/>
    <dgm:cxn modelId="{62D7DC01-011F-464C-BC93-B1767C1C6B9C}" type="presParOf" srcId="{14E91DCF-C3EB-FA4E-9A18-5F11B15964BC}" destId="{8B5D92AA-8927-6045-9ABA-F62EEE9A2612}" srcOrd="1" destOrd="0" presId="urn:microsoft.com/office/officeart/2005/8/layout/list1"/>
    <dgm:cxn modelId="{22817BD6-8B04-8A4D-8A8E-69ACC6A46377}" type="presParOf" srcId="{42B7C027-E08C-C041-BA77-B6610306528E}" destId="{2868F27C-A5BC-C346-81B0-2B41E6DD2B4F}" srcOrd="5" destOrd="0" presId="urn:microsoft.com/office/officeart/2005/8/layout/list1"/>
    <dgm:cxn modelId="{A698D03B-E4C1-CE40-9123-5ABCD41B0D13}" type="presParOf" srcId="{42B7C027-E08C-C041-BA77-B6610306528E}" destId="{143B24A4-C078-3748-B379-FF18BFCF9E7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84E548-5ACE-B440-9750-3A9DAF0909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36AEB2-D35A-5444-BBEB-13B0C3BE5A4D}">
      <dgm:prSet/>
      <dgm:spPr/>
      <dgm:t>
        <a:bodyPr/>
        <a:lstStyle/>
        <a:p>
          <a:r>
            <a:rPr lang="en-US" b="0" dirty="0"/>
            <a:t>Introduction</a:t>
          </a:r>
        </a:p>
      </dgm:t>
    </dgm:pt>
    <dgm:pt modelId="{59FE39F4-9382-AB4D-98AE-87A253D9C742}" type="sibTrans" cxnId="{D7E3A619-F87E-8B4A-B384-608BC1EDA7B6}">
      <dgm:prSet/>
      <dgm:spPr/>
      <dgm:t>
        <a:bodyPr/>
        <a:lstStyle/>
        <a:p>
          <a:endParaRPr lang="en-US"/>
        </a:p>
      </dgm:t>
    </dgm:pt>
    <dgm:pt modelId="{C7D1FF6A-4E82-7941-AF51-E58ABEF60262}" type="parTrans" cxnId="{D7E3A619-F87E-8B4A-B384-608BC1EDA7B6}">
      <dgm:prSet/>
      <dgm:spPr/>
      <dgm:t>
        <a:bodyPr/>
        <a:lstStyle/>
        <a:p>
          <a:endParaRPr lang="en-US"/>
        </a:p>
      </dgm:t>
    </dgm:pt>
    <dgm:pt modelId="{FBFE288D-68F4-E540-A472-AD7B25DAFF93}" type="pres">
      <dgm:prSet presAssocID="{D084E548-5ACE-B440-9750-3A9DAF09098A}" presName="linear" presStyleCnt="0">
        <dgm:presLayoutVars>
          <dgm:animLvl val="lvl"/>
          <dgm:resizeHandles val="exact"/>
        </dgm:presLayoutVars>
      </dgm:prSet>
      <dgm:spPr/>
    </dgm:pt>
    <dgm:pt modelId="{324E7D33-C41F-CD45-BA30-0366DD56736C}" type="pres">
      <dgm:prSet presAssocID="{A036AEB2-D35A-5444-BBEB-13B0C3BE5A4D}" presName="parentText" presStyleLbl="node1" presStyleIdx="0" presStyleCnt="1">
        <dgm:presLayoutVars>
          <dgm:chMax val="0"/>
          <dgm:bulletEnabled val="1"/>
        </dgm:presLayoutVars>
      </dgm:prSet>
      <dgm:spPr/>
    </dgm:pt>
  </dgm:ptLst>
  <dgm:cxnLst>
    <dgm:cxn modelId="{D7E3A619-F87E-8B4A-B384-608BC1EDA7B6}" srcId="{D084E548-5ACE-B440-9750-3A9DAF09098A}" destId="{A036AEB2-D35A-5444-BBEB-13B0C3BE5A4D}" srcOrd="0" destOrd="0" parTransId="{C7D1FF6A-4E82-7941-AF51-E58ABEF60262}" sibTransId="{59FE39F4-9382-AB4D-98AE-87A253D9C742}"/>
    <dgm:cxn modelId="{81BDAC77-FD21-D249-B53C-163CCFB8B258}" type="presOf" srcId="{A036AEB2-D35A-5444-BBEB-13B0C3BE5A4D}" destId="{324E7D33-C41F-CD45-BA30-0366DD56736C}" srcOrd="0" destOrd="0" presId="urn:microsoft.com/office/officeart/2005/8/layout/vList2"/>
    <dgm:cxn modelId="{3E8B168E-0A66-E44C-B59D-E54D79325E6E}" type="presOf" srcId="{D084E548-5ACE-B440-9750-3A9DAF09098A}" destId="{FBFE288D-68F4-E540-A472-AD7B25DAFF93}" srcOrd="0" destOrd="0" presId="urn:microsoft.com/office/officeart/2005/8/layout/vList2"/>
    <dgm:cxn modelId="{2A9CA569-B651-F047-9DB6-39A43DB35FF1}" type="presParOf" srcId="{FBFE288D-68F4-E540-A472-AD7B25DAFF93}" destId="{324E7D33-C41F-CD45-BA30-0366DD56736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84E548-5ACE-B440-9750-3A9DAF0909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36AEB2-D35A-5444-BBEB-13B0C3BE5A4D}">
      <dgm:prSet/>
      <dgm:spPr/>
      <dgm:t>
        <a:bodyPr/>
        <a:lstStyle/>
        <a:p>
          <a:r>
            <a:rPr lang="en-US" b="0" dirty="0"/>
            <a:t>Datasets</a:t>
          </a:r>
        </a:p>
      </dgm:t>
    </dgm:pt>
    <dgm:pt modelId="{59FE39F4-9382-AB4D-98AE-87A253D9C742}" type="sibTrans" cxnId="{D7E3A619-F87E-8B4A-B384-608BC1EDA7B6}">
      <dgm:prSet/>
      <dgm:spPr/>
      <dgm:t>
        <a:bodyPr/>
        <a:lstStyle/>
        <a:p>
          <a:endParaRPr lang="en-US"/>
        </a:p>
      </dgm:t>
    </dgm:pt>
    <dgm:pt modelId="{C7D1FF6A-4E82-7941-AF51-E58ABEF60262}" type="parTrans" cxnId="{D7E3A619-F87E-8B4A-B384-608BC1EDA7B6}">
      <dgm:prSet/>
      <dgm:spPr/>
      <dgm:t>
        <a:bodyPr/>
        <a:lstStyle/>
        <a:p>
          <a:endParaRPr lang="en-US"/>
        </a:p>
      </dgm:t>
    </dgm:pt>
    <dgm:pt modelId="{FBFE288D-68F4-E540-A472-AD7B25DAFF93}" type="pres">
      <dgm:prSet presAssocID="{D084E548-5ACE-B440-9750-3A9DAF09098A}" presName="linear" presStyleCnt="0">
        <dgm:presLayoutVars>
          <dgm:animLvl val="lvl"/>
          <dgm:resizeHandles val="exact"/>
        </dgm:presLayoutVars>
      </dgm:prSet>
      <dgm:spPr/>
    </dgm:pt>
    <dgm:pt modelId="{324E7D33-C41F-CD45-BA30-0366DD56736C}" type="pres">
      <dgm:prSet presAssocID="{A036AEB2-D35A-5444-BBEB-13B0C3BE5A4D}" presName="parentText" presStyleLbl="node1" presStyleIdx="0" presStyleCnt="1">
        <dgm:presLayoutVars>
          <dgm:chMax val="0"/>
          <dgm:bulletEnabled val="1"/>
        </dgm:presLayoutVars>
      </dgm:prSet>
      <dgm:spPr/>
    </dgm:pt>
  </dgm:ptLst>
  <dgm:cxnLst>
    <dgm:cxn modelId="{D7E3A619-F87E-8B4A-B384-608BC1EDA7B6}" srcId="{D084E548-5ACE-B440-9750-3A9DAF09098A}" destId="{A036AEB2-D35A-5444-BBEB-13B0C3BE5A4D}" srcOrd="0" destOrd="0" parTransId="{C7D1FF6A-4E82-7941-AF51-E58ABEF60262}" sibTransId="{59FE39F4-9382-AB4D-98AE-87A253D9C742}"/>
    <dgm:cxn modelId="{81BDAC77-FD21-D249-B53C-163CCFB8B258}" type="presOf" srcId="{A036AEB2-D35A-5444-BBEB-13B0C3BE5A4D}" destId="{324E7D33-C41F-CD45-BA30-0366DD56736C}" srcOrd="0" destOrd="0" presId="urn:microsoft.com/office/officeart/2005/8/layout/vList2"/>
    <dgm:cxn modelId="{3E8B168E-0A66-E44C-B59D-E54D79325E6E}" type="presOf" srcId="{D084E548-5ACE-B440-9750-3A9DAF09098A}" destId="{FBFE288D-68F4-E540-A472-AD7B25DAFF93}" srcOrd="0" destOrd="0" presId="urn:microsoft.com/office/officeart/2005/8/layout/vList2"/>
    <dgm:cxn modelId="{2A9CA569-B651-F047-9DB6-39A43DB35FF1}" type="presParOf" srcId="{FBFE288D-68F4-E540-A472-AD7B25DAFF93}" destId="{324E7D33-C41F-CD45-BA30-0366DD56736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4E9FD0-D97C-8A4E-B75B-E84C5D3FA9C1}"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ED79F6B9-C5AE-B040-996C-9FF29C31084E}">
      <dgm:prSet phldrT="[Text]"/>
      <dgm:spPr/>
      <dgm:t>
        <a:bodyPr/>
        <a:lstStyle/>
        <a:p>
          <a:pPr>
            <a:lnSpc>
              <a:spcPct val="100000"/>
            </a:lnSpc>
          </a:pPr>
          <a:r>
            <a:rPr lang="en-US" b="1">
              <a:latin typeface="Times New Roman" panose="02020603050405020304" pitchFamily="18" charset="0"/>
              <a:cs typeface="Times New Roman" panose="02020603050405020304" pitchFamily="18" charset="0"/>
            </a:rPr>
            <a:t>Methodology</a:t>
          </a:r>
          <a:endParaRPr lang="en-US"/>
        </a:p>
      </dgm:t>
    </dgm:pt>
    <dgm:pt modelId="{F4AB74E8-25A0-0446-A2C7-EEF46C915557}" type="parTrans" cxnId="{1D14765A-1E91-EF4B-8556-3FEA69EC8463}">
      <dgm:prSet/>
      <dgm:spPr/>
      <dgm:t>
        <a:bodyPr/>
        <a:lstStyle/>
        <a:p>
          <a:endParaRPr lang="en-US"/>
        </a:p>
      </dgm:t>
    </dgm:pt>
    <dgm:pt modelId="{11E0C5F9-8291-2A45-9822-7516FF6474B6}" type="sibTrans" cxnId="{1D14765A-1E91-EF4B-8556-3FEA69EC8463}">
      <dgm:prSet/>
      <dgm:spPr/>
      <dgm:t>
        <a:bodyPr/>
        <a:lstStyle/>
        <a:p>
          <a:pPr>
            <a:lnSpc>
              <a:spcPct val="100000"/>
            </a:lnSpc>
          </a:pPr>
          <a:endParaRPr lang="en-US"/>
        </a:p>
      </dgm:t>
    </dgm:pt>
    <dgm:pt modelId="{CB88B168-71F1-8B45-BCB5-8FFF21CE4ECF}">
      <dgm:prSet phldrT="[Text]"/>
      <dgm:spPr/>
      <dgm:t>
        <a:bodyPr/>
        <a:lstStyle/>
        <a:p>
          <a:pPr>
            <a:lnSpc>
              <a:spcPct val="100000"/>
            </a:lnSpc>
          </a:pPr>
          <a:r>
            <a:rPr lang="en-US" b="1">
              <a:latin typeface="Times New Roman" panose="02020603050405020304" pitchFamily="18" charset="0"/>
              <a:cs typeface="Times New Roman" panose="02020603050405020304" pitchFamily="18" charset="0"/>
            </a:rPr>
            <a:t>Text Summarization and Modeling (Buse)</a:t>
          </a:r>
          <a:endParaRPr lang="en-US"/>
        </a:p>
      </dgm:t>
    </dgm:pt>
    <dgm:pt modelId="{F46168F0-F8F3-8141-873D-78438FAAAA56}" type="parTrans" cxnId="{4D1BAC50-0B99-084C-B0DA-ACB74CBA1B07}">
      <dgm:prSet/>
      <dgm:spPr/>
      <dgm:t>
        <a:bodyPr/>
        <a:lstStyle/>
        <a:p>
          <a:endParaRPr lang="en-US"/>
        </a:p>
      </dgm:t>
    </dgm:pt>
    <dgm:pt modelId="{E0943058-DBCB-CA45-B4B3-85082C7AC878}" type="sibTrans" cxnId="{4D1BAC50-0B99-084C-B0DA-ACB74CBA1B07}">
      <dgm:prSet/>
      <dgm:spPr/>
      <dgm:t>
        <a:bodyPr/>
        <a:lstStyle/>
        <a:p>
          <a:pPr>
            <a:lnSpc>
              <a:spcPct val="100000"/>
            </a:lnSpc>
          </a:pPr>
          <a:endParaRPr lang="en-US"/>
        </a:p>
      </dgm:t>
    </dgm:pt>
    <dgm:pt modelId="{E0DA12D3-A478-0847-9A23-BF376F008240}">
      <dgm:prSet phldrT="[Text]"/>
      <dgm:spPr/>
      <dgm:t>
        <a:bodyPr/>
        <a:lstStyle/>
        <a:p>
          <a:pPr>
            <a:lnSpc>
              <a:spcPct val="100000"/>
            </a:lnSpc>
          </a:pPr>
          <a:r>
            <a:rPr lang="en-US" b="1">
              <a:latin typeface="Times New Roman" panose="02020603050405020304" pitchFamily="18" charset="0"/>
              <a:cs typeface="Times New Roman" panose="02020603050405020304" pitchFamily="18" charset="0"/>
            </a:rPr>
            <a:t>Sentiment Analysis (Reena)</a:t>
          </a:r>
          <a:endParaRPr lang="en-US"/>
        </a:p>
      </dgm:t>
    </dgm:pt>
    <dgm:pt modelId="{1371DB3F-5A91-E648-8DA8-B3717EA0A2A1}" type="parTrans" cxnId="{434C4262-E1B5-3E4F-827F-2733F3C5A585}">
      <dgm:prSet/>
      <dgm:spPr/>
      <dgm:t>
        <a:bodyPr/>
        <a:lstStyle/>
        <a:p>
          <a:endParaRPr lang="en-US"/>
        </a:p>
      </dgm:t>
    </dgm:pt>
    <dgm:pt modelId="{A8481C97-EA46-504B-95A9-FD7C2D830C2A}" type="sibTrans" cxnId="{434C4262-E1B5-3E4F-827F-2733F3C5A585}">
      <dgm:prSet/>
      <dgm:spPr/>
      <dgm:t>
        <a:bodyPr/>
        <a:lstStyle/>
        <a:p>
          <a:endParaRPr lang="en-US"/>
        </a:p>
      </dgm:t>
    </dgm:pt>
    <dgm:pt modelId="{420E0DAD-F2EE-E34C-A2A7-8752B3162160}">
      <dgm:prSet/>
      <dgm:spPr/>
      <dgm:t>
        <a:bodyPr/>
        <a:lstStyle/>
        <a:p>
          <a:pPr>
            <a:lnSpc>
              <a:spcPct val="100000"/>
            </a:lnSpc>
          </a:pPr>
          <a:r>
            <a:rPr lang="en-US" b="1">
              <a:latin typeface="Times New Roman" panose="02020603050405020304" pitchFamily="18" charset="0"/>
              <a:cs typeface="Times New Roman" panose="02020603050405020304" pitchFamily="18" charset="0"/>
            </a:rPr>
            <a:t>Text Classification and Building Concepts (Buse)</a:t>
          </a:r>
          <a:endParaRPr lang="en-US"/>
        </a:p>
      </dgm:t>
    </dgm:pt>
    <dgm:pt modelId="{AB257775-F1D1-1E49-98C0-BFF07B4A13DE}" type="parTrans" cxnId="{B890F5FD-104A-7745-9AE4-4D515F3D8461}">
      <dgm:prSet/>
      <dgm:spPr/>
      <dgm:t>
        <a:bodyPr/>
        <a:lstStyle/>
        <a:p>
          <a:endParaRPr lang="en-US"/>
        </a:p>
      </dgm:t>
    </dgm:pt>
    <dgm:pt modelId="{7D6D2F0B-63AB-4A48-BC43-6ABF498DDAA8}" type="sibTrans" cxnId="{B890F5FD-104A-7745-9AE4-4D515F3D8461}">
      <dgm:prSet/>
      <dgm:spPr/>
      <dgm:t>
        <a:bodyPr/>
        <a:lstStyle/>
        <a:p>
          <a:pPr>
            <a:lnSpc>
              <a:spcPct val="100000"/>
            </a:lnSpc>
          </a:pPr>
          <a:endParaRPr lang="en-US"/>
        </a:p>
      </dgm:t>
    </dgm:pt>
    <dgm:pt modelId="{DF311DDC-B8E6-1E4A-8AC6-9508454B7196}">
      <dgm:prSet/>
      <dgm:spPr/>
      <dgm:t>
        <a:bodyPr/>
        <a:lstStyle/>
        <a:p>
          <a:pPr>
            <a:lnSpc>
              <a:spcPct val="100000"/>
            </a:lnSpc>
          </a:pPr>
          <a:r>
            <a:rPr lang="en-US" b="1">
              <a:latin typeface="Times New Roman" panose="02020603050405020304" pitchFamily="18" charset="0"/>
              <a:cs typeface="Times New Roman" panose="02020603050405020304" pitchFamily="18" charset="0"/>
            </a:rPr>
            <a:t>Clustering and Text Link Analysis (Buse)</a:t>
          </a:r>
          <a:endParaRPr lang="en-US"/>
        </a:p>
      </dgm:t>
    </dgm:pt>
    <dgm:pt modelId="{06932457-55B8-6C42-BC5B-0D435028C386}" type="parTrans" cxnId="{18B58BA4-A2B7-AD4C-A00D-398737CA2E37}">
      <dgm:prSet/>
      <dgm:spPr/>
      <dgm:t>
        <a:bodyPr/>
        <a:lstStyle/>
        <a:p>
          <a:endParaRPr lang="en-US"/>
        </a:p>
      </dgm:t>
    </dgm:pt>
    <dgm:pt modelId="{E81F5FC7-648F-7E4F-A885-EFB685C65C41}" type="sibTrans" cxnId="{18B58BA4-A2B7-AD4C-A00D-398737CA2E37}">
      <dgm:prSet/>
      <dgm:spPr/>
      <dgm:t>
        <a:bodyPr/>
        <a:lstStyle/>
        <a:p>
          <a:pPr>
            <a:lnSpc>
              <a:spcPct val="100000"/>
            </a:lnSpc>
          </a:pPr>
          <a:endParaRPr lang="en-US"/>
        </a:p>
      </dgm:t>
    </dgm:pt>
    <dgm:pt modelId="{0E4371F3-DBE3-4529-9733-58488FCC7ABB}" type="pres">
      <dgm:prSet presAssocID="{B04E9FD0-D97C-8A4E-B75B-E84C5D3FA9C1}" presName="root" presStyleCnt="0">
        <dgm:presLayoutVars>
          <dgm:dir/>
          <dgm:resizeHandles val="exact"/>
        </dgm:presLayoutVars>
      </dgm:prSet>
      <dgm:spPr/>
    </dgm:pt>
    <dgm:pt modelId="{5516BAE3-A616-463C-9535-38729B6E7123}" type="pres">
      <dgm:prSet presAssocID="{B04E9FD0-D97C-8A4E-B75B-E84C5D3FA9C1}" presName="container" presStyleCnt="0">
        <dgm:presLayoutVars>
          <dgm:dir/>
          <dgm:resizeHandles val="exact"/>
        </dgm:presLayoutVars>
      </dgm:prSet>
      <dgm:spPr/>
    </dgm:pt>
    <dgm:pt modelId="{D7DBECA4-01AB-40A4-82DB-3FF2B7E706E4}" type="pres">
      <dgm:prSet presAssocID="{ED79F6B9-C5AE-B040-996C-9FF29C31084E}" presName="compNode" presStyleCnt="0"/>
      <dgm:spPr/>
    </dgm:pt>
    <dgm:pt modelId="{6498F34A-C5F1-4A89-98A8-4C2DCD8629C9}" type="pres">
      <dgm:prSet presAssocID="{ED79F6B9-C5AE-B040-996C-9FF29C31084E}" presName="iconBgRect" presStyleLbl="bgShp" presStyleIdx="0" presStyleCnt="5"/>
      <dgm:spPr/>
    </dgm:pt>
    <dgm:pt modelId="{30B46F1B-8122-4CFD-851F-9294CA4D7677}" type="pres">
      <dgm:prSet presAssocID="{ED79F6B9-C5AE-B040-996C-9FF29C3108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E0D2BAC-60ED-4DA6-982D-8AE020F2B0A8}" type="pres">
      <dgm:prSet presAssocID="{ED79F6B9-C5AE-B040-996C-9FF29C31084E}" presName="spaceRect" presStyleCnt="0"/>
      <dgm:spPr/>
    </dgm:pt>
    <dgm:pt modelId="{8D59F45D-39AA-44F5-B4B1-A8A6061D8FB1}" type="pres">
      <dgm:prSet presAssocID="{ED79F6B9-C5AE-B040-996C-9FF29C31084E}" presName="textRect" presStyleLbl="revTx" presStyleIdx="0" presStyleCnt="5">
        <dgm:presLayoutVars>
          <dgm:chMax val="1"/>
          <dgm:chPref val="1"/>
        </dgm:presLayoutVars>
      </dgm:prSet>
      <dgm:spPr/>
    </dgm:pt>
    <dgm:pt modelId="{47456512-C51D-42DE-9087-9DB54C8F96E9}" type="pres">
      <dgm:prSet presAssocID="{11E0C5F9-8291-2A45-9822-7516FF6474B6}" presName="sibTrans" presStyleLbl="sibTrans2D1" presStyleIdx="0" presStyleCnt="0"/>
      <dgm:spPr/>
    </dgm:pt>
    <dgm:pt modelId="{2F677213-0BB9-4F0B-AFB5-4D3D60CF0FC3}" type="pres">
      <dgm:prSet presAssocID="{CB88B168-71F1-8B45-BCB5-8FFF21CE4ECF}" presName="compNode" presStyleCnt="0"/>
      <dgm:spPr/>
    </dgm:pt>
    <dgm:pt modelId="{19A03010-78EF-4244-9F42-FA97FDE73D58}" type="pres">
      <dgm:prSet presAssocID="{CB88B168-71F1-8B45-BCB5-8FFF21CE4ECF}" presName="iconBgRect" presStyleLbl="bgShp" presStyleIdx="1" presStyleCnt="5"/>
      <dgm:spPr/>
    </dgm:pt>
    <dgm:pt modelId="{79F8FD37-CC63-4913-B90B-9671E032565D}" type="pres">
      <dgm:prSet presAssocID="{CB88B168-71F1-8B45-BCB5-8FFF21CE4EC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01D02024-B2D4-438F-90BE-AD1A794BF3A0}" type="pres">
      <dgm:prSet presAssocID="{CB88B168-71F1-8B45-BCB5-8FFF21CE4ECF}" presName="spaceRect" presStyleCnt="0"/>
      <dgm:spPr/>
    </dgm:pt>
    <dgm:pt modelId="{BAC8D4DF-A1BB-445E-8759-90411F9CBD3A}" type="pres">
      <dgm:prSet presAssocID="{CB88B168-71F1-8B45-BCB5-8FFF21CE4ECF}" presName="textRect" presStyleLbl="revTx" presStyleIdx="1" presStyleCnt="5">
        <dgm:presLayoutVars>
          <dgm:chMax val="1"/>
          <dgm:chPref val="1"/>
        </dgm:presLayoutVars>
      </dgm:prSet>
      <dgm:spPr/>
    </dgm:pt>
    <dgm:pt modelId="{E61B2AB6-B9D9-4DB0-A516-B2ADD8058658}" type="pres">
      <dgm:prSet presAssocID="{E0943058-DBCB-CA45-B4B3-85082C7AC878}" presName="sibTrans" presStyleLbl="sibTrans2D1" presStyleIdx="0" presStyleCnt="0"/>
      <dgm:spPr/>
    </dgm:pt>
    <dgm:pt modelId="{FFDF4664-7B4E-46E3-A2B4-C0B1DEA80F84}" type="pres">
      <dgm:prSet presAssocID="{420E0DAD-F2EE-E34C-A2A7-8752B3162160}" presName="compNode" presStyleCnt="0"/>
      <dgm:spPr/>
    </dgm:pt>
    <dgm:pt modelId="{6243AD7D-71BC-46CE-B9FE-29F4D7EDE3FF}" type="pres">
      <dgm:prSet presAssocID="{420E0DAD-F2EE-E34C-A2A7-8752B3162160}" presName="iconBgRect" presStyleLbl="bgShp" presStyleIdx="2" presStyleCnt="5"/>
      <dgm:spPr/>
    </dgm:pt>
    <dgm:pt modelId="{B6F8AE5A-20E8-42F9-870C-7C2D013249AB}" type="pres">
      <dgm:prSet presAssocID="{420E0DAD-F2EE-E34C-A2A7-8752B316216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utral Face with No Fill"/>
        </a:ext>
      </dgm:extLst>
    </dgm:pt>
    <dgm:pt modelId="{A901A32C-BDF3-4501-B139-14FDA7022480}" type="pres">
      <dgm:prSet presAssocID="{420E0DAD-F2EE-E34C-A2A7-8752B3162160}" presName="spaceRect" presStyleCnt="0"/>
      <dgm:spPr/>
    </dgm:pt>
    <dgm:pt modelId="{FE694239-66C8-4AA4-8274-DF2A99D52458}" type="pres">
      <dgm:prSet presAssocID="{420E0DAD-F2EE-E34C-A2A7-8752B3162160}" presName="textRect" presStyleLbl="revTx" presStyleIdx="2" presStyleCnt="5">
        <dgm:presLayoutVars>
          <dgm:chMax val="1"/>
          <dgm:chPref val="1"/>
        </dgm:presLayoutVars>
      </dgm:prSet>
      <dgm:spPr/>
    </dgm:pt>
    <dgm:pt modelId="{8AF93C43-9A5B-4F48-A704-105305D0A806}" type="pres">
      <dgm:prSet presAssocID="{7D6D2F0B-63AB-4A48-BC43-6ABF498DDAA8}" presName="sibTrans" presStyleLbl="sibTrans2D1" presStyleIdx="0" presStyleCnt="0"/>
      <dgm:spPr/>
    </dgm:pt>
    <dgm:pt modelId="{6021115B-4CF8-4A3A-91FF-E6C59494F3D4}" type="pres">
      <dgm:prSet presAssocID="{DF311DDC-B8E6-1E4A-8AC6-9508454B7196}" presName="compNode" presStyleCnt="0"/>
      <dgm:spPr/>
    </dgm:pt>
    <dgm:pt modelId="{AF01A57A-F83F-4434-89C4-4B864A9F807A}" type="pres">
      <dgm:prSet presAssocID="{DF311DDC-B8E6-1E4A-8AC6-9508454B7196}" presName="iconBgRect" presStyleLbl="bgShp" presStyleIdx="3" presStyleCnt="5"/>
      <dgm:spPr/>
    </dgm:pt>
    <dgm:pt modelId="{85C07661-A620-4041-A7A9-634536A48930}" type="pres">
      <dgm:prSet presAssocID="{DF311DDC-B8E6-1E4A-8AC6-9508454B719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9F4561D7-BF28-42FE-81FF-5B18B9811A94}" type="pres">
      <dgm:prSet presAssocID="{DF311DDC-B8E6-1E4A-8AC6-9508454B7196}" presName="spaceRect" presStyleCnt="0"/>
      <dgm:spPr/>
    </dgm:pt>
    <dgm:pt modelId="{1375B7F6-E824-4593-BF77-B066A6432383}" type="pres">
      <dgm:prSet presAssocID="{DF311DDC-B8E6-1E4A-8AC6-9508454B7196}" presName="textRect" presStyleLbl="revTx" presStyleIdx="3" presStyleCnt="5">
        <dgm:presLayoutVars>
          <dgm:chMax val="1"/>
          <dgm:chPref val="1"/>
        </dgm:presLayoutVars>
      </dgm:prSet>
      <dgm:spPr/>
    </dgm:pt>
    <dgm:pt modelId="{242BC7F5-3D2E-4226-A69A-17C711E2501F}" type="pres">
      <dgm:prSet presAssocID="{E81F5FC7-648F-7E4F-A885-EFB685C65C41}" presName="sibTrans" presStyleLbl="sibTrans2D1" presStyleIdx="0" presStyleCnt="0"/>
      <dgm:spPr/>
    </dgm:pt>
    <dgm:pt modelId="{0AEAB7F7-5CCA-4E61-BBD9-A9D781A60D6F}" type="pres">
      <dgm:prSet presAssocID="{E0DA12D3-A478-0847-9A23-BF376F008240}" presName="compNode" presStyleCnt="0"/>
      <dgm:spPr/>
    </dgm:pt>
    <dgm:pt modelId="{5AF7BD57-C941-4EE7-BEBD-AA40836DDA44}" type="pres">
      <dgm:prSet presAssocID="{E0DA12D3-A478-0847-9A23-BF376F008240}" presName="iconBgRect" presStyleLbl="bgShp" presStyleIdx="4" presStyleCnt="5"/>
      <dgm:spPr/>
    </dgm:pt>
    <dgm:pt modelId="{707B0D10-2B83-47AB-8528-F6BD0F1DF8FC}" type="pres">
      <dgm:prSet presAssocID="{E0DA12D3-A478-0847-9A23-BF376F00824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Network"/>
        </a:ext>
      </dgm:extLst>
    </dgm:pt>
    <dgm:pt modelId="{B5F9538E-881F-414A-8C6B-4E404AC68F35}" type="pres">
      <dgm:prSet presAssocID="{E0DA12D3-A478-0847-9A23-BF376F008240}" presName="spaceRect" presStyleCnt="0"/>
      <dgm:spPr/>
    </dgm:pt>
    <dgm:pt modelId="{D3186C30-2EFF-4139-BE65-DC63ABC432E8}" type="pres">
      <dgm:prSet presAssocID="{E0DA12D3-A478-0847-9A23-BF376F008240}" presName="textRect" presStyleLbl="revTx" presStyleIdx="4" presStyleCnt="5">
        <dgm:presLayoutVars>
          <dgm:chMax val="1"/>
          <dgm:chPref val="1"/>
        </dgm:presLayoutVars>
      </dgm:prSet>
      <dgm:spPr/>
    </dgm:pt>
  </dgm:ptLst>
  <dgm:cxnLst>
    <dgm:cxn modelId="{BF779708-8C20-B445-9D51-4B383E6BABD8}" type="presOf" srcId="{E0DA12D3-A478-0847-9A23-BF376F008240}" destId="{D3186C30-2EFF-4139-BE65-DC63ABC432E8}" srcOrd="0" destOrd="0" presId="urn:microsoft.com/office/officeart/2018/2/layout/IconCircleList"/>
    <dgm:cxn modelId="{386EF423-4AA1-924F-9FB7-B404A3B4F3AF}" type="presOf" srcId="{ED79F6B9-C5AE-B040-996C-9FF29C31084E}" destId="{8D59F45D-39AA-44F5-B4B1-A8A6061D8FB1}" srcOrd="0" destOrd="0" presId="urn:microsoft.com/office/officeart/2018/2/layout/IconCircleList"/>
    <dgm:cxn modelId="{07333D46-9A65-CA46-A4DC-BE4918DB4924}" type="presOf" srcId="{11E0C5F9-8291-2A45-9822-7516FF6474B6}" destId="{47456512-C51D-42DE-9087-9DB54C8F96E9}" srcOrd="0" destOrd="0" presId="urn:microsoft.com/office/officeart/2018/2/layout/IconCircleList"/>
    <dgm:cxn modelId="{4D1BAC50-0B99-084C-B0DA-ACB74CBA1B07}" srcId="{B04E9FD0-D97C-8A4E-B75B-E84C5D3FA9C1}" destId="{CB88B168-71F1-8B45-BCB5-8FFF21CE4ECF}" srcOrd="1" destOrd="0" parTransId="{F46168F0-F8F3-8141-873D-78438FAAAA56}" sibTransId="{E0943058-DBCB-CA45-B4B3-85082C7AC878}"/>
    <dgm:cxn modelId="{EB5B3A51-4A51-1F4A-9667-61F222FFBAC1}" type="presOf" srcId="{B04E9FD0-D97C-8A4E-B75B-E84C5D3FA9C1}" destId="{0E4371F3-DBE3-4529-9733-58488FCC7ABB}" srcOrd="0" destOrd="0" presId="urn:microsoft.com/office/officeart/2018/2/layout/IconCircleList"/>
    <dgm:cxn modelId="{1D14765A-1E91-EF4B-8556-3FEA69EC8463}" srcId="{B04E9FD0-D97C-8A4E-B75B-E84C5D3FA9C1}" destId="{ED79F6B9-C5AE-B040-996C-9FF29C31084E}" srcOrd="0" destOrd="0" parTransId="{F4AB74E8-25A0-0446-A2C7-EEF46C915557}" sibTransId="{11E0C5F9-8291-2A45-9822-7516FF6474B6}"/>
    <dgm:cxn modelId="{434C4262-E1B5-3E4F-827F-2733F3C5A585}" srcId="{B04E9FD0-D97C-8A4E-B75B-E84C5D3FA9C1}" destId="{E0DA12D3-A478-0847-9A23-BF376F008240}" srcOrd="4" destOrd="0" parTransId="{1371DB3F-5A91-E648-8DA8-B3717EA0A2A1}" sibTransId="{A8481C97-EA46-504B-95A9-FD7C2D830C2A}"/>
    <dgm:cxn modelId="{F1792C67-5B05-0945-ADD2-C1868D343C53}" type="presOf" srcId="{E0943058-DBCB-CA45-B4B3-85082C7AC878}" destId="{E61B2AB6-B9D9-4DB0-A516-B2ADD8058658}" srcOrd="0" destOrd="0" presId="urn:microsoft.com/office/officeart/2018/2/layout/IconCircleList"/>
    <dgm:cxn modelId="{4E1BB795-FCF9-6242-B9A8-D902DF9C93D9}" type="presOf" srcId="{CB88B168-71F1-8B45-BCB5-8FFF21CE4ECF}" destId="{BAC8D4DF-A1BB-445E-8759-90411F9CBD3A}" srcOrd="0" destOrd="0" presId="urn:microsoft.com/office/officeart/2018/2/layout/IconCircleList"/>
    <dgm:cxn modelId="{18B58BA4-A2B7-AD4C-A00D-398737CA2E37}" srcId="{B04E9FD0-D97C-8A4E-B75B-E84C5D3FA9C1}" destId="{DF311DDC-B8E6-1E4A-8AC6-9508454B7196}" srcOrd="3" destOrd="0" parTransId="{06932457-55B8-6C42-BC5B-0D435028C386}" sibTransId="{E81F5FC7-648F-7E4F-A885-EFB685C65C41}"/>
    <dgm:cxn modelId="{5CC860AC-E699-C24B-A148-E18718A34A82}" type="presOf" srcId="{DF311DDC-B8E6-1E4A-8AC6-9508454B7196}" destId="{1375B7F6-E824-4593-BF77-B066A6432383}" srcOrd="0" destOrd="0" presId="urn:microsoft.com/office/officeart/2018/2/layout/IconCircleList"/>
    <dgm:cxn modelId="{260B49BB-C985-A640-B8C2-B88174EFE549}" type="presOf" srcId="{E81F5FC7-648F-7E4F-A885-EFB685C65C41}" destId="{242BC7F5-3D2E-4226-A69A-17C711E2501F}" srcOrd="0" destOrd="0" presId="urn:microsoft.com/office/officeart/2018/2/layout/IconCircleList"/>
    <dgm:cxn modelId="{6F97DCBE-646B-E649-9D52-6FB838BF9AB4}" type="presOf" srcId="{420E0DAD-F2EE-E34C-A2A7-8752B3162160}" destId="{FE694239-66C8-4AA4-8274-DF2A99D52458}" srcOrd="0" destOrd="0" presId="urn:microsoft.com/office/officeart/2018/2/layout/IconCircleList"/>
    <dgm:cxn modelId="{8344B4CC-2795-8E4C-98C4-C10AC8E9CC6B}" type="presOf" srcId="{7D6D2F0B-63AB-4A48-BC43-6ABF498DDAA8}" destId="{8AF93C43-9A5B-4F48-A704-105305D0A806}" srcOrd="0" destOrd="0" presId="urn:microsoft.com/office/officeart/2018/2/layout/IconCircleList"/>
    <dgm:cxn modelId="{B890F5FD-104A-7745-9AE4-4D515F3D8461}" srcId="{B04E9FD0-D97C-8A4E-B75B-E84C5D3FA9C1}" destId="{420E0DAD-F2EE-E34C-A2A7-8752B3162160}" srcOrd="2" destOrd="0" parTransId="{AB257775-F1D1-1E49-98C0-BFF07B4A13DE}" sibTransId="{7D6D2F0B-63AB-4A48-BC43-6ABF498DDAA8}"/>
    <dgm:cxn modelId="{19430098-CBCC-9F4C-B805-64D7D25E9445}" type="presParOf" srcId="{0E4371F3-DBE3-4529-9733-58488FCC7ABB}" destId="{5516BAE3-A616-463C-9535-38729B6E7123}" srcOrd="0" destOrd="0" presId="urn:microsoft.com/office/officeart/2018/2/layout/IconCircleList"/>
    <dgm:cxn modelId="{21509658-6A4D-7E43-9827-A4DA9068B0E9}" type="presParOf" srcId="{5516BAE3-A616-463C-9535-38729B6E7123}" destId="{D7DBECA4-01AB-40A4-82DB-3FF2B7E706E4}" srcOrd="0" destOrd="0" presId="urn:microsoft.com/office/officeart/2018/2/layout/IconCircleList"/>
    <dgm:cxn modelId="{AA7CA2F9-6F90-1648-B746-07BD6D4BEB10}" type="presParOf" srcId="{D7DBECA4-01AB-40A4-82DB-3FF2B7E706E4}" destId="{6498F34A-C5F1-4A89-98A8-4C2DCD8629C9}" srcOrd="0" destOrd="0" presId="urn:microsoft.com/office/officeart/2018/2/layout/IconCircleList"/>
    <dgm:cxn modelId="{9C7BA771-30BB-F04B-A272-316F6D07F029}" type="presParOf" srcId="{D7DBECA4-01AB-40A4-82DB-3FF2B7E706E4}" destId="{30B46F1B-8122-4CFD-851F-9294CA4D7677}" srcOrd="1" destOrd="0" presId="urn:microsoft.com/office/officeart/2018/2/layout/IconCircleList"/>
    <dgm:cxn modelId="{CC3EBCBF-C05D-1C40-A18B-6A5FF562DE1E}" type="presParOf" srcId="{D7DBECA4-01AB-40A4-82DB-3FF2B7E706E4}" destId="{AE0D2BAC-60ED-4DA6-982D-8AE020F2B0A8}" srcOrd="2" destOrd="0" presId="urn:microsoft.com/office/officeart/2018/2/layout/IconCircleList"/>
    <dgm:cxn modelId="{C1A4F8A4-6DD6-BA45-983C-00C9C93BF764}" type="presParOf" srcId="{D7DBECA4-01AB-40A4-82DB-3FF2B7E706E4}" destId="{8D59F45D-39AA-44F5-B4B1-A8A6061D8FB1}" srcOrd="3" destOrd="0" presId="urn:microsoft.com/office/officeart/2018/2/layout/IconCircleList"/>
    <dgm:cxn modelId="{D210BD95-E248-B842-89A9-259840C050E1}" type="presParOf" srcId="{5516BAE3-A616-463C-9535-38729B6E7123}" destId="{47456512-C51D-42DE-9087-9DB54C8F96E9}" srcOrd="1" destOrd="0" presId="urn:microsoft.com/office/officeart/2018/2/layout/IconCircleList"/>
    <dgm:cxn modelId="{964FC929-BE57-D14E-843A-4DCF0D9A4E2F}" type="presParOf" srcId="{5516BAE3-A616-463C-9535-38729B6E7123}" destId="{2F677213-0BB9-4F0B-AFB5-4D3D60CF0FC3}" srcOrd="2" destOrd="0" presId="urn:microsoft.com/office/officeart/2018/2/layout/IconCircleList"/>
    <dgm:cxn modelId="{D1484047-8B84-5D40-A997-41375E646E66}" type="presParOf" srcId="{2F677213-0BB9-4F0B-AFB5-4D3D60CF0FC3}" destId="{19A03010-78EF-4244-9F42-FA97FDE73D58}" srcOrd="0" destOrd="0" presId="urn:microsoft.com/office/officeart/2018/2/layout/IconCircleList"/>
    <dgm:cxn modelId="{98DDAE66-4F8B-F94D-99A4-E778046A0DD6}" type="presParOf" srcId="{2F677213-0BB9-4F0B-AFB5-4D3D60CF0FC3}" destId="{79F8FD37-CC63-4913-B90B-9671E032565D}" srcOrd="1" destOrd="0" presId="urn:microsoft.com/office/officeart/2018/2/layout/IconCircleList"/>
    <dgm:cxn modelId="{BEADFC39-2E86-E147-A117-5A5C0F761C46}" type="presParOf" srcId="{2F677213-0BB9-4F0B-AFB5-4D3D60CF0FC3}" destId="{01D02024-B2D4-438F-90BE-AD1A794BF3A0}" srcOrd="2" destOrd="0" presId="urn:microsoft.com/office/officeart/2018/2/layout/IconCircleList"/>
    <dgm:cxn modelId="{9C6C1156-E513-204A-816C-31718EE960AE}" type="presParOf" srcId="{2F677213-0BB9-4F0B-AFB5-4D3D60CF0FC3}" destId="{BAC8D4DF-A1BB-445E-8759-90411F9CBD3A}" srcOrd="3" destOrd="0" presId="urn:microsoft.com/office/officeart/2018/2/layout/IconCircleList"/>
    <dgm:cxn modelId="{E56DB97E-3116-DD48-BA4E-E1F1DA0B6013}" type="presParOf" srcId="{5516BAE3-A616-463C-9535-38729B6E7123}" destId="{E61B2AB6-B9D9-4DB0-A516-B2ADD8058658}" srcOrd="3" destOrd="0" presId="urn:microsoft.com/office/officeart/2018/2/layout/IconCircleList"/>
    <dgm:cxn modelId="{760A623D-782A-9A45-9F78-E7036DA4A7C4}" type="presParOf" srcId="{5516BAE3-A616-463C-9535-38729B6E7123}" destId="{FFDF4664-7B4E-46E3-A2B4-C0B1DEA80F84}" srcOrd="4" destOrd="0" presId="urn:microsoft.com/office/officeart/2018/2/layout/IconCircleList"/>
    <dgm:cxn modelId="{ED5C7490-3DB9-1A4D-847A-700BED7A0267}" type="presParOf" srcId="{FFDF4664-7B4E-46E3-A2B4-C0B1DEA80F84}" destId="{6243AD7D-71BC-46CE-B9FE-29F4D7EDE3FF}" srcOrd="0" destOrd="0" presId="urn:microsoft.com/office/officeart/2018/2/layout/IconCircleList"/>
    <dgm:cxn modelId="{38D1FD94-6A7C-BB45-A180-60A5E04182E7}" type="presParOf" srcId="{FFDF4664-7B4E-46E3-A2B4-C0B1DEA80F84}" destId="{B6F8AE5A-20E8-42F9-870C-7C2D013249AB}" srcOrd="1" destOrd="0" presId="urn:microsoft.com/office/officeart/2018/2/layout/IconCircleList"/>
    <dgm:cxn modelId="{0C4AC66F-2608-2C43-AF02-19363F50D553}" type="presParOf" srcId="{FFDF4664-7B4E-46E3-A2B4-C0B1DEA80F84}" destId="{A901A32C-BDF3-4501-B139-14FDA7022480}" srcOrd="2" destOrd="0" presId="urn:microsoft.com/office/officeart/2018/2/layout/IconCircleList"/>
    <dgm:cxn modelId="{57EE505D-D358-154D-8A61-5D1E6373FF3D}" type="presParOf" srcId="{FFDF4664-7B4E-46E3-A2B4-C0B1DEA80F84}" destId="{FE694239-66C8-4AA4-8274-DF2A99D52458}" srcOrd="3" destOrd="0" presId="urn:microsoft.com/office/officeart/2018/2/layout/IconCircleList"/>
    <dgm:cxn modelId="{CBBFB8C1-CE20-A048-BA7C-A02A6B476494}" type="presParOf" srcId="{5516BAE3-A616-463C-9535-38729B6E7123}" destId="{8AF93C43-9A5B-4F48-A704-105305D0A806}" srcOrd="5" destOrd="0" presId="urn:microsoft.com/office/officeart/2018/2/layout/IconCircleList"/>
    <dgm:cxn modelId="{3F12DBA6-DDAE-6D48-9D55-CF98B3D9C657}" type="presParOf" srcId="{5516BAE3-A616-463C-9535-38729B6E7123}" destId="{6021115B-4CF8-4A3A-91FF-E6C59494F3D4}" srcOrd="6" destOrd="0" presId="urn:microsoft.com/office/officeart/2018/2/layout/IconCircleList"/>
    <dgm:cxn modelId="{31EE4372-A687-4846-A0E7-7FE0859FEF18}" type="presParOf" srcId="{6021115B-4CF8-4A3A-91FF-E6C59494F3D4}" destId="{AF01A57A-F83F-4434-89C4-4B864A9F807A}" srcOrd="0" destOrd="0" presId="urn:microsoft.com/office/officeart/2018/2/layout/IconCircleList"/>
    <dgm:cxn modelId="{3F505937-6C87-B44A-8675-A62EF75BFA24}" type="presParOf" srcId="{6021115B-4CF8-4A3A-91FF-E6C59494F3D4}" destId="{85C07661-A620-4041-A7A9-634536A48930}" srcOrd="1" destOrd="0" presId="urn:microsoft.com/office/officeart/2018/2/layout/IconCircleList"/>
    <dgm:cxn modelId="{C702ACC6-607A-004D-8505-2607467E6994}" type="presParOf" srcId="{6021115B-4CF8-4A3A-91FF-E6C59494F3D4}" destId="{9F4561D7-BF28-42FE-81FF-5B18B9811A94}" srcOrd="2" destOrd="0" presId="urn:microsoft.com/office/officeart/2018/2/layout/IconCircleList"/>
    <dgm:cxn modelId="{D2571413-1CAE-F94A-B0E6-28B11F00C9A3}" type="presParOf" srcId="{6021115B-4CF8-4A3A-91FF-E6C59494F3D4}" destId="{1375B7F6-E824-4593-BF77-B066A6432383}" srcOrd="3" destOrd="0" presId="urn:microsoft.com/office/officeart/2018/2/layout/IconCircleList"/>
    <dgm:cxn modelId="{0CEB65B0-1B5C-E943-9D87-004C090E3398}" type="presParOf" srcId="{5516BAE3-A616-463C-9535-38729B6E7123}" destId="{242BC7F5-3D2E-4226-A69A-17C711E2501F}" srcOrd="7" destOrd="0" presId="urn:microsoft.com/office/officeart/2018/2/layout/IconCircleList"/>
    <dgm:cxn modelId="{981617A9-19F6-E348-A763-9AAD43E5E6F8}" type="presParOf" srcId="{5516BAE3-A616-463C-9535-38729B6E7123}" destId="{0AEAB7F7-5CCA-4E61-BBD9-A9D781A60D6F}" srcOrd="8" destOrd="0" presId="urn:microsoft.com/office/officeart/2018/2/layout/IconCircleList"/>
    <dgm:cxn modelId="{79E5AA1F-5327-3D4F-93D6-B378CF1DD688}" type="presParOf" srcId="{0AEAB7F7-5CCA-4E61-BBD9-A9D781A60D6F}" destId="{5AF7BD57-C941-4EE7-BEBD-AA40836DDA44}" srcOrd="0" destOrd="0" presId="urn:microsoft.com/office/officeart/2018/2/layout/IconCircleList"/>
    <dgm:cxn modelId="{7FBCFCEE-B2BA-494D-9B7F-FFEB041B0CED}" type="presParOf" srcId="{0AEAB7F7-5CCA-4E61-BBD9-A9D781A60D6F}" destId="{707B0D10-2B83-47AB-8528-F6BD0F1DF8FC}" srcOrd="1" destOrd="0" presId="urn:microsoft.com/office/officeart/2018/2/layout/IconCircleList"/>
    <dgm:cxn modelId="{72C84D8E-0D45-934D-8E7D-4FA2BB1F3F04}" type="presParOf" srcId="{0AEAB7F7-5CCA-4E61-BBD9-A9D781A60D6F}" destId="{B5F9538E-881F-414A-8C6B-4E404AC68F35}" srcOrd="2" destOrd="0" presId="urn:microsoft.com/office/officeart/2018/2/layout/IconCircleList"/>
    <dgm:cxn modelId="{3659452E-7E12-C945-B4B2-4D337735ACA9}" type="presParOf" srcId="{0AEAB7F7-5CCA-4E61-BBD9-A9D781A60D6F}" destId="{D3186C30-2EFF-4139-BE65-DC63ABC432E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84E548-5ACE-B440-9750-3A9DAF0909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36AEB2-D35A-5444-BBEB-13B0C3BE5A4D}">
      <dgm:prSet/>
      <dgm:spPr/>
      <dgm:t>
        <a:bodyPr/>
        <a:lstStyle/>
        <a:p>
          <a:r>
            <a:rPr lang="en-US" b="0" dirty="0"/>
            <a:t>Methodology</a:t>
          </a:r>
        </a:p>
      </dgm:t>
    </dgm:pt>
    <dgm:pt modelId="{59FE39F4-9382-AB4D-98AE-87A253D9C742}" type="sibTrans" cxnId="{D7E3A619-F87E-8B4A-B384-608BC1EDA7B6}">
      <dgm:prSet/>
      <dgm:spPr/>
      <dgm:t>
        <a:bodyPr/>
        <a:lstStyle/>
        <a:p>
          <a:endParaRPr lang="en-US"/>
        </a:p>
      </dgm:t>
    </dgm:pt>
    <dgm:pt modelId="{C7D1FF6A-4E82-7941-AF51-E58ABEF60262}" type="parTrans" cxnId="{D7E3A619-F87E-8B4A-B384-608BC1EDA7B6}">
      <dgm:prSet/>
      <dgm:spPr/>
      <dgm:t>
        <a:bodyPr/>
        <a:lstStyle/>
        <a:p>
          <a:endParaRPr lang="en-US"/>
        </a:p>
      </dgm:t>
    </dgm:pt>
    <dgm:pt modelId="{FBFE288D-68F4-E540-A472-AD7B25DAFF93}" type="pres">
      <dgm:prSet presAssocID="{D084E548-5ACE-B440-9750-3A9DAF09098A}" presName="linear" presStyleCnt="0">
        <dgm:presLayoutVars>
          <dgm:animLvl val="lvl"/>
          <dgm:resizeHandles val="exact"/>
        </dgm:presLayoutVars>
      </dgm:prSet>
      <dgm:spPr/>
    </dgm:pt>
    <dgm:pt modelId="{324E7D33-C41F-CD45-BA30-0366DD56736C}" type="pres">
      <dgm:prSet presAssocID="{A036AEB2-D35A-5444-BBEB-13B0C3BE5A4D}" presName="parentText" presStyleLbl="node1" presStyleIdx="0" presStyleCnt="1">
        <dgm:presLayoutVars>
          <dgm:chMax val="0"/>
          <dgm:bulletEnabled val="1"/>
        </dgm:presLayoutVars>
      </dgm:prSet>
      <dgm:spPr/>
    </dgm:pt>
  </dgm:ptLst>
  <dgm:cxnLst>
    <dgm:cxn modelId="{D7E3A619-F87E-8B4A-B384-608BC1EDA7B6}" srcId="{D084E548-5ACE-B440-9750-3A9DAF09098A}" destId="{A036AEB2-D35A-5444-BBEB-13B0C3BE5A4D}" srcOrd="0" destOrd="0" parTransId="{C7D1FF6A-4E82-7941-AF51-E58ABEF60262}" sibTransId="{59FE39F4-9382-AB4D-98AE-87A253D9C742}"/>
    <dgm:cxn modelId="{81BDAC77-FD21-D249-B53C-163CCFB8B258}" type="presOf" srcId="{A036AEB2-D35A-5444-BBEB-13B0C3BE5A4D}" destId="{324E7D33-C41F-CD45-BA30-0366DD56736C}" srcOrd="0" destOrd="0" presId="urn:microsoft.com/office/officeart/2005/8/layout/vList2"/>
    <dgm:cxn modelId="{3E8B168E-0A66-E44C-B59D-E54D79325E6E}" type="presOf" srcId="{D084E548-5ACE-B440-9750-3A9DAF09098A}" destId="{FBFE288D-68F4-E540-A472-AD7B25DAFF93}" srcOrd="0" destOrd="0" presId="urn:microsoft.com/office/officeart/2005/8/layout/vList2"/>
    <dgm:cxn modelId="{2A9CA569-B651-F047-9DB6-39A43DB35FF1}" type="presParOf" srcId="{FBFE288D-68F4-E540-A472-AD7B25DAFF93}" destId="{324E7D33-C41F-CD45-BA30-0366DD56736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84E548-5ACE-B440-9750-3A9DAF0909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36AEB2-D35A-5444-BBEB-13B0C3BE5A4D}">
      <dgm:prSet/>
      <dgm:spPr/>
      <dgm:t>
        <a:bodyPr/>
        <a:lstStyle/>
        <a:p>
          <a:r>
            <a:rPr lang="en-US" b="1" dirty="0">
              <a:latin typeface="Times New Roman" panose="02020603050405020304" pitchFamily="18" charset="0"/>
              <a:cs typeface="Times New Roman" panose="02020603050405020304" pitchFamily="18" charset="0"/>
            </a:rPr>
            <a:t>Text Summarization and Modeling (Buse)</a:t>
          </a:r>
          <a:endParaRPr lang="en-US" b="0" dirty="0"/>
        </a:p>
      </dgm:t>
    </dgm:pt>
    <dgm:pt modelId="{59FE39F4-9382-AB4D-98AE-87A253D9C742}" type="sibTrans" cxnId="{D7E3A619-F87E-8B4A-B384-608BC1EDA7B6}">
      <dgm:prSet/>
      <dgm:spPr/>
      <dgm:t>
        <a:bodyPr/>
        <a:lstStyle/>
        <a:p>
          <a:endParaRPr lang="en-US"/>
        </a:p>
      </dgm:t>
    </dgm:pt>
    <dgm:pt modelId="{C7D1FF6A-4E82-7941-AF51-E58ABEF60262}" type="parTrans" cxnId="{D7E3A619-F87E-8B4A-B384-608BC1EDA7B6}">
      <dgm:prSet/>
      <dgm:spPr/>
      <dgm:t>
        <a:bodyPr/>
        <a:lstStyle/>
        <a:p>
          <a:endParaRPr lang="en-US"/>
        </a:p>
      </dgm:t>
    </dgm:pt>
    <dgm:pt modelId="{FBFE288D-68F4-E540-A472-AD7B25DAFF93}" type="pres">
      <dgm:prSet presAssocID="{D084E548-5ACE-B440-9750-3A9DAF09098A}" presName="linear" presStyleCnt="0">
        <dgm:presLayoutVars>
          <dgm:animLvl val="lvl"/>
          <dgm:resizeHandles val="exact"/>
        </dgm:presLayoutVars>
      </dgm:prSet>
      <dgm:spPr/>
    </dgm:pt>
    <dgm:pt modelId="{324E7D33-C41F-CD45-BA30-0366DD56736C}" type="pres">
      <dgm:prSet presAssocID="{A036AEB2-D35A-5444-BBEB-13B0C3BE5A4D}" presName="parentText" presStyleLbl="node1" presStyleIdx="0" presStyleCnt="1">
        <dgm:presLayoutVars>
          <dgm:chMax val="0"/>
          <dgm:bulletEnabled val="1"/>
        </dgm:presLayoutVars>
      </dgm:prSet>
      <dgm:spPr/>
    </dgm:pt>
  </dgm:ptLst>
  <dgm:cxnLst>
    <dgm:cxn modelId="{D7E3A619-F87E-8B4A-B384-608BC1EDA7B6}" srcId="{D084E548-5ACE-B440-9750-3A9DAF09098A}" destId="{A036AEB2-D35A-5444-BBEB-13B0C3BE5A4D}" srcOrd="0" destOrd="0" parTransId="{C7D1FF6A-4E82-7941-AF51-E58ABEF60262}" sibTransId="{59FE39F4-9382-AB4D-98AE-87A253D9C742}"/>
    <dgm:cxn modelId="{81BDAC77-FD21-D249-B53C-163CCFB8B258}" type="presOf" srcId="{A036AEB2-D35A-5444-BBEB-13B0C3BE5A4D}" destId="{324E7D33-C41F-CD45-BA30-0366DD56736C}" srcOrd="0" destOrd="0" presId="urn:microsoft.com/office/officeart/2005/8/layout/vList2"/>
    <dgm:cxn modelId="{3E8B168E-0A66-E44C-B59D-E54D79325E6E}" type="presOf" srcId="{D084E548-5ACE-B440-9750-3A9DAF09098A}" destId="{FBFE288D-68F4-E540-A472-AD7B25DAFF93}" srcOrd="0" destOrd="0" presId="urn:microsoft.com/office/officeart/2005/8/layout/vList2"/>
    <dgm:cxn modelId="{2A9CA569-B651-F047-9DB6-39A43DB35FF1}" type="presParOf" srcId="{FBFE288D-68F4-E540-A472-AD7B25DAFF93}" destId="{324E7D33-C41F-CD45-BA30-0366DD56736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84E548-5ACE-B440-9750-3A9DAF0909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36AEB2-D35A-5444-BBEB-13B0C3BE5A4D}">
      <dgm:prSet/>
      <dgm:spPr/>
      <dgm:t>
        <a:bodyPr/>
        <a:lstStyle/>
        <a:p>
          <a:r>
            <a:rPr lang="en-US" b="1" dirty="0">
              <a:latin typeface="Times New Roman" panose="02020603050405020304" pitchFamily="18" charset="0"/>
              <a:cs typeface="Times New Roman" panose="02020603050405020304" pitchFamily="18" charset="0"/>
            </a:rPr>
            <a:t>Text Classification and Building Concepts (Buse)</a:t>
          </a:r>
          <a:endParaRPr lang="en-US" b="0" dirty="0"/>
        </a:p>
      </dgm:t>
    </dgm:pt>
    <dgm:pt modelId="{59FE39F4-9382-AB4D-98AE-87A253D9C742}" type="sibTrans" cxnId="{D7E3A619-F87E-8B4A-B384-608BC1EDA7B6}">
      <dgm:prSet/>
      <dgm:spPr/>
      <dgm:t>
        <a:bodyPr/>
        <a:lstStyle/>
        <a:p>
          <a:endParaRPr lang="en-US"/>
        </a:p>
      </dgm:t>
    </dgm:pt>
    <dgm:pt modelId="{C7D1FF6A-4E82-7941-AF51-E58ABEF60262}" type="parTrans" cxnId="{D7E3A619-F87E-8B4A-B384-608BC1EDA7B6}">
      <dgm:prSet/>
      <dgm:spPr/>
      <dgm:t>
        <a:bodyPr/>
        <a:lstStyle/>
        <a:p>
          <a:endParaRPr lang="en-US"/>
        </a:p>
      </dgm:t>
    </dgm:pt>
    <dgm:pt modelId="{FBFE288D-68F4-E540-A472-AD7B25DAFF93}" type="pres">
      <dgm:prSet presAssocID="{D084E548-5ACE-B440-9750-3A9DAF09098A}" presName="linear" presStyleCnt="0">
        <dgm:presLayoutVars>
          <dgm:animLvl val="lvl"/>
          <dgm:resizeHandles val="exact"/>
        </dgm:presLayoutVars>
      </dgm:prSet>
      <dgm:spPr/>
    </dgm:pt>
    <dgm:pt modelId="{324E7D33-C41F-CD45-BA30-0366DD56736C}" type="pres">
      <dgm:prSet presAssocID="{A036AEB2-D35A-5444-BBEB-13B0C3BE5A4D}" presName="parentText" presStyleLbl="node1" presStyleIdx="0" presStyleCnt="1">
        <dgm:presLayoutVars>
          <dgm:chMax val="0"/>
          <dgm:bulletEnabled val="1"/>
        </dgm:presLayoutVars>
      </dgm:prSet>
      <dgm:spPr/>
    </dgm:pt>
  </dgm:ptLst>
  <dgm:cxnLst>
    <dgm:cxn modelId="{D7E3A619-F87E-8B4A-B384-608BC1EDA7B6}" srcId="{D084E548-5ACE-B440-9750-3A9DAF09098A}" destId="{A036AEB2-D35A-5444-BBEB-13B0C3BE5A4D}" srcOrd="0" destOrd="0" parTransId="{C7D1FF6A-4E82-7941-AF51-E58ABEF60262}" sibTransId="{59FE39F4-9382-AB4D-98AE-87A253D9C742}"/>
    <dgm:cxn modelId="{81BDAC77-FD21-D249-B53C-163CCFB8B258}" type="presOf" srcId="{A036AEB2-D35A-5444-BBEB-13B0C3BE5A4D}" destId="{324E7D33-C41F-CD45-BA30-0366DD56736C}" srcOrd="0" destOrd="0" presId="urn:microsoft.com/office/officeart/2005/8/layout/vList2"/>
    <dgm:cxn modelId="{3E8B168E-0A66-E44C-B59D-E54D79325E6E}" type="presOf" srcId="{D084E548-5ACE-B440-9750-3A9DAF09098A}" destId="{FBFE288D-68F4-E540-A472-AD7B25DAFF93}" srcOrd="0" destOrd="0" presId="urn:microsoft.com/office/officeart/2005/8/layout/vList2"/>
    <dgm:cxn modelId="{2A9CA569-B651-F047-9DB6-39A43DB35FF1}" type="presParOf" srcId="{FBFE288D-68F4-E540-A472-AD7B25DAFF93}" destId="{324E7D33-C41F-CD45-BA30-0366DD56736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84E548-5ACE-B440-9750-3A9DAF0909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36AEB2-D35A-5444-BBEB-13B0C3BE5A4D}">
      <dgm:prSet/>
      <dgm:spPr/>
      <dgm:t>
        <a:bodyPr/>
        <a:lstStyle/>
        <a:p>
          <a:r>
            <a:rPr lang="en-US" b="1" dirty="0">
              <a:latin typeface="Times New Roman" panose="02020603050405020304" pitchFamily="18" charset="0"/>
              <a:cs typeface="Times New Roman" panose="02020603050405020304" pitchFamily="18" charset="0"/>
            </a:rPr>
            <a:t>Clustering and Text Link Analysis (Buse)</a:t>
          </a:r>
          <a:endParaRPr lang="en-US" b="0" dirty="0"/>
        </a:p>
      </dgm:t>
    </dgm:pt>
    <dgm:pt modelId="{59FE39F4-9382-AB4D-98AE-87A253D9C742}" type="sibTrans" cxnId="{D7E3A619-F87E-8B4A-B384-608BC1EDA7B6}">
      <dgm:prSet/>
      <dgm:spPr/>
      <dgm:t>
        <a:bodyPr/>
        <a:lstStyle/>
        <a:p>
          <a:endParaRPr lang="en-US"/>
        </a:p>
      </dgm:t>
    </dgm:pt>
    <dgm:pt modelId="{C7D1FF6A-4E82-7941-AF51-E58ABEF60262}" type="parTrans" cxnId="{D7E3A619-F87E-8B4A-B384-608BC1EDA7B6}">
      <dgm:prSet/>
      <dgm:spPr/>
      <dgm:t>
        <a:bodyPr/>
        <a:lstStyle/>
        <a:p>
          <a:endParaRPr lang="en-US"/>
        </a:p>
      </dgm:t>
    </dgm:pt>
    <dgm:pt modelId="{FBFE288D-68F4-E540-A472-AD7B25DAFF93}" type="pres">
      <dgm:prSet presAssocID="{D084E548-5ACE-B440-9750-3A9DAF09098A}" presName="linear" presStyleCnt="0">
        <dgm:presLayoutVars>
          <dgm:animLvl val="lvl"/>
          <dgm:resizeHandles val="exact"/>
        </dgm:presLayoutVars>
      </dgm:prSet>
      <dgm:spPr/>
    </dgm:pt>
    <dgm:pt modelId="{324E7D33-C41F-CD45-BA30-0366DD56736C}" type="pres">
      <dgm:prSet presAssocID="{A036AEB2-D35A-5444-BBEB-13B0C3BE5A4D}" presName="parentText" presStyleLbl="node1" presStyleIdx="0" presStyleCnt="1">
        <dgm:presLayoutVars>
          <dgm:chMax val="0"/>
          <dgm:bulletEnabled val="1"/>
        </dgm:presLayoutVars>
      </dgm:prSet>
      <dgm:spPr/>
    </dgm:pt>
  </dgm:ptLst>
  <dgm:cxnLst>
    <dgm:cxn modelId="{D7E3A619-F87E-8B4A-B384-608BC1EDA7B6}" srcId="{D084E548-5ACE-B440-9750-3A9DAF09098A}" destId="{A036AEB2-D35A-5444-BBEB-13B0C3BE5A4D}" srcOrd="0" destOrd="0" parTransId="{C7D1FF6A-4E82-7941-AF51-E58ABEF60262}" sibTransId="{59FE39F4-9382-AB4D-98AE-87A253D9C742}"/>
    <dgm:cxn modelId="{81BDAC77-FD21-D249-B53C-163CCFB8B258}" type="presOf" srcId="{A036AEB2-D35A-5444-BBEB-13B0C3BE5A4D}" destId="{324E7D33-C41F-CD45-BA30-0366DD56736C}" srcOrd="0" destOrd="0" presId="urn:microsoft.com/office/officeart/2005/8/layout/vList2"/>
    <dgm:cxn modelId="{3E8B168E-0A66-E44C-B59D-E54D79325E6E}" type="presOf" srcId="{D084E548-5ACE-B440-9750-3A9DAF09098A}" destId="{FBFE288D-68F4-E540-A472-AD7B25DAFF93}" srcOrd="0" destOrd="0" presId="urn:microsoft.com/office/officeart/2005/8/layout/vList2"/>
    <dgm:cxn modelId="{2A9CA569-B651-F047-9DB6-39A43DB35FF1}" type="presParOf" srcId="{FBFE288D-68F4-E540-A472-AD7B25DAFF93}" destId="{324E7D33-C41F-CD45-BA30-0366DD56736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84E548-5ACE-B440-9750-3A9DAF0909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36AEB2-D35A-5444-BBEB-13B0C3BE5A4D}">
      <dgm:prSet/>
      <dgm:spPr/>
      <dgm:t>
        <a:bodyPr/>
        <a:lstStyle/>
        <a:p>
          <a:r>
            <a:rPr lang="en-US" b="1" dirty="0">
              <a:latin typeface="Times New Roman" panose="02020603050405020304" pitchFamily="18" charset="0"/>
              <a:cs typeface="Times New Roman" panose="02020603050405020304" pitchFamily="18" charset="0"/>
            </a:rPr>
            <a:t>Sentiment Analysis (Reena)</a:t>
          </a:r>
          <a:endParaRPr lang="en-US" b="0" dirty="0"/>
        </a:p>
      </dgm:t>
    </dgm:pt>
    <dgm:pt modelId="{59FE39F4-9382-AB4D-98AE-87A253D9C742}" type="sibTrans" cxnId="{D7E3A619-F87E-8B4A-B384-608BC1EDA7B6}">
      <dgm:prSet/>
      <dgm:spPr/>
      <dgm:t>
        <a:bodyPr/>
        <a:lstStyle/>
        <a:p>
          <a:endParaRPr lang="en-US"/>
        </a:p>
      </dgm:t>
    </dgm:pt>
    <dgm:pt modelId="{C7D1FF6A-4E82-7941-AF51-E58ABEF60262}" type="parTrans" cxnId="{D7E3A619-F87E-8B4A-B384-608BC1EDA7B6}">
      <dgm:prSet/>
      <dgm:spPr/>
      <dgm:t>
        <a:bodyPr/>
        <a:lstStyle/>
        <a:p>
          <a:endParaRPr lang="en-US"/>
        </a:p>
      </dgm:t>
    </dgm:pt>
    <dgm:pt modelId="{FBFE288D-68F4-E540-A472-AD7B25DAFF93}" type="pres">
      <dgm:prSet presAssocID="{D084E548-5ACE-B440-9750-3A9DAF09098A}" presName="linear" presStyleCnt="0">
        <dgm:presLayoutVars>
          <dgm:animLvl val="lvl"/>
          <dgm:resizeHandles val="exact"/>
        </dgm:presLayoutVars>
      </dgm:prSet>
      <dgm:spPr/>
    </dgm:pt>
    <dgm:pt modelId="{324E7D33-C41F-CD45-BA30-0366DD56736C}" type="pres">
      <dgm:prSet presAssocID="{A036AEB2-D35A-5444-BBEB-13B0C3BE5A4D}" presName="parentText" presStyleLbl="node1" presStyleIdx="0" presStyleCnt="1">
        <dgm:presLayoutVars>
          <dgm:chMax val="0"/>
          <dgm:bulletEnabled val="1"/>
        </dgm:presLayoutVars>
      </dgm:prSet>
      <dgm:spPr/>
    </dgm:pt>
  </dgm:ptLst>
  <dgm:cxnLst>
    <dgm:cxn modelId="{D7E3A619-F87E-8B4A-B384-608BC1EDA7B6}" srcId="{D084E548-5ACE-B440-9750-3A9DAF09098A}" destId="{A036AEB2-D35A-5444-BBEB-13B0C3BE5A4D}" srcOrd="0" destOrd="0" parTransId="{C7D1FF6A-4E82-7941-AF51-E58ABEF60262}" sibTransId="{59FE39F4-9382-AB4D-98AE-87A253D9C742}"/>
    <dgm:cxn modelId="{81BDAC77-FD21-D249-B53C-163CCFB8B258}" type="presOf" srcId="{A036AEB2-D35A-5444-BBEB-13B0C3BE5A4D}" destId="{324E7D33-C41F-CD45-BA30-0366DD56736C}" srcOrd="0" destOrd="0" presId="urn:microsoft.com/office/officeart/2005/8/layout/vList2"/>
    <dgm:cxn modelId="{3E8B168E-0A66-E44C-B59D-E54D79325E6E}" type="presOf" srcId="{D084E548-5ACE-B440-9750-3A9DAF09098A}" destId="{FBFE288D-68F4-E540-A472-AD7B25DAFF93}" srcOrd="0" destOrd="0" presId="urn:microsoft.com/office/officeart/2005/8/layout/vList2"/>
    <dgm:cxn modelId="{2A9CA569-B651-F047-9DB6-39A43DB35FF1}" type="presParOf" srcId="{FBFE288D-68F4-E540-A472-AD7B25DAFF93}" destId="{324E7D33-C41F-CD45-BA30-0366DD56736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95744-F641-475A-9B69-E8F7F702681B}">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173A31-C848-44D7-8437-DD6E881CC1F7}">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D12DA0F6-337E-42C8-B1BF-992192997A71}">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Introduction</a:t>
          </a:r>
        </a:p>
      </dsp:txBody>
      <dsp:txXfrm>
        <a:off x="1172126" y="908559"/>
        <a:ext cx="2114937" cy="897246"/>
      </dsp:txXfrm>
    </dsp:sp>
    <dsp:sp modelId="{7388145D-0DB4-4208-A697-6D221078FEB7}">
      <dsp:nvSpPr>
        <dsp:cNvPr id="0" name=""/>
        <dsp:cNvSpPr/>
      </dsp:nvSpPr>
      <dsp:spPr>
        <a:xfrm>
          <a:off x="3655575" y="908559"/>
          <a:ext cx="897246" cy="897246"/>
        </a:xfrm>
        <a:prstGeom prst="ellipse">
          <a:avLst/>
        </a:prstGeom>
        <a:solidFill>
          <a:schemeClr val="accent2">
            <a:hueOff val="1419218"/>
            <a:satOff val="527"/>
            <a:lumOff val="-1529"/>
            <a:alphaOff val="0"/>
          </a:schemeClr>
        </a:solidFill>
        <a:ln>
          <a:noFill/>
        </a:ln>
        <a:effectLst/>
      </dsp:spPr>
      <dsp:style>
        <a:lnRef idx="0">
          <a:scrgbClr r="0" g="0" b="0"/>
        </a:lnRef>
        <a:fillRef idx="1">
          <a:scrgbClr r="0" g="0" b="0"/>
        </a:fillRef>
        <a:effectRef idx="0">
          <a:scrgbClr r="0" g="0" b="0"/>
        </a:effectRef>
        <a:fontRef idx="minor"/>
      </dsp:style>
    </dsp:sp>
    <dsp:sp modelId="{69245E1C-5518-4D35-BD74-167DA0AA7B10}">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B3BD3878-D777-48C5-8A5B-CE4D7ECA727E}">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Dataset</a:t>
          </a:r>
        </a:p>
      </dsp:txBody>
      <dsp:txXfrm>
        <a:off x="4745088" y="908559"/>
        <a:ext cx="2114937" cy="897246"/>
      </dsp:txXfrm>
    </dsp:sp>
    <dsp:sp modelId="{E9E6C8F0-AF82-4AD7-8D28-9A634CA102BB}">
      <dsp:nvSpPr>
        <dsp:cNvPr id="0" name=""/>
        <dsp:cNvSpPr/>
      </dsp:nvSpPr>
      <dsp:spPr>
        <a:xfrm>
          <a:off x="7228536" y="908559"/>
          <a:ext cx="897246" cy="897246"/>
        </a:xfrm>
        <a:prstGeom prst="ellipse">
          <a:avLst/>
        </a:prstGeom>
        <a:solidFill>
          <a:schemeClr val="accent2">
            <a:hueOff val="2838435"/>
            <a:satOff val="1053"/>
            <a:lumOff val="-3059"/>
            <a:alphaOff val="0"/>
          </a:schemeClr>
        </a:solidFill>
        <a:ln>
          <a:noFill/>
        </a:ln>
        <a:effectLst/>
      </dsp:spPr>
      <dsp:style>
        <a:lnRef idx="0">
          <a:scrgbClr r="0" g="0" b="0"/>
        </a:lnRef>
        <a:fillRef idx="1">
          <a:scrgbClr r="0" g="0" b="0"/>
        </a:fillRef>
        <a:effectRef idx="0">
          <a:scrgbClr r="0" g="0" b="0"/>
        </a:effectRef>
        <a:fontRef idx="minor"/>
      </dsp:style>
    </dsp:sp>
    <dsp:sp modelId="{38CADD1B-5116-4AE4-903E-7D34E64A29C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0FFF18E9-BFD8-4FFA-8531-F9892ED6E4A1}">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Analysis Flow</a:t>
          </a:r>
          <a:br>
            <a:rPr lang="en-US" sz="2100" kern="1200"/>
          </a:br>
          <a:endParaRPr lang="en-US" sz="2100" kern="1200"/>
        </a:p>
      </dsp:txBody>
      <dsp:txXfrm>
        <a:off x="8318049" y="908559"/>
        <a:ext cx="2114937" cy="897246"/>
      </dsp:txXfrm>
    </dsp:sp>
    <dsp:sp modelId="{0E0DBA4F-1F6B-4A3D-8F7C-6933BB1B520F}">
      <dsp:nvSpPr>
        <dsp:cNvPr id="0" name=""/>
        <dsp:cNvSpPr/>
      </dsp:nvSpPr>
      <dsp:spPr>
        <a:xfrm>
          <a:off x="82613" y="2545532"/>
          <a:ext cx="897246" cy="897246"/>
        </a:xfrm>
        <a:prstGeom prst="ellipse">
          <a:avLst/>
        </a:prstGeom>
        <a:solidFill>
          <a:schemeClr val="accent2">
            <a:hueOff val="4257653"/>
            <a:satOff val="1580"/>
            <a:lumOff val="-4588"/>
            <a:alphaOff val="0"/>
          </a:schemeClr>
        </a:solidFill>
        <a:ln>
          <a:noFill/>
        </a:ln>
        <a:effectLst/>
      </dsp:spPr>
      <dsp:style>
        <a:lnRef idx="0">
          <a:scrgbClr r="0" g="0" b="0"/>
        </a:lnRef>
        <a:fillRef idx="1">
          <a:scrgbClr r="0" g="0" b="0"/>
        </a:fillRef>
        <a:effectRef idx="0">
          <a:scrgbClr r="0" g="0" b="0"/>
        </a:effectRef>
        <a:fontRef idx="minor"/>
      </dsp:style>
    </dsp:sp>
    <dsp:sp modelId="{7C083AFD-CC57-4BDA-A925-B8C1483DA9F3}">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EE4D0B17-B25A-4E62-90F6-9C58208E0EBD}">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Conclusion</a:t>
          </a:r>
          <a:br>
            <a:rPr lang="en-US" sz="2100" kern="1200"/>
          </a:br>
          <a:endParaRPr lang="en-US" sz="2100" kern="1200"/>
        </a:p>
      </dsp:txBody>
      <dsp:txXfrm>
        <a:off x="1172126" y="2545532"/>
        <a:ext cx="2114937" cy="897246"/>
      </dsp:txXfrm>
    </dsp:sp>
    <dsp:sp modelId="{0681B755-6A1F-4165-AFA3-6F0F244ADE8A}">
      <dsp:nvSpPr>
        <dsp:cNvPr id="0" name=""/>
        <dsp:cNvSpPr/>
      </dsp:nvSpPr>
      <dsp:spPr>
        <a:xfrm>
          <a:off x="3655575" y="2545532"/>
          <a:ext cx="897246" cy="897246"/>
        </a:xfrm>
        <a:prstGeom prst="ellipse">
          <a:avLst/>
        </a:prstGeom>
        <a:solidFill>
          <a:schemeClr val="accent2">
            <a:hueOff val="5676870"/>
            <a:satOff val="2106"/>
            <a:lumOff val="-6118"/>
            <a:alphaOff val="0"/>
          </a:schemeClr>
        </a:solidFill>
        <a:ln>
          <a:noFill/>
        </a:ln>
        <a:effectLst/>
      </dsp:spPr>
      <dsp:style>
        <a:lnRef idx="0">
          <a:scrgbClr r="0" g="0" b="0"/>
        </a:lnRef>
        <a:fillRef idx="1">
          <a:scrgbClr r="0" g="0" b="0"/>
        </a:fillRef>
        <a:effectRef idx="0">
          <a:scrgbClr r="0" g="0" b="0"/>
        </a:effectRef>
        <a:fontRef idx="minor"/>
      </dsp:style>
    </dsp:sp>
    <dsp:sp modelId="{7634BB04-83DE-4FFD-96E7-78C0D92282A2}">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A7E289DA-0AF6-4963-8F6F-FF25273F3E4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Recommendation </a:t>
          </a:r>
        </a:p>
      </dsp:txBody>
      <dsp:txXfrm>
        <a:off x="4745088" y="2545532"/>
        <a:ext cx="2114937" cy="897246"/>
      </dsp:txXfrm>
    </dsp:sp>
    <dsp:sp modelId="{2CE56345-FE6A-4AE9-81C1-B2AC68A73D42}">
      <dsp:nvSpPr>
        <dsp:cNvPr id="0" name=""/>
        <dsp:cNvSpPr/>
      </dsp:nvSpPr>
      <dsp:spPr>
        <a:xfrm>
          <a:off x="7228536" y="2545532"/>
          <a:ext cx="897246" cy="897246"/>
        </a:xfrm>
        <a:prstGeom prst="ellipse">
          <a:avLst/>
        </a:prstGeom>
        <a:solidFill>
          <a:schemeClr val="accent2">
            <a:hueOff val="7096088"/>
            <a:satOff val="2633"/>
            <a:lumOff val="-7647"/>
            <a:alphaOff val="0"/>
          </a:schemeClr>
        </a:solidFill>
        <a:ln>
          <a:noFill/>
        </a:ln>
        <a:effectLst/>
      </dsp:spPr>
      <dsp:style>
        <a:lnRef idx="0">
          <a:scrgbClr r="0" g="0" b="0"/>
        </a:lnRef>
        <a:fillRef idx="1">
          <a:scrgbClr r="0" g="0" b="0"/>
        </a:fillRef>
        <a:effectRef idx="0">
          <a:scrgbClr r="0" g="0" b="0"/>
        </a:effectRef>
        <a:fontRef idx="minor"/>
      </dsp:style>
    </dsp:sp>
    <dsp:sp modelId="{096C4769-0093-439B-8E82-3FB20D85F527}">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033ED0C7-142F-4CEB-A980-97863346F306}">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Reference</a:t>
          </a:r>
        </a:p>
      </dsp:txBody>
      <dsp:txXfrm>
        <a:off x="8318049" y="2545532"/>
        <a:ext cx="2114937" cy="8972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39156-6DE1-8C43-90FA-2A6DE1B5A6C7}">
      <dsp:nvSpPr>
        <dsp:cNvPr id="0" name=""/>
        <dsp:cNvSpPr/>
      </dsp:nvSpPr>
      <dsp:spPr>
        <a:xfrm>
          <a:off x="0" y="388695"/>
          <a:ext cx="6900512" cy="2220750"/>
        </a:xfrm>
        <a:prstGeom prst="rect">
          <a:avLst/>
        </a:prstGeom>
        <a:solidFill>
          <a:schemeClr val="lt1">
            <a:alpha val="90000"/>
            <a:hueOff val="0"/>
            <a:satOff val="0"/>
            <a:lumOff val="0"/>
            <a:alphaOff val="0"/>
          </a:schemeClr>
        </a:solidFill>
        <a:ln w="48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5556" tIns="312420" rIns="53555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The precision rate (0.94) for both negative and posistive sentiments is higher and performed better than Logistic regression. Even if we compare the recall and f1-score of negative sentiments, we will find that the Random Forests model (recall:0.61, f1-score:0.74) has performed better again than Logistic regression (recall:0.50, f1-score:0.64). In terms of accuracy rate, Random Forests model (0.9274) has performed better than Logistic Regression (0.9055).</a:t>
          </a:r>
        </a:p>
      </dsp:txBody>
      <dsp:txXfrm>
        <a:off x="0" y="388695"/>
        <a:ext cx="6900512" cy="2220750"/>
      </dsp:txXfrm>
    </dsp:sp>
    <dsp:sp modelId="{DF02C2C1-DBD5-414B-AF0B-D6305662B8C0}">
      <dsp:nvSpPr>
        <dsp:cNvPr id="0" name=""/>
        <dsp:cNvSpPr/>
      </dsp:nvSpPr>
      <dsp:spPr>
        <a:xfrm>
          <a:off x="345025" y="167295"/>
          <a:ext cx="4830358" cy="442800"/>
        </a:xfrm>
        <a:prstGeom prst="roundRect">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66750">
            <a:lnSpc>
              <a:spcPct val="90000"/>
            </a:lnSpc>
            <a:spcBef>
              <a:spcPct val="0"/>
            </a:spcBef>
            <a:spcAft>
              <a:spcPct val="35000"/>
            </a:spcAft>
            <a:buNone/>
          </a:pPr>
          <a:r>
            <a:rPr lang="en-US" sz="1500" b="1" kern="1200"/>
            <a:t>With Label 2:</a:t>
          </a:r>
          <a:endParaRPr lang="en-US" sz="1500" kern="1200"/>
        </a:p>
      </dsp:txBody>
      <dsp:txXfrm>
        <a:off x="366641" y="188911"/>
        <a:ext cx="4787126" cy="399568"/>
      </dsp:txXfrm>
    </dsp:sp>
    <dsp:sp modelId="{143B24A4-C078-3748-B379-FF18BFCF9E79}">
      <dsp:nvSpPr>
        <dsp:cNvPr id="0" name=""/>
        <dsp:cNvSpPr/>
      </dsp:nvSpPr>
      <dsp:spPr>
        <a:xfrm>
          <a:off x="0" y="2911845"/>
          <a:ext cx="6900512" cy="2457000"/>
        </a:xfrm>
        <a:prstGeom prst="rect">
          <a:avLst/>
        </a:prstGeom>
        <a:solidFill>
          <a:schemeClr val="lt1">
            <a:alpha val="90000"/>
            <a:hueOff val="0"/>
            <a:satOff val="0"/>
            <a:lumOff val="0"/>
            <a:alphaOff val="0"/>
          </a:schemeClr>
        </a:solidFill>
        <a:ln w="48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5556" tIns="312420" rIns="53555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Accuracy score: Accuracy score of Random forest (0.9274) is higher than that of the logistic regression (0.9055). Precision scores for all three sentiments- negative:0, nuetral:1, positive: 2 are better in Random Forest model than logistic regression. Recall rates for all three sentiments- negative:0, nuetral:1, positive: 2 are better in Random Forest model than logistic regression. F1-score for all three sentiments- negative:0, nuetral:1, positive: 2 are better in Random Forest model than logistic regression</a:t>
          </a:r>
        </a:p>
      </dsp:txBody>
      <dsp:txXfrm>
        <a:off x="0" y="2911845"/>
        <a:ext cx="6900512" cy="2457000"/>
      </dsp:txXfrm>
    </dsp:sp>
    <dsp:sp modelId="{8B5D92AA-8927-6045-9ABA-F62EEE9A2612}">
      <dsp:nvSpPr>
        <dsp:cNvPr id="0" name=""/>
        <dsp:cNvSpPr/>
      </dsp:nvSpPr>
      <dsp:spPr>
        <a:xfrm>
          <a:off x="345025" y="2690445"/>
          <a:ext cx="4830358" cy="442800"/>
        </a:xfrm>
        <a:prstGeom prst="roundRect">
          <a:avLst/>
        </a:prstGeom>
        <a:solidFill>
          <a:schemeClr val="accent2">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66750">
            <a:lnSpc>
              <a:spcPct val="90000"/>
            </a:lnSpc>
            <a:spcBef>
              <a:spcPct val="0"/>
            </a:spcBef>
            <a:spcAft>
              <a:spcPct val="35000"/>
            </a:spcAft>
            <a:buNone/>
          </a:pPr>
          <a:r>
            <a:rPr lang="en-US" sz="1500" b="1" kern="1200"/>
            <a:t>With Label 3:</a:t>
          </a:r>
          <a:endParaRPr lang="en-US" sz="1500" kern="1200"/>
        </a:p>
      </dsp:txBody>
      <dsp:txXfrm>
        <a:off x="366641" y="2712061"/>
        <a:ext cx="4787126"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7D33-C41F-CD45-BA30-0366DD56736C}">
      <dsp:nvSpPr>
        <dsp:cNvPr id="0" name=""/>
        <dsp:cNvSpPr/>
      </dsp:nvSpPr>
      <dsp:spPr>
        <a:xfrm>
          <a:off x="0" y="7648"/>
          <a:ext cx="9980682" cy="108166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b="0" kern="1200" dirty="0"/>
            <a:t>Introduction</a:t>
          </a:r>
        </a:p>
      </dsp:txBody>
      <dsp:txXfrm>
        <a:off x="52802" y="60450"/>
        <a:ext cx="9875078" cy="976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7D33-C41F-CD45-BA30-0366DD56736C}">
      <dsp:nvSpPr>
        <dsp:cNvPr id="0" name=""/>
        <dsp:cNvSpPr/>
      </dsp:nvSpPr>
      <dsp:spPr>
        <a:xfrm>
          <a:off x="0" y="7648"/>
          <a:ext cx="9980682" cy="108166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b="0" kern="1200" dirty="0"/>
            <a:t>Datasets</a:t>
          </a:r>
        </a:p>
      </dsp:txBody>
      <dsp:txXfrm>
        <a:off x="52802" y="60450"/>
        <a:ext cx="9875078" cy="976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8F34A-C5F1-4A89-98A8-4C2DCD8629C9}">
      <dsp:nvSpPr>
        <dsp:cNvPr id="0" name=""/>
        <dsp:cNvSpPr/>
      </dsp:nvSpPr>
      <dsp:spPr>
        <a:xfrm>
          <a:off x="66936" y="108136"/>
          <a:ext cx="894585" cy="89458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46F1B-8122-4CFD-851F-9294CA4D7677}">
      <dsp:nvSpPr>
        <dsp:cNvPr id="0" name=""/>
        <dsp:cNvSpPr/>
      </dsp:nvSpPr>
      <dsp:spPr>
        <a:xfrm>
          <a:off x="254799" y="295999"/>
          <a:ext cx="518859" cy="518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8D59F45D-39AA-44F5-B4B1-A8A6061D8FB1}">
      <dsp:nvSpPr>
        <dsp:cNvPr id="0" name=""/>
        <dsp:cNvSpPr/>
      </dsp:nvSpPr>
      <dsp:spPr>
        <a:xfrm>
          <a:off x="1153218" y="108136"/>
          <a:ext cx="2108665" cy="8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Methodology</a:t>
          </a:r>
          <a:endParaRPr lang="en-US" sz="1900" kern="1200"/>
        </a:p>
      </dsp:txBody>
      <dsp:txXfrm>
        <a:off x="1153218" y="108136"/>
        <a:ext cx="2108665" cy="894585"/>
      </dsp:txXfrm>
    </dsp:sp>
    <dsp:sp modelId="{19A03010-78EF-4244-9F42-FA97FDE73D58}">
      <dsp:nvSpPr>
        <dsp:cNvPr id="0" name=""/>
        <dsp:cNvSpPr/>
      </dsp:nvSpPr>
      <dsp:spPr>
        <a:xfrm>
          <a:off x="3629302" y="108136"/>
          <a:ext cx="894585" cy="89458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8FD37-CC63-4913-B90B-9671E032565D}">
      <dsp:nvSpPr>
        <dsp:cNvPr id="0" name=""/>
        <dsp:cNvSpPr/>
      </dsp:nvSpPr>
      <dsp:spPr>
        <a:xfrm>
          <a:off x="3817165" y="295999"/>
          <a:ext cx="518859" cy="518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BAC8D4DF-A1BB-445E-8759-90411F9CBD3A}">
      <dsp:nvSpPr>
        <dsp:cNvPr id="0" name=""/>
        <dsp:cNvSpPr/>
      </dsp:nvSpPr>
      <dsp:spPr>
        <a:xfrm>
          <a:off x="4715584" y="108136"/>
          <a:ext cx="2108665" cy="8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Text Summarization and Modeling (Buse)</a:t>
          </a:r>
          <a:endParaRPr lang="en-US" sz="1900" kern="1200"/>
        </a:p>
      </dsp:txBody>
      <dsp:txXfrm>
        <a:off x="4715584" y="108136"/>
        <a:ext cx="2108665" cy="894585"/>
      </dsp:txXfrm>
    </dsp:sp>
    <dsp:sp modelId="{6243AD7D-71BC-46CE-B9FE-29F4D7EDE3FF}">
      <dsp:nvSpPr>
        <dsp:cNvPr id="0" name=""/>
        <dsp:cNvSpPr/>
      </dsp:nvSpPr>
      <dsp:spPr>
        <a:xfrm>
          <a:off x="66936" y="1749698"/>
          <a:ext cx="894585" cy="89458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8AE5A-20E8-42F9-870C-7C2D013249AB}">
      <dsp:nvSpPr>
        <dsp:cNvPr id="0" name=""/>
        <dsp:cNvSpPr/>
      </dsp:nvSpPr>
      <dsp:spPr>
        <a:xfrm>
          <a:off x="254799" y="1937561"/>
          <a:ext cx="518859" cy="518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FE694239-66C8-4AA4-8274-DF2A99D52458}">
      <dsp:nvSpPr>
        <dsp:cNvPr id="0" name=""/>
        <dsp:cNvSpPr/>
      </dsp:nvSpPr>
      <dsp:spPr>
        <a:xfrm>
          <a:off x="1153218" y="1749698"/>
          <a:ext cx="2108665" cy="8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Text Classification and Building Concepts (Buse)</a:t>
          </a:r>
          <a:endParaRPr lang="en-US" sz="1900" kern="1200"/>
        </a:p>
      </dsp:txBody>
      <dsp:txXfrm>
        <a:off x="1153218" y="1749698"/>
        <a:ext cx="2108665" cy="894585"/>
      </dsp:txXfrm>
    </dsp:sp>
    <dsp:sp modelId="{AF01A57A-F83F-4434-89C4-4B864A9F807A}">
      <dsp:nvSpPr>
        <dsp:cNvPr id="0" name=""/>
        <dsp:cNvSpPr/>
      </dsp:nvSpPr>
      <dsp:spPr>
        <a:xfrm>
          <a:off x="3629302" y="1749698"/>
          <a:ext cx="894585" cy="89458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07661-A620-4041-A7A9-634536A48930}">
      <dsp:nvSpPr>
        <dsp:cNvPr id="0" name=""/>
        <dsp:cNvSpPr/>
      </dsp:nvSpPr>
      <dsp:spPr>
        <a:xfrm>
          <a:off x="3817165" y="1937561"/>
          <a:ext cx="518859" cy="5188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1375B7F6-E824-4593-BF77-B066A6432383}">
      <dsp:nvSpPr>
        <dsp:cNvPr id="0" name=""/>
        <dsp:cNvSpPr/>
      </dsp:nvSpPr>
      <dsp:spPr>
        <a:xfrm>
          <a:off x="4715584" y="1749698"/>
          <a:ext cx="2108665" cy="8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Clustering and Text Link Analysis (Buse)</a:t>
          </a:r>
          <a:endParaRPr lang="en-US" sz="1900" kern="1200"/>
        </a:p>
      </dsp:txBody>
      <dsp:txXfrm>
        <a:off x="4715584" y="1749698"/>
        <a:ext cx="2108665" cy="894585"/>
      </dsp:txXfrm>
    </dsp:sp>
    <dsp:sp modelId="{5AF7BD57-C941-4EE7-BEBD-AA40836DDA44}">
      <dsp:nvSpPr>
        <dsp:cNvPr id="0" name=""/>
        <dsp:cNvSpPr/>
      </dsp:nvSpPr>
      <dsp:spPr>
        <a:xfrm>
          <a:off x="66936" y="3391260"/>
          <a:ext cx="894585" cy="89458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7B0D10-2B83-47AB-8528-F6BD0F1DF8FC}">
      <dsp:nvSpPr>
        <dsp:cNvPr id="0" name=""/>
        <dsp:cNvSpPr/>
      </dsp:nvSpPr>
      <dsp:spPr>
        <a:xfrm>
          <a:off x="254799" y="3579123"/>
          <a:ext cx="518859" cy="5188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D3186C30-2EFF-4139-BE65-DC63ABC432E8}">
      <dsp:nvSpPr>
        <dsp:cNvPr id="0" name=""/>
        <dsp:cNvSpPr/>
      </dsp:nvSpPr>
      <dsp:spPr>
        <a:xfrm>
          <a:off x="1153218" y="3391260"/>
          <a:ext cx="2108665" cy="8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Sentiment Analysis (Reena)</a:t>
          </a:r>
          <a:endParaRPr lang="en-US" sz="1900" kern="1200"/>
        </a:p>
      </dsp:txBody>
      <dsp:txXfrm>
        <a:off x="1153218" y="3391260"/>
        <a:ext cx="2108665" cy="8945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7D33-C41F-CD45-BA30-0366DD56736C}">
      <dsp:nvSpPr>
        <dsp:cNvPr id="0" name=""/>
        <dsp:cNvSpPr/>
      </dsp:nvSpPr>
      <dsp:spPr>
        <a:xfrm>
          <a:off x="0" y="5815"/>
          <a:ext cx="9980682" cy="1031355"/>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0" kern="1200" dirty="0"/>
            <a:t>Methodology</a:t>
          </a:r>
        </a:p>
      </dsp:txBody>
      <dsp:txXfrm>
        <a:off x="50347" y="56162"/>
        <a:ext cx="9879988" cy="930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7D33-C41F-CD45-BA30-0366DD56736C}">
      <dsp:nvSpPr>
        <dsp:cNvPr id="0" name=""/>
        <dsp:cNvSpPr/>
      </dsp:nvSpPr>
      <dsp:spPr>
        <a:xfrm>
          <a:off x="0" y="5815"/>
          <a:ext cx="9980682" cy="1031355"/>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dirty="0">
              <a:latin typeface="Times New Roman" panose="02020603050405020304" pitchFamily="18" charset="0"/>
              <a:cs typeface="Times New Roman" panose="02020603050405020304" pitchFamily="18" charset="0"/>
            </a:rPr>
            <a:t>Text Summarization and Modeling (Buse)</a:t>
          </a:r>
          <a:endParaRPr lang="en-US" sz="4100" b="0" kern="1200" dirty="0"/>
        </a:p>
      </dsp:txBody>
      <dsp:txXfrm>
        <a:off x="50347" y="56162"/>
        <a:ext cx="9879988" cy="9306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7D33-C41F-CD45-BA30-0366DD56736C}">
      <dsp:nvSpPr>
        <dsp:cNvPr id="0" name=""/>
        <dsp:cNvSpPr/>
      </dsp:nvSpPr>
      <dsp:spPr>
        <a:xfrm>
          <a:off x="0" y="68703"/>
          <a:ext cx="9980682" cy="90558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Text Classification and Building Concepts (Buse)</a:t>
          </a:r>
          <a:endParaRPr lang="en-US" sz="3600" b="0" kern="1200" dirty="0"/>
        </a:p>
      </dsp:txBody>
      <dsp:txXfrm>
        <a:off x="44207" y="112910"/>
        <a:ext cx="9892268" cy="8171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7D33-C41F-CD45-BA30-0366DD56736C}">
      <dsp:nvSpPr>
        <dsp:cNvPr id="0" name=""/>
        <dsp:cNvSpPr/>
      </dsp:nvSpPr>
      <dsp:spPr>
        <a:xfrm>
          <a:off x="0" y="5815"/>
          <a:ext cx="9980682" cy="1031355"/>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dirty="0">
              <a:latin typeface="Times New Roman" panose="02020603050405020304" pitchFamily="18" charset="0"/>
              <a:cs typeface="Times New Roman" panose="02020603050405020304" pitchFamily="18" charset="0"/>
            </a:rPr>
            <a:t>Clustering and Text Link Analysis (Buse)</a:t>
          </a:r>
          <a:endParaRPr lang="en-US" sz="4100" b="0" kern="1200" dirty="0"/>
        </a:p>
      </dsp:txBody>
      <dsp:txXfrm>
        <a:off x="50347" y="56162"/>
        <a:ext cx="9879988" cy="9306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7D33-C41F-CD45-BA30-0366DD56736C}">
      <dsp:nvSpPr>
        <dsp:cNvPr id="0" name=""/>
        <dsp:cNvSpPr/>
      </dsp:nvSpPr>
      <dsp:spPr>
        <a:xfrm>
          <a:off x="0" y="5815"/>
          <a:ext cx="9980682" cy="1031355"/>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dirty="0">
              <a:latin typeface="Times New Roman" panose="02020603050405020304" pitchFamily="18" charset="0"/>
              <a:cs typeface="Times New Roman" panose="02020603050405020304" pitchFamily="18" charset="0"/>
            </a:rPr>
            <a:t>Sentiment Analysis (Reena)</a:t>
          </a:r>
          <a:endParaRPr lang="en-US" sz="4100" b="0" kern="1200" dirty="0"/>
        </a:p>
      </dsp:txBody>
      <dsp:txXfrm>
        <a:off x="50347" y="56162"/>
        <a:ext cx="9879988" cy="93066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cs typeface="Arial" pitchFamily="34" charset="0"/>
              </a:rPr>
              <a:t>Reference:</a:t>
            </a:r>
          </a:p>
          <a:p>
            <a:r>
              <a:rPr lang="en-US" sz="1200" kern="1200" dirty="0">
                <a:solidFill>
                  <a:schemeClr val="tx1"/>
                </a:solidFill>
                <a:effectLst/>
                <a:latin typeface="+mn-lt"/>
                <a:ea typeface="+mn-ea"/>
                <a:cs typeface="+mn-cs"/>
              </a:rPr>
              <a:t> </a:t>
            </a:r>
            <a:r>
              <a:rPr lang="en-US" dirty="0" err="1">
                <a:effectLst/>
              </a:rPr>
              <a:t>Ghelber</a:t>
            </a:r>
            <a:r>
              <a:rPr lang="en-US" dirty="0">
                <a:effectLst/>
              </a:rPr>
              <a:t>, A. (2020, March 04). Amazon Review Analysis: The Beginners Guide (2020) [Digital image]. Retrieved December 18, 2020, from https://</a:t>
            </a:r>
            <a:r>
              <a:rPr lang="en-US" dirty="0" err="1">
                <a:effectLst/>
              </a:rPr>
              <a:t>www.revuze.it</a:t>
            </a:r>
            <a:r>
              <a:rPr lang="en-US" dirty="0">
                <a:effectLst/>
              </a:rPr>
              <a:t>/blog/amazon-review-analysis/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After scoring the records as contextual, negative, neutral, no opinion and positive we get the scores as seen above image.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10</a:t>
            </a:fld>
            <a:endParaRPr lang="en-US"/>
          </a:p>
        </p:txBody>
      </p:sp>
    </p:spTree>
    <p:extLst>
      <p:ext uri="{BB962C8B-B14F-4D97-AF65-F5344CB8AC3E}">
        <p14:creationId xmlns:p14="http://schemas.microsoft.com/office/powerpoint/2010/main" val="257070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It still shows that our dataset has more positive records than other concepts.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main point in this analysis will be focusing on negative reviews and to detect what key words of it. Customers are generally very happy with the product they purchase. </a:t>
            </a: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11</a:t>
            </a:fld>
            <a:endParaRPr lang="en-US"/>
          </a:p>
        </p:txBody>
      </p:sp>
    </p:spTree>
    <p:extLst>
      <p:ext uri="{BB962C8B-B14F-4D97-AF65-F5344CB8AC3E}">
        <p14:creationId xmlns:p14="http://schemas.microsoft.com/office/powerpoint/2010/main" val="3783578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14843"/>
                </a:solidFill>
                <a:effectLst/>
                <a:uLnTx/>
                <a:uFillTx/>
                <a:latin typeface="Times New Roman" panose="02020603050405020304" pitchFamily="18" charset="0"/>
                <a:ea typeface="Calibri" panose="020F0502020204030204" pitchFamily="34" charset="0"/>
                <a:cs typeface="+mn-cs"/>
              </a:rPr>
              <a:t>Checking the price section, we see the relation with positive type and the texts. Mostly, price of the products meet the customers’ expectations. </a:t>
            </a:r>
            <a:endParaRPr kumimoji="0" lang="en-US" sz="1800" b="0" i="0" u="none" strike="noStrike" kern="1200" cap="none" spc="0" normalizeH="0" baseline="0" noProof="0" dirty="0">
              <a:ln>
                <a:noFill/>
              </a:ln>
              <a:solidFill>
                <a:srgbClr val="514843"/>
              </a:solidFill>
              <a:effectLst/>
              <a:uLnTx/>
              <a:uFillTx/>
              <a:latin typeface="Times New Roman" panose="02020603050405020304" pitchFamily="18" charset="0"/>
              <a:ea typeface="Times New Roman" panose="02020603050405020304" pitchFamily="18" charset="0"/>
              <a:cs typeface="+mn-cs"/>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12</a:t>
            </a:fld>
            <a:endParaRPr lang="en-US"/>
          </a:p>
        </p:txBody>
      </p:sp>
    </p:spTree>
    <p:extLst>
      <p:ext uri="{BB962C8B-B14F-4D97-AF65-F5344CB8AC3E}">
        <p14:creationId xmlns:p14="http://schemas.microsoft.com/office/powerpoint/2010/main" val="243643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rPr>
              <a:t>Clusters were built in order to determine the identifiers in the data that would lead to a positive or negative review.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rPr>
              <a:t>Clusters were built utilizing these parameters: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Top number of concepts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Number based on document count: 25,000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Maximum number of clusters to create: 500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Maximum concepts in a cluster: 20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Minimum concepts in a cluster: 5</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Maximum number of internal links: 20</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Maximum number of external links: 20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 Minimum link value: 5</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After only choosing Budget, Buying, Positive, Negative, Performance and Product Types, ten clusters were defined as above.</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As it  can be seen above, excellent relates to price, purchase and product. For all these clusters, no negative relationships were found. Overall, IBM SPSS Modeler showed that there were more positive reviews than negative. When customers were mentioning “excellent” in their reviews for 18,000 times,  “good” was mentioned for 8,000 times, respectively.</a:t>
            </a:r>
          </a:p>
          <a:p>
            <a:r>
              <a:rPr lang="en-US" sz="1800" dirty="0">
                <a:effectLst/>
                <a:latin typeface="Times New Roman" panose="02020603050405020304" pitchFamily="18" charset="0"/>
                <a:ea typeface="Calibri" panose="020F0502020204030204" pitchFamily="34" charset="0"/>
              </a:rPr>
              <a:t> It means that certain customer responses contained the word "excellent" or "good" but not both.</a:t>
            </a:r>
          </a:p>
        </p:txBody>
      </p:sp>
      <p:sp>
        <p:nvSpPr>
          <p:cNvPr id="4" name="Slide Number Placeholder 3"/>
          <p:cNvSpPr>
            <a:spLocks noGrp="1"/>
          </p:cNvSpPr>
          <p:nvPr>
            <p:ph type="sldNum" sz="quarter" idx="5"/>
          </p:nvPr>
        </p:nvSpPr>
        <p:spPr/>
        <p:txBody>
          <a:bodyPr/>
          <a:lstStyle/>
          <a:p>
            <a:fld id="{0A3C37BE-C303-496D-B5CD-85F2937540FC}" type="slidenum">
              <a:rPr lang="en-US" smtClean="0"/>
              <a:t>13</a:t>
            </a:fld>
            <a:endParaRPr lang="en-US"/>
          </a:p>
        </p:txBody>
      </p:sp>
    </p:spTree>
    <p:extLst>
      <p:ext uri="{BB962C8B-B14F-4D97-AF65-F5344CB8AC3E}">
        <p14:creationId xmlns:p14="http://schemas.microsoft.com/office/powerpoint/2010/main" val="2595292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In order to check how many times both concepts occurred together, a new category was issued under “good excellent”. </a:t>
            </a:r>
          </a:p>
          <a:p>
            <a:r>
              <a:rPr lang="en-US" sz="1800" dirty="0">
                <a:effectLst/>
                <a:latin typeface="Times New Roman" panose="02020603050405020304" pitchFamily="18" charset="0"/>
                <a:ea typeface="Calibri" panose="020F0502020204030204" pitchFamily="34" charset="0"/>
              </a:rPr>
              <a:t>After scoring the categories and concepts tab one more time, we were able to check that both concepts has been occurred in 4025 docs. </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14</a:t>
            </a:fld>
            <a:endParaRPr lang="en-US"/>
          </a:p>
        </p:txBody>
      </p:sp>
    </p:spTree>
    <p:extLst>
      <p:ext uri="{BB962C8B-B14F-4D97-AF65-F5344CB8AC3E}">
        <p14:creationId xmlns:p14="http://schemas.microsoft.com/office/powerpoint/2010/main" val="477851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We performed text analysis by adding Text Mining Node to the stream and connecting to our file. This time our file have only Amazon ID, review rates and review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After starting the session with selecting customer satisfaction tap from the Text Analysis package, our model has been generated.(see above)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analysis was focused products and budget concepts with their negative and positive relationships that could be valuable and effective for customers’ reviews.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3485136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Looking at the Text Link Analysis, we wanted to see how budget have a relationship with  positive and negative reviews.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16</a:t>
            </a:fld>
            <a:endParaRPr lang="en-US"/>
          </a:p>
        </p:txBody>
      </p:sp>
    </p:spTree>
    <p:extLst>
      <p:ext uri="{BB962C8B-B14F-4D97-AF65-F5344CB8AC3E}">
        <p14:creationId xmlns:p14="http://schemas.microsoft.com/office/powerpoint/2010/main" val="1049017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To contrast, we looked at negative budget reviews.</a:t>
            </a:r>
            <a:endParaRPr lang="en-US" sz="1800" dirty="0">
              <a:effectLst/>
              <a:latin typeface="Times New Roman" panose="02020603050405020304" pitchFamily="18" charset="0"/>
              <a:ea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Checking positive budget reviews tell us that people are happy with the price. They find the charge and prices of products good. Checking negative reviews do not tell us much. However, there is still some negative reviews exist about the money is not worth it and price could be better.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17</a:t>
            </a:fld>
            <a:endParaRPr lang="en-US"/>
          </a:p>
        </p:txBody>
      </p:sp>
    </p:spTree>
    <p:extLst>
      <p:ext uri="{BB962C8B-B14F-4D97-AF65-F5344CB8AC3E}">
        <p14:creationId xmlns:p14="http://schemas.microsoft.com/office/powerpoint/2010/main" val="1956063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next step is checking what products have the negative and positive reviews and what these reviews about. By checking positive reviews of products, the result tells us that people love Apple products. The most positive reviews include excellent, like and easy keyword which related to Apple and </a:t>
            </a:r>
            <a:r>
              <a:rPr lang="en-US" sz="1800" dirty="0" err="1">
                <a:effectLst/>
                <a:latin typeface="Times New Roman" panose="02020603050405020304" pitchFamily="18" charset="0"/>
                <a:ea typeface="Calibri" panose="020F0502020204030204" pitchFamily="34" charset="0"/>
              </a:rPr>
              <a:t>Iphone</a:t>
            </a:r>
            <a:r>
              <a:rPr lang="en-US" sz="1800" dirty="0">
                <a:effectLst/>
                <a:latin typeface="Times New Roman" panose="02020603050405020304" pitchFamily="18" charset="0"/>
                <a:ea typeface="Calibri" panose="020F0502020204030204" pitchFamily="34" charset="0"/>
              </a:rPr>
              <a:t>. </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18</a:t>
            </a:fld>
            <a:endParaRPr lang="en-US"/>
          </a:p>
        </p:txBody>
      </p:sp>
    </p:spTree>
    <p:extLst>
      <p:ext uri="{BB962C8B-B14F-4D97-AF65-F5344CB8AC3E}">
        <p14:creationId xmlns:p14="http://schemas.microsoft.com/office/powerpoint/2010/main" val="3848127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To contrast, checking the negative reviews of product tell us that there are almost none bad reviews, and the reviews are most likely transition of one brand to another such as changing the electronic devices to Microsoft from apple and not being able to use it efficiently.</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19</a:t>
            </a:fld>
            <a:endParaRPr lang="en-US"/>
          </a:p>
        </p:txBody>
      </p:sp>
    </p:spTree>
    <p:extLst>
      <p:ext uri="{BB962C8B-B14F-4D97-AF65-F5344CB8AC3E}">
        <p14:creationId xmlns:p14="http://schemas.microsoft.com/office/powerpoint/2010/main" val="9693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2562024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Overall scoring sentiment analysis, it gives a clear picture of the category of reviews.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20</a:t>
            </a:fld>
            <a:endParaRPr lang="en-US"/>
          </a:p>
        </p:txBody>
      </p:sp>
    </p:spTree>
    <p:extLst>
      <p:ext uri="{BB962C8B-B14F-4D97-AF65-F5344CB8AC3E}">
        <p14:creationId xmlns:p14="http://schemas.microsoft.com/office/powerpoint/2010/main" val="3681724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21</a:t>
            </a:fld>
            <a:endParaRPr lang="en-US"/>
          </a:p>
        </p:txBody>
      </p:sp>
    </p:spTree>
    <p:extLst>
      <p:ext uri="{BB962C8B-B14F-4D97-AF65-F5344CB8AC3E}">
        <p14:creationId xmlns:p14="http://schemas.microsoft.com/office/powerpoint/2010/main" val="4145636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Words in the above results doesn't convey sentiments embedded in comments. So, we performed a word count of certain words that could describe the sentiment in a better way. In order to create a word cloud of sentimental words from the </a:t>
            </a:r>
            <a:r>
              <a:rPr lang="en-US" sz="1200" kern="1200" dirty="0" err="1">
                <a:solidFill>
                  <a:schemeClr val="tx1"/>
                </a:solidFill>
                <a:effectLst/>
                <a:latin typeface="+mn-lt"/>
                <a:ea typeface="+mn-ea"/>
                <a:cs typeface="+mn-cs"/>
              </a:rPr>
              <a:t>reviews.text</a:t>
            </a:r>
            <a:r>
              <a:rPr lang="en-US" sz="1200" kern="1200" dirty="0">
                <a:solidFill>
                  <a:schemeClr val="tx1"/>
                </a:solidFill>
                <a:effectLst/>
                <a:latin typeface="+mn-lt"/>
                <a:ea typeface="+mn-ea"/>
                <a:cs typeface="+mn-cs"/>
              </a:rPr>
              <a:t> column, we ran the algorithm with the list “words” of certain sentimental words such as 'awesome', 'great', 'fantastic', 'awful', 'hate' and so on. Then mapped those words included in a variable “words” with the entire text in </a:t>
            </a:r>
            <a:r>
              <a:rPr lang="en-US" sz="1200" kern="1200" dirty="0" err="1">
                <a:solidFill>
                  <a:schemeClr val="tx1"/>
                </a:solidFill>
                <a:effectLst/>
                <a:latin typeface="+mn-lt"/>
                <a:ea typeface="+mn-ea"/>
                <a:cs typeface="+mn-cs"/>
              </a:rPr>
              <a:t>reviews.text</a:t>
            </a:r>
            <a:r>
              <a:rPr lang="en-US" sz="1200" kern="1200" dirty="0">
                <a:solidFill>
                  <a:schemeClr val="tx1"/>
                </a:solidFill>
                <a:effectLst/>
                <a:latin typeface="+mn-lt"/>
                <a:ea typeface="+mn-ea"/>
                <a:cs typeface="+mn-cs"/>
              </a:rPr>
              <a:t> column and generated a dictionary called “</a:t>
            </a:r>
            <a:r>
              <a:rPr lang="en-US" sz="1200" b="1" kern="1200" dirty="0" err="1">
                <a:solidFill>
                  <a:schemeClr val="tx1"/>
                </a:solidFill>
                <a:effectLst/>
                <a:latin typeface="+mn-lt"/>
                <a:ea typeface="+mn-ea"/>
                <a:cs typeface="+mn-cs"/>
              </a:rPr>
              <a:t>diz</a:t>
            </a:r>
            <a:r>
              <a:rPr lang="en-US" sz="1200" kern="1200" dirty="0">
                <a:solidFill>
                  <a:schemeClr val="tx1"/>
                </a:solidFill>
                <a:effectLst/>
                <a:latin typeface="+mn-lt"/>
                <a:ea typeface="+mn-ea"/>
                <a:cs typeface="+mn-cs"/>
              </a:rPr>
              <a:t>” with each element in the list used most frequently in the text column. We then generated a word cloud of dictionary “</a:t>
            </a:r>
            <a:r>
              <a:rPr lang="en-US" sz="1200" b="1" kern="1200" dirty="0" err="1">
                <a:solidFill>
                  <a:schemeClr val="tx1"/>
                </a:solidFill>
                <a:effectLst/>
                <a:latin typeface="+mn-lt"/>
                <a:ea typeface="+mn-ea"/>
                <a:cs typeface="+mn-cs"/>
              </a:rPr>
              <a:t>diz</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result of the above </a:t>
            </a:r>
            <a:r>
              <a:rPr lang="en-US" sz="1200" kern="1200" dirty="0" err="1">
                <a:solidFill>
                  <a:schemeClr val="tx1"/>
                </a:solidFill>
                <a:effectLst/>
                <a:latin typeface="+mn-lt"/>
                <a:ea typeface="+mn-ea"/>
                <a:cs typeface="+mn-cs"/>
              </a:rPr>
              <a:t>wordcloud</a:t>
            </a:r>
            <a:r>
              <a:rPr lang="en-US" sz="1200" kern="1200" dirty="0">
                <a:solidFill>
                  <a:schemeClr val="tx1"/>
                </a:solidFill>
                <a:effectLst/>
                <a:latin typeface="+mn-lt"/>
                <a:ea typeface="+mn-ea"/>
                <a:cs typeface="+mn-cs"/>
              </a:rPr>
              <a:t> suggests that most of the comments are positive</a:t>
            </a:r>
            <a:r>
              <a:rPr lang="en-US" dirty="0">
                <a:effectLst/>
              </a:rPr>
              <a: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24</a:t>
            </a:fld>
            <a:endParaRPr lang="en-US"/>
          </a:p>
        </p:txBody>
      </p:sp>
    </p:spTree>
    <p:extLst>
      <p:ext uri="{BB962C8B-B14F-4D97-AF65-F5344CB8AC3E}">
        <p14:creationId xmlns:p14="http://schemas.microsoft.com/office/powerpoint/2010/main" val="199129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above count result shows majority of the ratings is 5. This suggests that data is highly biased towards high ratings. In order to confirm the presence of biasness in our dataset, we dig further to get the average rating for every product Amazon sold.</a:t>
            </a:r>
            <a:r>
              <a:rPr lang="en-US" dirty="0">
                <a:effectLst/>
              </a:rPr>
              <a:t> </a:t>
            </a:r>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25</a:t>
            </a:fld>
            <a:endParaRPr lang="en-US"/>
          </a:p>
        </p:txBody>
      </p:sp>
    </p:spTree>
    <p:extLst>
      <p:ext uri="{BB962C8B-B14F-4D97-AF65-F5344CB8AC3E}">
        <p14:creationId xmlns:p14="http://schemas.microsoft.com/office/powerpoint/2010/main" val="8331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Ø"/>
            </a:pPr>
            <a:r>
              <a:rPr lang="en-US" sz="1200" kern="1200" dirty="0">
                <a:solidFill>
                  <a:schemeClr val="tx1"/>
                </a:solidFill>
                <a:effectLst/>
                <a:latin typeface="+mn-lt"/>
                <a:ea typeface="+mn-ea"/>
                <a:cs typeface="+mn-cs"/>
              </a:rPr>
              <a:t>We found average ratings per product through grouping </a:t>
            </a:r>
            <a:r>
              <a:rPr lang="en-US" sz="1200" kern="1200" dirty="0" err="1">
                <a:solidFill>
                  <a:schemeClr val="tx1"/>
                </a:solidFill>
                <a:effectLst/>
                <a:latin typeface="+mn-lt"/>
                <a:ea typeface="+mn-ea"/>
                <a:cs typeface="+mn-cs"/>
              </a:rPr>
              <a:t>reviews.rating</a:t>
            </a:r>
            <a:r>
              <a:rPr lang="en-US" sz="1200" kern="1200" dirty="0">
                <a:solidFill>
                  <a:schemeClr val="tx1"/>
                </a:solidFill>
                <a:effectLst/>
                <a:latin typeface="+mn-lt"/>
                <a:ea typeface="+mn-ea"/>
                <a:cs typeface="+mn-cs"/>
              </a:rPr>
              <a:t> column by “id” and applied mean function on ratings and assigned to a variable “data1” after sorting values in an ascending order </a:t>
            </a:r>
          </a:p>
          <a:p>
            <a:pPr marL="171450" indent="-171450">
              <a:buFont typeface="Wingdings" pitchFamily="2" charset="2"/>
              <a:buChar char="Ø"/>
            </a:pPr>
            <a:r>
              <a:rPr lang="en-US" sz="1200" kern="1200" dirty="0">
                <a:solidFill>
                  <a:schemeClr val="tx1"/>
                </a:solidFill>
                <a:effectLst/>
                <a:latin typeface="+mn-lt"/>
                <a:ea typeface="+mn-ea"/>
                <a:cs typeface="+mn-cs"/>
              </a:rPr>
              <a:t>As we can clearly see that the reviews are heavily biased towards positive reviews and higher ratings: 4 and 5</a:t>
            </a:r>
            <a:r>
              <a:rPr lang="en-US" dirty="0">
                <a:effectLst/>
              </a:rPr>
              <a:t> </a:t>
            </a:r>
          </a:p>
          <a:p>
            <a:pPr marL="171450" indent="-171450">
              <a:buFont typeface="Wingdings" pitchFamily="2" charset="2"/>
              <a:buChar char="Ø"/>
            </a:pPr>
            <a:r>
              <a:rPr lang="en-US" sz="1200" kern="1200" dirty="0">
                <a:solidFill>
                  <a:schemeClr val="tx1"/>
                </a:solidFill>
                <a:effectLst/>
                <a:latin typeface="+mn-lt"/>
                <a:ea typeface="+mn-ea"/>
                <a:cs typeface="+mn-cs"/>
              </a:rPr>
              <a:t>In order to deal with this biasness of data, we decided to add the other two csv files such as Datafiniti_Amazon_Consumer_Reviews_of_Amazon_Products_May19.csv, Datafiniti_Amazon_Consumer_Reviews_of_Amazon_Products.csv and get only the reviews that have ratings lower or equal to 3. After uploading these two csv files, we copied three columns and assigned to new </a:t>
            </a:r>
            <a:r>
              <a:rPr lang="en-US" sz="1200" kern="1200" dirty="0" err="1">
                <a:solidFill>
                  <a:schemeClr val="tx1"/>
                </a:solidFill>
                <a:effectLst/>
                <a:latin typeface="+mn-lt"/>
                <a:ea typeface="+mn-ea"/>
                <a:cs typeface="+mn-cs"/>
              </a:rPr>
              <a:t>dataframes</a:t>
            </a:r>
            <a:r>
              <a:rPr lang="en-US" sz="1200" kern="1200" dirty="0">
                <a:solidFill>
                  <a:schemeClr val="tx1"/>
                </a:solidFill>
                <a:effectLst/>
                <a:latin typeface="+mn-lt"/>
                <a:ea typeface="+mn-ea"/>
                <a:cs typeface="+mn-cs"/>
              </a:rPr>
              <a:t> data2, data3 with </a:t>
            </a:r>
            <a:r>
              <a:rPr lang="en-US" sz="1200" kern="1200" dirty="0" err="1">
                <a:solidFill>
                  <a:schemeClr val="tx1"/>
                </a:solidFill>
                <a:effectLst/>
                <a:latin typeface="+mn-lt"/>
                <a:ea typeface="+mn-ea"/>
                <a:cs typeface="+mn-cs"/>
              </a:rPr>
              <a:t>reviews.ratings</a:t>
            </a:r>
            <a:r>
              <a:rPr lang="en-US" sz="1200" kern="1200" dirty="0">
                <a:solidFill>
                  <a:schemeClr val="tx1"/>
                </a:solidFill>
                <a:effectLst/>
                <a:latin typeface="+mn-lt"/>
                <a:ea typeface="+mn-ea"/>
                <a:cs typeface="+mn-cs"/>
              </a:rPr>
              <a:t> &lt;=3 as shown below</a:t>
            </a:r>
            <a:r>
              <a:rPr lang="en-US" dirty="0">
                <a:effectLst/>
              </a:rPr>
              <a:t> </a:t>
            </a:r>
          </a:p>
          <a:p>
            <a:pPr marL="171450" indent="-171450">
              <a:buFont typeface="Wingdings" pitchFamily="2" charset="2"/>
              <a:buChar char="Ø"/>
            </a:pP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26</a:t>
            </a:fld>
            <a:endParaRPr lang="en-US"/>
          </a:p>
        </p:txBody>
      </p:sp>
    </p:spTree>
    <p:extLst>
      <p:ext uri="{BB962C8B-B14F-4D97-AF65-F5344CB8AC3E}">
        <p14:creationId xmlns:p14="http://schemas.microsoft.com/office/powerpoint/2010/main" val="3768980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In order to carry out classification algorithms- Logistic regression and Random forest, we concatenated three </a:t>
            </a:r>
            <a:r>
              <a:rPr lang="en-US" sz="1200" kern="1200" dirty="0" err="1">
                <a:solidFill>
                  <a:schemeClr val="tx1"/>
                </a:solidFill>
                <a:effectLst/>
                <a:latin typeface="+mn-lt"/>
                <a:ea typeface="+mn-ea"/>
                <a:cs typeface="+mn-cs"/>
              </a:rPr>
              <a:t>dataframes</a:t>
            </a:r>
            <a:r>
              <a:rPr lang="en-US" sz="1200" kern="1200" dirty="0">
                <a:solidFill>
                  <a:schemeClr val="tx1"/>
                </a:solidFill>
                <a:effectLst/>
                <a:latin typeface="+mn-lt"/>
                <a:ea typeface="+mn-ea"/>
                <a:cs typeface="+mn-cs"/>
              </a:rPr>
              <a:t> data, data2, data3</a:t>
            </a:r>
            <a:r>
              <a:rPr lang="en-US" dirty="0">
                <a:effectLs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again plotted </a:t>
            </a:r>
            <a:r>
              <a:rPr lang="en-US" sz="1200" kern="1200" dirty="0" err="1">
                <a:solidFill>
                  <a:schemeClr val="tx1"/>
                </a:solidFill>
                <a:effectLst/>
                <a:latin typeface="+mn-lt"/>
                <a:ea typeface="+mn-ea"/>
                <a:cs typeface="+mn-cs"/>
              </a:rPr>
              <a:t>thto</a:t>
            </a:r>
            <a:r>
              <a:rPr lang="en-US" sz="1200" kern="1200" dirty="0">
                <a:solidFill>
                  <a:schemeClr val="tx1"/>
                </a:solidFill>
                <a:effectLst/>
                <a:latin typeface="+mn-lt"/>
                <a:ea typeface="+mn-ea"/>
                <a:cs typeface="+mn-cs"/>
              </a:rPr>
              <a:t> see if we have been successful in removing biasness in ratings.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Unfortunately, we are still seeing that rating '5' is far ahead of other lower ratings in the above figure. Still, there's biasness in our dataset.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27</a:t>
            </a:fld>
            <a:endParaRPr lang="en-US"/>
          </a:p>
        </p:txBody>
      </p:sp>
    </p:spTree>
    <p:extLst>
      <p:ext uri="{BB962C8B-B14F-4D97-AF65-F5344CB8AC3E}">
        <p14:creationId xmlns:p14="http://schemas.microsoft.com/office/powerpoint/2010/main" val="3297150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28</a:t>
            </a:fld>
            <a:endParaRPr lang="en-US"/>
          </a:p>
        </p:txBody>
      </p:sp>
    </p:spTree>
    <p:extLst>
      <p:ext uri="{BB962C8B-B14F-4D97-AF65-F5344CB8AC3E}">
        <p14:creationId xmlns:p14="http://schemas.microsoft.com/office/powerpoint/2010/main" val="19739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29</a:t>
            </a:fld>
            <a:endParaRPr lang="en-US"/>
          </a:p>
        </p:txBody>
      </p:sp>
    </p:spTree>
    <p:extLst>
      <p:ext uri="{BB962C8B-B14F-4D97-AF65-F5344CB8AC3E}">
        <p14:creationId xmlns:p14="http://schemas.microsoft.com/office/powerpoint/2010/main" val="1781149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30</a:t>
            </a:fld>
            <a:endParaRPr lang="en-US"/>
          </a:p>
        </p:txBody>
      </p:sp>
    </p:spTree>
    <p:extLst>
      <p:ext uri="{BB962C8B-B14F-4D97-AF65-F5344CB8AC3E}">
        <p14:creationId xmlns:p14="http://schemas.microsoft.com/office/powerpoint/2010/main" val="871788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34</a:t>
            </a:fld>
            <a:endParaRPr lang="en-US"/>
          </a:p>
        </p:txBody>
      </p:sp>
    </p:spTree>
    <p:extLst>
      <p:ext uri="{BB962C8B-B14F-4D97-AF65-F5344CB8AC3E}">
        <p14:creationId xmlns:p14="http://schemas.microsoft.com/office/powerpoint/2010/main" val="200000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3</a:t>
            </a:fld>
            <a:endParaRPr lang="en-US"/>
          </a:p>
        </p:txBody>
      </p:sp>
    </p:spTree>
    <p:extLst>
      <p:ext uri="{BB962C8B-B14F-4D97-AF65-F5344CB8AC3E}">
        <p14:creationId xmlns:p14="http://schemas.microsoft.com/office/powerpoint/2010/main" val="2028622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35</a:t>
            </a:fld>
            <a:endParaRPr lang="en-US"/>
          </a:p>
        </p:txBody>
      </p:sp>
    </p:spTree>
    <p:extLst>
      <p:ext uri="{BB962C8B-B14F-4D97-AF65-F5344CB8AC3E}">
        <p14:creationId xmlns:p14="http://schemas.microsoft.com/office/powerpoint/2010/main" val="48742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4</a:t>
            </a:fld>
            <a:endParaRPr lang="en-US"/>
          </a:p>
        </p:txBody>
      </p:sp>
    </p:spTree>
    <p:extLst>
      <p:ext uri="{BB962C8B-B14F-4D97-AF65-F5344CB8AC3E}">
        <p14:creationId xmlns:p14="http://schemas.microsoft.com/office/powerpoint/2010/main" val="56846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5</a:t>
            </a:fld>
            <a:endParaRPr lang="en-US"/>
          </a:p>
        </p:txBody>
      </p:sp>
    </p:spTree>
    <p:extLst>
      <p:ext uri="{BB962C8B-B14F-4D97-AF65-F5344CB8AC3E}">
        <p14:creationId xmlns:p14="http://schemas.microsoft.com/office/powerpoint/2010/main" val="158780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6</a:t>
            </a:fld>
            <a:endParaRPr lang="en-US"/>
          </a:p>
        </p:txBody>
      </p:sp>
    </p:spTree>
    <p:extLst>
      <p:ext uri="{BB962C8B-B14F-4D97-AF65-F5344CB8AC3E}">
        <p14:creationId xmlns:p14="http://schemas.microsoft.com/office/powerpoint/2010/main" val="1718856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dataset was loaded into IBM SPSS Modeler by selecting Excel icon and importing as XLXS file. And then the stream was built. The analysis used a File List Node to read text from the reviews of our dataset.</a:t>
            </a:r>
          </a:p>
          <a:p>
            <a:pPr marL="171450" indent="-1714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As is typical when using a resources template that has not been tuned to this particular text dataset, there are some concepts with Unknown type. Also, the two most common concepts are “excellent” and “good which means the reviews are mostly in positive skew with positive type of price concept. They both appear in 23-37% of all records. (Figure 2 )</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247511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grouping and scoring all categories by using Interactive Workbench panel, the result shows that uncategorized documents are 3031 and the dataset has 6 different categories</a:t>
            </a:r>
          </a:p>
          <a:p>
            <a:pPr marL="171450" indent="-171450">
              <a:buFont typeface="Arial" panose="020B0604020202020204" pitchFamily="34" charset="0"/>
              <a:buChar char="•"/>
            </a:pPr>
            <a:r>
              <a:rPr lang="en-US" dirty="0"/>
              <a:t> In order to understand the customers’ reactions about what they most like &amp; dislike of the products, we can focus on general satisfaction and pricing &amp; billing concepts. </a:t>
            </a:r>
          </a:p>
        </p:txBody>
      </p:sp>
      <p:sp>
        <p:nvSpPr>
          <p:cNvPr id="4" name="Slide Number Placeholder 3"/>
          <p:cNvSpPr>
            <a:spLocks noGrp="1"/>
          </p:cNvSpPr>
          <p:nvPr>
            <p:ph type="sldNum" sz="quarter" idx="5"/>
          </p:nvPr>
        </p:nvSpPr>
        <p:spPr/>
        <p:txBody>
          <a:bodyPr/>
          <a:lstStyle/>
          <a:p>
            <a:fld id="{0A3C37BE-C303-496D-B5CD-85F2937540FC}" type="slidenum">
              <a:rPr lang="en-US" smtClean="0"/>
              <a:t>8</a:t>
            </a:fld>
            <a:endParaRPr lang="en-US"/>
          </a:p>
        </p:txBody>
      </p:sp>
    </p:spTree>
    <p:extLst>
      <p:ext uri="{BB962C8B-B14F-4D97-AF65-F5344CB8AC3E}">
        <p14:creationId xmlns:p14="http://schemas.microsoft.com/office/powerpoint/2010/main" val="206958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most popular concepts are excellent, tablet, good and battery. Excellent and good show up in 36% and 23% of documents.</a:t>
            </a: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 The most popular types of documents are positive and negative functioning. It shows us positive docs are 92% while the negative docs are only 29% which can be seen above.</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9</a:t>
            </a:fld>
            <a:endParaRPr lang="en-US"/>
          </a:p>
        </p:txBody>
      </p:sp>
    </p:spTree>
    <p:extLst>
      <p:ext uri="{BB962C8B-B14F-4D97-AF65-F5344CB8AC3E}">
        <p14:creationId xmlns:p14="http://schemas.microsoft.com/office/powerpoint/2010/main" val="18805721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12/20/20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12/20/20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12/20/20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12/20/20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12/20/20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https://www.revuze.it/wp-content/uploads/2020/03/Amazon-Review-Analysis-1024x496.p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kaggle.com/lele1995/amazon-reviews-sentiment-analysi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abinaya-j.medium.com/building-a-sentiment-classification-model-a2b5fe24e9a1"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6096000" y="709973"/>
            <a:ext cx="6096000" cy="5836224"/>
          </a:xfrm>
        </p:spPr>
        <p:txBody>
          <a:bodyPr vert="horz" lIns="91440" tIns="45720" rIns="91440" bIns="45720" rtlCol="0" anchor="b">
            <a:normAutofit/>
          </a:bodyPr>
          <a:lstStyle/>
          <a:p>
            <a:pPr algn="ctr"/>
            <a:r>
              <a:rPr lang="en-US" altLang="en-US" sz="2800" b="1" i="1" dirty="0">
                <a:solidFill>
                  <a:schemeClr val="bg1"/>
                </a:solidFill>
                <a:latin typeface="Times" charset="0"/>
              </a:rPr>
              <a:t>Text Analytics on Customer’s reviews on Amazon Products</a:t>
            </a:r>
            <a:br>
              <a:rPr lang="en-US" altLang="en-US" sz="2400" b="1" dirty="0">
                <a:solidFill>
                  <a:schemeClr val="bg1"/>
                </a:solidFill>
                <a:latin typeface="Times" charset="0"/>
              </a:rPr>
            </a:br>
            <a:br>
              <a:rPr lang="en-US" altLang="en-US" sz="2400" b="1" dirty="0">
                <a:solidFill>
                  <a:schemeClr val="bg1"/>
                </a:solidFill>
                <a:latin typeface="Times" charset="0"/>
              </a:rPr>
            </a:br>
            <a:r>
              <a:rPr lang="en-US" sz="1800" cap="none" dirty="0">
                <a:solidFill>
                  <a:schemeClr val="bg1"/>
                </a:solidFill>
                <a:latin typeface="Times New Roman"/>
                <a:ea typeface="+mn-lt"/>
                <a:cs typeface="+mn-lt"/>
              </a:rPr>
              <a:t>AGENO SCHOOL OF BUSINESS</a:t>
            </a:r>
            <a:br>
              <a:rPr lang="en-US" sz="1800" cap="none" dirty="0">
                <a:latin typeface="Times New Roman"/>
                <a:ea typeface="+mn-lt"/>
                <a:cs typeface="+mn-lt"/>
              </a:rPr>
            </a:br>
            <a:r>
              <a:rPr lang="en-US" sz="1800" cap="none" dirty="0">
                <a:solidFill>
                  <a:schemeClr val="bg1"/>
                </a:solidFill>
                <a:latin typeface="Times New Roman"/>
                <a:ea typeface="+mn-lt"/>
                <a:cs typeface="+mn-lt"/>
              </a:rPr>
              <a:t> Golden Gate University</a:t>
            </a:r>
            <a:br>
              <a:rPr lang="en-US" sz="1800" cap="none" dirty="0">
                <a:latin typeface="Times New Roman"/>
                <a:ea typeface="+mn-lt"/>
                <a:cs typeface="+mn-lt"/>
              </a:rPr>
            </a:br>
            <a:r>
              <a:rPr lang="en-US" sz="1800" cap="none" dirty="0">
                <a:solidFill>
                  <a:schemeClr val="bg1"/>
                </a:solidFill>
                <a:latin typeface="Times New Roman"/>
                <a:ea typeface="+mn-lt"/>
                <a:cs typeface="+mn-lt"/>
              </a:rPr>
              <a:t> MSBA 327- Text Analytics</a:t>
            </a:r>
            <a:br>
              <a:rPr lang="en-US" sz="1800" cap="none" dirty="0">
                <a:latin typeface="Times New Roman"/>
                <a:ea typeface="+mn-lt"/>
                <a:cs typeface="+mn-lt"/>
              </a:rPr>
            </a:br>
            <a:r>
              <a:rPr lang="en-US" sz="1800" cap="none" dirty="0">
                <a:solidFill>
                  <a:schemeClr val="bg1"/>
                </a:solidFill>
                <a:latin typeface="Times New Roman"/>
                <a:ea typeface="+mn-lt"/>
                <a:cs typeface="+mn-lt"/>
              </a:rPr>
              <a:t>       Xiaowei Guan, Ph.D.</a:t>
            </a:r>
            <a:br>
              <a:rPr lang="en-US" sz="1800" cap="none" dirty="0">
                <a:solidFill>
                  <a:schemeClr val="bg1"/>
                </a:solidFill>
                <a:latin typeface="Times New Roman"/>
                <a:ea typeface="+mn-lt"/>
                <a:cs typeface="+mn-lt"/>
              </a:rPr>
            </a:br>
            <a:r>
              <a:rPr lang="en-US" sz="1800" cap="none" dirty="0">
                <a:solidFill>
                  <a:schemeClr val="bg1"/>
                </a:solidFill>
                <a:latin typeface="Times New Roman"/>
                <a:ea typeface="+mn-lt"/>
                <a:cs typeface="+mn-lt"/>
              </a:rPr>
              <a:t> Fall 2020</a:t>
            </a:r>
            <a:br>
              <a:rPr lang="en-US" sz="1800" cap="none" dirty="0">
                <a:solidFill>
                  <a:schemeClr val="bg1"/>
                </a:solidFill>
                <a:latin typeface="Times New Roman"/>
                <a:cs typeface="Times New Roman"/>
              </a:rPr>
            </a:br>
            <a:br>
              <a:rPr lang="en-US" altLang="en-US" sz="2400" b="1" dirty="0">
                <a:solidFill>
                  <a:schemeClr val="bg1"/>
                </a:solidFill>
                <a:latin typeface="Times" charset="0"/>
              </a:rPr>
            </a:br>
            <a:br>
              <a:rPr lang="en-US" altLang="en-US" sz="2400" b="1" dirty="0">
                <a:solidFill>
                  <a:schemeClr val="bg1"/>
                </a:solidFill>
                <a:latin typeface="Times" charset="0"/>
              </a:rPr>
            </a:br>
            <a:br>
              <a:rPr lang="en-US" altLang="en-US" sz="2400" b="1" dirty="0">
                <a:solidFill>
                  <a:schemeClr val="bg1"/>
                </a:solidFill>
                <a:latin typeface="Times" charset="0"/>
              </a:rPr>
            </a:br>
            <a:r>
              <a:rPr lang="en-US" altLang="en-US" sz="2400" b="1" dirty="0">
                <a:solidFill>
                  <a:schemeClr val="bg1"/>
                </a:solidFill>
                <a:latin typeface="Times" charset="0"/>
              </a:rPr>
              <a:t>		</a:t>
            </a:r>
            <a:br>
              <a:rPr lang="en-US" altLang="en-US" sz="1800" b="1" dirty="0">
                <a:solidFill>
                  <a:schemeClr val="bg1"/>
                </a:solidFill>
                <a:latin typeface="Times" charset="0"/>
              </a:rPr>
            </a:br>
            <a:r>
              <a:rPr lang="en-US" altLang="en-US" sz="1800" b="1" dirty="0">
                <a:solidFill>
                  <a:schemeClr val="bg1"/>
                </a:solidFill>
                <a:latin typeface="Times" charset="0"/>
              </a:rPr>
              <a:t>            	</a:t>
            </a:r>
            <a:r>
              <a:rPr lang="en-US" altLang="en-US" sz="1800" b="1" cap="none" dirty="0">
                <a:solidFill>
                  <a:schemeClr val="bg1"/>
                </a:solidFill>
                <a:latin typeface="Times" charset="0"/>
              </a:rPr>
              <a:t>            Buse Bastug, SID: 0598594</a:t>
            </a:r>
            <a:br>
              <a:rPr lang="en-US" altLang="en-US" sz="1800" b="1" cap="none" dirty="0">
                <a:solidFill>
                  <a:schemeClr val="bg1"/>
                </a:solidFill>
                <a:latin typeface="Times" charset="0"/>
              </a:rPr>
            </a:br>
            <a:r>
              <a:rPr lang="en-US" altLang="en-US" sz="1800" b="1" cap="none" dirty="0">
                <a:solidFill>
                  <a:schemeClr val="bg1"/>
                </a:solidFill>
                <a:latin typeface="Times" charset="0"/>
              </a:rPr>
              <a:t>		Reena Sehitya​, SID: 0597218​</a:t>
            </a:r>
            <a:br>
              <a:rPr lang="en-US" altLang="en-US" sz="1800" b="1" cap="none" dirty="0">
                <a:solidFill>
                  <a:schemeClr val="bg1"/>
                </a:solidFill>
                <a:latin typeface="Times" charset="0"/>
              </a:rPr>
            </a:br>
            <a:r>
              <a:rPr lang="en-US" altLang="en-US" sz="1800" b="1" cap="none" dirty="0">
                <a:solidFill>
                  <a:schemeClr val="bg1"/>
                </a:solidFill>
                <a:latin typeface="Times" charset="0"/>
              </a:rPr>
              <a:t>12/20/2020</a:t>
            </a:r>
            <a:br>
              <a:rPr lang="en-US" altLang="en-US" sz="2400" b="1" cap="none" dirty="0">
                <a:solidFill>
                  <a:schemeClr val="bg1"/>
                </a:solidFill>
                <a:latin typeface="Times" charset="0"/>
              </a:rPr>
            </a:br>
            <a:br>
              <a:rPr lang="en-US" altLang="en-US" sz="2400" b="1" dirty="0">
                <a:solidFill>
                  <a:schemeClr val="bg1"/>
                </a:solidFill>
                <a:latin typeface="Times" charset="0"/>
              </a:rPr>
            </a:br>
            <a:br>
              <a:rPr lang="en-US" altLang="en-US" sz="2400" b="1" dirty="0">
                <a:solidFill>
                  <a:schemeClr val="bg1"/>
                </a:solidFill>
                <a:latin typeface="Times" charset="0"/>
              </a:rPr>
            </a:br>
            <a:endParaRPr lang="en-US" altLang="en-US" sz="2400" b="1" dirty="0">
              <a:solidFill>
                <a:schemeClr val="bg1"/>
              </a:solidFill>
              <a:latin typeface="Times" charset="0"/>
            </a:endParaRPr>
          </a:p>
        </p:txBody>
      </p:sp>
      <p:sp>
        <p:nvSpPr>
          <p:cNvPr id="27"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48364B7-3CC0-BF46-8921-B4636DF93533}"/>
              </a:ext>
            </a:extLst>
          </p:cNvPr>
          <p:cNvSpPr/>
          <p:nvPr/>
        </p:nvSpPr>
        <p:spPr>
          <a:xfrm>
            <a:off x="1761067" y="4217539"/>
            <a:ext cx="712530" cy="369332"/>
          </a:xfrm>
          <a:prstGeom prst="rect">
            <a:avLst/>
          </a:prstGeom>
        </p:spPr>
        <p:txBody>
          <a:bodyPr wrap="square">
            <a:spAutoFit/>
          </a:bodyPr>
          <a:lstStyle/>
          <a:p>
            <a:r>
              <a:rPr lang="en-US" dirty="0"/>
              <a:t>Fig:1</a:t>
            </a:r>
          </a:p>
        </p:txBody>
      </p:sp>
      <p:sp>
        <p:nvSpPr>
          <p:cNvPr id="2" name="Rectangle 2">
            <a:extLst>
              <a:ext uri="{FF2B5EF4-FFF2-40B4-BE49-F238E27FC236}">
                <a16:creationId xmlns:a16="http://schemas.microsoft.com/office/drawing/2014/main" id="{1AF960F6-1BA4-1C46-8F99-4EF09874B821}"/>
              </a:ext>
            </a:extLst>
          </p:cNvPr>
          <p:cNvSpPr>
            <a:spLocks noChangeArrowheads="1"/>
          </p:cNvSpPr>
          <p:nvPr/>
        </p:nvSpPr>
        <p:spPr bwMode="auto">
          <a:xfrm>
            <a:off x="64245" y="1160003"/>
            <a:ext cx="123657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33" descr="Amazon Review Analysis: The Beginners Guide (2020) - Revuze">
            <a:extLst>
              <a:ext uri="{FF2B5EF4-FFF2-40B4-BE49-F238E27FC236}">
                <a16:creationId xmlns:a16="http://schemas.microsoft.com/office/drawing/2014/main" id="{3C3906C9-DF6F-004B-A802-3ADC009E907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4246" y="1160004"/>
            <a:ext cx="5281246" cy="296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Graphical user interface, text, application, table, email&#10;&#10;Description automatically generated">
            <a:extLst>
              <a:ext uri="{FF2B5EF4-FFF2-40B4-BE49-F238E27FC236}">
                <a16:creationId xmlns:a16="http://schemas.microsoft.com/office/drawing/2014/main" id="{08BE92B0-01F8-4B39-AAA8-E4C78FCA1172}"/>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3823" r="2" b="14773"/>
          <a:stretch/>
        </p:blipFill>
        <p:spPr bwMode="auto">
          <a:xfrm>
            <a:off x="838200" y="754148"/>
            <a:ext cx="10515600" cy="4995575"/>
          </a:xfrm>
          <a:prstGeom prst="rect">
            <a:avLst/>
          </a:prstGeom>
          <a:noFill/>
        </p:spPr>
      </p:pic>
      <p:cxnSp>
        <p:nvCxnSpPr>
          <p:cNvPr id="26" name="Straight Connector 25">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9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 application, table, Excel&#10;&#10;Description automatically generated">
            <a:extLst>
              <a:ext uri="{FF2B5EF4-FFF2-40B4-BE49-F238E27FC236}">
                <a16:creationId xmlns:a16="http://schemas.microsoft.com/office/drawing/2014/main" id="{78BB8454-AEF0-47BA-8D20-F2A3F0A7EB82}"/>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8102" b="7816"/>
          <a:stretch/>
        </p:blipFill>
        <p:spPr bwMode="auto">
          <a:xfrm>
            <a:off x="838200" y="754148"/>
            <a:ext cx="10515600" cy="4995575"/>
          </a:xfrm>
          <a:prstGeom prst="rect">
            <a:avLst/>
          </a:prstGeom>
          <a:noFill/>
        </p:spPr>
      </p:pic>
      <p:cxnSp>
        <p:nvCxnSpPr>
          <p:cNvPr id="15" name="Straight Connector 14">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56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98CB1BF-0B52-4191-9FF1-B6E81CF0509B}"/>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7196" b="9459"/>
          <a:stretch/>
        </p:blipFill>
        <p:spPr bwMode="auto">
          <a:xfrm>
            <a:off x="838200" y="754148"/>
            <a:ext cx="10515600" cy="4995575"/>
          </a:xfrm>
          <a:prstGeom prst="rect">
            <a:avLst/>
          </a:prstGeom>
          <a:noFill/>
        </p:spPr>
      </p:pic>
      <p:cxnSp>
        <p:nvCxnSpPr>
          <p:cNvPr id="15" name="Straight Connector 14">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3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6935234B-BB95-634F-8D60-5732B10FF00A}"/>
              </a:ext>
            </a:extLst>
          </p:cNvPr>
          <p:cNvGraphicFramePr/>
          <p:nvPr>
            <p:extLst>
              <p:ext uri="{D42A27DB-BD31-4B8C-83A1-F6EECF244321}">
                <p14:modId xmlns:p14="http://schemas.microsoft.com/office/powerpoint/2010/main" val="1645295297"/>
              </p:ext>
            </p:extLst>
          </p:nvPr>
        </p:nvGraphicFramePr>
        <p:xfrm>
          <a:off x="1105659" y="214313"/>
          <a:ext cx="9980682" cy="1042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8EB5C467-7BED-294E-9467-3674E023DEAE}"/>
              </a:ext>
            </a:extLst>
          </p:cNvPr>
          <p:cNvSpPr>
            <a:spLocks noGrp="1"/>
          </p:cNvSpPr>
          <p:nvPr>
            <p:ph idx="1"/>
          </p:nvPr>
        </p:nvSpPr>
        <p:spPr>
          <a:xfrm>
            <a:off x="1104899" y="1600200"/>
            <a:ext cx="10663767" cy="4572000"/>
          </a:xfrm>
        </p:spPr>
        <p:txBody>
          <a:bodyPr>
            <a:normAutofit/>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pic>
        <p:nvPicPr>
          <p:cNvPr id="6" name="Picture 5">
            <a:extLst>
              <a:ext uri="{FF2B5EF4-FFF2-40B4-BE49-F238E27FC236}">
                <a16:creationId xmlns:a16="http://schemas.microsoft.com/office/drawing/2014/main" id="{F7E3F8E8-BDFF-4805-96C2-DE8ADF1B2E50}"/>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114424" y="1587731"/>
            <a:ext cx="4101985" cy="4584468"/>
          </a:xfrm>
          <a:prstGeom prst="rect">
            <a:avLst/>
          </a:prstGeom>
          <a:noFill/>
          <a:ln>
            <a:noFill/>
          </a:ln>
        </p:spPr>
      </p:pic>
      <p:pic>
        <p:nvPicPr>
          <p:cNvPr id="7" name="Picture 6">
            <a:extLst>
              <a:ext uri="{FF2B5EF4-FFF2-40B4-BE49-F238E27FC236}">
                <a16:creationId xmlns:a16="http://schemas.microsoft.com/office/drawing/2014/main" id="{9308C9D1-96A9-4AC2-A9D0-F8A2B0FDB4C3}"/>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5676900" y="1651980"/>
            <a:ext cx="5861165" cy="4520219"/>
          </a:xfrm>
          <a:prstGeom prst="rect">
            <a:avLst/>
          </a:prstGeom>
          <a:noFill/>
          <a:ln>
            <a:noFill/>
          </a:ln>
        </p:spPr>
      </p:pic>
    </p:spTree>
    <p:extLst>
      <p:ext uri="{BB962C8B-B14F-4D97-AF65-F5344CB8AC3E}">
        <p14:creationId xmlns:p14="http://schemas.microsoft.com/office/powerpoint/2010/main" val="306953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1FAF-04EB-43B9-807B-7E14BAB77EF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ED3B4F5-FE27-45FC-B63C-03CEBE6CCF0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1440" y="240792"/>
            <a:ext cx="6430272" cy="2838846"/>
          </a:xfrm>
          <a:prstGeom prst="rect">
            <a:avLst/>
          </a:prstGeom>
          <a:noFill/>
          <a:ln>
            <a:noFill/>
          </a:ln>
        </p:spPr>
      </p:pic>
      <p:pic>
        <p:nvPicPr>
          <p:cNvPr id="5" name="Picture 4">
            <a:extLst>
              <a:ext uri="{FF2B5EF4-FFF2-40B4-BE49-F238E27FC236}">
                <a16:creationId xmlns:a16="http://schemas.microsoft.com/office/drawing/2014/main" id="{5E1EEF98-F34F-41EA-9E6A-C80F80576D2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21408" y="2915046"/>
            <a:ext cx="6964174" cy="3866754"/>
          </a:xfrm>
          <a:prstGeom prst="rect">
            <a:avLst/>
          </a:prstGeom>
          <a:noFill/>
          <a:ln>
            <a:noFill/>
          </a:ln>
        </p:spPr>
      </p:pic>
    </p:spTree>
    <p:extLst>
      <p:ext uri="{BB962C8B-B14F-4D97-AF65-F5344CB8AC3E}">
        <p14:creationId xmlns:p14="http://schemas.microsoft.com/office/powerpoint/2010/main" val="114110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25FF-7AAE-4382-823C-9221DD79D694}"/>
              </a:ext>
            </a:extLst>
          </p:cNvPr>
          <p:cNvSpPr>
            <a:spLocks noGrp="1"/>
          </p:cNvSpPr>
          <p:nvPr>
            <p:ph type="title"/>
          </p:nvPr>
        </p:nvSpPr>
        <p:spPr>
          <a:xfrm>
            <a:off x="649977" y="1792225"/>
            <a:ext cx="3494341" cy="3793488"/>
          </a:xfrm>
          <a:noFill/>
        </p:spPr>
        <p:txBody>
          <a:bodyPr vert="horz" lIns="91440" tIns="45720" rIns="91440" bIns="45720" rtlCol="0" anchor="b">
            <a:normAutofit/>
          </a:bodyPr>
          <a:lstStyle/>
          <a:p>
            <a:r>
              <a:rPr lang="en-US" sz="4000" dirty="0"/>
              <a:t>Model Output</a:t>
            </a:r>
          </a:p>
        </p:txBody>
      </p:sp>
      <p:sp>
        <p:nvSpPr>
          <p:cNvPr id="9" name="Rectangle 8">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4F39E2D-F63A-4818-8957-CD5504AD702B}"/>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288" r="2" b="6657"/>
          <a:stretch/>
        </p:blipFill>
        <p:spPr bwMode="auto">
          <a:xfrm>
            <a:off x="5441735" y="804672"/>
            <a:ext cx="5934456" cy="5248656"/>
          </a:xfrm>
          <a:prstGeom prst="rect">
            <a:avLst/>
          </a:prstGeom>
          <a:noFill/>
          <a:effectLst/>
        </p:spPr>
      </p:pic>
    </p:spTree>
    <p:extLst>
      <p:ext uri="{BB962C8B-B14F-4D97-AF65-F5344CB8AC3E}">
        <p14:creationId xmlns:p14="http://schemas.microsoft.com/office/powerpoint/2010/main" val="274645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1A33373-DA1A-4046-A8FF-1A7F031D9D55}"/>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15245" r="33372"/>
          <a:stretch/>
        </p:blipFill>
        <p:spPr bwMode="auto">
          <a:xfrm>
            <a:off x="643467" y="643467"/>
            <a:ext cx="10905066" cy="5571065"/>
          </a:xfrm>
          <a:prstGeom prst="rect">
            <a:avLst/>
          </a:prstGeom>
          <a:noFill/>
          <a:ln>
            <a:noFill/>
          </a:ln>
        </p:spPr>
      </p:pic>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11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C047F1C7-4974-494B-984B-DAEE3CBA591E}"/>
              </a:ext>
            </a:extLst>
          </p:cNvPr>
          <p:cNvPicPr>
            <a:picLocks noGrp="1"/>
          </p:cNvPicPr>
          <p:nvPr>
            <p:ph idx="1"/>
          </p:nvPr>
        </p:nvPicPr>
        <p:blipFill rotWithShape="1">
          <a:blip r:embed="rId3">
            <a:extLst>
              <a:ext uri="{28A0092B-C50C-407E-A947-70E740481C1C}">
                <a14:useLocalDpi xmlns:a14="http://schemas.microsoft.com/office/drawing/2010/main" val="0"/>
              </a:ext>
            </a:extLst>
          </a:blip>
          <a:srcRect r="18651" b="-1"/>
          <a:stretch/>
        </p:blipFill>
        <p:spPr bwMode="auto">
          <a:xfrm>
            <a:off x="20" y="1282"/>
            <a:ext cx="12191980" cy="6856718"/>
          </a:xfrm>
          <a:prstGeom prst="rect">
            <a:avLst/>
          </a:prstGeom>
          <a:noFill/>
        </p:spPr>
      </p:pic>
    </p:spTree>
    <p:extLst>
      <p:ext uri="{BB962C8B-B14F-4D97-AF65-F5344CB8AC3E}">
        <p14:creationId xmlns:p14="http://schemas.microsoft.com/office/powerpoint/2010/main" val="234790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ACCBB9C-4388-4BD5-B4C8-A937723DBD83}"/>
              </a:ext>
            </a:extLst>
          </p:cNvPr>
          <p:cNvPicPr>
            <a:picLocks noGrp="1"/>
          </p:cNvPicPr>
          <p:nvPr>
            <p:ph idx="1"/>
          </p:nvPr>
        </p:nvPicPr>
        <p:blipFill rotWithShape="1">
          <a:blip r:embed="rId3">
            <a:extLst>
              <a:ext uri="{28A0092B-C50C-407E-A947-70E740481C1C}">
                <a14:useLocalDpi xmlns:a14="http://schemas.microsoft.com/office/drawing/2010/main" val="0"/>
              </a:ext>
            </a:extLst>
          </a:blip>
          <a:srcRect r="3696" b="-1"/>
          <a:stretch/>
        </p:blipFill>
        <p:spPr bwMode="auto">
          <a:xfrm>
            <a:off x="596463" y="743528"/>
            <a:ext cx="10515600" cy="4995575"/>
          </a:xfrm>
          <a:prstGeom prst="rect">
            <a:avLst/>
          </a:prstGeom>
          <a:noFill/>
        </p:spPr>
      </p:pic>
      <p:cxnSp>
        <p:nvCxnSpPr>
          <p:cNvPr id="15" name="Straight Connector 14">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7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7369892-6EB4-4677-96C5-A0CB6D9A7677}"/>
              </a:ext>
            </a:extLst>
          </p:cNvPr>
          <p:cNvPicPr>
            <a:picLocks noGrp="1"/>
          </p:cNvPicPr>
          <p:nvPr>
            <p:ph idx="1"/>
          </p:nvPr>
        </p:nvPicPr>
        <p:blipFill rotWithShape="1">
          <a:blip r:embed="rId3">
            <a:extLst>
              <a:ext uri="{28A0092B-C50C-407E-A947-70E740481C1C}">
                <a14:useLocalDpi xmlns:a14="http://schemas.microsoft.com/office/drawing/2010/main" val="0"/>
              </a:ext>
            </a:extLst>
          </a:blip>
          <a:srcRect r="4223" b="-1"/>
          <a:stretch/>
        </p:blipFill>
        <p:spPr bwMode="auto">
          <a:xfrm>
            <a:off x="838199" y="743528"/>
            <a:ext cx="10515600" cy="4995575"/>
          </a:xfrm>
          <a:prstGeom prst="rect">
            <a:avLst/>
          </a:prstGeom>
          <a:noFill/>
        </p:spPr>
      </p:pic>
      <p:cxnSp>
        <p:nvCxnSpPr>
          <p:cNvPr id="15" name="Straight Connector 14">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01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CA554-ABFF-1643-9FE4-9DD945D2143B}"/>
              </a:ext>
            </a:extLst>
          </p:cNvPr>
          <p:cNvSpPr>
            <a:spLocks noGrp="1"/>
          </p:cNvSpPr>
          <p:nvPr>
            <p:ph type="title"/>
          </p:nvPr>
        </p:nvSpPr>
        <p:spPr>
          <a:xfrm>
            <a:off x="838200" y="557188"/>
            <a:ext cx="10515600" cy="1133499"/>
          </a:xfrm>
        </p:spPr>
        <p:txBody>
          <a:bodyPr>
            <a:normAutofit/>
          </a:bodyPr>
          <a:lstStyle/>
          <a:p>
            <a:r>
              <a:rPr lang="en-US" sz="5200"/>
              <a:t>Agenda</a:t>
            </a:r>
          </a:p>
        </p:txBody>
      </p:sp>
      <p:graphicFrame>
        <p:nvGraphicFramePr>
          <p:cNvPr id="4" name="Content Placeholder 13">
            <a:extLst>
              <a:ext uri="{FF2B5EF4-FFF2-40B4-BE49-F238E27FC236}">
                <a16:creationId xmlns:a16="http://schemas.microsoft.com/office/drawing/2014/main" id="{7B7BD9C4-9624-6B4B-9F15-DFBBB7C99F66}"/>
              </a:ext>
            </a:extLst>
          </p:cNvPr>
          <p:cNvGraphicFramePr>
            <a:graphicFrameLocks noGrp="1"/>
          </p:cNvGraphicFramePr>
          <p:nvPr>
            <p:ph idx="1"/>
            <p:extLst>
              <p:ext uri="{D42A27DB-BD31-4B8C-83A1-F6EECF244321}">
                <p14:modId xmlns:p14="http://schemas.microsoft.com/office/powerpoint/2010/main" val="21162843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03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D15F45BA-EA4E-4060-A527-D705335602AB}"/>
              </a:ext>
            </a:extLst>
          </p:cNvPr>
          <p:cNvPicPr/>
          <p:nvPr/>
        </p:nvPicPr>
        <p:blipFill rotWithShape="1">
          <a:blip r:embed="rId3">
            <a:extLst>
              <a:ext uri="{28A0092B-C50C-407E-A947-70E740481C1C}">
                <a14:useLocalDpi xmlns:a14="http://schemas.microsoft.com/office/drawing/2010/main" val="0"/>
              </a:ext>
            </a:extLst>
          </a:blip>
          <a:srcRect l="13969" r="13972" b="-5"/>
          <a:stretch/>
        </p:blipFill>
        <p:spPr bwMode="auto">
          <a:xfrm>
            <a:off x="321731" y="557189"/>
            <a:ext cx="5668684" cy="5743618"/>
          </a:xfrm>
          <a:prstGeom prst="rect">
            <a:avLst/>
          </a:prstGeom>
          <a:noFill/>
        </p:spPr>
      </p:pic>
      <p:pic>
        <p:nvPicPr>
          <p:cNvPr id="4" name="Content Placeholder 3" descr="Chart, bar chart&#10;&#10;Description automatically generated">
            <a:extLst>
              <a:ext uri="{FF2B5EF4-FFF2-40B4-BE49-F238E27FC236}">
                <a16:creationId xmlns:a16="http://schemas.microsoft.com/office/drawing/2014/main" id="{DF7472DD-EAE2-4FBC-B131-9024B134C4C8}"/>
              </a:ext>
            </a:extLst>
          </p:cNvPr>
          <p:cNvPicPr>
            <a:picLocks noGrp="1"/>
          </p:cNvPicPr>
          <p:nvPr>
            <p:ph idx="1"/>
          </p:nvPr>
        </p:nvPicPr>
        <p:blipFill rotWithShape="1">
          <a:blip r:embed="rId4">
            <a:extLst>
              <a:ext uri="{28A0092B-C50C-407E-A947-70E740481C1C}">
                <a14:useLocalDpi xmlns:a14="http://schemas.microsoft.com/office/drawing/2010/main" val="0"/>
              </a:ext>
            </a:extLst>
          </a:blip>
          <a:srcRect l="18507" r="30037" b="-1"/>
          <a:stretch/>
        </p:blipFill>
        <p:spPr bwMode="auto">
          <a:xfrm>
            <a:off x="6195375" y="557189"/>
            <a:ext cx="5674893" cy="5743618"/>
          </a:xfrm>
          <a:prstGeom prst="rect">
            <a:avLst/>
          </a:prstGeom>
          <a:noFill/>
        </p:spPr>
      </p:pic>
    </p:spTree>
    <p:extLst>
      <p:ext uri="{BB962C8B-B14F-4D97-AF65-F5344CB8AC3E}">
        <p14:creationId xmlns:p14="http://schemas.microsoft.com/office/powerpoint/2010/main" val="267889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6935234B-BB95-634F-8D60-5732B10FF00A}"/>
              </a:ext>
            </a:extLst>
          </p:cNvPr>
          <p:cNvGraphicFramePr/>
          <p:nvPr>
            <p:extLst>
              <p:ext uri="{D42A27DB-BD31-4B8C-83A1-F6EECF244321}">
                <p14:modId xmlns:p14="http://schemas.microsoft.com/office/powerpoint/2010/main" val="400173393"/>
              </p:ext>
            </p:extLst>
          </p:nvPr>
        </p:nvGraphicFramePr>
        <p:xfrm>
          <a:off x="1105659" y="214313"/>
          <a:ext cx="9980682" cy="1042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8EB5C467-7BED-294E-9467-3674E023DEAE}"/>
              </a:ext>
            </a:extLst>
          </p:cNvPr>
          <p:cNvSpPr>
            <a:spLocks noGrp="1"/>
          </p:cNvSpPr>
          <p:nvPr>
            <p:ph idx="1"/>
          </p:nvPr>
        </p:nvSpPr>
        <p:spPr>
          <a:xfrm>
            <a:off x="1104899" y="1600200"/>
            <a:ext cx="9777959" cy="4171013"/>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Building predictive model (classify into positive, negative or neutral sentiment on new instance with higher precision and accuracy) involve following steps:</a:t>
            </a:r>
          </a:p>
          <a:p>
            <a:pPr marL="0" indent="0">
              <a:buNone/>
            </a:pPr>
            <a:endParaRPr lang="en-US" sz="2800"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2800" b="1" i="1" dirty="0">
                <a:latin typeface="Times New Roman" panose="02020603050405020304" pitchFamily="18" charset="0"/>
                <a:cs typeface="Times New Roman" panose="02020603050405020304" pitchFamily="18" charset="0"/>
              </a:rPr>
              <a:t>Data Cleaning &amp; Pre-processing</a:t>
            </a:r>
            <a:endParaRPr lang="en-US" sz="2800" b="1"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2800" b="1" i="1" dirty="0">
                <a:latin typeface="Times New Roman" panose="02020603050405020304" pitchFamily="18" charset="0"/>
                <a:cs typeface="Times New Roman" panose="02020603050405020304" pitchFamily="18" charset="0"/>
              </a:rPr>
              <a:t>Analysis Model</a:t>
            </a:r>
            <a:endParaRPr lang="en-US" sz="2800" b="1"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2800" b="1" i="1" dirty="0">
                <a:latin typeface="Times New Roman" panose="02020603050405020304" pitchFamily="18" charset="0"/>
                <a:cs typeface="Times New Roman" panose="02020603050405020304" pitchFamily="18" charset="0"/>
              </a:rPr>
              <a:t>Exploratory Data Analysis </a:t>
            </a:r>
            <a:endParaRPr lang="en-US" sz="2800" b="1"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2800" b="1" i="1" dirty="0">
                <a:latin typeface="Times New Roman" panose="02020603050405020304" pitchFamily="18" charset="0"/>
                <a:cs typeface="Times New Roman" panose="02020603050405020304" pitchFamily="18" charset="0"/>
              </a:rPr>
              <a:t>Predictive Modeling using ML algorithms</a:t>
            </a:r>
            <a:endParaRPr lang="en-US" sz="2800" b="1"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2800" b="1" i="1" dirty="0">
                <a:latin typeface="Times New Roman" panose="02020603050405020304" pitchFamily="18" charset="0"/>
                <a:cs typeface="Times New Roman" panose="02020603050405020304" pitchFamily="18" charset="0"/>
              </a:rPr>
              <a:t>Model Results </a:t>
            </a:r>
            <a:endParaRPr lang="en-US" sz="2800" b="1"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2800" b="1" i="1" dirty="0">
                <a:latin typeface="Times New Roman" panose="02020603050405020304" pitchFamily="18" charset="0"/>
                <a:cs typeface="Times New Roman" panose="02020603050405020304" pitchFamily="18" charset="0"/>
              </a:rPr>
              <a:t>Model Interpretation</a:t>
            </a:r>
          </a:p>
          <a:p>
            <a:pPr lvl="1">
              <a:buFont typeface="Wingdings" pitchFamily="2" charset="2"/>
              <a:buChar char="Ø"/>
            </a:pPr>
            <a:endParaRPr lang="en-US" sz="2800" dirty="0"/>
          </a:p>
          <a:p>
            <a:pPr marL="0" indent="0">
              <a:buNone/>
            </a:pPr>
            <a:endParaRPr lang="en-US" dirty="0"/>
          </a:p>
          <a:p>
            <a:pPr lvl="1">
              <a:buFont typeface="Wingdings" pitchFamily="2" charset="2"/>
              <a:buChar char="Ø"/>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27497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F0FAE728-C5A9-4B0F-B89E-F4BED8250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2" name="Rectangle 81">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11A7CDA-ED1E-934A-B8B8-A8C4ABA88FD7}"/>
              </a:ext>
            </a:extLst>
          </p:cNvPr>
          <p:cNvSpPr>
            <a:spLocks noGrp="1"/>
          </p:cNvSpPr>
          <p:nvPr>
            <p:ph type="title"/>
          </p:nvPr>
        </p:nvSpPr>
        <p:spPr>
          <a:xfrm>
            <a:off x="550863" y="366639"/>
            <a:ext cx="11090274" cy="675441"/>
          </a:xfrm>
        </p:spPr>
        <p:txBody>
          <a:bodyPr vert="horz" wrap="square" lIns="91440" tIns="45720" rIns="91440" bIns="45720" rtlCol="0" anchor="t">
            <a:normAutofit/>
          </a:bodyPr>
          <a:lstStyle/>
          <a:p>
            <a:r>
              <a:rPr lang="en-US" sz="2000" b="1" i="1" dirty="0"/>
              <a:t>Data Cleaning &amp; Pre-processing: (Reena)</a:t>
            </a:r>
            <a:br>
              <a:rPr lang="en-US" sz="2000" dirty="0"/>
            </a:br>
            <a:endParaRPr lang="en-US" sz="2000" dirty="0"/>
          </a:p>
        </p:txBody>
      </p:sp>
      <p:pic>
        <p:nvPicPr>
          <p:cNvPr id="6" name="Picture 5">
            <a:extLst>
              <a:ext uri="{FF2B5EF4-FFF2-40B4-BE49-F238E27FC236}">
                <a16:creationId xmlns:a16="http://schemas.microsoft.com/office/drawing/2014/main" id="{F992C450-DD18-3447-AAE6-C221B797FCAD}"/>
              </a:ext>
            </a:extLst>
          </p:cNvPr>
          <p:cNvPicPr>
            <a:picLocks noChangeAspect="1"/>
          </p:cNvPicPr>
          <p:nvPr/>
        </p:nvPicPr>
        <p:blipFill rotWithShape="1">
          <a:blip r:embed="rId2"/>
          <a:srcRect l="12297" r="21690" b="-2"/>
          <a:stretch/>
        </p:blipFill>
        <p:spPr>
          <a:xfrm>
            <a:off x="314246" y="1099120"/>
            <a:ext cx="6678944" cy="4173600"/>
          </a:xfrm>
          <a:prstGeom prst="rect">
            <a:avLst/>
          </a:prstGeom>
          <a:effectLst>
            <a:outerShdw blurRad="508000" dist="101600" dir="5400000" algn="tl" rotWithShape="0">
              <a:prstClr val="black">
                <a:alpha val="10000"/>
              </a:prstClr>
            </a:outerShdw>
          </a:effectLst>
        </p:spPr>
      </p:pic>
      <p:pic>
        <p:nvPicPr>
          <p:cNvPr id="8" name="Picture 7">
            <a:extLst>
              <a:ext uri="{FF2B5EF4-FFF2-40B4-BE49-F238E27FC236}">
                <a16:creationId xmlns:a16="http://schemas.microsoft.com/office/drawing/2014/main" id="{25811ADC-8A29-ED47-83E4-0E78CA304FE6}"/>
              </a:ext>
            </a:extLst>
          </p:cNvPr>
          <p:cNvPicPr>
            <a:picLocks noChangeAspect="1"/>
          </p:cNvPicPr>
          <p:nvPr/>
        </p:nvPicPr>
        <p:blipFill>
          <a:blip r:embed="rId3"/>
          <a:stretch>
            <a:fillRect/>
          </a:stretch>
        </p:blipFill>
        <p:spPr>
          <a:xfrm>
            <a:off x="8386445" y="3339633"/>
            <a:ext cx="3359899" cy="1789580"/>
          </a:xfrm>
          <a:prstGeom prst="rect">
            <a:avLst/>
          </a:prstGeom>
          <a:effectLst>
            <a:outerShdw blurRad="508000" dist="101600" dir="5400000" algn="tl" rotWithShape="0">
              <a:prstClr val="black">
                <a:alpha val="10000"/>
              </a:prstClr>
            </a:outerShdw>
          </a:effectLst>
        </p:spPr>
      </p:pic>
      <p:pic>
        <p:nvPicPr>
          <p:cNvPr id="7" name="Picture 6">
            <a:extLst>
              <a:ext uri="{FF2B5EF4-FFF2-40B4-BE49-F238E27FC236}">
                <a16:creationId xmlns:a16="http://schemas.microsoft.com/office/drawing/2014/main" id="{C739A504-32A4-974F-9F0C-5E16D6B01FC3}"/>
              </a:ext>
            </a:extLst>
          </p:cNvPr>
          <p:cNvPicPr>
            <a:picLocks noChangeAspect="1"/>
          </p:cNvPicPr>
          <p:nvPr/>
        </p:nvPicPr>
        <p:blipFill>
          <a:blip r:embed="rId4"/>
          <a:stretch>
            <a:fillRect/>
          </a:stretch>
        </p:blipFill>
        <p:spPr>
          <a:xfrm>
            <a:off x="8113292" y="357146"/>
            <a:ext cx="3358800" cy="1662606"/>
          </a:xfrm>
          <a:prstGeom prst="rect">
            <a:avLst/>
          </a:prstGeom>
          <a:effectLst>
            <a:outerShdw blurRad="508000" dist="101600" dir="5400000" algn="tl" rotWithShape="0">
              <a:prstClr val="black">
                <a:alpha val="10000"/>
              </a:prstClr>
            </a:outerShdw>
          </a:effectLst>
        </p:spPr>
      </p:pic>
      <p:sp>
        <p:nvSpPr>
          <p:cNvPr id="9" name="TextBox 8">
            <a:extLst>
              <a:ext uri="{FF2B5EF4-FFF2-40B4-BE49-F238E27FC236}">
                <a16:creationId xmlns:a16="http://schemas.microsoft.com/office/drawing/2014/main" id="{F2C78379-FECE-1A4F-97E1-BED686B84B97}"/>
              </a:ext>
            </a:extLst>
          </p:cNvPr>
          <p:cNvSpPr txBox="1"/>
          <p:nvPr/>
        </p:nvSpPr>
        <p:spPr>
          <a:xfrm>
            <a:off x="8919148" y="2019753"/>
            <a:ext cx="2158583" cy="1200329"/>
          </a:xfrm>
          <a:prstGeom prst="rect">
            <a:avLst/>
          </a:prstGeom>
          <a:noFill/>
        </p:spPr>
        <p:txBody>
          <a:bodyPr wrap="square" rtlCol="0">
            <a:spAutoFit/>
          </a:bodyPr>
          <a:lstStyle/>
          <a:p>
            <a:pPr marL="285750" indent="-285750">
              <a:buFont typeface="Wingdings" pitchFamily="2" charset="2"/>
              <a:buChar char="Ø"/>
            </a:pPr>
            <a:r>
              <a:rPr lang="en-US" dirty="0"/>
              <a:t>Out of 21 columns, 14 columns had missing values</a:t>
            </a:r>
          </a:p>
        </p:txBody>
      </p:sp>
      <p:sp>
        <p:nvSpPr>
          <p:cNvPr id="14" name="TextBox 13">
            <a:extLst>
              <a:ext uri="{FF2B5EF4-FFF2-40B4-BE49-F238E27FC236}">
                <a16:creationId xmlns:a16="http://schemas.microsoft.com/office/drawing/2014/main" id="{29A9B964-25E4-224D-ABC0-8AF4A2702A95}"/>
              </a:ext>
            </a:extLst>
          </p:cNvPr>
          <p:cNvSpPr txBox="1"/>
          <p:nvPr/>
        </p:nvSpPr>
        <p:spPr>
          <a:xfrm>
            <a:off x="9586913" y="5314950"/>
            <a:ext cx="2054224" cy="1477328"/>
          </a:xfrm>
          <a:prstGeom prst="rect">
            <a:avLst/>
          </a:prstGeom>
          <a:noFill/>
        </p:spPr>
        <p:txBody>
          <a:bodyPr wrap="square" rtlCol="0">
            <a:spAutoFit/>
          </a:bodyPr>
          <a:lstStyle/>
          <a:p>
            <a:pPr marL="285750" indent="-285750">
              <a:buFont typeface="Wingdings" pitchFamily="2" charset="2"/>
              <a:buChar char="Ø"/>
            </a:pPr>
            <a:r>
              <a:rPr lang="en-US" dirty="0"/>
              <a:t>We focused on three columns where in total 34 values missing</a:t>
            </a:r>
          </a:p>
        </p:txBody>
      </p:sp>
      <p:sp>
        <p:nvSpPr>
          <p:cNvPr id="21" name="TextBox 20">
            <a:extLst>
              <a:ext uri="{FF2B5EF4-FFF2-40B4-BE49-F238E27FC236}">
                <a16:creationId xmlns:a16="http://schemas.microsoft.com/office/drawing/2014/main" id="{266B8B53-80BD-0349-8590-E5D5EE160ECD}"/>
              </a:ext>
            </a:extLst>
          </p:cNvPr>
          <p:cNvSpPr txBox="1"/>
          <p:nvPr/>
        </p:nvSpPr>
        <p:spPr>
          <a:xfrm>
            <a:off x="550863" y="5621311"/>
            <a:ext cx="7184062" cy="369332"/>
          </a:xfrm>
          <a:prstGeom prst="rect">
            <a:avLst/>
          </a:prstGeom>
          <a:noFill/>
        </p:spPr>
        <p:txBody>
          <a:bodyPr wrap="square" rtlCol="0">
            <a:spAutoFit/>
          </a:bodyPr>
          <a:lstStyle/>
          <a:p>
            <a:pPr marL="285750" indent="-285750">
              <a:buFont typeface="Wingdings" pitchFamily="2" charset="2"/>
              <a:buChar char="Ø"/>
            </a:pPr>
            <a:r>
              <a:rPr lang="en-US" dirty="0"/>
              <a:t>After removing all the null values we had 34626 non-null values</a:t>
            </a:r>
          </a:p>
        </p:txBody>
      </p:sp>
    </p:spTree>
    <p:extLst>
      <p:ext uri="{BB962C8B-B14F-4D97-AF65-F5344CB8AC3E}">
        <p14:creationId xmlns:p14="http://schemas.microsoft.com/office/powerpoint/2010/main" val="107343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E55B6-9415-7740-8875-0D1B506EACFC}"/>
              </a:ext>
            </a:extLst>
          </p:cNvPr>
          <p:cNvSpPr>
            <a:spLocks noGrp="1"/>
          </p:cNvSpPr>
          <p:nvPr>
            <p:ph type="title"/>
          </p:nvPr>
        </p:nvSpPr>
        <p:spPr>
          <a:xfrm>
            <a:off x="466722" y="586855"/>
            <a:ext cx="3201366" cy="3387497"/>
          </a:xfrm>
        </p:spPr>
        <p:txBody>
          <a:bodyPr anchor="b">
            <a:normAutofit/>
          </a:bodyPr>
          <a:lstStyle/>
          <a:p>
            <a:pPr algn="r"/>
            <a:r>
              <a:rPr lang="en-US" sz="3700" b="1" i="1">
                <a:solidFill>
                  <a:srgbClr val="FFFFFF"/>
                </a:solidFill>
              </a:rPr>
              <a:t>Data Cleaning &amp; Pre-processing contd.: (Reena)</a:t>
            </a:r>
            <a:endParaRPr lang="en-US" sz="3700">
              <a:solidFill>
                <a:srgbClr val="FFFFFF"/>
              </a:solidFill>
            </a:endParaRPr>
          </a:p>
        </p:txBody>
      </p:sp>
      <p:sp>
        <p:nvSpPr>
          <p:cNvPr id="3" name="Content Placeholder 2">
            <a:extLst>
              <a:ext uri="{FF2B5EF4-FFF2-40B4-BE49-F238E27FC236}">
                <a16:creationId xmlns:a16="http://schemas.microsoft.com/office/drawing/2014/main" id="{A34F35FB-DA2F-EC48-87E2-7FFCC34213AA}"/>
              </a:ext>
            </a:extLst>
          </p:cNvPr>
          <p:cNvSpPr>
            <a:spLocks noGrp="1"/>
          </p:cNvSpPr>
          <p:nvPr>
            <p:ph idx="1"/>
          </p:nvPr>
        </p:nvSpPr>
        <p:spPr>
          <a:xfrm>
            <a:off x="4810259" y="649480"/>
            <a:ext cx="6555347" cy="5546047"/>
          </a:xfrm>
        </p:spPr>
        <p:txBody>
          <a:bodyPr anchor="ctr">
            <a:normAutofit/>
          </a:bodyPr>
          <a:lstStyle/>
          <a:p>
            <a:pPr>
              <a:buFont typeface="Wingdings" pitchFamily="2" charset="2"/>
              <a:buChar char="Ø"/>
            </a:pPr>
            <a:r>
              <a:rPr lang="en-US" sz="1700"/>
              <a:t>Pre-processing involved following steps:</a:t>
            </a:r>
          </a:p>
          <a:p>
            <a:pPr lvl="1">
              <a:buFont typeface="Wingdings" pitchFamily="2" charset="2"/>
              <a:buChar char="Ø"/>
            </a:pPr>
            <a:r>
              <a:rPr lang="en-US" sz="1700"/>
              <a:t>Lowering the case of all text (remove irregularities)</a:t>
            </a:r>
          </a:p>
          <a:p>
            <a:pPr lvl="1">
              <a:buFont typeface="Wingdings" pitchFamily="2" charset="2"/>
              <a:buChar char="Ø"/>
            </a:pPr>
            <a:r>
              <a:rPr lang="en-US" sz="1700"/>
              <a:t>Applied tokenization method (to split each sentence into list of words )</a:t>
            </a:r>
          </a:p>
          <a:p>
            <a:pPr lvl="1">
              <a:buFont typeface="Wingdings" pitchFamily="2" charset="2"/>
              <a:buChar char="Ø"/>
            </a:pPr>
            <a:r>
              <a:rPr lang="en-US" sz="1700"/>
              <a:t>Then applied lambda function (to make sure only the alphabetic are included in all the characters in the string )</a:t>
            </a:r>
          </a:p>
          <a:p>
            <a:pPr lvl="1">
              <a:buFont typeface="Wingdings" pitchFamily="2" charset="2"/>
              <a:buChar char="Ø"/>
            </a:pPr>
            <a:r>
              <a:rPr lang="en-US" sz="1700"/>
              <a:t>WordNetLemmatizer  method called (to normalize list of tokenized words )</a:t>
            </a:r>
          </a:p>
          <a:p>
            <a:pPr lvl="1">
              <a:buFont typeface="Wingdings" pitchFamily="2" charset="2"/>
              <a:buChar char="Ø"/>
            </a:pPr>
            <a:r>
              <a:rPr lang="en-US" sz="1700"/>
              <a:t>Stopwords method is provoked (to eliminate the most common words in a language )</a:t>
            </a:r>
          </a:p>
          <a:p>
            <a:pPr lvl="1">
              <a:buFont typeface="Wingdings" pitchFamily="2" charset="2"/>
              <a:buChar char="Ø"/>
            </a:pPr>
            <a:r>
              <a:rPr lang="en-US" sz="1700"/>
              <a:t>All the token words are joined after removing all the stop words</a:t>
            </a:r>
          </a:p>
          <a:p>
            <a:pPr lvl="1"/>
            <a:endParaRPr lang="en-US" sz="1700"/>
          </a:p>
          <a:p>
            <a:pPr marL="0" indent="0">
              <a:buNone/>
            </a:pPr>
            <a:endParaRPr lang="en-US" sz="1700" b="1"/>
          </a:p>
          <a:p>
            <a:pPr marL="0" indent="0">
              <a:buNone/>
            </a:pPr>
            <a:endParaRPr lang="en-US" sz="1700" b="1"/>
          </a:p>
          <a:p>
            <a:pPr marL="0" indent="0">
              <a:buNone/>
            </a:pPr>
            <a:r>
              <a:rPr lang="en-US" sz="1700" b="1"/>
              <a:t>Note: </a:t>
            </a:r>
            <a:r>
              <a:rPr lang="en-US" sz="1700">
                <a:latin typeface="Times New Roman" panose="02020603050405020304" pitchFamily="18" charset="0"/>
                <a:cs typeface="Times New Roman" panose="02020603050405020304" pitchFamily="18" charset="0"/>
              </a:rPr>
              <a:t>we have pre-processed all the three datasets we have used to build the model</a:t>
            </a:r>
          </a:p>
          <a:p>
            <a:pPr lvl="1"/>
            <a:endParaRPr lang="en-US" sz="1700"/>
          </a:p>
          <a:p>
            <a:pPr lvl="1"/>
            <a:endParaRPr lang="en-US" sz="1700"/>
          </a:p>
          <a:p>
            <a:pPr lvl="1"/>
            <a:endParaRPr lang="en-US" sz="1700"/>
          </a:p>
        </p:txBody>
      </p:sp>
    </p:spTree>
    <p:extLst>
      <p:ext uri="{BB962C8B-B14F-4D97-AF65-F5344CB8AC3E}">
        <p14:creationId xmlns:p14="http://schemas.microsoft.com/office/powerpoint/2010/main" val="255919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99902A-98FB-4524-A6B9-54E375571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2AFE7CE7-914E-BB4A-950B-0991C3FA246F}"/>
              </a:ext>
            </a:extLst>
          </p:cNvPr>
          <p:cNvPicPr>
            <a:picLocks noGrp="1" noChangeAspect="1"/>
          </p:cNvPicPr>
          <p:nvPr>
            <p:ph idx="1"/>
          </p:nvPr>
        </p:nvPicPr>
        <p:blipFill>
          <a:blip r:embed="rId3"/>
          <a:stretch>
            <a:fillRect/>
          </a:stretch>
        </p:blipFill>
        <p:spPr>
          <a:xfrm>
            <a:off x="606132" y="317605"/>
            <a:ext cx="5346700" cy="2692400"/>
          </a:xfrm>
          <a:prstGeom prst="rect">
            <a:avLst/>
          </a:prstGeom>
        </p:spPr>
      </p:pic>
      <p:pic>
        <p:nvPicPr>
          <p:cNvPr id="5" name="Picture 4">
            <a:extLst>
              <a:ext uri="{FF2B5EF4-FFF2-40B4-BE49-F238E27FC236}">
                <a16:creationId xmlns:a16="http://schemas.microsoft.com/office/drawing/2014/main" id="{A204BB71-A73C-DC48-A716-A72EBB319E6F}"/>
              </a:ext>
            </a:extLst>
          </p:cNvPr>
          <p:cNvPicPr>
            <a:picLocks noChangeAspect="1"/>
          </p:cNvPicPr>
          <p:nvPr/>
        </p:nvPicPr>
        <p:blipFill>
          <a:blip r:embed="rId4"/>
          <a:stretch>
            <a:fillRect/>
          </a:stretch>
        </p:blipFill>
        <p:spPr>
          <a:xfrm>
            <a:off x="606132" y="3638602"/>
            <a:ext cx="5346700" cy="2590800"/>
          </a:xfrm>
          <a:prstGeom prst="rect">
            <a:avLst/>
          </a:prstGeom>
        </p:spPr>
      </p:pic>
      <p:sp>
        <p:nvSpPr>
          <p:cNvPr id="2" name="Title 1">
            <a:extLst>
              <a:ext uri="{FF2B5EF4-FFF2-40B4-BE49-F238E27FC236}">
                <a16:creationId xmlns:a16="http://schemas.microsoft.com/office/drawing/2014/main" id="{05F01049-C5D0-284A-958C-4E05F8E82A13}"/>
              </a:ext>
            </a:extLst>
          </p:cNvPr>
          <p:cNvSpPr>
            <a:spLocks noGrp="1"/>
          </p:cNvSpPr>
          <p:nvPr>
            <p:ph type="title"/>
          </p:nvPr>
        </p:nvSpPr>
        <p:spPr>
          <a:xfrm>
            <a:off x="8079697" y="728904"/>
            <a:ext cx="3836077" cy="5400186"/>
          </a:xfrm>
        </p:spPr>
        <p:txBody>
          <a:bodyPr vert="horz" lIns="91440" tIns="45720" rIns="91440" bIns="45720" rtlCol="0" anchor="ctr">
            <a:normAutofit/>
          </a:bodyPr>
          <a:lstStyle/>
          <a:p>
            <a:r>
              <a:rPr lang="en-US" sz="5200" b="1" i="1" kern="1200" dirty="0">
                <a:solidFill>
                  <a:schemeClr val="tx1"/>
                </a:solidFill>
                <a:latin typeface="+mj-lt"/>
                <a:ea typeface="+mj-ea"/>
                <a:cs typeface="+mj-cs"/>
              </a:rPr>
              <a:t>Exploratory Data Analysis (Reena)</a:t>
            </a:r>
            <a:endParaRPr lang="en-US" sz="52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6848169F-BA01-A241-A998-B735BF03FE0A}"/>
              </a:ext>
            </a:extLst>
          </p:cNvPr>
          <p:cNvSpPr txBox="1"/>
          <p:nvPr/>
        </p:nvSpPr>
        <p:spPr>
          <a:xfrm>
            <a:off x="764497" y="3010004"/>
            <a:ext cx="4550453" cy="646331"/>
          </a:xfrm>
          <a:prstGeom prst="rect">
            <a:avLst/>
          </a:prstGeom>
          <a:noFill/>
        </p:spPr>
        <p:txBody>
          <a:bodyPr wrap="square" rtlCol="0">
            <a:spAutoFit/>
          </a:bodyPr>
          <a:lstStyle/>
          <a:p>
            <a:pPr marL="285750" indent="-285750">
              <a:buFont typeface="Wingdings" pitchFamily="2" charset="2"/>
              <a:buChar char="Ø"/>
            </a:pPr>
            <a:r>
              <a:rPr lang="en-US" dirty="0"/>
              <a:t>Above </a:t>
            </a:r>
            <a:r>
              <a:rPr lang="en-US" dirty="0" err="1"/>
              <a:t>Wordcloud</a:t>
            </a:r>
            <a:r>
              <a:rPr lang="en-US" dirty="0"/>
              <a:t> without sentiment words</a:t>
            </a:r>
          </a:p>
        </p:txBody>
      </p:sp>
      <p:sp>
        <p:nvSpPr>
          <p:cNvPr id="8" name="TextBox 7">
            <a:extLst>
              <a:ext uri="{FF2B5EF4-FFF2-40B4-BE49-F238E27FC236}">
                <a16:creationId xmlns:a16="http://schemas.microsoft.com/office/drawing/2014/main" id="{9CFD8FC7-04D8-4F48-964D-8C9ED486BF49}"/>
              </a:ext>
            </a:extLst>
          </p:cNvPr>
          <p:cNvSpPr txBox="1"/>
          <p:nvPr/>
        </p:nvSpPr>
        <p:spPr>
          <a:xfrm>
            <a:off x="1543050" y="6129090"/>
            <a:ext cx="4057650" cy="646331"/>
          </a:xfrm>
          <a:prstGeom prst="rect">
            <a:avLst/>
          </a:prstGeom>
          <a:noFill/>
        </p:spPr>
        <p:txBody>
          <a:bodyPr wrap="square" rtlCol="0">
            <a:spAutoFit/>
          </a:bodyPr>
          <a:lstStyle/>
          <a:p>
            <a:pPr marL="285750" indent="-285750">
              <a:buFont typeface="Wingdings" pitchFamily="2" charset="2"/>
              <a:buChar char="Ø"/>
            </a:pPr>
            <a:r>
              <a:rPr lang="en-US" dirty="0"/>
              <a:t>Above </a:t>
            </a:r>
            <a:r>
              <a:rPr lang="en-US" dirty="0" err="1"/>
              <a:t>Wordcloud</a:t>
            </a:r>
            <a:r>
              <a:rPr lang="en-US" dirty="0"/>
              <a:t> with sentiment words</a:t>
            </a:r>
          </a:p>
        </p:txBody>
      </p:sp>
      <p:sp>
        <p:nvSpPr>
          <p:cNvPr id="9" name="TextBox 8">
            <a:extLst>
              <a:ext uri="{FF2B5EF4-FFF2-40B4-BE49-F238E27FC236}">
                <a16:creationId xmlns:a16="http://schemas.microsoft.com/office/drawing/2014/main" id="{0F090B0C-8A9B-C946-97B6-3299EF3F0875}"/>
              </a:ext>
            </a:extLst>
          </p:cNvPr>
          <p:cNvSpPr txBox="1"/>
          <p:nvPr/>
        </p:nvSpPr>
        <p:spPr>
          <a:xfrm>
            <a:off x="7279341" y="6229403"/>
            <a:ext cx="4464424" cy="646331"/>
          </a:xfrm>
          <a:prstGeom prst="rect">
            <a:avLst/>
          </a:prstGeom>
          <a:noFill/>
        </p:spPr>
        <p:txBody>
          <a:bodyPr wrap="square" rtlCol="0">
            <a:spAutoFit/>
          </a:bodyPr>
          <a:lstStyle/>
          <a:p>
            <a:pPr marL="285750" indent="-285750">
              <a:buFont typeface="Wingdings" pitchFamily="2" charset="2"/>
              <a:buChar char="v"/>
            </a:pPr>
            <a:r>
              <a:rPr lang="en-US" dirty="0"/>
              <a:t>Detail of this slide is in the note section </a:t>
            </a:r>
          </a:p>
        </p:txBody>
      </p:sp>
    </p:spTree>
    <p:extLst>
      <p:ext uri="{BB962C8B-B14F-4D97-AF65-F5344CB8AC3E}">
        <p14:creationId xmlns:p14="http://schemas.microsoft.com/office/powerpoint/2010/main" val="29523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8A6EC-063A-2243-B195-05DC782A667D}"/>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4400" b="1" i="1" dirty="0"/>
              <a:t>Exploratory Data Analysis  contd. (Reena)</a:t>
            </a:r>
            <a:endParaRPr lang="en-US" sz="4400" dirty="0"/>
          </a:p>
        </p:txBody>
      </p:sp>
      <p:pic>
        <p:nvPicPr>
          <p:cNvPr id="4" name="Content Placeholder 3">
            <a:extLst>
              <a:ext uri="{FF2B5EF4-FFF2-40B4-BE49-F238E27FC236}">
                <a16:creationId xmlns:a16="http://schemas.microsoft.com/office/drawing/2014/main" id="{355C4E25-6869-8C44-9EAB-D00AFD70401D}"/>
              </a:ext>
            </a:extLst>
          </p:cNvPr>
          <p:cNvPicPr>
            <a:picLocks noGrp="1" noChangeAspect="1"/>
          </p:cNvPicPr>
          <p:nvPr>
            <p:ph idx="1"/>
          </p:nvPr>
        </p:nvPicPr>
        <p:blipFill rotWithShape="1">
          <a:blip r:embed="rId3"/>
          <a:srcRect t="18197" r="-1" b="-1"/>
          <a:stretch/>
        </p:blipFill>
        <p:spPr>
          <a:xfrm>
            <a:off x="838200" y="1845426"/>
            <a:ext cx="10512547" cy="4089209"/>
          </a:xfrm>
          <a:prstGeom prst="rect">
            <a:avLst/>
          </a:prstGeom>
        </p:spPr>
      </p:pic>
      <p:sp>
        <p:nvSpPr>
          <p:cNvPr id="6" name="TextBox 5">
            <a:extLst>
              <a:ext uri="{FF2B5EF4-FFF2-40B4-BE49-F238E27FC236}">
                <a16:creationId xmlns:a16="http://schemas.microsoft.com/office/drawing/2014/main" id="{8168BE38-E9D1-0B4B-BE0C-448C0DF046B9}"/>
              </a:ext>
            </a:extLst>
          </p:cNvPr>
          <p:cNvSpPr txBox="1"/>
          <p:nvPr/>
        </p:nvSpPr>
        <p:spPr>
          <a:xfrm>
            <a:off x="5271247" y="6364941"/>
            <a:ext cx="4706545" cy="646331"/>
          </a:xfrm>
          <a:prstGeom prst="rect">
            <a:avLst/>
          </a:prstGeom>
          <a:noFill/>
        </p:spPr>
        <p:txBody>
          <a:bodyPr wrap="none" rtlCol="0">
            <a:spAutoFit/>
          </a:bodyPr>
          <a:lstStyle/>
          <a:p>
            <a:pPr marL="285750" indent="-285750" algn="ctr">
              <a:buFont typeface="Wingdings" pitchFamily="2" charset="2"/>
              <a:buChar char="v"/>
            </a:pPr>
            <a:r>
              <a:rPr lang="en-US" dirty="0"/>
              <a:t>Detail of this slide is in the note section </a:t>
            </a:r>
          </a:p>
          <a:p>
            <a:endParaRPr lang="en-US" dirty="0"/>
          </a:p>
        </p:txBody>
      </p:sp>
    </p:spTree>
    <p:extLst>
      <p:ext uri="{BB962C8B-B14F-4D97-AF65-F5344CB8AC3E}">
        <p14:creationId xmlns:p14="http://schemas.microsoft.com/office/powerpoint/2010/main" val="356199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B11C2-0F3C-A64B-892F-B27559E1BDA2}"/>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b="1" i="1" dirty="0">
                <a:solidFill>
                  <a:srgbClr val="2C2C2C"/>
                </a:solidFill>
              </a:rPr>
              <a:t>Exploratory Data Analysis  contd. (Reena)</a:t>
            </a:r>
            <a:endParaRPr lang="en-US" sz="3600" dirty="0">
              <a:solidFill>
                <a:srgbClr val="2C2C2C"/>
              </a:solidFill>
            </a:endParaRPr>
          </a:p>
        </p:txBody>
      </p:sp>
      <p:sp>
        <p:nvSpPr>
          <p:cNvPr id="1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2AFF907-9D92-0D43-80A3-976AD85547B0}"/>
              </a:ext>
            </a:extLst>
          </p:cNvPr>
          <p:cNvPicPr>
            <a:picLocks noGrp="1" noChangeAspect="1"/>
          </p:cNvPicPr>
          <p:nvPr>
            <p:ph idx="1"/>
          </p:nvPr>
        </p:nvPicPr>
        <p:blipFill rotWithShape="1">
          <a:blip r:embed="rId3"/>
          <a:srcRect l="1318" r="3710" b="-1"/>
          <a:stretch/>
        </p:blipFill>
        <p:spPr>
          <a:xfrm>
            <a:off x="4062964" y="942538"/>
            <a:ext cx="7163222" cy="4808332"/>
          </a:xfrm>
          <a:prstGeom prst="rect">
            <a:avLst/>
          </a:prstGeom>
          <a:effectLst/>
        </p:spPr>
      </p:pic>
    </p:spTree>
    <p:extLst>
      <p:ext uri="{BB962C8B-B14F-4D97-AF65-F5344CB8AC3E}">
        <p14:creationId xmlns:p14="http://schemas.microsoft.com/office/powerpoint/2010/main" val="105795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5E29DEF7-778D-B141-9272-C652B80364BF}"/>
              </a:ext>
            </a:extLst>
          </p:cNvPr>
          <p:cNvPicPr>
            <a:picLocks noGrp="1" noChangeAspect="1"/>
          </p:cNvPicPr>
          <p:nvPr>
            <p:ph idx="1"/>
          </p:nvPr>
        </p:nvPicPr>
        <p:blipFill>
          <a:blip r:embed="rId3"/>
          <a:stretch>
            <a:fillRect/>
          </a:stretch>
        </p:blipFill>
        <p:spPr>
          <a:xfrm>
            <a:off x="156882" y="1737732"/>
            <a:ext cx="5295900" cy="2527300"/>
          </a:xfrm>
          <a:prstGeom prst="rect">
            <a:avLst/>
          </a:prstGeom>
        </p:spPr>
      </p:pic>
      <p:pic>
        <p:nvPicPr>
          <p:cNvPr id="5" name="Picture 4">
            <a:extLst>
              <a:ext uri="{FF2B5EF4-FFF2-40B4-BE49-F238E27FC236}">
                <a16:creationId xmlns:a16="http://schemas.microsoft.com/office/drawing/2014/main" id="{6AAB9E39-EFBD-3D49-8533-C3DA59C660B8}"/>
              </a:ext>
            </a:extLst>
          </p:cNvPr>
          <p:cNvPicPr>
            <a:picLocks noChangeAspect="1"/>
          </p:cNvPicPr>
          <p:nvPr/>
        </p:nvPicPr>
        <p:blipFill>
          <a:blip r:embed="rId4"/>
          <a:stretch>
            <a:fillRect/>
          </a:stretch>
        </p:blipFill>
        <p:spPr>
          <a:xfrm>
            <a:off x="6210299" y="2366682"/>
            <a:ext cx="5637359" cy="2776818"/>
          </a:xfrm>
          <a:prstGeom prst="rect">
            <a:avLst/>
          </a:prstGeom>
        </p:spPr>
      </p:pic>
      <p:sp>
        <p:nvSpPr>
          <p:cNvPr id="2" name="Title 1">
            <a:extLst>
              <a:ext uri="{FF2B5EF4-FFF2-40B4-BE49-F238E27FC236}">
                <a16:creationId xmlns:a16="http://schemas.microsoft.com/office/drawing/2014/main" id="{3C23BBD4-BF9F-9D41-A365-AF6C1503532D}"/>
              </a:ext>
            </a:extLst>
          </p:cNvPr>
          <p:cNvSpPr>
            <a:spLocks noGrp="1"/>
          </p:cNvSpPr>
          <p:nvPr>
            <p:ph type="title"/>
          </p:nvPr>
        </p:nvSpPr>
        <p:spPr>
          <a:xfrm>
            <a:off x="838200" y="672747"/>
            <a:ext cx="10515600" cy="715556"/>
          </a:xfrm>
        </p:spPr>
        <p:txBody>
          <a:bodyPr>
            <a:normAutofit/>
          </a:bodyPr>
          <a:lstStyle/>
          <a:p>
            <a:pPr algn="ctr"/>
            <a:r>
              <a:rPr lang="en-US" sz="3200" b="1" i="1">
                <a:solidFill>
                  <a:schemeClr val="bg1"/>
                </a:solidFill>
              </a:rPr>
              <a:t>Exploratory Data Analysis  contd. (Reena)</a:t>
            </a:r>
            <a:endParaRPr lang="en-US" sz="3200">
              <a:solidFill>
                <a:schemeClr val="bg1"/>
              </a:solidFill>
            </a:endParaRPr>
          </a:p>
        </p:txBody>
      </p:sp>
      <p:sp>
        <p:nvSpPr>
          <p:cNvPr id="6" name="TextBox 5">
            <a:extLst>
              <a:ext uri="{FF2B5EF4-FFF2-40B4-BE49-F238E27FC236}">
                <a16:creationId xmlns:a16="http://schemas.microsoft.com/office/drawing/2014/main" id="{484407D6-1CF3-9E4D-B6C1-C1181702ADE9}"/>
              </a:ext>
            </a:extLst>
          </p:cNvPr>
          <p:cNvSpPr txBox="1"/>
          <p:nvPr/>
        </p:nvSpPr>
        <p:spPr>
          <a:xfrm>
            <a:off x="425823" y="4692650"/>
            <a:ext cx="5295899" cy="369332"/>
          </a:xfrm>
          <a:prstGeom prst="rect">
            <a:avLst/>
          </a:prstGeom>
          <a:noFill/>
        </p:spPr>
        <p:txBody>
          <a:bodyPr wrap="square" rtlCol="0">
            <a:spAutoFit/>
          </a:bodyPr>
          <a:lstStyle/>
          <a:p>
            <a:pPr marL="285750" indent="-285750">
              <a:buFont typeface="Wingdings" pitchFamily="2" charset="2"/>
              <a:buChar char="Ø"/>
            </a:pPr>
            <a:r>
              <a:rPr lang="en-US" dirty="0"/>
              <a:t>Final </a:t>
            </a:r>
            <a:r>
              <a:rPr lang="en-US" dirty="0" err="1"/>
              <a:t>dataframe</a:t>
            </a:r>
            <a:r>
              <a:rPr lang="en-US" dirty="0"/>
              <a:t> information</a:t>
            </a:r>
          </a:p>
        </p:txBody>
      </p:sp>
      <p:sp>
        <p:nvSpPr>
          <p:cNvPr id="7" name="TextBox 6">
            <a:extLst>
              <a:ext uri="{FF2B5EF4-FFF2-40B4-BE49-F238E27FC236}">
                <a16:creationId xmlns:a16="http://schemas.microsoft.com/office/drawing/2014/main" id="{E200FB94-909C-0C49-B955-17DA3F1F16C0}"/>
              </a:ext>
            </a:extLst>
          </p:cNvPr>
          <p:cNvSpPr txBox="1"/>
          <p:nvPr/>
        </p:nvSpPr>
        <p:spPr>
          <a:xfrm>
            <a:off x="6096001" y="5576047"/>
            <a:ext cx="5257800" cy="646331"/>
          </a:xfrm>
          <a:prstGeom prst="rect">
            <a:avLst/>
          </a:prstGeom>
          <a:noFill/>
        </p:spPr>
        <p:txBody>
          <a:bodyPr wrap="square" rtlCol="0">
            <a:spAutoFit/>
          </a:bodyPr>
          <a:lstStyle/>
          <a:p>
            <a:pPr marL="285750" indent="-285750">
              <a:buFont typeface="Wingdings" pitchFamily="2" charset="2"/>
              <a:buChar char="Ø"/>
            </a:pPr>
            <a:r>
              <a:rPr lang="en-US" dirty="0"/>
              <a:t>count plot of </a:t>
            </a:r>
            <a:r>
              <a:rPr lang="en-US" dirty="0" err="1"/>
              <a:t>review.rating</a:t>
            </a:r>
            <a:r>
              <a:rPr lang="en-US" dirty="0"/>
              <a:t> column after concatenation</a:t>
            </a:r>
          </a:p>
        </p:txBody>
      </p:sp>
    </p:spTree>
    <p:extLst>
      <p:ext uri="{BB962C8B-B14F-4D97-AF65-F5344CB8AC3E}">
        <p14:creationId xmlns:p14="http://schemas.microsoft.com/office/powerpoint/2010/main" val="298270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C59B5-BB9E-8240-80AB-1170DD8DA6D3}"/>
              </a:ext>
            </a:extLst>
          </p:cNvPr>
          <p:cNvSpPr>
            <a:spLocks noGrp="1"/>
          </p:cNvSpPr>
          <p:nvPr>
            <p:ph type="title"/>
          </p:nvPr>
        </p:nvSpPr>
        <p:spPr>
          <a:xfrm>
            <a:off x="466722" y="586855"/>
            <a:ext cx="3201366" cy="3387497"/>
          </a:xfrm>
        </p:spPr>
        <p:txBody>
          <a:bodyPr anchor="b">
            <a:normAutofit/>
          </a:bodyPr>
          <a:lstStyle/>
          <a:p>
            <a:pPr algn="r"/>
            <a:br>
              <a:rPr lang="en-US" sz="3700" b="1" i="1">
                <a:solidFill>
                  <a:srgbClr val="FFFFFF"/>
                </a:solidFill>
                <a:latin typeface="Times New Roman" panose="02020603050405020304" pitchFamily="18" charset="0"/>
                <a:cs typeface="Times New Roman" panose="02020603050405020304" pitchFamily="18" charset="0"/>
              </a:rPr>
            </a:br>
            <a:r>
              <a:rPr lang="en-US" sz="3700" b="1" i="1">
                <a:solidFill>
                  <a:srgbClr val="FFFFFF"/>
                </a:solidFill>
                <a:latin typeface="Times New Roman" panose="02020603050405020304" pitchFamily="18" charset="0"/>
                <a:cs typeface="Times New Roman" panose="02020603050405020304" pitchFamily="18" charset="0"/>
              </a:rPr>
              <a:t>Predictive Modeling using ML algorithms (Reena)</a:t>
            </a:r>
            <a:br>
              <a:rPr lang="en-US" sz="3700" b="1">
                <a:solidFill>
                  <a:srgbClr val="FFFFFF"/>
                </a:solidFill>
                <a:latin typeface="Times New Roman" panose="02020603050405020304" pitchFamily="18" charset="0"/>
                <a:cs typeface="Times New Roman" panose="02020603050405020304" pitchFamily="18" charset="0"/>
              </a:rPr>
            </a:br>
            <a:endParaRPr lang="en-US" sz="3700">
              <a:solidFill>
                <a:srgbClr val="FFFFFF"/>
              </a:solidFill>
            </a:endParaRPr>
          </a:p>
        </p:txBody>
      </p:sp>
      <p:sp>
        <p:nvSpPr>
          <p:cNvPr id="3" name="Content Placeholder 2">
            <a:extLst>
              <a:ext uri="{FF2B5EF4-FFF2-40B4-BE49-F238E27FC236}">
                <a16:creationId xmlns:a16="http://schemas.microsoft.com/office/drawing/2014/main" id="{150990A4-A66E-7E4C-9022-4E7EFED5A642}"/>
              </a:ext>
            </a:extLst>
          </p:cNvPr>
          <p:cNvSpPr>
            <a:spLocks noGrp="1"/>
          </p:cNvSpPr>
          <p:nvPr>
            <p:ph idx="1"/>
          </p:nvPr>
        </p:nvSpPr>
        <p:spPr>
          <a:xfrm>
            <a:off x="4810259" y="649480"/>
            <a:ext cx="6555347" cy="5546047"/>
          </a:xfrm>
        </p:spPr>
        <p:txBody>
          <a:bodyPr anchor="ctr">
            <a:normAutofit/>
          </a:bodyPr>
          <a:lstStyle/>
          <a:p>
            <a:pPr marL="0" indent="0">
              <a:buNone/>
            </a:pPr>
            <a:r>
              <a:rPr lang="en-US" sz="1600" dirty="0">
                <a:latin typeface="Times New Roman" panose="02020603050405020304" pitchFamily="18" charset="0"/>
                <a:cs typeface="Times New Roman" panose="02020603050405020304" pitchFamily="18" charset="0"/>
              </a:rPr>
              <a:t>Steps followed to build predictive models</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we assigned sentiments to all the ratings i.e. we assigned positive sentiment (1) for the ratings are 4 and 5 and assigned a negative sentiment (0) for the ratings are 1,2,3 </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we build the </a:t>
            </a:r>
            <a:r>
              <a:rPr lang="en-US" dirty="0" err="1">
                <a:latin typeface="Times New Roman" panose="02020603050405020304" pitchFamily="18" charset="0"/>
                <a:cs typeface="Times New Roman" panose="02020603050405020304" pitchFamily="18" charset="0"/>
              </a:rPr>
              <a:t>tfidf</a:t>
            </a:r>
            <a:r>
              <a:rPr lang="en-US" dirty="0">
                <a:latin typeface="Times New Roman" panose="02020603050405020304" pitchFamily="18" charset="0"/>
                <a:cs typeface="Times New Roman" panose="02020603050405020304" pitchFamily="18" charset="0"/>
              </a:rPr>
              <a:t> matrix to train models by importing TfidfVectorizer from </a:t>
            </a:r>
            <a:r>
              <a:rPr lang="en-US" dirty="0" err="1">
                <a:latin typeface="Times New Roman" panose="02020603050405020304" pitchFamily="18" charset="0"/>
                <a:cs typeface="Times New Roman" panose="02020603050405020304" pitchFamily="18" charset="0"/>
              </a:rPr>
              <a:t>sklearn’s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feature_extraction.text</a:t>
            </a:r>
            <a:r>
              <a:rPr lang="en-US" dirty="0">
                <a:latin typeface="Times New Roman" panose="02020603050405020304" pitchFamily="18" charset="0"/>
                <a:cs typeface="Times New Roman" panose="02020603050405020304" pitchFamily="18" charset="0"/>
              </a:rPr>
              <a:t> family. </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We then split our dataset into test and train subsets by keeping test size 0.3 where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included text element and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included </a:t>
            </a:r>
            <a:r>
              <a:rPr lang="en-US" dirty="0" err="1">
                <a:latin typeface="Times New Roman" panose="02020603050405020304" pitchFamily="18" charset="0"/>
                <a:cs typeface="Times New Roman" panose="02020603050405020304" pitchFamily="18" charset="0"/>
              </a:rPr>
              <a:t>finalData</a:t>
            </a:r>
            <a:r>
              <a:rPr lang="en-US" dirty="0">
                <a:latin typeface="Times New Roman" panose="02020603050405020304" pitchFamily="18" charset="0"/>
                <a:cs typeface="Times New Roman" panose="02020603050405020304" pitchFamily="18" charset="0"/>
              </a:rPr>
              <a:t>["sentiment"] element </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We first ran </a:t>
            </a:r>
            <a:r>
              <a:rPr lang="en-US" b="1" dirty="0">
                <a:latin typeface="Times New Roman" panose="02020603050405020304" pitchFamily="18" charset="0"/>
                <a:cs typeface="Times New Roman" panose="02020603050405020304" pitchFamily="18" charset="0"/>
              </a:rPr>
              <a:t>logistic regression model, and later random forest model</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we then added a third label “neutral sentiment” value in the sentiment column for better results. We then mapped the sentiments i.e., positive sentiment, 1: neutral sentiment 0: negative sentiment corresponding to reviews</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We again created a matrix of text of </a:t>
            </a:r>
            <a:r>
              <a:rPr lang="en-US" dirty="0" err="1">
                <a:latin typeface="Times New Roman" panose="02020603050405020304" pitchFamily="18" charset="0"/>
                <a:cs typeface="Times New Roman" panose="02020603050405020304" pitchFamily="18" charset="0"/>
              </a:rPr>
              <a:t>reviews.text</a:t>
            </a:r>
            <a:r>
              <a:rPr lang="en-US" dirty="0">
                <a:latin typeface="Times New Roman" panose="02020603050405020304" pitchFamily="18" charset="0"/>
                <a:cs typeface="Times New Roman" panose="02020603050405020304" pitchFamily="18" charset="0"/>
              </a:rPr>
              <a:t> column through vector transformation method </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We again split our dataset into test and train subsets by keeping test size 0.3 where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included text element and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included </a:t>
            </a:r>
            <a:r>
              <a:rPr lang="en-US" dirty="0" err="1">
                <a:latin typeface="Times New Roman" panose="02020603050405020304" pitchFamily="18" charset="0"/>
                <a:cs typeface="Times New Roman" panose="02020603050405020304" pitchFamily="18" charset="0"/>
              </a:rPr>
              <a:t>finalData</a:t>
            </a:r>
            <a:r>
              <a:rPr lang="en-US" dirty="0">
                <a:latin typeface="Times New Roman" panose="02020603050405020304" pitchFamily="18" charset="0"/>
                <a:cs typeface="Times New Roman" panose="02020603050405020304" pitchFamily="18" charset="0"/>
              </a:rPr>
              <a:t>["sentiment"] element.</a:t>
            </a:r>
          </a:p>
          <a:p>
            <a:pPr lvl="1">
              <a:buFont typeface="Wingdings" pitchFamily="2" charset="2"/>
              <a:buChar char="Ø"/>
            </a:pPr>
            <a:r>
              <a:rPr lang="en-US" dirty="0">
                <a:latin typeface="Times New Roman" panose="02020603050405020304" pitchFamily="18" charset="0"/>
                <a:cs typeface="Times New Roman" panose="02020603050405020304" pitchFamily="18" charset="0"/>
              </a:rPr>
              <a:t>we first ran </a:t>
            </a:r>
            <a:r>
              <a:rPr lang="en-US" b="1" dirty="0">
                <a:latin typeface="Times New Roman" panose="02020603050405020304" pitchFamily="18" charset="0"/>
                <a:cs typeface="Times New Roman" panose="02020603050405020304" pitchFamily="18" charset="0"/>
              </a:rPr>
              <a:t>logistic regression model, and random forest model</a:t>
            </a:r>
          </a:p>
        </p:txBody>
      </p:sp>
    </p:spTree>
    <p:extLst>
      <p:ext uri="{BB962C8B-B14F-4D97-AF65-F5344CB8AC3E}">
        <p14:creationId xmlns:p14="http://schemas.microsoft.com/office/powerpoint/2010/main" val="41395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76E3883-CEC3-0647-B366-7EEE4AC73F5F}"/>
              </a:ext>
            </a:extLst>
          </p:cNvPr>
          <p:cNvPicPr>
            <a:picLocks noGrp="1" noChangeAspect="1"/>
          </p:cNvPicPr>
          <p:nvPr>
            <p:ph idx="1"/>
          </p:nvPr>
        </p:nvPicPr>
        <p:blipFill>
          <a:blip r:embed="rId3"/>
          <a:stretch>
            <a:fillRect/>
          </a:stretch>
        </p:blipFill>
        <p:spPr>
          <a:xfrm>
            <a:off x="6096000" y="635000"/>
            <a:ext cx="5448300" cy="2705100"/>
          </a:xfrm>
          <a:prstGeom prst="rect">
            <a:avLst/>
          </a:prstGeom>
        </p:spPr>
      </p:pic>
      <p:pic>
        <p:nvPicPr>
          <p:cNvPr id="5" name="Picture 4">
            <a:extLst>
              <a:ext uri="{FF2B5EF4-FFF2-40B4-BE49-F238E27FC236}">
                <a16:creationId xmlns:a16="http://schemas.microsoft.com/office/drawing/2014/main" id="{EFE33B39-E42A-9C4A-86D2-FFD66A32E1F8}"/>
              </a:ext>
            </a:extLst>
          </p:cNvPr>
          <p:cNvPicPr>
            <a:picLocks noChangeAspect="1"/>
          </p:cNvPicPr>
          <p:nvPr/>
        </p:nvPicPr>
        <p:blipFill>
          <a:blip r:embed="rId4"/>
          <a:stretch>
            <a:fillRect/>
          </a:stretch>
        </p:blipFill>
        <p:spPr>
          <a:xfrm>
            <a:off x="6096000" y="3416300"/>
            <a:ext cx="5448300" cy="2768600"/>
          </a:xfrm>
          <a:prstGeom prst="rect">
            <a:avLst/>
          </a:prstGeom>
        </p:spPr>
      </p:pic>
      <p:sp>
        <p:nvSpPr>
          <p:cNvPr id="2" name="Title 1">
            <a:extLst>
              <a:ext uri="{FF2B5EF4-FFF2-40B4-BE49-F238E27FC236}">
                <a16:creationId xmlns:a16="http://schemas.microsoft.com/office/drawing/2014/main" id="{BDCCDE30-64D2-B342-AF36-BC5E16228886}"/>
              </a:ext>
            </a:extLst>
          </p:cNvPr>
          <p:cNvSpPr>
            <a:spLocks noGrp="1"/>
          </p:cNvSpPr>
          <p:nvPr>
            <p:ph type="title"/>
          </p:nvPr>
        </p:nvSpPr>
        <p:spPr>
          <a:xfrm>
            <a:off x="621629" y="640080"/>
            <a:ext cx="4225290" cy="5578816"/>
          </a:xfrm>
        </p:spPr>
        <p:txBody>
          <a:bodyPr vert="horz" lIns="91440" tIns="45720" rIns="91440" bIns="45720" rtlCol="0" anchor="ctr">
            <a:normAutofit fontScale="90000"/>
          </a:bodyPr>
          <a:lstStyle/>
          <a:p>
            <a:pPr algn="ctr"/>
            <a:br>
              <a:rPr lang="en-US" sz="4400" b="1" i="1" kern="1200" dirty="0">
                <a:solidFill>
                  <a:srgbClr val="FFFFFF"/>
                </a:solidFill>
                <a:latin typeface="+mj-lt"/>
                <a:ea typeface="+mj-ea"/>
                <a:cs typeface="+mj-cs"/>
              </a:rPr>
            </a:br>
            <a:br>
              <a:rPr lang="en-US" sz="4400" b="1" i="1" kern="1200" dirty="0">
                <a:solidFill>
                  <a:srgbClr val="FFFFFF"/>
                </a:solidFill>
                <a:latin typeface="+mj-lt"/>
                <a:ea typeface="+mj-ea"/>
                <a:cs typeface="+mj-cs"/>
              </a:rPr>
            </a:br>
            <a:br>
              <a:rPr lang="en-US" sz="4400" b="1" i="1" kern="1200" dirty="0">
                <a:solidFill>
                  <a:srgbClr val="FFFFFF"/>
                </a:solidFill>
                <a:latin typeface="+mj-lt"/>
                <a:ea typeface="+mj-ea"/>
                <a:cs typeface="+mj-cs"/>
              </a:rPr>
            </a:br>
            <a:r>
              <a:rPr lang="en-US" sz="4400" b="1" i="1" kern="1200" dirty="0">
                <a:solidFill>
                  <a:srgbClr val="FFFFFF"/>
                </a:solidFill>
                <a:latin typeface="+mj-lt"/>
                <a:ea typeface="+mj-ea"/>
                <a:cs typeface="+mj-cs"/>
              </a:rPr>
              <a:t>Model Results: Logistic Regression &amp; Random Forest model with two labels (Reena)</a:t>
            </a:r>
            <a:br>
              <a:rPr lang="en-US" sz="4400" b="1" kern="1200" dirty="0">
                <a:solidFill>
                  <a:srgbClr val="FFFFFF"/>
                </a:solidFill>
                <a:latin typeface="+mj-lt"/>
                <a:ea typeface="+mj-ea"/>
                <a:cs typeface="+mj-cs"/>
              </a:rPr>
            </a:br>
            <a:endParaRPr lang="en-US" sz="4400" kern="1200" dirty="0">
              <a:solidFill>
                <a:srgbClr val="FFFFFF"/>
              </a:solidFill>
              <a:latin typeface="+mj-lt"/>
              <a:ea typeface="+mj-ea"/>
              <a:cs typeface="+mj-cs"/>
            </a:endParaRPr>
          </a:p>
        </p:txBody>
      </p:sp>
    </p:spTree>
    <p:extLst>
      <p:ext uri="{BB962C8B-B14F-4D97-AF65-F5344CB8AC3E}">
        <p14:creationId xmlns:p14="http://schemas.microsoft.com/office/powerpoint/2010/main" val="44369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6935234B-BB95-634F-8D60-5732B10FF00A}"/>
              </a:ext>
            </a:extLst>
          </p:cNvPr>
          <p:cNvGraphicFramePr/>
          <p:nvPr>
            <p:extLst>
              <p:ext uri="{D42A27DB-BD31-4B8C-83A1-F6EECF244321}">
                <p14:modId xmlns:p14="http://schemas.microsoft.com/office/powerpoint/2010/main" val="3536199495"/>
              </p:ext>
            </p:extLst>
          </p:nvPr>
        </p:nvGraphicFramePr>
        <p:xfrm>
          <a:off x="1105659" y="412102"/>
          <a:ext cx="9980682" cy="1096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8EB5C467-7BED-294E-9467-3674E023DEAE}"/>
              </a:ext>
            </a:extLst>
          </p:cNvPr>
          <p:cNvSpPr>
            <a:spLocks noGrp="1"/>
          </p:cNvSpPr>
          <p:nvPr>
            <p:ph idx="1"/>
          </p:nvPr>
        </p:nvSpPr>
        <p:spPr>
          <a:xfrm>
            <a:off x="1104899" y="1600200"/>
            <a:ext cx="10663767" cy="4572000"/>
          </a:xfrm>
        </p:spPr>
        <p:txBody>
          <a:bodyPr>
            <a:normAutofit/>
          </a:bodyPr>
          <a:lstStyle/>
          <a:p>
            <a:pPr>
              <a:buFont typeface="Wingdings" pitchFamily="2" charset="2"/>
              <a:buChar char="Ø"/>
            </a:pPr>
            <a:r>
              <a:rPr lang="en-US" sz="2400" dirty="0">
                <a:latin typeface="Times New Roman" panose="02020603050405020304" pitchFamily="18" charset="0"/>
                <a:cs typeface="Times New Roman" panose="02020603050405020304" pitchFamily="18" charset="0"/>
              </a:rPr>
              <a:t>Amazon is is the uncontested ecommerce leader with over 300 million active users </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It has consistently growing products potential and product reviews. With the vast amount of consumer reviews, this creates an opportunity to see how the market reacts to a specific product (Zhang, 2020) </a:t>
            </a:r>
          </a:p>
          <a:p>
            <a:pPr>
              <a:buFont typeface="Wingdings" pitchFamily="2" charset="2"/>
              <a:buChar char="Ø"/>
            </a:pPr>
            <a:r>
              <a:rPr lang="en-US" sz="2400" dirty="0">
                <a:latin typeface="Times New Roman" panose="02020603050405020304" pitchFamily="18" charset="0"/>
                <a:cs typeface="Times New Roman" panose="02020603050405020304" pitchFamily="18" charset="0"/>
              </a:rPr>
              <a:t>Our major goals to achieve in this paper are:</a:t>
            </a:r>
          </a:p>
          <a:p>
            <a:pPr lvl="1">
              <a:buFont typeface="Wingdings" pitchFamily="2" charset="2"/>
              <a:buChar char="Ø"/>
            </a:pPr>
            <a:r>
              <a:rPr lang="en-US" sz="2400" dirty="0">
                <a:latin typeface="Times New Roman" panose="02020603050405020304" pitchFamily="18" charset="0"/>
                <a:cs typeface="Times New Roman" panose="02020603050405020304" pitchFamily="18" charset="0"/>
              </a:rPr>
              <a:t>To deeply analyze text reviews and ratings to comprehend what people say good or bad about price and products that are being sold by Amazon on its own website</a:t>
            </a:r>
          </a:p>
          <a:p>
            <a:pPr lvl="1">
              <a:buFont typeface="Wingdings" pitchFamily="2" charset="2"/>
              <a:buChar char="Ø"/>
            </a:pPr>
            <a:r>
              <a:rPr lang="en-US" sz="2400" dirty="0">
                <a:latin typeface="Times New Roman" panose="02020603050405020304" pitchFamily="18" charset="0"/>
                <a:cs typeface="Times New Roman" panose="02020603050405020304" pitchFamily="18" charset="0"/>
              </a:rPr>
              <a:t>To train the model based on sentiment labels and text reviews given by customers for Amazon products using classification algorithm so that model can identify sentiments on its own on new instances of reviews with higher precision</a:t>
            </a:r>
          </a:p>
        </p:txBody>
      </p:sp>
    </p:spTree>
    <p:extLst>
      <p:ext uri="{BB962C8B-B14F-4D97-AF65-F5344CB8AC3E}">
        <p14:creationId xmlns:p14="http://schemas.microsoft.com/office/powerpoint/2010/main" val="382236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23D5E095-2DD2-A94D-81D2-CB6A3AECFFEA}"/>
              </a:ext>
            </a:extLst>
          </p:cNvPr>
          <p:cNvPicPr>
            <a:picLocks noGrp="1" noChangeAspect="1"/>
          </p:cNvPicPr>
          <p:nvPr>
            <p:ph idx="1"/>
          </p:nvPr>
        </p:nvPicPr>
        <p:blipFill>
          <a:blip r:embed="rId3"/>
          <a:stretch>
            <a:fillRect/>
          </a:stretch>
        </p:blipFill>
        <p:spPr>
          <a:xfrm>
            <a:off x="6337300" y="635000"/>
            <a:ext cx="4953000" cy="2844800"/>
          </a:xfrm>
          <a:prstGeom prst="rect">
            <a:avLst/>
          </a:prstGeom>
        </p:spPr>
      </p:pic>
      <p:pic>
        <p:nvPicPr>
          <p:cNvPr id="7" name="Picture 6">
            <a:extLst>
              <a:ext uri="{FF2B5EF4-FFF2-40B4-BE49-F238E27FC236}">
                <a16:creationId xmlns:a16="http://schemas.microsoft.com/office/drawing/2014/main" id="{2EAC0A65-7E86-4D4B-A557-56611B272383}"/>
              </a:ext>
            </a:extLst>
          </p:cNvPr>
          <p:cNvPicPr>
            <a:picLocks noChangeAspect="1"/>
          </p:cNvPicPr>
          <p:nvPr/>
        </p:nvPicPr>
        <p:blipFill>
          <a:blip r:embed="rId4"/>
          <a:stretch>
            <a:fillRect/>
          </a:stretch>
        </p:blipFill>
        <p:spPr>
          <a:xfrm>
            <a:off x="6337300" y="3556000"/>
            <a:ext cx="4953000" cy="2641600"/>
          </a:xfrm>
          <a:prstGeom prst="rect">
            <a:avLst/>
          </a:prstGeom>
        </p:spPr>
      </p:pic>
      <p:sp>
        <p:nvSpPr>
          <p:cNvPr id="2" name="Title 1">
            <a:extLst>
              <a:ext uri="{FF2B5EF4-FFF2-40B4-BE49-F238E27FC236}">
                <a16:creationId xmlns:a16="http://schemas.microsoft.com/office/drawing/2014/main" id="{BDCCDE30-64D2-B342-AF36-BC5E16228886}"/>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br>
              <a:rPr lang="en-US" sz="3700" b="1" i="1" kern="1200">
                <a:solidFill>
                  <a:srgbClr val="FFFFFF"/>
                </a:solidFill>
                <a:latin typeface="+mj-lt"/>
                <a:ea typeface="+mj-ea"/>
                <a:cs typeface="+mj-cs"/>
              </a:rPr>
            </a:br>
            <a:br>
              <a:rPr lang="en-US" sz="3700" b="1" i="1" kern="1200">
                <a:solidFill>
                  <a:srgbClr val="FFFFFF"/>
                </a:solidFill>
                <a:latin typeface="+mj-lt"/>
                <a:ea typeface="+mj-ea"/>
                <a:cs typeface="+mj-cs"/>
              </a:rPr>
            </a:br>
            <a:br>
              <a:rPr lang="en-US" sz="3700" b="1" i="1" kern="1200">
                <a:solidFill>
                  <a:srgbClr val="FFFFFF"/>
                </a:solidFill>
                <a:latin typeface="+mj-lt"/>
                <a:ea typeface="+mj-ea"/>
                <a:cs typeface="+mj-cs"/>
              </a:rPr>
            </a:br>
            <a:r>
              <a:rPr lang="en-US" sz="3700" b="1" i="1" kern="1200">
                <a:solidFill>
                  <a:srgbClr val="FFFFFF"/>
                </a:solidFill>
                <a:latin typeface="+mj-lt"/>
                <a:ea typeface="+mj-ea"/>
                <a:cs typeface="+mj-cs"/>
              </a:rPr>
              <a:t>Model Results: Logistic Regression &amp; Random Forest model with three labels (Reena)</a:t>
            </a:r>
            <a:br>
              <a:rPr lang="en-US" sz="3700" b="1" kern="1200">
                <a:solidFill>
                  <a:srgbClr val="FFFFFF"/>
                </a:solidFill>
                <a:latin typeface="+mj-lt"/>
                <a:ea typeface="+mj-ea"/>
                <a:cs typeface="+mj-cs"/>
              </a:rPr>
            </a:br>
            <a:endParaRPr lang="en-US" sz="3700" kern="1200">
              <a:solidFill>
                <a:srgbClr val="FFFFFF"/>
              </a:solidFill>
              <a:latin typeface="+mj-lt"/>
              <a:ea typeface="+mj-ea"/>
              <a:cs typeface="+mj-cs"/>
            </a:endParaRPr>
          </a:p>
        </p:txBody>
      </p:sp>
    </p:spTree>
    <p:extLst>
      <p:ext uri="{BB962C8B-B14F-4D97-AF65-F5344CB8AC3E}">
        <p14:creationId xmlns:p14="http://schemas.microsoft.com/office/powerpoint/2010/main" val="182247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A7E13-8C47-F546-9360-DA4DE1E15916}"/>
              </a:ext>
            </a:extLst>
          </p:cNvPr>
          <p:cNvSpPr>
            <a:spLocks noGrp="1"/>
          </p:cNvSpPr>
          <p:nvPr>
            <p:ph type="title"/>
          </p:nvPr>
        </p:nvSpPr>
        <p:spPr>
          <a:xfrm>
            <a:off x="635000" y="640823"/>
            <a:ext cx="3418659" cy="5583148"/>
          </a:xfrm>
        </p:spPr>
        <p:txBody>
          <a:bodyPr anchor="ctr">
            <a:normAutofit/>
          </a:bodyPr>
          <a:lstStyle/>
          <a:p>
            <a:r>
              <a:rPr lang="en-US" sz="4600" b="1" i="1">
                <a:latin typeface="Times New Roman" panose="02020603050405020304" pitchFamily="18" charset="0"/>
                <a:cs typeface="Times New Roman" panose="02020603050405020304" pitchFamily="18" charset="0"/>
              </a:rPr>
              <a:t>Model Interpretation (Reena)</a:t>
            </a:r>
            <a:endParaRPr lang="en-US" sz="46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A4965F1-21B6-43AA-974B-2E522129C2BF}"/>
              </a:ext>
            </a:extLst>
          </p:cNvPr>
          <p:cNvGraphicFramePr>
            <a:graphicFrameLocks noGrp="1"/>
          </p:cNvGraphicFramePr>
          <p:nvPr>
            <p:ph idx="1"/>
            <p:extLst>
              <p:ext uri="{D42A27DB-BD31-4B8C-83A1-F6EECF244321}">
                <p14:modId xmlns:p14="http://schemas.microsoft.com/office/powerpoint/2010/main" val="211099484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11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C6C57-435F-374A-BEA5-758E949EEA0D}"/>
              </a:ext>
            </a:extLst>
          </p:cNvPr>
          <p:cNvSpPr>
            <a:spLocks noGrp="1"/>
          </p:cNvSpPr>
          <p:nvPr>
            <p:ph type="title"/>
          </p:nvPr>
        </p:nvSpPr>
        <p:spPr>
          <a:xfrm>
            <a:off x="466722" y="586855"/>
            <a:ext cx="3201366" cy="3387497"/>
          </a:xfrm>
        </p:spPr>
        <p:txBody>
          <a:bodyPr anchor="b">
            <a:normAutofit/>
          </a:bodyPr>
          <a:lstStyle/>
          <a:p>
            <a:pPr algn="r"/>
            <a:br>
              <a:rPr lang="en-US" b="1">
                <a:solidFill>
                  <a:srgbClr val="FFFFFF"/>
                </a:solidFill>
              </a:rPr>
            </a:br>
            <a:br>
              <a:rPr lang="en-US" b="1">
                <a:solidFill>
                  <a:srgbClr val="FFFFFF"/>
                </a:solidFill>
              </a:rPr>
            </a:br>
            <a:br>
              <a:rPr lang="en-US" b="1">
                <a:solidFill>
                  <a:srgbClr val="FFFFFF"/>
                </a:solidFill>
              </a:rPr>
            </a:br>
            <a:br>
              <a:rPr lang="en-US" b="1">
                <a:solidFill>
                  <a:srgbClr val="FFFFFF"/>
                </a:solidFill>
              </a:rPr>
            </a:br>
            <a:br>
              <a:rPr lang="en-US" b="1">
                <a:solidFill>
                  <a:srgbClr val="FFFFFF"/>
                </a:solidFill>
              </a:rPr>
            </a:br>
            <a:r>
              <a:rPr lang="en-US" b="1">
                <a:solidFill>
                  <a:srgbClr val="FFFFFF"/>
                </a:solidFill>
              </a:rPr>
              <a:t>Final Conclusion (Buse, Reena)</a:t>
            </a:r>
            <a:br>
              <a:rPr lang="en-US" b="1">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3DFC9E66-9B58-9A47-97F1-FA8612D60336}"/>
              </a:ext>
            </a:extLst>
          </p:cNvPr>
          <p:cNvSpPr>
            <a:spLocks noGrp="1"/>
          </p:cNvSpPr>
          <p:nvPr>
            <p:ph idx="1"/>
          </p:nvPr>
        </p:nvSpPr>
        <p:spPr>
          <a:xfrm>
            <a:off x="4810259" y="649480"/>
            <a:ext cx="6555347" cy="5546047"/>
          </a:xfrm>
        </p:spPr>
        <p:txBody>
          <a:bodyPr anchor="ctr">
            <a:normAutofit/>
          </a:bodyPr>
          <a:lstStyle/>
          <a:p>
            <a:pPr marL="0" indent="0">
              <a:buNone/>
            </a:pPr>
            <a:r>
              <a:rPr lang="en-US">
                <a:latin typeface="Times New Roman" panose="02020603050405020304" pitchFamily="18" charset="0"/>
                <a:cs typeface="Times New Roman" panose="02020603050405020304" pitchFamily="18" charset="0"/>
              </a:rPr>
              <a:t>Utilizing the IBM SPSS Modeler, we were able to determine:</a:t>
            </a:r>
          </a:p>
          <a:p>
            <a:pPr lvl="1">
              <a:buFont typeface="Wingdings" pitchFamily="2" charset="2"/>
              <a:buChar char="Ø"/>
            </a:pPr>
            <a:r>
              <a:rPr lang="en-US" sz="2000">
                <a:latin typeface="Times New Roman" panose="02020603050405020304" pitchFamily="18" charset="0"/>
                <a:cs typeface="Times New Roman" panose="02020603050405020304" pitchFamily="18" charset="0"/>
              </a:rPr>
              <a:t>There are more positive sentiment within the reviews then there was negative</a:t>
            </a:r>
          </a:p>
          <a:p>
            <a:pPr lvl="1">
              <a:buFont typeface="Wingdings" pitchFamily="2" charset="2"/>
              <a:buChar char="Ø"/>
            </a:pPr>
            <a:r>
              <a:rPr lang="en-US" sz="2000">
                <a:latin typeface="Times New Roman" panose="02020603050405020304" pitchFamily="18" charset="0"/>
                <a:cs typeface="Times New Roman" panose="02020603050405020304" pitchFamily="18" charset="0"/>
              </a:rPr>
              <a:t>Products with lower reviews are not very significant enough to predict the reason and the products with higher reviews are mostly superior that performs well in all aspects </a:t>
            </a:r>
          </a:p>
          <a:p>
            <a:pPr marL="0" indent="0">
              <a:buNone/>
            </a:pPr>
            <a:r>
              <a:rPr lang="en-US">
                <a:latin typeface="Times New Roman" panose="02020603050405020304" pitchFamily="18" charset="0"/>
                <a:cs typeface="Times New Roman" panose="02020603050405020304" pitchFamily="18" charset="0"/>
              </a:rPr>
              <a:t>Overall, the products that have been purchased and left a review on Amazon meet the expectation and satisfies the customers. This was validated by sentiment analysis in Python.</a:t>
            </a:r>
          </a:p>
          <a:p>
            <a:pPr marL="0" indent="0">
              <a:buNone/>
            </a:pPr>
            <a:r>
              <a:rPr lang="en-US">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3570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C6C57-435F-374A-BEA5-758E949EEA0D}"/>
              </a:ext>
            </a:extLst>
          </p:cNvPr>
          <p:cNvSpPr>
            <a:spLocks noGrp="1"/>
          </p:cNvSpPr>
          <p:nvPr>
            <p:ph type="title"/>
          </p:nvPr>
        </p:nvSpPr>
        <p:spPr>
          <a:xfrm>
            <a:off x="466722" y="586855"/>
            <a:ext cx="3251838" cy="3908945"/>
          </a:xfrm>
        </p:spPr>
        <p:txBody>
          <a:bodyPr anchor="b">
            <a:normAutofit/>
          </a:bodyPr>
          <a:lstStyle/>
          <a:p>
            <a:pPr algn="r"/>
            <a:br>
              <a:rPr lang="en-US" b="1" dirty="0">
                <a:solidFill>
                  <a:srgbClr val="FFFFFF"/>
                </a:solidFill>
              </a:rPr>
            </a:br>
            <a:br>
              <a:rPr lang="en-US" b="1" dirty="0">
                <a:solidFill>
                  <a:srgbClr val="FFFFFF"/>
                </a:solidFill>
              </a:rPr>
            </a:br>
            <a:br>
              <a:rPr lang="en-US" b="1" dirty="0">
                <a:solidFill>
                  <a:srgbClr val="FFFFFF"/>
                </a:solidFill>
              </a:rPr>
            </a:br>
            <a:br>
              <a:rPr lang="en-US" b="1" dirty="0">
                <a:solidFill>
                  <a:srgbClr val="FFFFFF"/>
                </a:solidFill>
              </a:rPr>
            </a:br>
            <a:br>
              <a:rPr lang="en-US" b="1" dirty="0">
                <a:solidFill>
                  <a:srgbClr val="FFFFFF"/>
                </a:solidFill>
              </a:rPr>
            </a:br>
            <a:r>
              <a:rPr lang="en-US" b="1" dirty="0">
                <a:solidFill>
                  <a:srgbClr val="FFFFFF"/>
                </a:solidFill>
              </a:rPr>
              <a:t>Final Conclusion </a:t>
            </a:r>
            <a:br>
              <a:rPr lang="en-US" b="1" dirty="0">
                <a:solidFill>
                  <a:srgbClr val="FFFFFF"/>
                </a:solidFill>
              </a:rPr>
            </a:br>
            <a:r>
              <a:rPr lang="en-US" b="1" dirty="0">
                <a:solidFill>
                  <a:srgbClr val="FFFFFF"/>
                </a:solidFill>
              </a:rPr>
              <a:t>contd. (Buse, Reena)</a:t>
            </a:r>
            <a:br>
              <a:rPr lang="en-US" b="1"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3DFC9E66-9B58-9A47-97F1-FA8612D60336}"/>
              </a:ext>
            </a:extLst>
          </p:cNvPr>
          <p:cNvSpPr>
            <a:spLocks noGrp="1"/>
          </p:cNvSpPr>
          <p:nvPr>
            <p:ph idx="1"/>
          </p:nvPr>
        </p:nvSpPr>
        <p:spPr>
          <a:xfrm>
            <a:off x="4367695" y="511388"/>
            <a:ext cx="6997911" cy="5684139"/>
          </a:xfrm>
        </p:spPr>
        <p:txBody>
          <a:bodyPr anchor="ctr">
            <a:normAutofit/>
          </a:bodyPr>
          <a:lstStyle/>
          <a:p>
            <a:pPr marL="0" indent="0">
              <a:buNone/>
            </a:pPr>
            <a:r>
              <a:rPr lang="en-US" sz="1700" dirty="0">
                <a:latin typeface="Times New Roman" panose="02020603050405020304" pitchFamily="18" charset="0"/>
                <a:cs typeface="Times New Roman" panose="02020603050405020304" pitchFamily="18" charset="0"/>
              </a:rPr>
              <a:t>If we compare the performance of Logistic regression with that of the random forest after adding third label neutral sentiment, it is pretty apparently that based on:</a:t>
            </a:r>
          </a:p>
          <a:p>
            <a:pPr lvl="0"/>
            <a:r>
              <a:rPr lang="en-US" sz="1700" b="1" dirty="0">
                <a:latin typeface="Times New Roman" panose="02020603050405020304" pitchFamily="18" charset="0"/>
                <a:cs typeface="Times New Roman" panose="02020603050405020304" pitchFamily="18" charset="0"/>
              </a:rPr>
              <a:t>Accuracy score:</a:t>
            </a:r>
            <a:r>
              <a:rPr lang="en-US" sz="1700" dirty="0">
                <a:latin typeface="Times New Roman" panose="02020603050405020304" pitchFamily="18" charset="0"/>
                <a:cs typeface="Times New Roman" panose="02020603050405020304" pitchFamily="18" charset="0"/>
              </a:rPr>
              <a:t> Accuracy score of Random forest (0.9274) is higher than that of the logistic regression (0.9055)</a:t>
            </a:r>
          </a:p>
          <a:p>
            <a:pPr lvl="0"/>
            <a:r>
              <a:rPr lang="en-US" sz="1700" b="1" dirty="0">
                <a:latin typeface="Times New Roman" panose="02020603050405020304" pitchFamily="18" charset="0"/>
                <a:cs typeface="Times New Roman" panose="02020603050405020304" pitchFamily="18" charset="0"/>
              </a:rPr>
              <a:t>Precision scores</a:t>
            </a:r>
            <a:r>
              <a:rPr lang="en-US" sz="1700" dirty="0">
                <a:latin typeface="Times New Roman" panose="02020603050405020304" pitchFamily="18" charset="0"/>
                <a:cs typeface="Times New Roman" panose="02020603050405020304" pitchFamily="18" charset="0"/>
              </a:rPr>
              <a:t> for all three sentiments- negative:0, nuetral:1, positive: 2 are better in Random Forest model than logistic regression</a:t>
            </a:r>
          </a:p>
          <a:p>
            <a:pPr lvl="0"/>
            <a:r>
              <a:rPr lang="en-US" sz="1700" b="1" dirty="0">
                <a:latin typeface="Times New Roman" panose="02020603050405020304" pitchFamily="18" charset="0"/>
                <a:cs typeface="Times New Roman" panose="02020603050405020304" pitchFamily="18" charset="0"/>
              </a:rPr>
              <a:t>Recall rates</a:t>
            </a:r>
            <a:r>
              <a:rPr lang="en-US" sz="1700" dirty="0">
                <a:latin typeface="Times New Roman" panose="02020603050405020304" pitchFamily="18" charset="0"/>
                <a:cs typeface="Times New Roman" panose="02020603050405020304" pitchFamily="18" charset="0"/>
              </a:rPr>
              <a:t> for all three sentiments- negative:0, nuetral:1, positive: 2 are better in Random Forest model than logistic regression</a:t>
            </a:r>
          </a:p>
          <a:p>
            <a:pPr lvl="0"/>
            <a:r>
              <a:rPr lang="en-US" sz="1700" b="1" dirty="0">
                <a:latin typeface="Times New Roman" panose="02020603050405020304" pitchFamily="18" charset="0"/>
                <a:cs typeface="Times New Roman" panose="02020603050405020304" pitchFamily="18" charset="0"/>
              </a:rPr>
              <a:t>F1-score</a:t>
            </a:r>
            <a:r>
              <a:rPr lang="en-US" sz="1700" dirty="0">
                <a:latin typeface="Times New Roman" panose="02020603050405020304" pitchFamily="18" charset="0"/>
                <a:cs typeface="Times New Roman" panose="02020603050405020304" pitchFamily="18" charset="0"/>
              </a:rPr>
              <a:t> for all three sentiments- negative:0, nuetral:1, positive: 2 are better in Random Forest model than logistic regression </a:t>
            </a:r>
          </a:p>
          <a:p>
            <a:pPr marL="0" lvl="0" indent="0">
              <a:buNone/>
            </a:pPr>
            <a:r>
              <a:rPr lang="en-US" sz="1700" dirty="0">
                <a:latin typeface="Times New Roman" panose="02020603050405020304" pitchFamily="18" charset="0"/>
                <a:cs typeface="Times New Roman" panose="02020603050405020304" pitchFamily="18" charset="0"/>
              </a:rPr>
              <a:t>Through model evaluation, we have decided to go with the latest </a:t>
            </a:r>
            <a:r>
              <a:rPr lang="en-US" sz="1700" b="1" dirty="0">
                <a:latin typeface="Times New Roman" panose="02020603050405020304" pitchFamily="18" charset="0"/>
                <a:cs typeface="Times New Roman" panose="02020603050405020304" pitchFamily="18" charset="0"/>
              </a:rPr>
              <a:t>Random Forest model</a:t>
            </a:r>
            <a:r>
              <a:rPr lang="en-US" sz="1700" dirty="0">
                <a:latin typeface="Times New Roman" panose="02020603050405020304" pitchFamily="18" charset="0"/>
                <a:cs typeface="Times New Roman" panose="02020603050405020304" pitchFamily="18" charset="0"/>
              </a:rPr>
              <a:t> with label three as it provides better results. </a:t>
            </a:r>
          </a:p>
        </p:txBody>
      </p:sp>
    </p:spTree>
    <p:extLst>
      <p:ext uri="{BB962C8B-B14F-4D97-AF65-F5344CB8AC3E}">
        <p14:creationId xmlns:p14="http://schemas.microsoft.com/office/powerpoint/2010/main" val="95926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96459-BD38-6C48-BBF1-0E144C48546B}"/>
              </a:ext>
            </a:extLst>
          </p:cNvPr>
          <p:cNvSpPr>
            <a:spLocks noGrp="1"/>
          </p:cNvSpPr>
          <p:nvPr>
            <p:ph type="title"/>
          </p:nvPr>
        </p:nvSpPr>
        <p:spPr>
          <a:xfrm>
            <a:off x="466722" y="586855"/>
            <a:ext cx="3201366" cy="3387497"/>
          </a:xfrm>
        </p:spPr>
        <p:txBody>
          <a:bodyPr anchor="b">
            <a:normAutofit/>
          </a:bodyPr>
          <a:lstStyle/>
          <a:p>
            <a:pPr algn="r"/>
            <a:r>
              <a:rPr lang="en-US" sz="3100" b="1">
                <a:solidFill>
                  <a:srgbClr val="FFFFFF"/>
                </a:solidFill>
              </a:rPr>
              <a:t>Recommendation </a:t>
            </a:r>
            <a:endParaRPr lang="en-US" sz="3100">
              <a:solidFill>
                <a:srgbClr val="FFFFFF"/>
              </a:solidFill>
            </a:endParaRPr>
          </a:p>
        </p:txBody>
      </p:sp>
      <p:sp>
        <p:nvSpPr>
          <p:cNvPr id="3" name="Content Placeholder 2">
            <a:extLst>
              <a:ext uri="{FF2B5EF4-FFF2-40B4-BE49-F238E27FC236}">
                <a16:creationId xmlns:a16="http://schemas.microsoft.com/office/drawing/2014/main" id="{7ACDCD5B-BC0B-0845-8525-05E3FC15A5FF}"/>
              </a:ext>
            </a:extLst>
          </p:cNvPr>
          <p:cNvSpPr>
            <a:spLocks noGrp="1"/>
          </p:cNvSpPr>
          <p:nvPr>
            <p:ph idx="1"/>
          </p:nvPr>
        </p:nvSpPr>
        <p:spPr>
          <a:xfrm>
            <a:off x="4810259" y="649480"/>
            <a:ext cx="6555347" cy="5546047"/>
          </a:xfrm>
        </p:spPr>
        <p:txBody>
          <a:bodyPr anchor="ctr">
            <a:normAutofit/>
          </a:bodyPr>
          <a:lstStyle/>
          <a:p>
            <a:pPr marL="0" indent="0">
              <a:buNone/>
            </a:pPr>
            <a:r>
              <a:rPr lang="en-US" dirty="0">
                <a:latin typeface="Times New Roman" panose="02020603050405020304" pitchFamily="18" charset="0"/>
                <a:cs typeface="Times New Roman" panose="02020603050405020304" pitchFamily="18" charset="0"/>
              </a:rPr>
              <a:t>Based on our analysis, we have tried to achieve the best possible score. However, the results could have been improved by:</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Balancing the dataset either through increasing the number of negative and neutral labels or by decreasing the positive labels. </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We could have applied 5-fold cross validation for parameter tuning using </a:t>
            </a:r>
            <a:r>
              <a:rPr lang="en-US" sz="2000">
                <a:latin typeface="Times New Roman" panose="02020603050405020304" pitchFamily="18" charset="0"/>
                <a:cs typeface="Times New Roman" panose="02020603050405020304" pitchFamily="18" charset="0"/>
              </a:rPr>
              <a:t>GridSearchCV</a:t>
            </a:r>
            <a:r>
              <a:rPr lang="en-US" sz="2000" dirty="0">
                <a:latin typeface="Times New Roman" panose="02020603050405020304" pitchFamily="18" charset="0"/>
                <a:cs typeface="Times New Roman" panose="02020603050405020304" pitchFamily="18" charset="0"/>
              </a:rPr>
              <a:t> method to arrive at optimal number of estimators and criteria either </a:t>
            </a:r>
            <a:r>
              <a:rPr lang="en-US" sz="2000">
                <a:latin typeface="Times New Roman" panose="02020603050405020304" pitchFamily="18" charset="0"/>
                <a:cs typeface="Times New Roman" panose="02020603050405020304" pitchFamily="18" charset="0"/>
              </a:rPr>
              <a:t>gini</a:t>
            </a:r>
            <a:r>
              <a:rPr lang="en-US" sz="2000" dirty="0">
                <a:latin typeface="Times New Roman" panose="02020603050405020304" pitchFamily="18" charset="0"/>
                <a:cs typeface="Times New Roman" panose="02020603050405020304" pitchFamily="18" charset="0"/>
              </a:rPr>
              <a:t> or entropy for splitting at features that attain least impurity for classification </a:t>
            </a:r>
          </a:p>
          <a:p>
            <a:pPr lvl="1">
              <a:buFont typeface="Wingdings" pitchFamily="2" charset="2"/>
              <a:buChar char="Ø"/>
            </a:pPr>
            <a:r>
              <a:rPr lang="en-US" sz="2000" dirty="0">
                <a:latin typeface="Times New Roman" panose="02020603050405020304" pitchFamily="18" charset="0"/>
                <a:cs typeface="Times New Roman" panose="02020603050405020304" pitchFamily="18" charset="0"/>
              </a:rPr>
              <a:t>We could have run ensembles of classification models to improve the overall performance of the model.</a:t>
            </a:r>
          </a:p>
          <a:p>
            <a:pPr marL="0" indent="0">
              <a:buNone/>
            </a:pPr>
            <a:r>
              <a:rPr lang="en-US" dirty="0">
                <a:latin typeface="Times New Roman" panose="02020603050405020304" pitchFamily="18" charset="0"/>
                <a:cs typeface="Times New Roman" panose="02020603050405020304" pitchFamily="18" charset="0"/>
              </a:rPr>
              <a:t>Overall, we’re satisfied that we were able to achieve desired results of model performances and understand thoroughly what people say good or bad about price and products that are being sold by Amazon on its own website.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24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6FF2DFA-0711-9C4D-8C9E-03AC7BD303F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65B9D68A-8DD1-2C4B-8EDB-EEABCD78D3D1}"/>
              </a:ext>
            </a:extLst>
          </p:cNvPr>
          <p:cNvSpPr>
            <a:spLocks noGrp="1"/>
          </p:cNvSpPr>
          <p:nvPr>
            <p:ph idx="1"/>
          </p:nvPr>
        </p:nvSpPr>
        <p:spPr>
          <a:xfrm>
            <a:off x="1367624" y="2490436"/>
            <a:ext cx="9708995" cy="3567173"/>
          </a:xfrm>
        </p:spPr>
        <p:txBody>
          <a:bodyPr anchor="ctr">
            <a:normAutofit fontScale="55000" lnSpcReduction="20000"/>
          </a:bodyPr>
          <a:lstStyle/>
          <a:p>
            <a:r>
              <a:rPr lang="en-US" dirty="0"/>
              <a:t>Amazon - The eCommerce Leader (2019 Infographic). (2020, November 21). Retrieved December 20, 2020, from https://www.16best.net/blog/amazon-ecommerce-leader-infographic/</a:t>
            </a:r>
          </a:p>
          <a:p>
            <a:r>
              <a:rPr lang="en-US" dirty="0" err="1"/>
              <a:t>Calvi</a:t>
            </a:r>
            <a:r>
              <a:rPr lang="en-US" dirty="0"/>
              <a:t>, M. (2019, July 08). Amazon Reviews Sentiment Analysis. Retrieved December 15, 2020, from </a:t>
            </a:r>
            <a:r>
              <a:rPr lang="en-US" dirty="0">
                <a:hlinkClick r:id="rId3"/>
              </a:rPr>
              <a:t>https://www.kaggle.com/lele1995/amazon-reviews-sentiment-analysis</a:t>
            </a:r>
            <a:endParaRPr lang="en-US" dirty="0"/>
          </a:p>
          <a:p>
            <a:r>
              <a:rPr lang="en-US" dirty="0"/>
              <a:t>Chavan, J. (2020, May 08). NLP: Tokenization, Stemming, Lemmatization, Bag of Words, TF-IDF, POS. Retrieved December 16, 2020, from https://</a:t>
            </a:r>
            <a:r>
              <a:rPr lang="en-US" dirty="0" err="1"/>
              <a:t>medium.com</a:t>
            </a:r>
            <a:r>
              <a:rPr lang="en-US" dirty="0"/>
              <a:t>/@jeevanchavan143/nlp-tokenization-stemming-lemmatization-bag-of-words-tf-idf-pos-7650f83c60be</a:t>
            </a:r>
          </a:p>
          <a:p>
            <a:r>
              <a:rPr lang="en-US" dirty="0" err="1"/>
              <a:t>Ghelber</a:t>
            </a:r>
            <a:r>
              <a:rPr lang="en-US" dirty="0"/>
              <a:t>, A. (2020, March 04). Amazon Review Analysis: The Beginners Guide (2020) [Digital image]. Retrieved December 18, 2020, from https://</a:t>
            </a:r>
            <a:r>
              <a:rPr lang="en-US" dirty="0" err="1"/>
              <a:t>www.revuze.it</a:t>
            </a:r>
            <a:r>
              <a:rPr lang="en-US" dirty="0"/>
              <a:t>/blog/amazon-review-analysis/</a:t>
            </a:r>
          </a:p>
          <a:p>
            <a:r>
              <a:rPr lang="en-US" dirty="0"/>
              <a:t>Jayaprakash, A. (2020, November 1). Building a sentiment classification model [Digital image]. Retrieved December 15, 2020, from </a:t>
            </a:r>
            <a:r>
              <a:rPr lang="en-US" dirty="0">
                <a:hlinkClick r:id="rId4"/>
              </a:rPr>
              <a:t>https://abinaya-j.medium.com/building-a-sentiment-classification-model-a2b5fe24e9a1</a:t>
            </a:r>
            <a:endParaRPr lang="en-US" dirty="0"/>
          </a:p>
          <a:p>
            <a:r>
              <a:rPr lang="en-US" dirty="0"/>
              <a:t>Sentiment Analysis Explained. (n.d.). Retrieved December 15, 2020, from https://</a:t>
            </a:r>
            <a:r>
              <a:rPr lang="en-US" dirty="0" err="1"/>
              <a:t>www.lexalytics.com</a:t>
            </a:r>
            <a:r>
              <a:rPr lang="en-US" dirty="0"/>
              <a:t>/technology/sentiment-analysis</a:t>
            </a:r>
          </a:p>
          <a:p>
            <a:r>
              <a:rPr lang="en-US" dirty="0"/>
              <a:t>Sentiment Analysis of Tweets. (2016, April 22). Retrieved December 16, 2020, from https://</a:t>
            </a:r>
            <a:r>
              <a:rPr lang="en-US" dirty="0" err="1"/>
              <a:t>induchandra.wordpress.com</a:t>
            </a:r>
            <a:r>
              <a:rPr lang="en-US" dirty="0"/>
              <a:t>/contact/</a:t>
            </a:r>
          </a:p>
          <a:p>
            <a:r>
              <a:rPr lang="en-US" dirty="0"/>
              <a:t>Zhang, Mick (2020). Amazon Reviews Using Sentiment Analysis. Retrieved December 18, 2020, from https://</a:t>
            </a:r>
            <a:r>
              <a:rPr lang="en-US" dirty="0" err="1"/>
              <a:t>mickzhang.com</a:t>
            </a:r>
            <a:r>
              <a:rPr lang="en-US"/>
              <a:t>/amazon-reviews-using-sentiment-analysis/</a:t>
            </a:r>
          </a:p>
          <a:p>
            <a:endParaRPr lang="en-US" sz="1500" dirty="0"/>
          </a:p>
        </p:txBody>
      </p:sp>
    </p:spTree>
    <p:extLst>
      <p:ext uri="{BB962C8B-B14F-4D97-AF65-F5344CB8AC3E}">
        <p14:creationId xmlns:p14="http://schemas.microsoft.com/office/powerpoint/2010/main" val="224470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6935234B-BB95-634F-8D60-5732B10FF00A}"/>
              </a:ext>
            </a:extLst>
          </p:cNvPr>
          <p:cNvGraphicFramePr/>
          <p:nvPr>
            <p:extLst>
              <p:ext uri="{D42A27DB-BD31-4B8C-83A1-F6EECF244321}">
                <p14:modId xmlns:p14="http://schemas.microsoft.com/office/powerpoint/2010/main" val="3155395746"/>
              </p:ext>
            </p:extLst>
          </p:nvPr>
        </p:nvGraphicFramePr>
        <p:xfrm>
          <a:off x="1105659" y="412102"/>
          <a:ext cx="9980682" cy="1096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8EB5C467-7BED-294E-9467-3674E023DEAE}"/>
              </a:ext>
            </a:extLst>
          </p:cNvPr>
          <p:cNvSpPr>
            <a:spLocks noGrp="1"/>
          </p:cNvSpPr>
          <p:nvPr>
            <p:ph idx="1"/>
          </p:nvPr>
        </p:nvSpPr>
        <p:spPr>
          <a:xfrm>
            <a:off x="1104899" y="1600200"/>
            <a:ext cx="10663767" cy="45720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Source: Datasets used in our project are downloaded from Kaggle and originally provided by Datafiniti's Product Database</a:t>
            </a:r>
          </a:p>
          <a:p>
            <a:pPr marL="0" indent="0">
              <a:buNone/>
            </a:pPr>
            <a:r>
              <a:rPr lang="en-US" sz="1800" dirty="0">
                <a:latin typeface="Times New Roman" panose="02020603050405020304" pitchFamily="18" charset="0"/>
                <a:cs typeface="Times New Roman" panose="02020603050405020304" pitchFamily="18" charset="0"/>
              </a:rPr>
              <a:t>We are using three datasets for our projects that provide basic product information and are in csv format</a:t>
            </a:r>
          </a:p>
          <a:p>
            <a:pPr lvl="1"/>
            <a:r>
              <a:rPr lang="en-US" sz="1800" dirty="0">
                <a:latin typeface="Times New Roman" panose="02020603050405020304" pitchFamily="18" charset="0"/>
                <a:cs typeface="Times New Roman" panose="02020603050405020304" pitchFamily="18" charset="0"/>
              </a:rPr>
              <a:t>Name of our datasets</a:t>
            </a:r>
            <a:r>
              <a:rPr lang="en-US" dirty="0">
                <a:latin typeface="Times New Roman" panose="02020603050405020304" pitchFamily="18" charset="0"/>
                <a:cs typeface="Times New Roman" panose="02020603050405020304" pitchFamily="18" charset="0"/>
              </a:rPr>
              <a:t>: </a:t>
            </a:r>
          </a:p>
          <a:p>
            <a:pPr lvl="2"/>
            <a:r>
              <a:rPr lang="en-US" sz="1800" dirty="0">
                <a:latin typeface="Times New Roman" panose="02020603050405020304" pitchFamily="18" charset="0"/>
                <a:cs typeface="Times New Roman" panose="02020603050405020304" pitchFamily="18" charset="0"/>
              </a:rPr>
              <a:t>1429_1.csv</a:t>
            </a:r>
          </a:p>
          <a:p>
            <a:pPr lvl="2"/>
            <a:r>
              <a:rPr lang="en-US" sz="1800" dirty="0">
                <a:latin typeface="Times New Roman" panose="02020603050405020304" pitchFamily="18" charset="0"/>
                <a:cs typeface="Times New Roman" panose="02020603050405020304" pitchFamily="18" charset="0"/>
              </a:rPr>
              <a:t>Datafiniti_Amazon_Consumer_Reviews_of_Amazon_Products.csv</a:t>
            </a:r>
          </a:p>
          <a:p>
            <a:pPr lvl="2"/>
            <a:r>
              <a:rPr lang="en-US" sz="1800" dirty="0">
                <a:latin typeface="Times New Roman" panose="02020603050405020304" pitchFamily="18" charset="0"/>
                <a:cs typeface="Times New Roman" panose="02020603050405020304" pitchFamily="18" charset="0"/>
              </a:rPr>
              <a:t>Datafiniti_Amazon_Consumer_Reviews_of_Amazon_Products_May19</a:t>
            </a:r>
          </a:p>
          <a:p>
            <a:pPr lvl="2"/>
            <a:endParaRPr lang="en-US" sz="1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in total 38,000 rows and 21 columns but we are focusing on three columns for our analysis:</a:t>
            </a:r>
          </a:p>
          <a:p>
            <a:pPr lvl="1"/>
            <a:r>
              <a:rPr lang="en-US" dirty="0">
                <a:latin typeface="Times New Roman" panose="02020603050405020304" pitchFamily="18" charset="0"/>
                <a:cs typeface="Times New Roman" panose="02020603050405020304" pitchFamily="18" charset="0"/>
              </a:rPr>
              <a:t>Id : Id represents the products that are sold by Amazon</a:t>
            </a:r>
          </a:p>
          <a:p>
            <a:pPr lvl="1"/>
            <a:r>
              <a:rPr lang="en-US" dirty="0" err="1">
                <a:latin typeface="Times New Roman" panose="02020603050405020304" pitchFamily="18" charset="0"/>
                <a:cs typeface="Times New Roman" panose="02020603050405020304" pitchFamily="18" charset="0"/>
              </a:rPr>
              <a:t>reviews.text</a:t>
            </a:r>
            <a:r>
              <a:rPr lang="en-US" dirty="0">
                <a:latin typeface="Times New Roman" panose="02020603050405020304" pitchFamily="18" charset="0"/>
                <a:cs typeface="Times New Roman" panose="02020603050405020304" pitchFamily="18" charset="0"/>
              </a:rPr>
              <a:t>: This column represents reviews given by customers for each product they bought online </a:t>
            </a:r>
          </a:p>
          <a:p>
            <a:pPr lvl="1"/>
            <a:r>
              <a:rPr lang="en-US" dirty="0" err="1">
                <a:latin typeface="Times New Roman" panose="02020603050405020304" pitchFamily="18" charset="0"/>
                <a:cs typeface="Times New Roman" panose="02020603050405020304" pitchFamily="18" charset="0"/>
              </a:rPr>
              <a:t>reviews.rating</a:t>
            </a:r>
            <a:r>
              <a:rPr lang="en-US" dirty="0">
                <a:latin typeface="Times New Roman" panose="02020603050405020304" pitchFamily="18" charset="0"/>
                <a:cs typeface="Times New Roman" panose="02020603050405020304" pitchFamily="18" charset="0"/>
              </a:rPr>
              <a:t>: This column represents ratings given by customers for each product they bought</a:t>
            </a:r>
          </a:p>
        </p:txBody>
      </p:sp>
    </p:spTree>
    <p:extLst>
      <p:ext uri="{BB962C8B-B14F-4D97-AF65-F5344CB8AC3E}">
        <p14:creationId xmlns:p14="http://schemas.microsoft.com/office/powerpoint/2010/main" val="221844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2996D59C-44F3-4B4B-8022-25CDB248147C}"/>
              </a:ext>
            </a:extLst>
          </p:cNvPr>
          <p:cNvPicPr>
            <a:picLocks noChangeAspect="1"/>
          </p:cNvPicPr>
          <p:nvPr/>
        </p:nvPicPr>
        <p:blipFill rotWithShape="1">
          <a:blip r:embed="rId3"/>
          <a:srcRect t="7810" b="7921"/>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1C50B10-AB9B-6941-8BAA-856C1BB16ECE}"/>
              </a:ext>
            </a:extLst>
          </p:cNvPr>
          <p:cNvSpPr txBox="1"/>
          <p:nvPr/>
        </p:nvSpPr>
        <p:spPr>
          <a:xfrm>
            <a:off x="643467" y="321734"/>
            <a:ext cx="689118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a:latin typeface="+mj-lt"/>
                <a:ea typeface="+mj-ea"/>
                <a:cs typeface="+mj-cs"/>
              </a:rPr>
              <a:t>Analysis Flow</a:t>
            </a:r>
          </a:p>
          <a:p>
            <a:pPr>
              <a:lnSpc>
                <a:spcPct val="90000"/>
              </a:lnSpc>
              <a:spcBef>
                <a:spcPct val="0"/>
              </a:spcBef>
              <a:spcAft>
                <a:spcPts val="600"/>
              </a:spcAft>
            </a:pPr>
            <a:endParaRPr lang="en-US" sz="3600">
              <a:latin typeface="+mj-lt"/>
              <a:ea typeface="+mj-ea"/>
              <a:cs typeface="+mj-cs"/>
            </a:endParaRPr>
          </a:p>
        </p:txBody>
      </p:sp>
      <p:sp>
        <p:nvSpPr>
          <p:cNvPr id="5" name="Content Placeholder 4">
            <a:extLst>
              <a:ext uri="{FF2B5EF4-FFF2-40B4-BE49-F238E27FC236}">
                <a16:creationId xmlns:a16="http://schemas.microsoft.com/office/drawing/2014/main" id="{8EB5C467-7BED-294E-9467-3674E023DEAE}"/>
              </a:ext>
            </a:extLst>
          </p:cNvPr>
          <p:cNvSpPr>
            <a:spLocks noGrp="1"/>
          </p:cNvSpPr>
          <p:nvPr>
            <p:ph idx="1"/>
          </p:nvPr>
        </p:nvSpPr>
        <p:spPr>
          <a:xfrm>
            <a:off x="1104899" y="1371600"/>
            <a:ext cx="10768014" cy="4800600"/>
          </a:xfrm>
        </p:spPr>
        <p:txBody>
          <a:bodyPr>
            <a:normAutofit/>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grpSp>
        <p:nvGrpSpPr>
          <p:cNvPr id="17" name="Group 1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5B6FF4D5-38E4-7144-93D2-F7EC11D2C6CA}"/>
              </a:ext>
            </a:extLst>
          </p:cNvPr>
          <p:cNvGraphicFramePr/>
          <p:nvPr>
            <p:extLst>
              <p:ext uri="{D42A27DB-BD31-4B8C-83A1-F6EECF244321}">
                <p14:modId xmlns:p14="http://schemas.microsoft.com/office/powerpoint/2010/main" val="3163169257"/>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2706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6935234B-BB95-634F-8D60-5732B10FF00A}"/>
              </a:ext>
            </a:extLst>
          </p:cNvPr>
          <p:cNvGraphicFramePr/>
          <p:nvPr>
            <p:extLst>
              <p:ext uri="{D42A27DB-BD31-4B8C-83A1-F6EECF244321}">
                <p14:modId xmlns:p14="http://schemas.microsoft.com/office/powerpoint/2010/main" val="2445346524"/>
              </p:ext>
            </p:extLst>
          </p:nvPr>
        </p:nvGraphicFramePr>
        <p:xfrm>
          <a:off x="1105659" y="214313"/>
          <a:ext cx="9980682" cy="1042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8EB5C467-7BED-294E-9467-3674E023DEAE}"/>
              </a:ext>
            </a:extLst>
          </p:cNvPr>
          <p:cNvSpPr>
            <a:spLocks noGrp="1"/>
          </p:cNvSpPr>
          <p:nvPr>
            <p:ph idx="1"/>
          </p:nvPr>
        </p:nvSpPr>
        <p:spPr>
          <a:xfrm>
            <a:off x="1104899" y="1600200"/>
            <a:ext cx="10663767" cy="4572000"/>
          </a:xfrm>
        </p:spPr>
        <p:txBody>
          <a:bodyPr>
            <a:normAutofit/>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graphicFrame>
        <p:nvGraphicFramePr>
          <p:cNvPr id="2" name="Table 1">
            <a:extLst>
              <a:ext uri="{FF2B5EF4-FFF2-40B4-BE49-F238E27FC236}">
                <a16:creationId xmlns:a16="http://schemas.microsoft.com/office/drawing/2014/main" id="{8FC59993-B8BF-134D-BCF7-FB2E139F8059}"/>
              </a:ext>
            </a:extLst>
          </p:cNvPr>
          <p:cNvGraphicFramePr>
            <a:graphicFrameLocks noGrp="1"/>
          </p:cNvGraphicFramePr>
          <p:nvPr>
            <p:extLst>
              <p:ext uri="{D42A27DB-BD31-4B8C-83A1-F6EECF244321}">
                <p14:modId xmlns:p14="http://schemas.microsoft.com/office/powerpoint/2010/main" val="817578309"/>
              </p:ext>
            </p:extLst>
          </p:nvPr>
        </p:nvGraphicFramePr>
        <p:xfrm>
          <a:off x="971550" y="1600200"/>
          <a:ext cx="10387012" cy="5129214"/>
        </p:xfrm>
        <a:graphic>
          <a:graphicData uri="http://schemas.openxmlformats.org/drawingml/2006/table">
            <a:tbl>
              <a:tblPr firstRow="1" firstCol="1" bandRow="1">
                <a:tableStyleId>{5C22544A-7EE6-4342-B048-85BDC9FD1C3A}</a:tableStyleId>
              </a:tblPr>
              <a:tblGrid>
                <a:gridCol w="2614829">
                  <a:extLst>
                    <a:ext uri="{9D8B030D-6E8A-4147-A177-3AD203B41FA5}">
                      <a16:colId xmlns:a16="http://schemas.microsoft.com/office/drawing/2014/main" val="2931711546"/>
                    </a:ext>
                  </a:extLst>
                </a:gridCol>
                <a:gridCol w="3960436">
                  <a:extLst>
                    <a:ext uri="{9D8B030D-6E8A-4147-A177-3AD203B41FA5}">
                      <a16:colId xmlns:a16="http://schemas.microsoft.com/office/drawing/2014/main" val="2601191884"/>
                    </a:ext>
                  </a:extLst>
                </a:gridCol>
                <a:gridCol w="3811747">
                  <a:extLst>
                    <a:ext uri="{9D8B030D-6E8A-4147-A177-3AD203B41FA5}">
                      <a16:colId xmlns:a16="http://schemas.microsoft.com/office/drawing/2014/main" val="1234196137"/>
                    </a:ext>
                  </a:extLst>
                </a:gridCol>
              </a:tblGrid>
              <a:tr h="535968">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Methodology</a:t>
                      </a:r>
                      <a:endPar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Purpose</a:t>
                      </a:r>
                      <a:endPar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Tool</a:t>
                      </a:r>
                      <a:endPar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extLst>
                  <a:ext uri="{0D108BD9-81ED-4DB2-BD59-A6C34878D82A}">
                    <a16:rowId xmlns:a16="http://schemas.microsoft.com/office/drawing/2014/main" val="352577966"/>
                  </a:ext>
                </a:extLst>
              </a:tr>
              <a:tr h="857549">
                <a:tc>
                  <a:txBody>
                    <a:bodyPr/>
                    <a:lstStyle/>
                    <a:p>
                      <a:pPr marL="342900" marR="0" lvl="0" indent="-342900" algn="just">
                        <a:lnSpc>
                          <a:spcPct val="150000"/>
                        </a:lnSpc>
                        <a:spcBef>
                          <a:spcPts val="0"/>
                        </a:spcBef>
                        <a:spcAft>
                          <a:spcPts val="0"/>
                        </a:spcAft>
                        <a:buFont typeface="Symbol" pitchFamily="2" charset="2"/>
                        <a:buChar char=""/>
                      </a:pPr>
                      <a:r>
                        <a:rPr lang="en-US" sz="1400" dirty="0">
                          <a:effectLst/>
                          <a:latin typeface="Times New Roman" panose="02020603050405020304" pitchFamily="18" charset="0"/>
                          <a:cs typeface="Times New Roman" panose="02020603050405020304" pitchFamily="18" charset="0"/>
                        </a:rPr>
                        <a:t>Text Summarization and Modeling</a:t>
                      </a:r>
                      <a:endPar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To get concepts and domain types of these concepts</a:t>
                      </a:r>
                      <a:endPar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IBM SPSS Modeler</a:t>
                      </a:r>
                    </a:p>
                    <a:p>
                      <a:pPr marL="0" marR="0">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extLst>
                  <a:ext uri="{0D108BD9-81ED-4DB2-BD59-A6C34878D82A}">
                    <a16:rowId xmlns:a16="http://schemas.microsoft.com/office/drawing/2014/main" val="1563343981"/>
                  </a:ext>
                </a:extLst>
              </a:tr>
              <a:tr h="1078548">
                <a:tc>
                  <a:txBody>
                    <a:bodyPr/>
                    <a:lstStyle/>
                    <a:p>
                      <a:pPr marL="342900" marR="0" lvl="0" indent="-342900">
                        <a:lnSpc>
                          <a:spcPct val="150000"/>
                        </a:lnSpc>
                        <a:spcBef>
                          <a:spcPts val="0"/>
                        </a:spcBef>
                        <a:spcAft>
                          <a:spcPts val="0"/>
                        </a:spcAft>
                        <a:buFont typeface="Symbol" pitchFamily="2" charset="2"/>
                        <a:buChar char=""/>
                      </a:pPr>
                      <a:r>
                        <a:rPr lang="en-US" sz="1400">
                          <a:effectLst/>
                          <a:latin typeface="Times New Roman" panose="02020603050405020304" pitchFamily="18" charset="0"/>
                          <a:cs typeface="Times New Roman" panose="02020603050405020304" pitchFamily="18" charset="0"/>
                        </a:rPr>
                        <a:t>Text Classification and Building Concepts</a:t>
                      </a:r>
                      <a:endParaRPr lang="en-US" sz="1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To arrive different categories to understands different reaction of different customers for the products</a:t>
                      </a:r>
                      <a:endPar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IBM SPSS Modeler</a:t>
                      </a:r>
                    </a:p>
                    <a:p>
                      <a:pPr marL="0" marR="0">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extLst>
                  <a:ext uri="{0D108BD9-81ED-4DB2-BD59-A6C34878D82A}">
                    <a16:rowId xmlns:a16="http://schemas.microsoft.com/office/drawing/2014/main" val="1952067521"/>
                  </a:ext>
                </a:extLst>
              </a:tr>
              <a:tr h="1193420">
                <a:tc>
                  <a:txBody>
                    <a:bodyPr/>
                    <a:lstStyle/>
                    <a:p>
                      <a:pPr marL="342900" marR="0" lvl="0" indent="-342900">
                        <a:lnSpc>
                          <a:spcPct val="150000"/>
                        </a:lnSpc>
                        <a:spcBef>
                          <a:spcPts val="0"/>
                        </a:spcBef>
                        <a:spcAft>
                          <a:spcPts val="0"/>
                        </a:spcAft>
                        <a:buFont typeface="Symbol" pitchFamily="2" charset="2"/>
                        <a:buChar char=""/>
                      </a:pPr>
                      <a:r>
                        <a:rPr lang="en-US" sz="1400">
                          <a:effectLst/>
                          <a:latin typeface="Times New Roman" panose="02020603050405020304" pitchFamily="18" charset="0"/>
                          <a:cs typeface="Times New Roman" panose="02020603050405020304" pitchFamily="18" charset="0"/>
                        </a:rPr>
                        <a:t>Clustering and Text Link Analysis</a:t>
                      </a:r>
                      <a:endParaRPr lang="en-US" sz="1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To build clusters to determine the identifiers in the data that would lead to a positive or negative review</a:t>
                      </a:r>
                      <a:endPar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spcBef>
                          <a:spcPts val="0"/>
                        </a:spcBef>
                        <a:spcAft>
                          <a:spcPts val="0"/>
                        </a:spcAft>
                      </a:pPr>
                      <a:r>
                        <a:rPr lang="en-US" sz="1400" dirty="0">
                          <a:effectLst/>
                          <a:latin typeface="Times New Roman" panose="02020603050405020304" pitchFamily="18" charset="0"/>
                          <a:cs typeface="Times New Roman" panose="02020603050405020304" pitchFamily="18" charset="0"/>
                        </a:rPr>
                        <a:t>IBM SPSS Modeler</a:t>
                      </a:r>
                    </a:p>
                    <a:p>
                      <a:pPr marL="0" marR="0">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endPar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extLst>
                  <a:ext uri="{0D108BD9-81ED-4DB2-BD59-A6C34878D82A}">
                    <a16:rowId xmlns:a16="http://schemas.microsoft.com/office/drawing/2014/main" val="401629086"/>
                  </a:ext>
                </a:extLst>
              </a:tr>
              <a:tr h="1463729">
                <a:tc>
                  <a:txBody>
                    <a:bodyPr/>
                    <a:lstStyle/>
                    <a:p>
                      <a:pPr marL="342900" marR="0" lvl="0" indent="-342900">
                        <a:lnSpc>
                          <a:spcPct val="150000"/>
                        </a:lnSpc>
                        <a:spcBef>
                          <a:spcPts val="0"/>
                        </a:spcBef>
                        <a:spcAft>
                          <a:spcPts val="0"/>
                        </a:spcAft>
                        <a:buFont typeface="Symbol" pitchFamily="2" charset="2"/>
                        <a:buChar char=""/>
                      </a:pPr>
                      <a:r>
                        <a:rPr lang="en-US" sz="1400">
                          <a:effectLst/>
                          <a:latin typeface="Times New Roman" panose="02020603050405020304" pitchFamily="18" charset="0"/>
                          <a:cs typeface="Times New Roman" panose="02020603050405020304" pitchFamily="18" charset="0"/>
                        </a:rPr>
                        <a:t>Sentiment Analysis</a:t>
                      </a:r>
                      <a:endParaRPr lang="en-US" sz="14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To build a predictive model that can predict positive, negative and neutral sentiments with higher accuracy and precision on new instances of text reviews posted by customers for each product.</a:t>
                      </a:r>
                      <a:endPar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tc>
                  <a:txBody>
                    <a:bodyPr/>
                    <a:lstStyle/>
                    <a:p>
                      <a:pPr marL="0" marR="0">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Python </a:t>
                      </a:r>
                      <a:r>
                        <a:rPr lang="en-US" sz="1400" dirty="0" err="1">
                          <a:effectLst/>
                          <a:latin typeface="Times New Roman" panose="02020603050405020304" pitchFamily="18" charset="0"/>
                          <a:cs typeface="Times New Roman" panose="02020603050405020304" pitchFamily="18" charset="0"/>
                        </a:rPr>
                        <a:t>Jupyter</a:t>
                      </a:r>
                      <a:r>
                        <a:rPr lang="en-US" sz="1400" dirty="0">
                          <a:effectLst/>
                          <a:latin typeface="Times New Roman" panose="02020603050405020304" pitchFamily="18" charset="0"/>
                          <a:cs typeface="Times New Roman" panose="02020603050405020304" pitchFamily="18" charset="0"/>
                        </a:rPr>
                        <a:t> Notebook</a:t>
                      </a:r>
                      <a:endParaRPr lang="en-US"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913" marR="58913" marT="0" marB="0"/>
                </a:tc>
                <a:extLst>
                  <a:ext uri="{0D108BD9-81ED-4DB2-BD59-A6C34878D82A}">
                    <a16:rowId xmlns:a16="http://schemas.microsoft.com/office/drawing/2014/main" val="3394613024"/>
                  </a:ext>
                </a:extLst>
              </a:tr>
            </a:tbl>
          </a:graphicData>
        </a:graphic>
      </p:graphicFrame>
    </p:spTree>
    <p:extLst>
      <p:ext uri="{BB962C8B-B14F-4D97-AF65-F5344CB8AC3E}">
        <p14:creationId xmlns:p14="http://schemas.microsoft.com/office/powerpoint/2010/main" val="4723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6935234B-BB95-634F-8D60-5732B10FF00A}"/>
              </a:ext>
            </a:extLst>
          </p:cNvPr>
          <p:cNvGraphicFramePr/>
          <p:nvPr>
            <p:extLst>
              <p:ext uri="{D42A27DB-BD31-4B8C-83A1-F6EECF244321}">
                <p14:modId xmlns:p14="http://schemas.microsoft.com/office/powerpoint/2010/main" val="3901049823"/>
              </p:ext>
            </p:extLst>
          </p:nvPr>
        </p:nvGraphicFramePr>
        <p:xfrm>
          <a:off x="1105659" y="214313"/>
          <a:ext cx="9980682" cy="1042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8EB5C467-7BED-294E-9467-3674E023DEAE}"/>
              </a:ext>
            </a:extLst>
          </p:cNvPr>
          <p:cNvSpPr>
            <a:spLocks noGrp="1"/>
          </p:cNvSpPr>
          <p:nvPr>
            <p:ph idx="1"/>
          </p:nvPr>
        </p:nvSpPr>
        <p:spPr>
          <a:xfrm>
            <a:off x="1104899" y="1600200"/>
            <a:ext cx="10663767" cy="4572000"/>
          </a:xfrm>
        </p:spPr>
        <p:txBody>
          <a:bodyPr>
            <a:normAutofit/>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pic>
        <p:nvPicPr>
          <p:cNvPr id="7" name="Content Placeholder 3">
            <a:extLst>
              <a:ext uri="{FF2B5EF4-FFF2-40B4-BE49-F238E27FC236}">
                <a16:creationId xmlns:a16="http://schemas.microsoft.com/office/drawing/2014/main" id="{209F7D18-EA16-4DA2-BE14-3F953B878669}"/>
              </a:ext>
            </a:extLst>
          </p:cNvPr>
          <p:cNvPicPr>
            <a:picLocks noChangeAspect="1"/>
          </p:cNvPicPr>
          <p:nvPr/>
        </p:nvPicPr>
        <p:blipFill rotWithShape="1">
          <a:blip r:embed="rId8"/>
          <a:srcRect t="3636" b="15011"/>
          <a:stretch/>
        </p:blipFill>
        <p:spPr>
          <a:xfrm>
            <a:off x="891539" y="1319688"/>
            <a:ext cx="4451125" cy="3742740"/>
          </a:xfrm>
          <a:prstGeom prst="rect">
            <a:avLst/>
          </a:prstGeom>
        </p:spPr>
      </p:pic>
      <p:pic>
        <p:nvPicPr>
          <p:cNvPr id="8" name="Picture 7">
            <a:extLst>
              <a:ext uri="{FF2B5EF4-FFF2-40B4-BE49-F238E27FC236}">
                <a16:creationId xmlns:a16="http://schemas.microsoft.com/office/drawing/2014/main" id="{49C7CA3F-D467-4EB7-9770-F7097CF86B44}"/>
              </a:ext>
            </a:extLst>
          </p:cNvPr>
          <p:cNvPicPr>
            <a:picLocks noChangeAspect="1"/>
          </p:cNvPicPr>
          <p:nvPr/>
        </p:nvPicPr>
        <p:blipFill rotWithShape="1">
          <a:blip r:embed="rId9"/>
          <a:srcRect t="7161" r="4" b="12289"/>
          <a:stretch/>
        </p:blipFill>
        <p:spPr>
          <a:xfrm>
            <a:off x="6214002" y="1451199"/>
            <a:ext cx="4640793" cy="3904250"/>
          </a:xfrm>
          <a:prstGeom prst="rect">
            <a:avLst/>
          </a:prstGeom>
        </p:spPr>
      </p:pic>
      <p:sp>
        <p:nvSpPr>
          <p:cNvPr id="10" name="TextBox 9">
            <a:extLst>
              <a:ext uri="{FF2B5EF4-FFF2-40B4-BE49-F238E27FC236}">
                <a16:creationId xmlns:a16="http://schemas.microsoft.com/office/drawing/2014/main" id="{D2B25F28-B1F5-4C69-9AE3-BBE98258F17C}"/>
              </a:ext>
            </a:extLst>
          </p:cNvPr>
          <p:cNvSpPr txBox="1"/>
          <p:nvPr/>
        </p:nvSpPr>
        <p:spPr>
          <a:xfrm>
            <a:off x="891538" y="5211429"/>
            <a:ext cx="10465309" cy="1200329"/>
          </a:xfrm>
          <a:prstGeom prst="rect">
            <a:avLst/>
          </a:prstGeom>
          <a:noFill/>
        </p:spPr>
        <p:txBody>
          <a:bodyPr wrap="square">
            <a:spAutoFit/>
          </a:bodyPr>
          <a:lstStyle/>
          <a:p>
            <a:pPr marL="0" indent="0">
              <a:buNone/>
            </a:pPr>
            <a:r>
              <a:rPr lang="en-US" sz="1800" dirty="0"/>
              <a:t>First model   (Figure 1)                                                 			           		                                 Second model: </a:t>
            </a:r>
            <a:r>
              <a:rPr lang="en-US" sz="1800" dirty="0">
                <a:effectLst/>
                <a:latin typeface="Times New Roman" panose="02020603050405020304" pitchFamily="18" charset="0"/>
                <a:ea typeface="Calibri" panose="020F0502020204030204" pitchFamily="34" charset="0"/>
              </a:rPr>
              <a:t>based on  highest     				                                                                   frequency and Opinions (English) 		                                                                                                                                                                                                      						text analysis package(Figure 2)</a:t>
            </a:r>
            <a:endParaRPr lang="en-US" sz="1800" dirty="0"/>
          </a:p>
        </p:txBody>
      </p:sp>
    </p:spTree>
    <p:extLst>
      <p:ext uri="{BB962C8B-B14F-4D97-AF65-F5344CB8AC3E}">
        <p14:creationId xmlns:p14="http://schemas.microsoft.com/office/powerpoint/2010/main" val="83439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6935234B-BB95-634F-8D60-5732B10FF00A}"/>
              </a:ext>
            </a:extLst>
          </p:cNvPr>
          <p:cNvGraphicFramePr/>
          <p:nvPr>
            <p:extLst>
              <p:ext uri="{D42A27DB-BD31-4B8C-83A1-F6EECF244321}">
                <p14:modId xmlns:p14="http://schemas.microsoft.com/office/powerpoint/2010/main" val="3439529018"/>
              </p:ext>
            </p:extLst>
          </p:nvPr>
        </p:nvGraphicFramePr>
        <p:xfrm>
          <a:off x="1105659" y="214313"/>
          <a:ext cx="9980682" cy="1042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a16="http://schemas.microsoft.com/office/drawing/2014/main" id="{8EB5C467-7BED-294E-9467-3674E023DEAE}"/>
              </a:ext>
            </a:extLst>
          </p:cNvPr>
          <p:cNvSpPr>
            <a:spLocks noGrp="1"/>
          </p:cNvSpPr>
          <p:nvPr>
            <p:ph idx="1"/>
          </p:nvPr>
        </p:nvSpPr>
        <p:spPr>
          <a:xfrm>
            <a:off x="1104899" y="1600200"/>
            <a:ext cx="10663767" cy="4572000"/>
          </a:xfrm>
        </p:spPr>
        <p:txBody>
          <a:bodyPr>
            <a:normAutofit/>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pic>
        <p:nvPicPr>
          <p:cNvPr id="7" name="Picture 6">
            <a:extLst>
              <a:ext uri="{FF2B5EF4-FFF2-40B4-BE49-F238E27FC236}">
                <a16:creationId xmlns:a16="http://schemas.microsoft.com/office/drawing/2014/main" id="{CC55225C-C8E6-4800-80CD-7D34A47A62C6}"/>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22841" y="1314450"/>
            <a:ext cx="7543335" cy="3750310"/>
          </a:xfrm>
          <a:prstGeom prst="rect">
            <a:avLst/>
          </a:prstGeom>
          <a:noFill/>
          <a:ln>
            <a:noFill/>
          </a:ln>
        </p:spPr>
      </p:pic>
      <p:pic>
        <p:nvPicPr>
          <p:cNvPr id="8" name="Picture 7">
            <a:extLst>
              <a:ext uri="{FF2B5EF4-FFF2-40B4-BE49-F238E27FC236}">
                <a16:creationId xmlns:a16="http://schemas.microsoft.com/office/drawing/2014/main" id="{79EF3D47-8E46-4825-A3EC-6DEFD5E97A38}"/>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691091" y="5341620"/>
            <a:ext cx="7543335" cy="1516380"/>
          </a:xfrm>
          <a:prstGeom prst="rect">
            <a:avLst/>
          </a:prstGeom>
          <a:noFill/>
          <a:ln>
            <a:noFill/>
          </a:ln>
        </p:spPr>
      </p:pic>
    </p:spTree>
    <p:extLst>
      <p:ext uri="{BB962C8B-B14F-4D97-AF65-F5344CB8AC3E}">
        <p14:creationId xmlns:p14="http://schemas.microsoft.com/office/powerpoint/2010/main" val="241618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8A04-CC56-472C-A010-351775D7322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A896841-4A5A-4B7C-835E-62309320FD9A}"/>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623" y="0"/>
            <a:ext cx="6725689" cy="3563592"/>
          </a:xfrm>
          <a:prstGeom prst="rect">
            <a:avLst/>
          </a:prstGeom>
          <a:noFill/>
          <a:ln>
            <a:noFill/>
          </a:ln>
        </p:spPr>
      </p:pic>
      <p:pic>
        <p:nvPicPr>
          <p:cNvPr id="5" name="Picture 4">
            <a:extLst>
              <a:ext uri="{FF2B5EF4-FFF2-40B4-BE49-F238E27FC236}">
                <a16:creationId xmlns:a16="http://schemas.microsoft.com/office/drawing/2014/main" id="{309F2EE2-778E-4479-9222-05971C338FC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27518" y="3639792"/>
            <a:ext cx="6193675" cy="3294408"/>
          </a:xfrm>
          <a:prstGeom prst="rect">
            <a:avLst/>
          </a:prstGeom>
          <a:noFill/>
          <a:ln>
            <a:noFill/>
          </a:ln>
        </p:spPr>
      </p:pic>
    </p:spTree>
    <p:extLst>
      <p:ext uri="{BB962C8B-B14F-4D97-AF65-F5344CB8AC3E}">
        <p14:creationId xmlns:p14="http://schemas.microsoft.com/office/powerpoint/2010/main" val="272221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3336</Words>
  <Application>Microsoft Macintosh PowerPoint</Application>
  <PresentationFormat>Widescreen</PresentationFormat>
  <Paragraphs>230</Paragraphs>
  <Slides>35</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Euphemia</vt:lpstr>
      <vt:lpstr>Plantagenet Cherokee</vt:lpstr>
      <vt:lpstr>Symbol</vt:lpstr>
      <vt:lpstr>Times</vt:lpstr>
      <vt:lpstr>Times New Roman</vt:lpstr>
      <vt:lpstr>Wingdings</vt:lpstr>
      <vt:lpstr>Academic Literature 16x9</vt:lpstr>
      <vt:lpstr>Text Analytics on Customer’s reviews on Amazon Products  AGENO SCHOOL OF BUSINESS  Golden Gate University  MSBA 327- Text Analytics        Xiaowei Guan, Ph.D.  Fall 2020                                Buse Bastug, SID: 0598594   Reena Sehitya​, SID: 0597218​ 12/20/2020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Output</vt:lpstr>
      <vt:lpstr>PowerPoint Presentation</vt:lpstr>
      <vt:lpstr>PowerPoint Presentation</vt:lpstr>
      <vt:lpstr>PowerPoint Presentation</vt:lpstr>
      <vt:lpstr>PowerPoint Presentation</vt:lpstr>
      <vt:lpstr>PowerPoint Presentation</vt:lpstr>
      <vt:lpstr>PowerPoint Presentation</vt:lpstr>
      <vt:lpstr>Data Cleaning &amp; Pre-processing: (Reena) </vt:lpstr>
      <vt:lpstr>Data Cleaning &amp; Pre-processing contd.: (Reena)</vt:lpstr>
      <vt:lpstr>Exploratory Data Analysis (Reena)</vt:lpstr>
      <vt:lpstr>Exploratory Data Analysis  contd. (Reena)</vt:lpstr>
      <vt:lpstr>Exploratory Data Analysis  contd. (Reena)</vt:lpstr>
      <vt:lpstr>Exploratory Data Analysis  contd. (Reena)</vt:lpstr>
      <vt:lpstr> Predictive Modeling using ML algorithms (Reena) </vt:lpstr>
      <vt:lpstr>   Model Results: Logistic Regression &amp; Random Forest model with two labels (Reena) </vt:lpstr>
      <vt:lpstr>   Model Results: Logistic Regression &amp; Random Forest model with three labels (Reena) </vt:lpstr>
      <vt:lpstr>Model Interpretation (Reena)</vt:lpstr>
      <vt:lpstr>     Final Conclusion (Buse, Reena) </vt:lpstr>
      <vt:lpstr>     Final Conclusion  contd. (Buse, Reena) </vt:lpstr>
      <vt:lpstr>Recommendation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 on Customer’s reviews on Amazon Products  AGENO SCHOOL OF BUSINESS  Golden Gate University  MSBA 327- Text Analytics        Xiaowei Guan, Ph.D.  Fall 2020                                Buse Bastug, SID: 0598594   Reena Sehitya​, SID: 0597218​ 12/20/2020   </dc:title>
  <dc:creator>Reena Sehitya</dc:creator>
  <cp:lastModifiedBy>Reena Sehitya</cp:lastModifiedBy>
  <cp:revision>1</cp:revision>
  <dcterms:created xsi:type="dcterms:W3CDTF">2020-12-20T22:38:30Z</dcterms:created>
  <dcterms:modified xsi:type="dcterms:W3CDTF">2020-12-20T22:40:00Z</dcterms:modified>
</cp:coreProperties>
</file>