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2" r:id="rId5"/>
    <p:sldId id="270" r:id="rId6"/>
    <p:sldId id="276" r:id="rId7"/>
    <p:sldId id="278" r:id="rId8"/>
    <p:sldId id="282" r:id="rId9"/>
    <p:sldId id="284" r:id="rId10"/>
    <p:sldId id="285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ia, Amit" initials="BA" lastIdx="1" clrIdx="0">
    <p:extLst>
      <p:ext uri="{19B8F6BF-5375-455C-9EA6-DF929625EA0E}">
        <p15:presenceInfo xmlns:p15="http://schemas.microsoft.com/office/powerpoint/2012/main" userId="S::ambhatia@paypal.com::4e5616db-f265-4f4a-8717-ee0bbdf27a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9" autoAdjust="0"/>
    <p:restoredTop sz="95207" autoAdjust="0"/>
  </p:normalViewPr>
  <p:slideViewPr>
    <p:cSldViewPr snapToGrid="0" showGuides="1">
      <p:cViewPr varScale="1">
        <p:scale>
          <a:sx n="154" d="100"/>
          <a:sy n="154" d="100"/>
        </p:scale>
        <p:origin x="7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A2D99-0F59-439D-B3D1-0DC021B4FE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F7510C-D109-4069-AF1F-2104C7B02E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102A89A1-EF5B-4670-9E3E-4A41A484D182}" type="parTrans" cxnId="{56AFC305-F0EE-439A-A654-EBB1EA190E00}">
      <dgm:prSet/>
      <dgm:spPr/>
      <dgm:t>
        <a:bodyPr/>
        <a:lstStyle/>
        <a:p>
          <a:endParaRPr lang="en-US"/>
        </a:p>
      </dgm:t>
    </dgm:pt>
    <dgm:pt modelId="{B795CB96-C1A9-4121-BE4D-5E6433495237}" type="sibTrans" cxnId="{56AFC305-F0EE-439A-A654-EBB1EA190E00}">
      <dgm:prSet/>
      <dgm:spPr/>
      <dgm:t>
        <a:bodyPr/>
        <a:lstStyle/>
        <a:p>
          <a:endParaRPr lang="en-US"/>
        </a:p>
      </dgm:t>
    </dgm:pt>
    <dgm:pt modelId="{5D5BEF41-5F00-41F5-9CFB-2A68476CC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Attrition &amp; Performance dataset features </a:t>
          </a:r>
        </a:p>
      </dgm:t>
    </dgm:pt>
    <dgm:pt modelId="{F65E7F4F-2EC7-4C45-8275-A862A5E0F950}" type="parTrans" cxnId="{F2747057-DBF4-4F34-B0C2-78077E66CA33}">
      <dgm:prSet/>
      <dgm:spPr/>
      <dgm:t>
        <a:bodyPr/>
        <a:lstStyle/>
        <a:p>
          <a:endParaRPr lang="en-US"/>
        </a:p>
      </dgm:t>
    </dgm:pt>
    <dgm:pt modelId="{FFFAFCAF-73F6-460F-B5DC-001EB48B9307}" type="sibTrans" cxnId="{F2747057-DBF4-4F34-B0C2-78077E66CA33}">
      <dgm:prSet/>
      <dgm:spPr/>
      <dgm:t>
        <a:bodyPr/>
        <a:lstStyle/>
        <a:p>
          <a:endParaRPr lang="en-US"/>
        </a:p>
      </dgm:t>
    </dgm:pt>
    <dgm:pt modelId="{37BE5F02-EBBA-4591-AF73-2019727F8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3E912A26-B38D-4E56-B1E8-E5E4832E7408}" type="parTrans" cxnId="{647FEC9A-9438-44EC-AA5D-EC1858E3A974}">
      <dgm:prSet/>
      <dgm:spPr/>
      <dgm:t>
        <a:bodyPr/>
        <a:lstStyle/>
        <a:p>
          <a:endParaRPr lang="en-US"/>
        </a:p>
      </dgm:t>
    </dgm:pt>
    <dgm:pt modelId="{66993CB7-1BD8-48BD-B822-C961516E7C39}" type="sibTrans" cxnId="{647FEC9A-9438-44EC-AA5D-EC1858E3A974}">
      <dgm:prSet/>
      <dgm:spPr/>
      <dgm:t>
        <a:bodyPr/>
        <a:lstStyle/>
        <a:p>
          <a:endParaRPr lang="en-US"/>
        </a:p>
      </dgm:t>
    </dgm:pt>
    <dgm:pt modelId="{01143CDD-7F6C-4B02-8D03-BE3DB171DE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 for the dataset</a:t>
          </a:r>
        </a:p>
      </dgm:t>
    </dgm:pt>
    <dgm:pt modelId="{FFE9E413-EDBF-4765-B248-6700D1C9FC22}" type="parTrans" cxnId="{EF4F9159-91E1-43A1-B53C-D132552F33C8}">
      <dgm:prSet/>
      <dgm:spPr/>
      <dgm:t>
        <a:bodyPr/>
        <a:lstStyle/>
        <a:p>
          <a:endParaRPr lang="en-US"/>
        </a:p>
      </dgm:t>
    </dgm:pt>
    <dgm:pt modelId="{076C4AAB-81A1-4E96-B6EE-5469BD0BC73B}" type="sibTrans" cxnId="{EF4F9159-91E1-43A1-B53C-D132552F33C8}">
      <dgm:prSet/>
      <dgm:spPr/>
      <dgm:t>
        <a:bodyPr/>
        <a:lstStyle/>
        <a:p>
          <a:endParaRPr lang="en-US"/>
        </a:p>
      </dgm:t>
    </dgm:pt>
    <dgm:pt modelId="{B1A518A9-5CDB-4FF8-AB55-5C97616A7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Employee Attrition at the organization </a:t>
          </a:r>
        </a:p>
      </dgm:t>
    </dgm:pt>
    <dgm:pt modelId="{A70021B2-1394-487B-AF83-9B5CA69928E2}" type="parTrans" cxnId="{35FE79DE-07F3-454F-83F9-E2BCE72CC502}">
      <dgm:prSet/>
      <dgm:spPr/>
      <dgm:t>
        <a:bodyPr/>
        <a:lstStyle/>
        <a:p>
          <a:endParaRPr lang="en-US"/>
        </a:p>
      </dgm:t>
    </dgm:pt>
    <dgm:pt modelId="{6E635648-68CC-4211-B9F6-246AE0144F99}" type="sibTrans" cxnId="{35FE79DE-07F3-454F-83F9-E2BCE72CC502}">
      <dgm:prSet/>
      <dgm:spPr/>
      <dgm:t>
        <a:bodyPr/>
        <a:lstStyle/>
        <a:p>
          <a:endParaRPr lang="en-US"/>
        </a:p>
      </dgm:t>
    </dgm:pt>
    <dgm:pt modelId="{3F2B24C6-2A37-4D4F-9030-9C98752486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Prescribe a strategy to minimize attrition and retain top performers </a:t>
          </a:r>
        </a:p>
      </dgm:t>
    </dgm:pt>
    <dgm:pt modelId="{CBE5BB85-785F-4E25-B61A-25C28163FA53}" type="parTrans" cxnId="{1969FA5C-38A0-4EEB-B3C5-EAF32359211F}">
      <dgm:prSet/>
      <dgm:spPr/>
      <dgm:t>
        <a:bodyPr/>
        <a:lstStyle/>
        <a:p>
          <a:endParaRPr lang="en-US"/>
        </a:p>
      </dgm:t>
    </dgm:pt>
    <dgm:pt modelId="{FBD0E5F5-7D84-4489-85FF-9390136503C1}" type="sibTrans" cxnId="{1969FA5C-38A0-4EEB-B3C5-EAF32359211F}">
      <dgm:prSet/>
      <dgm:spPr/>
      <dgm:t>
        <a:bodyPr/>
        <a:lstStyle/>
        <a:p>
          <a:endParaRPr lang="en-US"/>
        </a:p>
      </dgm:t>
    </dgm:pt>
    <dgm:pt modelId="{C91E998E-3E97-4480-825B-0A5297AFFA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74B563B9-E26B-4A5B-9A46-5181DEAD3A26}" type="parTrans" cxnId="{1346F08F-630F-41CF-9C9A-3643DCB3B92A}">
      <dgm:prSet/>
      <dgm:spPr/>
      <dgm:t>
        <a:bodyPr/>
        <a:lstStyle/>
        <a:p>
          <a:endParaRPr lang="en-US"/>
        </a:p>
      </dgm:t>
    </dgm:pt>
    <dgm:pt modelId="{31D17C0B-A9D0-4742-B522-E9E94E4DAB7D}" type="sibTrans" cxnId="{1346F08F-630F-41CF-9C9A-3643DCB3B92A}">
      <dgm:prSet/>
      <dgm:spPr/>
      <dgm:t>
        <a:bodyPr/>
        <a:lstStyle/>
        <a:p>
          <a:endParaRPr lang="en-US"/>
        </a:p>
      </dgm:t>
    </dgm:pt>
    <dgm:pt modelId="{9EF24C39-2E17-41BE-A007-3818354898FF}" type="pres">
      <dgm:prSet presAssocID="{6E6A2D99-0F59-439D-B3D1-0DC021B4FE2D}" presName="root" presStyleCnt="0">
        <dgm:presLayoutVars>
          <dgm:dir/>
          <dgm:resizeHandles val="exact"/>
        </dgm:presLayoutVars>
      </dgm:prSet>
      <dgm:spPr/>
    </dgm:pt>
    <dgm:pt modelId="{608A22FC-2DAB-4481-A289-DF55F7070656}" type="pres">
      <dgm:prSet presAssocID="{48F7510C-D109-4069-AF1F-2104C7B02E27}" presName="compNode" presStyleCnt="0"/>
      <dgm:spPr/>
    </dgm:pt>
    <dgm:pt modelId="{F03D5443-8A49-46D8-8DF8-73B926A41E35}" type="pres">
      <dgm:prSet presAssocID="{48F7510C-D109-4069-AF1F-2104C7B02E27}" presName="bgRect" presStyleLbl="bgShp" presStyleIdx="0" presStyleCnt="7"/>
      <dgm:spPr/>
    </dgm:pt>
    <dgm:pt modelId="{08C4F95F-4819-4514-97A0-5BD9061EA6C4}" type="pres">
      <dgm:prSet presAssocID="{48F7510C-D109-4069-AF1F-2104C7B02E2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7B3B1AF-EF68-4E2C-81C5-B2EA7149ABA0}" type="pres">
      <dgm:prSet presAssocID="{48F7510C-D109-4069-AF1F-2104C7B02E27}" presName="spaceRect" presStyleCnt="0"/>
      <dgm:spPr/>
    </dgm:pt>
    <dgm:pt modelId="{E25D77B3-E144-48A9-83A3-F031F13561D1}" type="pres">
      <dgm:prSet presAssocID="{48F7510C-D109-4069-AF1F-2104C7B02E27}" presName="parTx" presStyleLbl="revTx" presStyleIdx="0" presStyleCnt="7">
        <dgm:presLayoutVars>
          <dgm:chMax val="0"/>
          <dgm:chPref val="0"/>
        </dgm:presLayoutVars>
      </dgm:prSet>
      <dgm:spPr/>
    </dgm:pt>
    <dgm:pt modelId="{55C06700-D577-4C60-B2F1-46DCEC4D9928}" type="pres">
      <dgm:prSet presAssocID="{B795CB96-C1A9-4121-BE4D-5E6433495237}" presName="sibTrans" presStyleCnt="0"/>
      <dgm:spPr/>
    </dgm:pt>
    <dgm:pt modelId="{D16C91E0-2706-4C46-863A-66637FD5D957}" type="pres">
      <dgm:prSet presAssocID="{5D5BEF41-5F00-41F5-9CFB-2A68476CC9B6}" presName="compNode" presStyleCnt="0"/>
      <dgm:spPr/>
    </dgm:pt>
    <dgm:pt modelId="{73067849-4BF1-4FEB-BB1C-88FBD9385A0D}" type="pres">
      <dgm:prSet presAssocID="{5D5BEF41-5F00-41F5-9CFB-2A68476CC9B6}" presName="bgRect" presStyleLbl="bgShp" presStyleIdx="1" presStyleCnt="7"/>
      <dgm:spPr/>
    </dgm:pt>
    <dgm:pt modelId="{B9425435-E35B-4A0A-991C-8BD8718B5054}" type="pres">
      <dgm:prSet presAssocID="{5D5BEF41-5F00-41F5-9CFB-2A68476CC9B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886EAD1-5058-48D5-888C-E4B41029F63D}" type="pres">
      <dgm:prSet presAssocID="{5D5BEF41-5F00-41F5-9CFB-2A68476CC9B6}" presName="spaceRect" presStyleCnt="0"/>
      <dgm:spPr/>
    </dgm:pt>
    <dgm:pt modelId="{147A7C7F-A948-4AF2-B6EE-77CFBA0E89C1}" type="pres">
      <dgm:prSet presAssocID="{5D5BEF41-5F00-41F5-9CFB-2A68476CC9B6}" presName="parTx" presStyleLbl="revTx" presStyleIdx="1" presStyleCnt="7">
        <dgm:presLayoutVars>
          <dgm:chMax val="0"/>
          <dgm:chPref val="0"/>
        </dgm:presLayoutVars>
      </dgm:prSet>
      <dgm:spPr/>
    </dgm:pt>
    <dgm:pt modelId="{5D11B8F3-F407-4D58-9590-C164FE31E110}" type="pres">
      <dgm:prSet presAssocID="{FFFAFCAF-73F6-460F-B5DC-001EB48B9307}" presName="sibTrans" presStyleCnt="0"/>
      <dgm:spPr/>
    </dgm:pt>
    <dgm:pt modelId="{CF6799BB-AF66-41A0-BADC-407820F8E7DD}" type="pres">
      <dgm:prSet presAssocID="{37BE5F02-EBBA-4591-AF73-2019727F840F}" presName="compNode" presStyleCnt="0"/>
      <dgm:spPr/>
    </dgm:pt>
    <dgm:pt modelId="{F27873A1-F90D-4514-B84B-A8CBDCF64D83}" type="pres">
      <dgm:prSet presAssocID="{37BE5F02-EBBA-4591-AF73-2019727F840F}" presName="bgRect" presStyleLbl="bgShp" presStyleIdx="2" presStyleCnt="7"/>
      <dgm:spPr/>
    </dgm:pt>
    <dgm:pt modelId="{78713932-8097-4A86-ACB3-93C007099D72}" type="pres">
      <dgm:prSet presAssocID="{37BE5F02-EBBA-4591-AF73-2019727F840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94C350B-930C-467B-9EF3-F747BE5E772C}" type="pres">
      <dgm:prSet presAssocID="{37BE5F02-EBBA-4591-AF73-2019727F840F}" presName="spaceRect" presStyleCnt="0"/>
      <dgm:spPr/>
    </dgm:pt>
    <dgm:pt modelId="{BB114FEB-2C99-44F1-BFD2-D870051F8238}" type="pres">
      <dgm:prSet presAssocID="{37BE5F02-EBBA-4591-AF73-2019727F840F}" presName="parTx" presStyleLbl="revTx" presStyleIdx="2" presStyleCnt="7">
        <dgm:presLayoutVars>
          <dgm:chMax val="0"/>
          <dgm:chPref val="0"/>
        </dgm:presLayoutVars>
      </dgm:prSet>
      <dgm:spPr/>
    </dgm:pt>
    <dgm:pt modelId="{D34DF788-8979-498B-B1C1-02FB6F5D44FA}" type="pres">
      <dgm:prSet presAssocID="{66993CB7-1BD8-48BD-B822-C961516E7C39}" presName="sibTrans" presStyleCnt="0"/>
      <dgm:spPr/>
    </dgm:pt>
    <dgm:pt modelId="{F22D9DAF-1F41-4F3F-992F-2969B6510AB3}" type="pres">
      <dgm:prSet presAssocID="{01143CDD-7F6C-4B02-8D03-BE3DB171DECA}" presName="compNode" presStyleCnt="0"/>
      <dgm:spPr/>
    </dgm:pt>
    <dgm:pt modelId="{D9D1A0C4-1E51-4C5C-892B-57E116249900}" type="pres">
      <dgm:prSet presAssocID="{01143CDD-7F6C-4B02-8D03-BE3DB171DECA}" presName="bgRect" presStyleLbl="bgShp" presStyleIdx="3" presStyleCnt="7"/>
      <dgm:spPr/>
    </dgm:pt>
    <dgm:pt modelId="{16499E09-C61E-4A57-AE18-436728F1E1C9}" type="pres">
      <dgm:prSet presAssocID="{01143CDD-7F6C-4B02-8D03-BE3DB171DEC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B699468-4F2A-4AE7-A811-31331A0FE426}" type="pres">
      <dgm:prSet presAssocID="{01143CDD-7F6C-4B02-8D03-BE3DB171DECA}" presName="spaceRect" presStyleCnt="0"/>
      <dgm:spPr/>
    </dgm:pt>
    <dgm:pt modelId="{F69BE0FF-CCE3-4415-9886-EC910149FB13}" type="pres">
      <dgm:prSet presAssocID="{01143CDD-7F6C-4B02-8D03-BE3DB171DECA}" presName="parTx" presStyleLbl="revTx" presStyleIdx="3" presStyleCnt="7">
        <dgm:presLayoutVars>
          <dgm:chMax val="0"/>
          <dgm:chPref val="0"/>
        </dgm:presLayoutVars>
      </dgm:prSet>
      <dgm:spPr/>
    </dgm:pt>
    <dgm:pt modelId="{5A238989-7588-4EA1-B7EC-65129AF0F3B6}" type="pres">
      <dgm:prSet presAssocID="{076C4AAB-81A1-4E96-B6EE-5469BD0BC73B}" presName="sibTrans" presStyleCnt="0"/>
      <dgm:spPr/>
    </dgm:pt>
    <dgm:pt modelId="{4B23C18D-DA0D-45DD-9C68-72E022938B1F}" type="pres">
      <dgm:prSet presAssocID="{B1A518A9-5CDB-4FF8-AB55-5C97616A79B1}" presName="compNode" presStyleCnt="0"/>
      <dgm:spPr/>
    </dgm:pt>
    <dgm:pt modelId="{60847313-E619-4D38-BC9F-F9249D6315E8}" type="pres">
      <dgm:prSet presAssocID="{B1A518A9-5CDB-4FF8-AB55-5C97616A79B1}" presName="bgRect" presStyleLbl="bgShp" presStyleIdx="4" presStyleCnt="7"/>
      <dgm:spPr/>
    </dgm:pt>
    <dgm:pt modelId="{FAD118AD-75A2-48B9-AA2F-5D519E73F076}" type="pres">
      <dgm:prSet presAssocID="{B1A518A9-5CDB-4FF8-AB55-5C97616A79B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2706AFAC-4B8E-42A9-ABEA-213AE30EB300}" type="pres">
      <dgm:prSet presAssocID="{B1A518A9-5CDB-4FF8-AB55-5C97616A79B1}" presName="spaceRect" presStyleCnt="0"/>
      <dgm:spPr/>
    </dgm:pt>
    <dgm:pt modelId="{ED8B72B2-8480-4500-99F9-3029970EC6F1}" type="pres">
      <dgm:prSet presAssocID="{B1A518A9-5CDB-4FF8-AB55-5C97616A79B1}" presName="parTx" presStyleLbl="revTx" presStyleIdx="4" presStyleCnt="7">
        <dgm:presLayoutVars>
          <dgm:chMax val="0"/>
          <dgm:chPref val="0"/>
        </dgm:presLayoutVars>
      </dgm:prSet>
      <dgm:spPr/>
    </dgm:pt>
    <dgm:pt modelId="{0F82A147-D2B2-4B0D-B3A9-76783F6F838B}" type="pres">
      <dgm:prSet presAssocID="{6E635648-68CC-4211-B9F6-246AE0144F99}" presName="sibTrans" presStyleCnt="0"/>
      <dgm:spPr/>
    </dgm:pt>
    <dgm:pt modelId="{5F27E34A-8E27-467A-B4BE-9B067DCAAA45}" type="pres">
      <dgm:prSet presAssocID="{3F2B24C6-2A37-4D4F-9030-9C98752486DC}" presName="compNode" presStyleCnt="0"/>
      <dgm:spPr/>
    </dgm:pt>
    <dgm:pt modelId="{E01657EF-392D-439A-B066-F8A762E01BF8}" type="pres">
      <dgm:prSet presAssocID="{3F2B24C6-2A37-4D4F-9030-9C98752486DC}" presName="bgRect" presStyleLbl="bgShp" presStyleIdx="5" presStyleCnt="7"/>
      <dgm:spPr/>
    </dgm:pt>
    <dgm:pt modelId="{480ADCF1-FD01-4A6A-AA2C-371DF6452290}" type="pres">
      <dgm:prSet presAssocID="{3F2B24C6-2A37-4D4F-9030-9C98752486D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561B1E6-6B4F-45EF-BF9E-48BA3C66E626}" type="pres">
      <dgm:prSet presAssocID="{3F2B24C6-2A37-4D4F-9030-9C98752486DC}" presName="spaceRect" presStyleCnt="0"/>
      <dgm:spPr/>
    </dgm:pt>
    <dgm:pt modelId="{8313A449-3DDD-4F52-9CF2-C3D9770BAD19}" type="pres">
      <dgm:prSet presAssocID="{3F2B24C6-2A37-4D4F-9030-9C98752486DC}" presName="parTx" presStyleLbl="revTx" presStyleIdx="5" presStyleCnt="7">
        <dgm:presLayoutVars>
          <dgm:chMax val="0"/>
          <dgm:chPref val="0"/>
        </dgm:presLayoutVars>
      </dgm:prSet>
      <dgm:spPr/>
    </dgm:pt>
    <dgm:pt modelId="{987D421C-460D-4152-A4D1-574E28D7B8E5}" type="pres">
      <dgm:prSet presAssocID="{FBD0E5F5-7D84-4489-85FF-9390136503C1}" presName="sibTrans" presStyleCnt="0"/>
      <dgm:spPr/>
    </dgm:pt>
    <dgm:pt modelId="{3358D2AA-4BF7-47C6-AF32-EFE7BFF5237A}" type="pres">
      <dgm:prSet presAssocID="{C91E998E-3E97-4480-825B-0A5297AFFA4E}" presName="compNode" presStyleCnt="0"/>
      <dgm:spPr/>
    </dgm:pt>
    <dgm:pt modelId="{365FB8BE-328D-4958-9290-02718DE6CE3C}" type="pres">
      <dgm:prSet presAssocID="{C91E998E-3E97-4480-825B-0A5297AFFA4E}" presName="bgRect" presStyleLbl="bgShp" presStyleIdx="6" presStyleCnt="7"/>
      <dgm:spPr/>
    </dgm:pt>
    <dgm:pt modelId="{8766E402-20F4-40E9-81E8-3DE471098485}" type="pres">
      <dgm:prSet presAssocID="{C91E998E-3E97-4480-825B-0A5297AFFA4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B7AACDB-D468-4E10-8388-D7310B616502}" type="pres">
      <dgm:prSet presAssocID="{C91E998E-3E97-4480-825B-0A5297AFFA4E}" presName="spaceRect" presStyleCnt="0"/>
      <dgm:spPr/>
    </dgm:pt>
    <dgm:pt modelId="{05A626FE-795E-4B1B-9A41-C4CA1567FEFB}" type="pres">
      <dgm:prSet presAssocID="{C91E998E-3E97-4480-825B-0A5297AFFA4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6AFC305-F0EE-439A-A654-EBB1EA190E00}" srcId="{6E6A2D99-0F59-439D-B3D1-0DC021B4FE2D}" destId="{48F7510C-D109-4069-AF1F-2104C7B02E27}" srcOrd="0" destOrd="0" parTransId="{102A89A1-EF5B-4670-9E3E-4A41A484D182}" sibTransId="{B795CB96-C1A9-4121-BE4D-5E6433495237}"/>
    <dgm:cxn modelId="{EBFA8855-2CFC-40C5-9417-8346A9E69B84}" type="presOf" srcId="{01143CDD-7F6C-4B02-8D03-BE3DB171DECA}" destId="{F69BE0FF-CCE3-4415-9886-EC910149FB13}" srcOrd="0" destOrd="0" presId="urn:microsoft.com/office/officeart/2018/2/layout/IconVerticalSolidList"/>
    <dgm:cxn modelId="{F2747057-DBF4-4F34-B0C2-78077E66CA33}" srcId="{6E6A2D99-0F59-439D-B3D1-0DC021B4FE2D}" destId="{5D5BEF41-5F00-41F5-9CFB-2A68476CC9B6}" srcOrd="1" destOrd="0" parTransId="{F65E7F4F-2EC7-4C45-8275-A862A5E0F950}" sibTransId="{FFFAFCAF-73F6-460F-B5DC-001EB48B9307}"/>
    <dgm:cxn modelId="{D97BDD58-0EA9-4F64-96F0-B68ABB4D4EE5}" type="presOf" srcId="{5D5BEF41-5F00-41F5-9CFB-2A68476CC9B6}" destId="{147A7C7F-A948-4AF2-B6EE-77CFBA0E89C1}" srcOrd="0" destOrd="0" presId="urn:microsoft.com/office/officeart/2018/2/layout/IconVerticalSolidList"/>
    <dgm:cxn modelId="{EF4F9159-91E1-43A1-B53C-D132552F33C8}" srcId="{6E6A2D99-0F59-439D-B3D1-0DC021B4FE2D}" destId="{01143CDD-7F6C-4B02-8D03-BE3DB171DECA}" srcOrd="3" destOrd="0" parTransId="{FFE9E413-EDBF-4765-B248-6700D1C9FC22}" sibTransId="{076C4AAB-81A1-4E96-B6EE-5469BD0BC73B}"/>
    <dgm:cxn modelId="{1969FA5C-38A0-4EEB-B3C5-EAF32359211F}" srcId="{6E6A2D99-0F59-439D-B3D1-0DC021B4FE2D}" destId="{3F2B24C6-2A37-4D4F-9030-9C98752486DC}" srcOrd="5" destOrd="0" parTransId="{CBE5BB85-785F-4E25-B61A-25C28163FA53}" sibTransId="{FBD0E5F5-7D84-4489-85FF-9390136503C1}"/>
    <dgm:cxn modelId="{3295585E-4DDF-4ECA-A9F6-8B53D25D9A0D}" type="presOf" srcId="{37BE5F02-EBBA-4591-AF73-2019727F840F}" destId="{BB114FEB-2C99-44F1-BFD2-D870051F8238}" srcOrd="0" destOrd="0" presId="urn:microsoft.com/office/officeart/2018/2/layout/IconVerticalSolidList"/>
    <dgm:cxn modelId="{8AC11966-FCA9-4A72-B434-C097FCB9D49C}" type="presOf" srcId="{C91E998E-3E97-4480-825B-0A5297AFFA4E}" destId="{05A626FE-795E-4B1B-9A41-C4CA1567FEFB}" srcOrd="0" destOrd="0" presId="urn:microsoft.com/office/officeart/2018/2/layout/IconVerticalSolidList"/>
    <dgm:cxn modelId="{7B988F6A-6F64-4C6C-A09D-83A4F9AAA124}" type="presOf" srcId="{B1A518A9-5CDB-4FF8-AB55-5C97616A79B1}" destId="{ED8B72B2-8480-4500-99F9-3029970EC6F1}" srcOrd="0" destOrd="0" presId="urn:microsoft.com/office/officeart/2018/2/layout/IconVerticalSolidList"/>
    <dgm:cxn modelId="{1346F08F-630F-41CF-9C9A-3643DCB3B92A}" srcId="{6E6A2D99-0F59-439D-B3D1-0DC021B4FE2D}" destId="{C91E998E-3E97-4480-825B-0A5297AFFA4E}" srcOrd="6" destOrd="0" parTransId="{74B563B9-E26B-4A5B-9A46-5181DEAD3A26}" sibTransId="{31D17C0B-A9D0-4742-B522-E9E94E4DAB7D}"/>
    <dgm:cxn modelId="{1A379496-F46F-4F5D-8D76-5DEE1DB6181B}" type="presOf" srcId="{48F7510C-D109-4069-AF1F-2104C7B02E27}" destId="{E25D77B3-E144-48A9-83A3-F031F13561D1}" srcOrd="0" destOrd="0" presId="urn:microsoft.com/office/officeart/2018/2/layout/IconVerticalSolidList"/>
    <dgm:cxn modelId="{647FEC9A-9438-44EC-AA5D-EC1858E3A974}" srcId="{6E6A2D99-0F59-439D-B3D1-0DC021B4FE2D}" destId="{37BE5F02-EBBA-4591-AF73-2019727F840F}" srcOrd="2" destOrd="0" parTransId="{3E912A26-B38D-4E56-B1E8-E5E4832E7408}" sibTransId="{66993CB7-1BD8-48BD-B822-C961516E7C39}"/>
    <dgm:cxn modelId="{1B3833A8-2317-4E8A-A63D-0FA4779B8BD1}" type="presOf" srcId="{6E6A2D99-0F59-439D-B3D1-0DC021B4FE2D}" destId="{9EF24C39-2E17-41BE-A007-3818354898FF}" srcOrd="0" destOrd="0" presId="urn:microsoft.com/office/officeart/2018/2/layout/IconVerticalSolidList"/>
    <dgm:cxn modelId="{35FE79DE-07F3-454F-83F9-E2BCE72CC502}" srcId="{6E6A2D99-0F59-439D-B3D1-0DC021B4FE2D}" destId="{B1A518A9-5CDB-4FF8-AB55-5C97616A79B1}" srcOrd="4" destOrd="0" parTransId="{A70021B2-1394-487B-AF83-9B5CA69928E2}" sibTransId="{6E635648-68CC-4211-B9F6-246AE0144F99}"/>
    <dgm:cxn modelId="{B0EB00EE-846D-4E4D-8734-A437914E9FD7}" type="presOf" srcId="{3F2B24C6-2A37-4D4F-9030-9C98752486DC}" destId="{8313A449-3DDD-4F52-9CF2-C3D9770BAD19}" srcOrd="0" destOrd="0" presId="urn:microsoft.com/office/officeart/2018/2/layout/IconVerticalSolidList"/>
    <dgm:cxn modelId="{FBF3E9A6-315F-4C2B-A1DE-7C4AAB95FF59}" type="presParOf" srcId="{9EF24C39-2E17-41BE-A007-3818354898FF}" destId="{608A22FC-2DAB-4481-A289-DF55F7070656}" srcOrd="0" destOrd="0" presId="urn:microsoft.com/office/officeart/2018/2/layout/IconVerticalSolidList"/>
    <dgm:cxn modelId="{2ECD635D-D2D0-431F-94F2-D12D9BCE94B8}" type="presParOf" srcId="{608A22FC-2DAB-4481-A289-DF55F7070656}" destId="{F03D5443-8A49-46D8-8DF8-73B926A41E35}" srcOrd="0" destOrd="0" presId="urn:microsoft.com/office/officeart/2018/2/layout/IconVerticalSolidList"/>
    <dgm:cxn modelId="{92E7A559-1D17-457B-B33E-AA96E5174A52}" type="presParOf" srcId="{608A22FC-2DAB-4481-A289-DF55F7070656}" destId="{08C4F95F-4819-4514-97A0-5BD9061EA6C4}" srcOrd="1" destOrd="0" presId="urn:microsoft.com/office/officeart/2018/2/layout/IconVerticalSolidList"/>
    <dgm:cxn modelId="{D65846C7-EEA7-4B5E-9A80-B5D4E8A7B6E5}" type="presParOf" srcId="{608A22FC-2DAB-4481-A289-DF55F7070656}" destId="{D7B3B1AF-EF68-4E2C-81C5-B2EA7149ABA0}" srcOrd="2" destOrd="0" presId="urn:microsoft.com/office/officeart/2018/2/layout/IconVerticalSolidList"/>
    <dgm:cxn modelId="{CD0DDC0E-B560-44D1-8654-D8C8EA27A77A}" type="presParOf" srcId="{608A22FC-2DAB-4481-A289-DF55F7070656}" destId="{E25D77B3-E144-48A9-83A3-F031F13561D1}" srcOrd="3" destOrd="0" presId="urn:microsoft.com/office/officeart/2018/2/layout/IconVerticalSolidList"/>
    <dgm:cxn modelId="{9A386A08-D10B-486F-B442-5E576709C8FC}" type="presParOf" srcId="{9EF24C39-2E17-41BE-A007-3818354898FF}" destId="{55C06700-D577-4C60-B2F1-46DCEC4D9928}" srcOrd="1" destOrd="0" presId="urn:microsoft.com/office/officeart/2018/2/layout/IconVerticalSolidList"/>
    <dgm:cxn modelId="{425B2DB7-30AB-4E03-9C70-F90D5A12CDA9}" type="presParOf" srcId="{9EF24C39-2E17-41BE-A007-3818354898FF}" destId="{D16C91E0-2706-4C46-863A-66637FD5D957}" srcOrd="2" destOrd="0" presId="urn:microsoft.com/office/officeart/2018/2/layout/IconVerticalSolidList"/>
    <dgm:cxn modelId="{74CB4060-2371-4B41-878D-FA0C3D729921}" type="presParOf" srcId="{D16C91E0-2706-4C46-863A-66637FD5D957}" destId="{73067849-4BF1-4FEB-BB1C-88FBD9385A0D}" srcOrd="0" destOrd="0" presId="urn:microsoft.com/office/officeart/2018/2/layout/IconVerticalSolidList"/>
    <dgm:cxn modelId="{81515B02-046C-4405-ABB8-09493B0A7D58}" type="presParOf" srcId="{D16C91E0-2706-4C46-863A-66637FD5D957}" destId="{B9425435-E35B-4A0A-991C-8BD8718B5054}" srcOrd="1" destOrd="0" presId="urn:microsoft.com/office/officeart/2018/2/layout/IconVerticalSolidList"/>
    <dgm:cxn modelId="{B30D1FA9-BE8A-4404-B911-F782C0E516E5}" type="presParOf" srcId="{D16C91E0-2706-4C46-863A-66637FD5D957}" destId="{D886EAD1-5058-48D5-888C-E4B41029F63D}" srcOrd="2" destOrd="0" presId="urn:microsoft.com/office/officeart/2018/2/layout/IconVerticalSolidList"/>
    <dgm:cxn modelId="{42ACFABF-C826-4423-8799-3DFF77683DEA}" type="presParOf" srcId="{D16C91E0-2706-4C46-863A-66637FD5D957}" destId="{147A7C7F-A948-4AF2-B6EE-77CFBA0E89C1}" srcOrd="3" destOrd="0" presId="urn:microsoft.com/office/officeart/2018/2/layout/IconVerticalSolidList"/>
    <dgm:cxn modelId="{A7E1CC4B-C9C8-4532-BA1C-D6BF479B1A6F}" type="presParOf" srcId="{9EF24C39-2E17-41BE-A007-3818354898FF}" destId="{5D11B8F3-F407-4D58-9590-C164FE31E110}" srcOrd="3" destOrd="0" presId="urn:microsoft.com/office/officeart/2018/2/layout/IconVerticalSolidList"/>
    <dgm:cxn modelId="{2C97A7DC-40B2-4B33-BC06-CA9F1E2F1B62}" type="presParOf" srcId="{9EF24C39-2E17-41BE-A007-3818354898FF}" destId="{CF6799BB-AF66-41A0-BADC-407820F8E7DD}" srcOrd="4" destOrd="0" presId="urn:microsoft.com/office/officeart/2018/2/layout/IconVerticalSolidList"/>
    <dgm:cxn modelId="{04CF7D8A-6B56-44CC-AA2A-27A43C28A4AF}" type="presParOf" srcId="{CF6799BB-AF66-41A0-BADC-407820F8E7DD}" destId="{F27873A1-F90D-4514-B84B-A8CBDCF64D83}" srcOrd="0" destOrd="0" presId="urn:microsoft.com/office/officeart/2018/2/layout/IconVerticalSolidList"/>
    <dgm:cxn modelId="{5FD8710B-F920-4249-9767-54F10118ECFD}" type="presParOf" srcId="{CF6799BB-AF66-41A0-BADC-407820F8E7DD}" destId="{78713932-8097-4A86-ACB3-93C007099D72}" srcOrd="1" destOrd="0" presId="urn:microsoft.com/office/officeart/2018/2/layout/IconVerticalSolidList"/>
    <dgm:cxn modelId="{ABCA1D61-9C1D-445B-8ED7-0BBF4B64B98B}" type="presParOf" srcId="{CF6799BB-AF66-41A0-BADC-407820F8E7DD}" destId="{C94C350B-930C-467B-9EF3-F747BE5E772C}" srcOrd="2" destOrd="0" presId="urn:microsoft.com/office/officeart/2018/2/layout/IconVerticalSolidList"/>
    <dgm:cxn modelId="{FF2C6DA4-C5F0-4E25-8763-7C17DF65A7FD}" type="presParOf" srcId="{CF6799BB-AF66-41A0-BADC-407820F8E7DD}" destId="{BB114FEB-2C99-44F1-BFD2-D870051F8238}" srcOrd="3" destOrd="0" presId="urn:microsoft.com/office/officeart/2018/2/layout/IconVerticalSolidList"/>
    <dgm:cxn modelId="{DB2C7CD4-02E8-4F65-B1D0-3D414476AF72}" type="presParOf" srcId="{9EF24C39-2E17-41BE-A007-3818354898FF}" destId="{D34DF788-8979-498B-B1C1-02FB6F5D44FA}" srcOrd="5" destOrd="0" presId="urn:microsoft.com/office/officeart/2018/2/layout/IconVerticalSolidList"/>
    <dgm:cxn modelId="{0AD9C4B8-DEAC-484F-AC45-53EDF4F92EFF}" type="presParOf" srcId="{9EF24C39-2E17-41BE-A007-3818354898FF}" destId="{F22D9DAF-1F41-4F3F-992F-2969B6510AB3}" srcOrd="6" destOrd="0" presId="urn:microsoft.com/office/officeart/2018/2/layout/IconVerticalSolidList"/>
    <dgm:cxn modelId="{ADAB7F58-FF02-43B0-B66D-D7B33092ADF1}" type="presParOf" srcId="{F22D9DAF-1F41-4F3F-992F-2969B6510AB3}" destId="{D9D1A0C4-1E51-4C5C-892B-57E116249900}" srcOrd="0" destOrd="0" presId="urn:microsoft.com/office/officeart/2018/2/layout/IconVerticalSolidList"/>
    <dgm:cxn modelId="{7803FAA4-B747-4A9C-B6D2-B5B1FA239B0B}" type="presParOf" srcId="{F22D9DAF-1F41-4F3F-992F-2969B6510AB3}" destId="{16499E09-C61E-4A57-AE18-436728F1E1C9}" srcOrd="1" destOrd="0" presId="urn:microsoft.com/office/officeart/2018/2/layout/IconVerticalSolidList"/>
    <dgm:cxn modelId="{BB14D517-B66B-4238-B0F4-17800101C9EC}" type="presParOf" srcId="{F22D9DAF-1F41-4F3F-992F-2969B6510AB3}" destId="{BB699468-4F2A-4AE7-A811-31331A0FE426}" srcOrd="2" destOrd="0" presId="urn:microsoft.com/office/officeart/2018/2/layout/IconVerticalSolidList"/>
    <dgm:cxn modelId="{A30BA804-DAEF-4581-8CB6-2DBCE8529D65}" type="presParOf" srcId="{F22D9DAF-1F41-4F3F-992F-2969B6510AB3}" destId="{F69BE0FF-CCE3-4415-9886-EC910149FB13}" srcOrd="3" destOrd="0" presId="urn:microsoft.com/office/officeart/2018/2/layout/IconVerticalSolidList"/>
    <dgm:cxn modelId="{E6005C68-345D-4150-A966-8FC5007EBF0E}" type="presParOf" srcId="{9EF24C39-2E17-41BE-A007-3818354898FF}" destId="{5A238989-7588-4EA1-B7EC-65129AF0F3B6}" srcOrd="7" destOrd="0" presId="urn:microsoft.com/office/officeart/2018/2/layout/IconVerticalSolidList"/>
    <dgm:cxn modelId="{92FAECA2-F23F-4D15-8B55-6B1957A6B114}" type="presParOf" srcId="{9EF24C39-2E17-41BE-A007-3818354898FF}" destId="{4B23C18D-DA0D-45DD-9C68-72E022938B1F}" srcOrd="8" destOrd="0" presId="urn:microsoft.com/office/officeart/2018/2/layout/IconVerticalSolidList"/>
    <dgm:cxn modelId="{DE7FF46C-E3B3-4195-B4B3-0CF5EEFB46DE}" type="presParOf" srcId="{4B23C18D-DA0D-45DD-9C68-72E022938B1F}" destId="{60847313-E619-4D38-BC9F-F9249D6315E8}" srcOrd="0" destOrd="0" presId="urn:microsoft.com/office/officeart/2018/2/layout/IconVerticalSolidList"/>
    <dgm:cxn modelId="{707F3790-89E2-4CD7-9BFA-98AB48504395}" type="presParOf" srcId="{4B23C18D-DA0D-45DD-9C68-72E022938B1F}" destId="{FAD118AD-75A2-48B9-AA2F-5D519E73F076}" srcOrd="1" destOrd="0" presId="urn:microsoft.com/office/officeart/2018/2/layout/IconVerticalSolidList"/>
    <dgm:cxn modelId="{C8EA69E0-C619-4BB3-A1FA-A4A6248E0D2C}" type="presParOf" srcId="{4B23C18D-DA0D-45DD-9C68-72E022938B1F}" destId="{2706AFAC-4B8E-42A9-ABEA-213AE30EB300}" srcOrd="2" destOrd="0" presId="urn:microsoft.com/office/officeart/2018/2/layout/IconVerticalSolidList"/>
    <dgm:cxn modelId="{866D9165-C0E2-4C4B-9A7E-93116A87DD8E}" type="presParOf" srcId="{4B23C18D-DA0D-45DD-9C68-72E022938B1F}" destId="{ED8B72B2-8480-4500-99F9-3029970EC6F1}" srcOrd="3" destOrd="0" presId="urn:microsoft.com/office/officeart/2018/2/layout/IconVerticalSolidList"/>
    <dgm:cxn modelId="{10AE507B-BEBB-4070-82F4-E43D139417E4}" type="presParOf" srcId="{9EF24C39-2E17-41BE-A007-3818354898FF}" destId="{0F82A147-D2B2-4B0D-B3A9-76783F6F838B}" srcOrd="9" destOrd="0" presId="urn:microsoft.com/office/officeart/2018/2/layout/IconVerticalSolidList"/>
    <dgm:cxn modelId="{F4E8F6D3-C305-470B-BBE9-DEF914455EBC}" type="presParOf" srcId="{9EF24C39-2E17-41BE-A007-3818354898FF}" destId="{5F27E34A-8E27-467A-B4BE-9B067DCAAA45}" srcOrd="10" destOrd="0" presId="urn:microsoft.com/office/officeart/2018/2/layout/IconVerticalSolidList"/>
    <dgm:cxn modelId="{976132D2-29C9-4BF4-A708-2BF1BE667837}" type="presParOf" srcId="{5F27E34A-8E27-467A-B4BE-9B067DCAAA45}" destId="{E01657EF-392D-439A-B066-F8A762E01BF8}" srcOrd="0" destOrd="0" presId="urn:microsoft.com/office/officeart/2018/2/layout/IconVerticalSolidList"/>
    <dgm:cxn modelId="{9AF2CF72-CF03-4F66-8A7F-693E7B80DFF0}" type="presParOf" srcId="{5F27E34A-8E27-467A-B4BE-9B067DCAAA45}" destId="{480ADCF1-FD01-4A6A-AA2C-371DF6452290}" srcOrd="1" destOrd="0" presId="urn:microsoft.com/office/officeart/2018/2/layout/IconVerticalSolidList"/>
    <dgm:cxn modelId="{00E46156-31D4-4605-ADA5-2FB595F6BF2D}" type="presParOf" srcId="{5F27E34A-8E27-467A-B4BE-9B067DCAAA45}" destId="{F561B1E6-6B4F-45EF-BF9E-48BA3C66E626}" srcOrd="2" destOrd="0" presId="urn:microsoft.com/office/officeart/2018/2/layout/IconVerticalSolidList"/>
    <dgm:cxn modelId="{777B9239-1F58-46B1-B872-D1020845EA75}" type="presParOf" srcId="{5F27E34A-8E27-467A-B4BE-9B067DCAAA45}" destId="{8313A449-3DDD-4F52-9CF2-C3D9770BAD19}" srcOrd="3" destOrd="0" presId="urn:microsoft.com/office/officeart/2018/2/layout/IconVerticalSolidList"/>
    <dgm:cxn modelId="{F9D98279-1EE1-4281-A2B8-95BE0261857D}" type="presParOf" srcId="{9EF24C39-2E17-41BE-A007-3818354898FF}" destId="{987D421C-460D-4152-A4D1-574E28D7B8E5}" srcOrd="11" destOrd="0" presId="urn:microsoft.com/office/officeart/2018/2/layout/IconVerticalSolidList"/>
    <dgm:cxn modelId="{4D31092A-3BD9-4626-9F34-85DBED6A5572}" type="presParOf" srcId="{9EF24C39-2E17-41BE-A007-3818354898FF}" destId="{3358D2AA-4BF7-47C6-AF32-EFE7BFF5237A}" srcOrd="12" destOrd="0" presId="urn:microsoft.com/office/officeart/2018/2/layout/IconVerticalSolidList"/>
    <dgm:cxn modelId="{B838CA7A-8D97-43B5-B402-305E468A04F9}" type="presParOf" srcId="{3358D2AA-4BF7-47C6-AF32-EFE7BFF5237A}" destId="{365FB8BE-328D-4958-9290-02718DE6CE3C}" srcOrd="0" destOrd="0" presId="urn:microsoft.com/office/officeart/2018/2/layout/IconVerticalSolidList"/>
    <dgm:cxn modelId="{7825E90C-35AE-4331-96C8-3B82F00AF973}" type="presParOf" srcId="{3358D2AA-4BF7-47C6-AF32-EFE7BFF5237A}" destId="{8766E402-20F4-40E9-81E8-3DE471098485}" srcOrd="1" destOrd="0" presId="urn:microsoft.com/office/officeart/2018/2/layout/IconVerticalSolidList"/>
    <dgm:cxn modelId="{1684CAAC-FEF5-4640-8B66-4E2A3A629468}" type="presParOf" srcId="{3358D2AA-4BF7-47C6-AF32-EFE7BFF5237A}" destId="{FB7AACDB-D468-4E10-8388-D7310B616502}" srcOrd="2" destOrd="0" presId="urn:microsoft.com/office/officeart/2018/2/layout/IconVerticalSolidList"/>
    <dgm:cxn modelId="{03E6EB44-C99C-489E-8142-9CFA78AC5E27}" type="presParOf" srcId="{3358D2AA-4BF7-47C6-AF32-EFE7BFF5237A}" destId="{05A626FE-795E-4B1B-9A41-C4CA1567F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E656E-3FB9-4A08-BC39-82E7D0D162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A50323-0983-427F-BFA7-AD7D1363B5F4}">
      <dgm:prSet/>
      <dgm:spPr/>
      <dgm:t>
        <a:bodyPr/>
        <a:lstStyle/>
        <a:p>
          <a:r>
            <a:rPr lang="en-US"/>
            <a:t>With the advent of globalization, and a booming economy, people can switch their jobs more frequently</a:t>
          </a:r>
        </a:p>
      </dgm:t>
    </dgm:pt>
    <dgm:pt modelId="{70BE8020-CEAC-43AF-BF66-173495DF38BA}" type="parTrans" cxnId="{E07BF128-A5D7-4290-9B99-07A4DB3A50A1}">
      <dgm:prSet/>
      <dgm:spPr/>
      <dgm:t>
        <a:bodyPr/>
        <a:lstStyle/>
        <a:p>
          <a:endParaRPr lang="en-US"/>
        </a:p>
      </dgm:t>
    </dgm:pt>
    <dgm:pt modelId="{5E1B6D5A-71B6-449A-ADAF-B677E31EDE54}" type="sibTrans" cxnId="{E07BF128-A5D7-4290-9B99-07A4DB3A50A1}">
      <dgm:prSet/>
      <dgm:spPr/>
      <dgm:t>
        <a:bodyPr/>
        <a:lstStyle/>
        <a:p>
          <a:endParaRPr lang="en-US"/>
        </a:p>
      </dgm:t>
    </dgm:pt>
    <dgm:pt modelId="{D0864D60-B521-4B07-9FE5-2E06B5194C26}">
      <dgm:prSet/>
      <dgm:spPr/>
      <dgm:t>
        <a:bodyPr/>
        <a:lstStyle/>
        <a:p>
          <a:r>
            <a:rPr lang="en-US"/>
            <a:t>Replacing cost of employees who are quitting is approximately 21% of their annual salary (Andrew Chamberlain, 2017). </a:t>
          </a:r>
        </a:p>
      </dgm:t>
    </dgm:pt>
    <dgm:pt modelId="{D131F266-FD96-457E-A593-9A0A6903E9E4}" type="parTrans" cxnId="{8CF0F0B4-9137-4F33-AD51-4685CDB874D4}">
      <dgm:prSet/>
      <dgm:spPr/>
      <dgm:t>
        <a:bodyPr/>
        <a:lstStyle/>
        <a:p>
          <a:endParaRPr lang="en-US"/>
        </a:p>
      </dgm:t>
    </dgm:pt>
    <dgm:pt modelId="{97668698-36ED-47B4-9FEE-46E4147A693B}" type="sibTrans" cxnId="{8CF0F0B4-9137-4F33-AD51-4685CDB874D4}">
      <dgm:prSet/>
      <dgm:spPr/>
      <dgm:t>
        <a:bodyPr/>
        <a:lstStyle/>
        <a:p>
          <a:endParaRPr lang="en-US"/>
        </a:p>
      </dgm:t>
    </dgm:pt>
    <dgm:pt modelId="{80B94F6E-DE85-48DF-A153-45702EF5B24E}">
      <dgm:prSet/>
      <dgm:spPr/>
      <dgm:t>
        <a:bodyPr/>
        <a:lstStyle/>
        <a:p>
          <a:r>
            <a:rPr lang="en-US"/>
            <a:t>The cost of employee turnover was around $ 600 billion in the year 2018 (Margaret Rogers, 2020)</a:t>
          </a:r>
        </a:p>
      </dgm:t>
    </dgm:pt>
    <dgm:pt modelId="{71EE4970-9B4F-41B6-BD78-072E04734396}" type="parTrans" cxnId="{8B30B52B-1D81-42B2-A9A6-8B51414DF4B4}">
      <dgm:prSet/>
      <dgm:spPr/>
      <dgm:t>
        <a:bodyPr/>
        <a:lstStyle/>
        <a:p>
          <a:endParaRPr lang="en-US"/>
        </a:p>
      </dgm:t>
    </dgm:pt>
    <dgm:pt modelId="{B92E1DAD-5CC4-415A-8FB7-A4C12E6F4D54}" type="sibTrans" cxnId="{8B30B52B-1D81-42B2-A9A6-8B51414DF4B4}">
      <dgm:prSet/>
      <dgm:spPr/>
      <dgm:t>
        <a:bodyPr/>
        <a:lstStyle/>
        <a:p>
          <a:endParaRPr lang="en-US"/>
        </a:p>
      </dgm:t>
    </dgm:pt>
    <dgm:pt modelId="{26E49336-9B84-48F4-86A7-8A4588F68A89}">
      <dgm:prSet/>
      <dgm:spPr/>
      <dgm:t>
        <a:bodyPr/>
        <a:lstStyle/>
        <a:p>
          <a:r>
            <a:rPr lang="en-US"/>
            <a:t>Literature review on attrition</a:t>
          </a:r>
        </a:p>
      </dgm:t>
    </dgm:pt>
    <dgm:pt modelId="{479BCE26-0DDA-4AF4-854E-B2012EDF4FC0}" type="parTrans" cxnId="{A72E7290-B80D-4AFD-90C8-904F39649C5F}">
      <dgm:prSet/>
      <dgm:spPr/>
      <dgm:t>
        <a:bodyPr/>
        <a:lstStyle/>
        <a:p>
          <a:endParaRPr lang="en-US"/>
        </a:p>
      </dgm:t>
    </dgm:pt>
    <dgm:pt modelId="{26E65476-0263-45AF-95C0-3B1A42283EC3}" type="sibTrans" cxnId="{A72E7290-B80D-4AFD-90C8-904F39649C5F}">
      <dgm:prSet/>
      <dgm:spPr/>
      <dgm:t>
        <a:bodyPr/>
        <a:lstStyle/>
        <a:p>
          <a:endParaRPr lang="en-US"/>
        </a:p>
      </dgm:t>
    </dgm:pt>
    <dgm:pt modelId="{8741966F-8937-4E37-9833-2050CB967A22}">
      <dgm:prSet custT="1"/>
      <dgm:spPr/>
      <dgm:t>
        <a:bodyPr/>
        <a:lstStyle/>
        <a:p>
          <a:r>
            <a:rPr lang="en-US" sz="1400" dirty="0"/>
            <a:t>Promotion plays a major role in employees' attrition (Andrew Chamberlain, 2017)</a:t>
          </a:r>
        </a:p>
      </dgm:t>
    </dgm:pt>
    <dgm:pt modelId="{E5CF200B-9DFC-492C-ABFA-70C70EEEA4DC}" type="parTrans" cxnId="{BD8BED4F-FF9D-4F31-A3D7-F8816CB639BC}">
      <dgm:prSet/>
      <dgm:spPr/>
      <dgm:t>
        <a:bodyPr/>
        <a:lstStyle/>
        <a:p>
          <a:endParaRPr lang="en-US"/>
        </a:p>
      </dgm:t>
    </dgm:pt>
    <dgm:pt modelId="{4481C6E2-4A3D-46F0-AFEC-2715AC7D81A0}" type="sibTrans" cxnId="{BD8BED4F-FF9D-4F31-A3D7-F8816CB639BC}">
      <dgm:prSet/>
      <dgm:spPr/>
      <dgm:t>
        <a:bodyPr/>
        <a:lstStyle/>
        <a:p>
          <a:endParaRPr lang="en-US"/>
        </a:p>
      </dgm:t>
    </dgm:pt>
    <dgm:pt modelId="{E48A577A-8958-454D-8555-22C4581E2E74}">
      <dgm:prSet custT="1"/>
      <dgm:spPr/>
      <dgm:t>
        <a:bodyPr/>
        <a:lstStyle/>
        <a:p>
          <a:r>
            <a:rPr lang="en-US" sz="1400" dirty="0"/>
            <a:t>10% increment in the base salary can really increase the chances of an employee remaining in the current job role (Andrew Chamberlain, 2017)</a:t>
          </a:r>
        </a:p>
      </dgm:t>
    </dgm:pt>
    <dgm:pt modelId="{0D068C47-541B-4338-A65B-62969147560F}" type="parTrans" cxnId="{FCC43C91-3235-43C4-AFB1-84EFC1CA1250}">
      <dgm:prSet/>
      <dgm:spPr/>
      <dgm:t>
        <a:bodyPr/>
        <a:lstStyle/>
        <a:p>
          <a:endParaRPr lang="en-US"/>
        </a:p>
      </dgm:t>
    </dgm:pt>
    <dgm:pt modelId="{F2E05193-7072-4738-87F1-5BD8E6924B4E}" type="sibTrans" cxnId="{FCC43C91-3235-43C4-AFB1-84EFC1CA1250}">
      <dgm:prSet/>
      <dgm:spPr/>
      <dgm:t>
        <a:bodyPr/>
        <a:lstStyle/>
        <a:p>
          <a:endParaRPr lang="en-US"/>
        </a:p>
      </dgm:t>
    </dgm:pt>
    <dgm:pt modelId="{97B8BF87-73CD-473F-8841-5E26CBD8ADFF}">
      <dgm:prSet custT="1"/>
      <dgm:spPr/>
      <dgm:t>
        <a:bodyPr/>
        <a:lstStyle/>
        <a:p>
          <a:r>
            <a:rPr lang="en-US" sz="1400" dirty="0"/>
            <a:t>Employees aged over 30 are less likely to quit job (Hasan, 2017). </a:t>
          </a:r>
        </a:p>
      </dgm:t>
    </dgm:pt>
    <dgm:pt modelId="{7503258E-657F-486B-B4A3-4118C3B8743F}" type="parTrans" cxnId="{186DCE54-89D2-4C1D-B9AD-A91B64865015}">
      <dgm:prSet/>
      <dgm:spPr/>
      <dgm:t>
        <a:bodyPr/>
        <a:lstStyle/>
        <a:p>
          <a:endParaRPr lang="en-US"/>
        </a:p>
      </dgm:t>
    </dgm:pt>
    <dgm:pt modelId="{9B6B9A74-975E-4698-B17C-5C47CE2C332B}" type="sibTrans" cxnId="{186DCE54-89D2-4C1D-B9AD-A91B64865015}">
      <dgm:prSet/>
      <dgm:spPr/>
      <dgm:t>
        <a:bodyPr/>
        <a:lstStyle/>
        <a:p>
          <a:endParaRPr lang="en-US"/>
        </a:p>
      </dgm:t>
    </dgm:pt>
    <dgm:pt modelId="{DB6BD87E-9339-4DDB-93C3-4914E1AC56CE}">
      <dgm:prSet custT="1"/>
      <dgm:spPr/>
      <dgm:t>
        <a:bodyPr/>
        <a:lstStyle/>
        <a:p>
          <a:r>
            <a:rPr lang="en-US" sz="1400" dirty="0"/>
            <a:t>Culture that promotes innovative and supportive environment keeps employees’ content towards their organization (</a:t>
          </a:r>
          <a:r>
            <a:rPr lang="en-US" sz="1400" dirty="0" err="1"/>
            <a:t>Seppälä</a:t>
          </a:r>
          <a:r>
            <a:rPr lang="en-US" sz="1400" dirty="0"/>
            <a:t>, &amp; Cameron, 2017) </a:t>
          </a:r>
        </a:p>
      </dgm:t>
    </dgm:pt>
    <dgm:pt modelId="{92096D6C-DD4B-4AF4-AD9E-A3AB09B09538}" type="parTrans" cxnId="{A7810914-C882-4E83-AFF5-572EBF7DCA09}">
      <dgm:prSet/>
      <dgm:spPr/>
      <dgm:t>
        <a:bodyPr/>
        <a:lstStyle/>
        <a:p>
          <a:endParaRPr lang="en-US"/>
        </a:p>
      </dgm:t>
    </dgm:pt>
    <dgm:pt modelId="{9A052AD3-0380-4C81-82A8-FA0036469F56}" type="sibTrans" cxnId="{A7810914-C882-4E83-AFF5-572EBF7DCA09}">
      <dgm:prSet/>
      <dgm:spPr/>
      <dgm:t>
        <a:bodyPr/>
        <a:lstStyle/>
        <a:p>
          <a:endParaRPr lang="en-US"/>
        </a:p>
      </dgm:t>
    </dgm:pt>
    <dgm:pt modelId="{EF455864-D69C-4F34-8D31-BB1B2D4549B2}">
      <dgm:prSet custT="1"/>
      <dgm:spPr/>
      <dgm:t>
        <a:bodyPr/>
        <a:lstStyle/>
        <a:p>
          <a:r>
            <a:rPr lang="en-US" sz="1400" dirty="0"/>
            <a:t>According to Dr. Shivani &amp; Dr. Deepa Mishra, top performing employees also place importance on monetary forms of recognition</a:t>
          </a:r>
        </a:p>
      </dgm:t>
    </dgm:pt>
    <dgm:pt modelId="{73043A02-4175-4F72-AB46-96C88138AC40}" type="parTrans" cxnId="{CF8D789D-5C67-4DFE-87B9-525F95EF599F}">
      <dgm:prSet/>
      <dgm:spPr/>
      <dgm:t>
        <a:bodyPr/>
        <a:lstStyle/>
        <a:p>
          <a:endParaRPr lang="en-US"/>
        </a:p>
      </dgm:t>
    </dgm:pt>
    <dgm:pt modelId="{6F633DCA-240E-483B-B794-34BF40FD4737}" type="sibTrans" cxnId="{CF8D789D-5C67-4DFE-87B9-525F95EF599F}">
      <dgm:prSet/>
      <dgm:spPr/>
      <dgm:t>
        <a:bodyPr/>
        <a:lstStyle/>
        <a:p>
          <a:endParaRPr lang="en-US"/>
        </a:p>
      </dgm:t>
    </dgm:pt>
    <dgm:pt modelId="{1B4789AE-559E-44A8-9292-C25087F7D015}">
      <dgm:prSet custT="1"/>
      <dgm:spPr/>
      <dgm:t>
        <a:bodyPr/>
        <a:lstStyle/>
        <a:p>
          <a:r>
            <a:rPr lang="en-US" sz="1400" dirty="0"/>
            <a:t>Working culture also affects the chances of quitting (Chowdhury Abdullah Al Mamun Md. Nazmul Hasan, 2017). </a:t>
          </a:r>
        </a:p>
      </dgm:t>
    </dgm:pt>
    <dgm:pt modelId="{87EE4B7F-AC94-41C2-8743-C24008CCF64E}" type="parTrans" cxnId="{40E9349F-4663-4645-907E-B0F8635E3753}">
      <dgm:prSet/>
      <dgm:spPr/>
      <dgm:t>
        <a:bodyPr/>
        <a:lstStyle/>
        <a:p>
          <a:endParaRPr lang="en-US"/>
        </a:p>
      </dgm:t>
    </dgm:pt>
    <dgm:pt modelId="{0106FE37-8E49-41D1-8CE4-A64B70D817A7}" type="sibTrans" cxnId="{40E9349F-4663-4645-907E-B0F8635E3753}">
      <dgm:prSet/>
      <dgm:spPr/>
      <dgm:t>
        <a:bodyPr/>
        <a:lstStyle/>
        <a:p>
          <a:endParaRPr lang="en-US"/>
        </a:p>
      </dgm:t>
    </dgm:pt>
    <dgm:pt modelId="{6320A846-082B-DF4E-8F58-3C95B95DD306}" type="pres">
      <dgm:prSet presAssocID="{2FBE656E-3FB9-4A08-BC39-82E7D0D16291}" presName="linear" presStyleCnt="0">
        <dgm:presLayoutVars>
          <dgm:animLvl val="lvl"/>
          <dgm:resizeHandles val="exact"/>
        </dgm:presLayoutVars>
      </dgm:prSet>
      <dgm:spPr/>
    </dgm:pt>
    <dgm:pt modelId="{9018EC1C-9E49-5F4B-A0EB-B92FECA7B322}" type="pres">
      <dgm:prSet presAssocID="{B1A50323-0983-427F-BFA7-AD7D1363B5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604BE7-910E-A541-8897-1EEA7401987A}" type="pres">
      <dgm:prSet presAssocID="{5E1B6D5A-71B6-449A-ADAF-B677E31EDE54}" presName="spacer" presStyleCnt="0"/>
      <dgm:spPr/>
    </dgm:pt>
    <dgm:pt modelId="{29FBB740-8A87-2047-A96F-2196888B6774}" type="pres">
      <dgm:prSet presAssocID="{D0864D60-B521-4B07-9FE5-2E06B5194C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A41484-1C6B-2D4A-8733-D3477075AC9B}" type="pres">
      <dgm:prSet presAssocID="{97668698-36ED-47B4-9FEE-46E4147A693B}" presName="spacer" presStyleCnt="0"/>
      <dgm:spPr/>
    </dgm:pt>
    <dgm:pt modelId="{EADD155D-59C5-2E42-A299-159C502FBFF3}" type="pres">
      <dgm:prSet presAssocID="{80B94F6E-DE85-48DF-A153-45702EF5B2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887653-BA22-B34D-A98C-526727A00D09}" type="pres">
      <dgm:prSet presAssocID="{B92E1DAD-5CC4-415A-8FB7-A4C12E6F4D54}" presName="spacer" presStyleCnt="0"/>
      <dgm:spPr/>
    </dgm:pt>
    <dgm:pt modelId="{55DC734E-B73A-A54D-B6D7-934FC6585EB8}" type="pres">
      <dgm:prSet presAssocID="{26E49336-9B84-48F4-86A7-8A4588F68A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5FFB03-E40D-334B-9F55-6106B4BD604C}" type="pres">
      <dgm:prSet presAssocID="{26E49336-9B84-48F4-86A7-8A4588F68A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810914-C882-4E83-AFF5-572EBF7DCA09}" srcId="{26E49336-9B84-48F4-86A7-8A4588F68A89}" destId="{DB6BD87E-9339-4DDB-93C3-4914E1AC56CE}" srcOrd="3" destOrd="0" parTransId="{92096D6C-DD4B-4AF4-AD9E-A3AB09B09538}" sibTransId="{9A052AD3-0380-4C81-82A8-FA0036469F56}"/>
    <dgm:cxn modelId="{F28FAA22-5A22-364F-8A98-74478CE72BCD}" type="presOf" srcId="{D0864D60-B521-4B07-9FE5-2E06B5194C26}" destId="{29FBB740-8A87-2047-A96F-2196888B6774}" srcOrd="0" destOrd="0" presId="urn:microsoft.com/office/officeart/2005/8/layout/vList2"/>
    <dgm:cxn modelId="{E07BF128-A5D7-4290-9B99-07A4DB3A50A1}" srcId="{2FBE656E-3FB9-4A08-BC39-82E7D0D16291}" destId="{B1A50323-0983-427F-BFA7-AD7D1363B5F4}" srcOrd="0" destOrd="0" parTransId="{70BE8020-CEAC-43AF-BF66-173495DF38BA}" sibTransId="{5E1B6D5A-71B6-449A-ADAF-B677E31EDE54}"/>
    <dgm:cxn modelId="{8B30B52B-1D81-42B2-A9A6-8B51414DF4B4}" srcId="{2FBE656E-3FB9-4A08-BC39-82E7D0D16291}" destId="{80B94F6E-DE85-48DF-A153-45702EF5B24E}" srcOrd="2" destOrd="0" parTransId="{71EE4970-9B4F-41B6-BD78-072E04734396}" sibTransId="{B92E1DAD-5CC4-415A-8FB7-A4C12E6F4D54}"/>
    <dgm:cxn modelId="{7B68AD2D-BF5F-3C48-9505-ADA669410BE5}" type="presOf" srcId="{80B94F6E-DE85-48DF-A153-45702EF5B24E}" destId="{EADD155D-59C5-2E42-A299-159C502FBFF3}" srcOrd="0" destOrd="0" presId="urn:microsoft.com/office/officeart/2005/8/layout/vList2"/>
    <dgm:cxn modelId="{8CDDD434-ADCE-1345-BD95-47A357C25362}" type="presOf" srcId="{97B8BF87-73CD-473F-8841-5E26CBD8ADFF}" destId="{3C5FFB03-E40D-334B-9F55-6106B4BD604C}" srcOrd="0" destOrd="2" presId="urn:microsoft.com/office/officeart/2005/8/layout/vList2"/>
    <dgm:cxn modelId="{0FCD6F40-782B-074E-8637-0B59293D5346}" type="presOf" srcId="{EF455864-D69C-4F34-8D31-BB1B2D4549B2}" destId="{3C5FFB03-E40D-334B-9F55-6106B4BD604C}" srcOrd="0" destOrd="4" presId="urn:microsoft.com/office/officeart/2005/8/layout/vList2"/>
    <dgm:cxn modelId="{8B195647-E84C-1F40-9366-216730DCC432}" type="presOf" srcId="{B1A50323-0983-427F-BFA7-AD7D1363B5F4}" destId="{9018EC1C-9E49-5F4B-A0EB-B92FECA7B322}" srcOrd="0" destOrd="0" presId="urn:microsoft.com/office/officeart/2005/8/layout/vList2"/>
    <dgm:cxn modelId="{BD8BED4F-FF9D-4F31-A3D7-F8816CB639BC}" srcId="{26E49336-9B84-48F4-86A7-8A4588F68A89}" destId="{8741966F-8937-4E37-9833-2050CB967A22}" srcOrd="0" destOrd="0" parTransId="{E5CF200B-9DFC-492C-ABFA-70C70EEEA4DC}" sibTransId="{4481C6E2-4A3D-46F0-AFEC-2715AC7D81A0}"/>
    <dgm:cxn modelId="{186DCE54-89D2-4C1D-B9AD-A91B64865015}" srcId="{26E49336-9B84-48F4-86A7-8A4588F68A89}" destId="{97B8BF87-73CD-473F-8841-5E26CBD8ADFF}" srcOrd="2" destOrd="0" parTransId="{7503258E-657F-486B-B4A3-4118C3B8743F}" sibTransId="{9B6B9A74-975E-4698-B17C-5C47CE2C332B}"/>
    <dgm:cxn modelId="{78132B87-C093-C547-8841-E1A1883A093E}" type="presOf" srcId="{26E49336-9B84-48F4-86A7-8A4588F68A89}" destId="{55DC734E-B73A-A54D-B6D7-934FC6585EB8}" srcOrd="0" destOrd="0" presId="urn:microsoft.com/office/officeart/2005/8/layout/vList2"/>
    <dgm:cxn modelId="{A72E7290-B80D-4AFD-90C8-904F39649C5F}" srcId="{2FBE656E-3FB9-4A08-BC39-82E7D0D16291}" destId="{26E49336-9B84-48F4-86A7-8A4588F68A89}" srcOrd="3" destOrd="0" parTransId="{479BCE26-0DDA-4AF4-854E-B2012EDF4FC0}" sibTransId="{26E65476-0263-45AF-95C0-3B1A42283EC3}"/>
    <dgm:cxn modelId="{FCC43C91-3235-43C4-AFB1-84EFC1CA1250}" srcId="{26E49336-9B84-48F4-86A7-8A4588F68A89}" destId="{E48A577A-8958-454D-8555-22C4581E2E74}" srcOrd="1" destOrd="0" parTransId="{0D068C47-541B-4338-A65B-62969147560F}" sibTransId="{F2E05193-7072-4738-87F1-5BD8E6924B4E}"/>
    <dgm:cxn modelId="{CF8D789D-5C67-4DFE-87B9-525F95EF599F}" srcId="{26E49336-9B84-48F4-86A7-8A4588F68A89}" destId="{EF455864-D69C-4F34-8D31-BB1B2D4549B2}" srcOrd="4" destOrd="0" parTransId="{73043A02-4175-4F72-AB46-96C88138AC40}" sibTransId="{6F633DCA-240E-483B-B794-34BF40FD4737}"/>
    <dgm:cxn modelId="{40E9349F-4663-4645-907E-B0F8635E3753}" srcId="{26E49336-9B84-48F4-86A7-8A4588F68A89}" destId="{1B4789AE-559E-44A8-9292-C25087F7D015}" srcOrd="5" destOrd="0" parTransId="{87EE4B7F-AC94-41C2-8743-C24008CCF64E}" sibTransId="{0106FE37-8E49-41D1-8CE4-A64B70D817A7}"/>
    <dgm:cxn modelId="{8CF0F0B4-9137-4F33-AD51-4685CDB874D4}" srcId="{2FBE656E-3FB9-4A08-BC39-82E7D0D16291}" destId="{D0864D60-B521-4B07-9FE5-2E06B5194C26}" srcOrd="1" destOrd="0" parTransId="{D131F266-FD96-457E-A593-9A0A6903E9E4}" sibTransId="{97668698-36ED-47B4-9FEE-46E4147A693B}"/>
    <dgm:cxn modelId="{49C9A9B6-3C3E-8F4B-B420-15ED3D1A82B4}" type="presOf" srcId="{E48A577A-8958-454D-8555-22C4581E2E74}" destId="{3C5FFB03-E40D-334B-9F55-6106B4BD604C}" srcOrd="0" destOrd="1" presId="urn:microsoft.com/office/officeart/2005/8/layout/vList2"/>
    <dgm:cxn modelId="{62FE03BD-9199-964C-84A1-A251287BFEA5}" type="presOf" srcId="{1B4789AE-559E-44A8-9292-C25087F7D015}" destId="{3C5FFB03-E40D-334B-9F55-6106B4BD604C}" srcOrd="0" destOrd="5" presId="urn:microsoft.com/office/officeart/2005/8/layout/vList2"/>
    <dgm:cxn modelId="{441EC5D2-1D75-4147-9C98-00EA4E4E8D88}" type="presOf" srcId="{2FBE656E-3FB9-4A08-BC39-82E7D0D16291}" destId="{6320A846-082B-DF4E-8F58-3C95B95DD306}" srcOrd="0" destOrd="0" presId="urn:microsoft.com/office/officeart/2005/8/layout/vList2"/>
    <dgm:cxn modelId="{8ECBBBE4-B4FD-5F44-AD62-E5B7D1C88D50}" type="presOf" srcId="{DB6BD87E-9339-4DDB-93C3-4914E1AC56CE}" destId="{3C5FFB03-E40D-334B-9F55-6106B4BD604C}" srcOrd="0" destOrd="3" presId="urn:microsoft.com/office/officeart/2005/8/layout/vList2"/>
    <dgm:cxn modelId="{0314C5EA-4478-1B41-B8E7-3235D4692679}" type="presOf" srcId="{8741966F-8937-4E37-9833-2050CB967A22}" destId="{3C5FFB03-E40D-334B-9F55-6106B4BD604C}" srcOrd="0" destOrd="0" presId="urn:microsoft.com/office/officeart/2005/8/layout/vList2"/>
    <dgm:cxn modelId="{3ABA5A36-0B0D-D14C-AA9E-9732094F4D17}" type="presParOf" srcId="{6320A846-082B-DF4E-8F58-3C95B95DD306}" destId="{9018EC1C-9E49-5F4B-A0EB-B92FECA7B322}" srcOrd="0" destOrd="0" presId="urn:microsoft.com/office/officeart/2005/8/layout/vList2"/>
    <dgm:cxn modelId="{26C33A18-16C5-984A-8295-4BFCD6C6672D}" type="presParOf" srcId="{6320A846-082B-DF4E-8F58-3C95B95DD306}" destId="{9A604BE7-910E-A541-8897-1EEA7401987A}" srcOrd="1" destOrd="0" presId="urn:microsoft.com/office/officeart/2005/8/layout/vList2"/>
    <dgm:cxn modelId="{B7157E6F-9521-7746-94BB-F8B3B37D2DF7}" type="presParOf" srcId="{6320A846-082B-DF4E-8F58-3C95B95DD306}" destId="{29FBB740-8A87-2047-A96F-2196888B6774}" srcOrd="2" destOrd="0" presId="urn:microsoft.com/office/officeart/2005/8/layout/vList2"/>
    <dgm:cxn modelId="{784687B6-5F8A-644E-A9CD-9A38868ADA01}" type="presParOf" srcId="{6320A846-082B-DF4E-8F58-3C95B95DD306}" destId="{51A41484-1C6B-2D4A-8733-D3477075AC9B}" srcOrd="3" destOrd="0" presId="urn:microsoft.com/office/officeart/2005/8/layout/vList2"/>
    <dgm:cxn modelId="{C040A3AF-634E-284A-99A0-8C0AE22CC5C2}" type="presParOf" srcId="{6320A846-082B-DF4E-8F58-3C95B95DD306}" destId="{EADD155D-59C5-2E42-A299-159C502FBFF3}" srcOrd="4" destOrd="0" presId="urn:microsoft.com/office/officeart/2005/8/layout/vList2"/>
    <dgm:cxn modelId="{92969476-7F06-1D44-B47D-0401B82AC6DA}" type="presParOf" srcId="{6320A846-082B-DF4E-8F58-3C95B95DD306}" destId="{E5887653-BA22-B34D-A98C-526727A00D09}" srcOrd="5" destOrd="0" presId="urn:microsoft.com/office/officeart/2005/8/layout/vList2"/>
    <dgm:cxn modelId="{53F1B6D0-B6FA-BD47-BE63-7D7273E1C4F6}" type="presParOf" srcId="{6320A846-082B-DF4E-8F58-3C95B95DD306}" destId="{55DC734E-B73A-A54D-B6D7-934FC6585EB8}" srcOrd="6" destOrd="0" presId="urn:microsoft.com/office/officeart/2005/8/layout/vList2"/>
    <dgm:cxn modelId="{3B627511-CB7E-1F42-9C64-1248E157D22D}" type="presParOf" srcId="{6320A846-082B-DF4E-8F58-3C95B95DD306}" destId="{3C5FFB03-E40D-334B-9F55-6106B4BD604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D5443-8A49-46D8-8DF8-73B926A41E35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4F95F-4819-4514-97A0-5BD9061EA6C4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D77B3-E144-48A9-83A3-F031F13561D1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799588" y="502"/>
        <a:ext cx="5714015" cy="692284"/>
      </dsp:txXfrm>
    </dsp:sp>
    <dsp:sp modelId="{73067849-4BF1-4FEB-BB1C-88FBD9385A0D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25435-E35B-4A0A-991C-8BD8718B5054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A7C7F-A948-4AF2-B6EE-77CFBA0E89C1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Employee Attrition &amp; Performance dataset features </a:t>
          </a:r>
        </a:p>
      </dsp:txBody>
      <dsp:txXfrm>
        <a:off x="799588" y="865858"/>
        <a:ext cx="5714015" cy="692284"/>
      </dsp:txXfrm>
    </dsp:sp>
    <dsp:sp modelId="{F27873A1-F90D-4514-B84B-A8CBDCF64D83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13932-8097-4A86-ACB3-93C007099D72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14FEB-2C99-44F1-BFD2-D870051F8238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99588" y="1731214"/>
        <a:ext cx="5714015" cy="692284"/>
      </dsp:txXfrm>
    </dsp:sp>
    <dsp:sp modelId="{D9D1A0C4-1E51-4C5C-892B-57E11624990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99E09-C61E-4A57-AE18-436728F1E1C9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E0FF-CCE3-4415-9886-EC910149FB13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data analysis for the dataset</a:t>
          </a:r>
        </a:p>
      </dsp:txBody>
      <dsp:txXfrm>
        <a:off x="799588" y="2596570"/>
        <a:ext cx="5714015" cy="692284"/>
      </dsp:txXfrm>
    </dsp:sp>
    <dsp:sp modelId="{60847313-E619-4D38-BC9F-F9249D6315E8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118AD-75A2-48B9-AA2F-5D519E73F07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B72B2-8480-4500-99F9-3029970EC6F1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 Employee Attrition at the organization </a:t>
          </a:r>
        </a:p>
      </dsp:txBody>
      <dsp:txXfrm>
        <a:off x="799588" y="3461926"/>
        <a:ext cx="5714015" cy="692284"/>
      </dsp:txXfrm>
    </dsp:sp>
    <dsp:sp modelId="{E01657EF-392D-439A-B066-F8A762E01BF8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ADCF1-FD01-4A6A-AA2C-371DF6452290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A449-3DDD-4F52-9CF2-C3D9770BAD19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Prescribe a strategy to minimize attrition and retain top performers </a:t>
          </a:r>
        </a:p>
      </dsp:txBody>
      <dsp:txXfrm>
        <a:off x="799588" y="4327282"/>
        <a:ext cx="5714015" cy="692284"/>
      </dsp:txXfrm>
    </dsp:sp>
    <dsp:sp modelId="{365FB8BE-328D-4958-9290-02718DE6CE3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6E402-20F4-40E9-81E8-3DE47109848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26FE-795E-4B1B-9A41-C4CA1567FEF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8EC1C-9E49-5F4B-A0EB-B92FECA7B322}">
      <dsp:nvSpPr>
        <dsp:cNvPr id="0" name=""/>
        <dsp:cNvSpPr/>
      </dsp:nvSpPr>
      <dsp:spPr>
        <a:xfrm>
          <a:off x="0" y="1321"/>
          <a:ext cx="6588691" cy="6493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With the advent of globalization, and a booming economy, people can switch their jobs more frequently</a:t>
          </a:r>
        </a:p>
      </dsp:txBody>
      <dsp:txXfrm>
        <a:off x="31699" y="33020"/>
        <a:ext cx="6525293" cy="585952"/>
      </dsp:txXfrm>
    </dsp:sp>
    <dsp:sp modelId="{29FBB740-8A87-2047-A96F-2196888B6774}">
      <dsp:nvSpPr>
        <dsp:cNvPr id="0" name=""/>
        <dsp:cNvSpPr/>
      </dsp:nvSpPr>
      <dsp:spPr>
        <a:xfrm>
          <a:off x="0" y="693871"/>
          <a:ext cx="6588691" cy="649350"/>
        </a:xfrm>
        <a:prstGeom prst="roundRect">
          <a:avLst/>
        </a:prstGeom>
        <a:solidFill>
          <a:schemeClr val="accent2">
            <a:hueOff val="2365363"/>
            <a:satOff val="878"/>
            <a:lumOff val="-254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Replacing cost of employees who are quitting is approximately 21% of their annual salary (Andrew Chamberlain, 2017). </a:t>
          </a:r>
        </a:p>
      </dsp:txBody>
      <dsp:txXfrm>
        <a:off x="31699" y="725570"/>
        <a:ext cx="6525293" cy="585952"/>
      </dsp:txXfrm>
    </dsp:sp>
    <dsp:sp modelId="{EADD155D-59C5-2E42-A299-159C502FBFF3}">
      <dsp:nvSpPr>
        <dsp:cNvPr id="0" name=""/>
        <dsp:cNvSpPr/>
      </dsp:nvSpPr>
      <dsp:spPr>
        <a:xfrm>
          <a:off x="0" y="1386421"/>
          <a:ext cx="6588691" cy="649350"/>
        </a:xfrm>
        <a:prstGeom prst="roundRect">
          <a:avLst/>
        </a:prstGeom>
        <a:solidFill>
          <a:schemeClr val="accent2">
            <a:hueOff val="4730725"/>
            <a:satOff val="1755"/>
            <a:lumOff val="-509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cost of employee turnover was around $ 600 billion in the year 2018 (Margaret Rogers, 2020)</a:t>
          </a:r>
        </a:p>
      </dsp:txBody>
      <dsp:txXfrm>
        <a:off x="31699" y="1418120"/>
        <a:ext cx="6525293" cy="585952"/>
      </dsp:txXfrm>
    </dsp:sp>
    <dsp:sp modelId="{55DC734E-B73A-A54D-B6D7-934FC6585EB8}">
      <dsp:nvSpPr>
        <dsp:cNvPr id="0" name=""/>
        <dsp:cNvSpPr/>
      </dsp:nvSpPr>
      <dsp:spPr>
        <a:xfrm>
          <a:off x="0" y="2078971"/>
          <a:ext cx="6588691" cy="649350"/>
        </a:xfrm>
        <a:prstGeom prst="roundRect">
          <a:avLst/>
        </a:prstGeom>
        <a:solidFill>
          <a:schemeClr val="accent2">
            <a:hueOff val="7096088"/>
            <a:satOff val="2633"/>
            <a:lumOff val="-764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Literature review on attrition</a:t>
          </a:r>
        </a:p>
      </dsp:txBody>
      <dsp:txXfrm>
        <a:off x="31699" y="2110670"/>
        <a:ext cx="6525293" cy="585952"/>
      </dsp:txXfrm>
    </dsp:sp>
    <dsp:sp modelId="{3C5FFB03-E40D-334B-9F55-6106B4BD604C}">
      <dsp:nvSpPr>
        <dsp:cNvPr id="0" name=""/>
        <dsp:cNvSpPr/>
      </dsp:nvSpPr>
      <dsp:spPr>
        <a:xfrm>
          <a:off x="0" y="2728321"/>
          <a:ext cx="6588691" cy="316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Promotion plays a major role in employees' attrition (Andrew Chamberlain, 2017)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10% increment in the base salary can really increase the chances of an employee remaining in the current job role (Andrew Chamberlain, 2017)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Employees aged over 30 are less likely to quit job (Hasan, 2017).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Culture that promotes innovative and supportive environment keeps employees’ content towards their organization (</a:t>
          </a:r>
          <a:r>
            <a:rPr lang="en-US" sz="1400" kern="1200" dirty="0" err="1"/>
            <a:t>Seppälä</a:t>
          </a:r>
          <a:r>
            <a:rPr lang="en-US" sz="1400" kern="1200" dirty="0"/>
            <a:t>, &amp; Cameron, 2017)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According to Dr. Shivani &amp; Dr. Deepa Mishra, top performing employees also place importance on monetary forms of recognition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Working culture also affects the chances of quitting (Chowdhury Abdullah Al Mamun Md. Nazmul Hasan, 2017). </a:t>
          </a:r>
        </a:p>
      </dsp:txBody>
      <dsp:txXfrm>
        <a:off x="0" y="2728321"/>
        <a:ext cx="6588691" cy="316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15950" y="1783959"/>
            <a:ext cx="5175928" cy="15147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Time new roman"/>
                <a:ea typeface="+mj-lt"/>
                <a:cs typeface="+mj-lt"/>
              </a:rPr>
              <a:t>Factors influencing Employee Attrition and Retention</a:t>
            </a:r>
            <a:endParaRPr lang="en-US" sz="2800" dirty="0">
              <a:solidFill>
                <a:schemeClr val="bg1"/>
              </a:solidFill>
              <a:latin typeface="Time new roman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644449" y="3567072"/>
            <a:ext cx="5543321" cy="19370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AGENO SCHOOL OF BUSINESS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Golden Gate University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MSBA 305-business Intelligence &amp; Decision Support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        Heinz Joerg Schwarz,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Phd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(Abd),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Msc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Term Paper Spring 2020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ts val="1000"/>
              </a:spcBef>
            </a:pPr>
            <a:endParaRPr lang="en-US" sz="2000" kern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75C4609-4555-43FA-935E-8B59951F8D7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5556" r="5556"/>
          <a:stretch/>
        </p:blipFill>
        <p:spPr>
          <a:xfrm>
            <a:off x="419382" y="1606447"/>
            <a:ext cx="4047843" cy="2276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4AB89-4BF7-4D72-83B8-55F69B0C3F3F}"/>
              </a:ext>
            </a:extLst>
          </p:cNvPr>
          <p:cNvSpPr txBox="1"/>
          <p:nvPr/>
        </p:nvSpPr>
        <p:spPr>
          <a:xfrm>
            <a:off x="5078185" y="3214007"/>
            <a:ext cx="237580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B92C0-A4A9-4046-88A1-D10AED1BF67D}"/>
              </a:ext>
            </a:extLst>
          </p:cNvPr>
          <p:cNvSpPr txBox="1"/>
          <p:nvPr/>
        </p:nvSpPr>
        <p:spPr>
          <a:xfrm>
            <a:off x="955964" y="4003964"/>
            <a:ext cx="74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E918B-622A-A34F-8D83-AD97479A9579}"/>
              </a:ext>
            </a:extLst>
          </p:cNvPr>
          <p:cNvSpPr txBox="1"/>
          <p:nvPr/>
        </p:nvSpPr>
        <p:spPr>
          <a:xfrm>
            <a:off x="9518073" y="5957455"/>
            <a:ext cx="209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/>
                <a:cs typeface="Segoe UI"/>
              </a:rPr>
              <a:t>REENA SEHITYA</a:t>
            </a:r>
            <a:r>
              <a:rPr lang="en-US" dirty="0">
                <a:latin typeface="Times New Roman"/>
                <a:cs typeface="Segoe UI"/>
              </a:rPr>
              <a:t>​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Times New Roman"/>
                <a:cs typeface="Segoe UI"/>
              </a:rPr>
              <a:t>SID: 0597218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DFA54-6C38-1A40-A0AB-EA263B26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4F5F-5F27-CE42-83CD-92A254C1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Opportunities to improve Attrition prediction</a:t>
            </a:r>
          </a:p>
          <a:p>
            <a:r>
              <a:rPr lang="en-US" sz="1400" dirty="0"/>
              <a:t>Feature engineering can be utilized for better fitting of the model with greater accuracy in predicting Attrition. </a:t>
            </a:r>
          </a:p>
          <a:p>
            <a:r>
              <a:rPr lang="en-US" sz="1400" dirty="0"/>
              <a:t>The dataset has a class imbalance problem The model performance can be improved by applying Imbalance Class mitigation techniques such as SMOTE sampling, Cost-sensitive learning and Anomaly detection (Devin </a:t>
            </a:r>
            <a:r>
              <a:rPr lang="en-US" sz="1400" dirty="0" err="1"/>
              <a:t>Soni</a:t>
            </a:r>
            <a:r>
              <a:rPr lang="en-US" sz="1400" dirty="0"/>
              <a:t>, 2018). </a:t>
            </a:r>
          </a:p>
          <a:p>
            <a:r>
              <a:rPr lang="en-US" sz="1400" dirty="0"/>
              <a:t>A larger dataset will help improve the training of the model thereby improving its performance </a:t>
            </a:r>
          </a:p>
          <a:p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796-310B-0542-8B02-0B71B937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Conclusion</a:t>
            </a:r>
          </a:p>
          <a:p>
            <a:r>
              <a:rPr lang="en-US" sz="1700" dirty="0"/>
              <a:t>This term paper shows the importance of HR analytics and how it can used to bring down hiring costs at an organization through digital transformation. </a:t>
            </a:r>
          </a:p>
          <a:p>
            <a:r>
              <a:rPr lang="en-US" sz="1700" dirty="0"/>
              <a:t>The term paper also provides insights that can help HR rake decisive steps towards improving organization processes so that employee performance attrition can be lowered in the future.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240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1E039-3063-574D-ADC9-D9A54154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3AE7-AF58-AB4A-9318-8AA651A3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/>
              <a:t>Al-Habil, W. I., Allah, A., &amp; Shehadah, M. (2017, November 28). Factors Affecting the Employees' Turnover at the Ministry of High Education in Gaza Governorates-Case study: North and West Gaza Directorates of Education. Retrieved from https://www.omicsonline.org/open-access/factors-affecting-the-employees-turnover-at-the-ministry-of-high-education-in-gaza-governoratescase-study-north-and-west-gaza-dire-2151-6200-1000304-95871.html</a:t>
            </a:r>
          </a:p>
          <a:p>
            <a:pPr marL="0" indent="0">
              <a:buNone/>
            </a:pPr>
            <a:r>
              <a:rPr lang="en-US" sz="1100"/>
              <a:t>Confusion Matrix in Machine Learning. (2020, February 23). Retrieved from https://www.geeksforgeeks.org/confusion-matrix-machine-learning/</a:t>
            </a:r>
          </a:p>
          <a:p>
            <a:pPr marL="0" indent="0">
              <a:buNone/>
            </a:pPr>
            <a:r>
              <a:rPr lang="en-US" sz="1100"/>
              <a:t>Chamberlain, A. (2018, February 28). Why Do Employees Stay? A Clear Career Path and Good Pay, for Starters. Retrieved from https://hbr.org/2017/03/why-do-employees-stay-a-clear-career-path-and-good-pay-for-starters</a:t>
            </a:r>
          </a:p>
          <a:p>
            <a:pPr marL="0" indent="0">
              <a:buNone/>
            </a:pPr>
            <a:r>
              <a:rPr lang="en-US" sz="1100"/>
              <a:t>Galarnyk, M. (2020, February 13). Logistic Regression using Python (scikit-learn). Retrieved from https://towardsdatascience.com/logistic-regression-using-python-sklearn-numpy-mnist-handwriting-recognition-matplotlib-a6b31e2b166a</a:t>
            </a:r>
          </a:p>
          <a:p>
            <a:pPr marL="0" indent="0">
              <a:buNone/>
            </a:pPr>
            <a:r>
              <a:rPr lang="en-US" sz="1100"/>
              <a:t>Habil, W. I. A., Allah, A., &amp; Shehadah, M. (2017). Factors Affecting the Employees’ Turnover at the Ministry of High Education in Gaza Governorates-Case study: North and West Gaza Directorates of Education. Arts and Social Sciences Journal, 08(05). doi: 10.4172/2151-6200.1000304</a:t>
            </a:r>
          </a:p>
          <a:p>
            <a:pPr marL="0" indent="0">
              <a:buNone/>
            </a:pPr>
            <a:r>
              <a:rPr lang="en-US" sz="1100"/>
              <a:t>Mamun, C. A. A., &amp; Hasan, M. N. (2017). Factors affecting employee turnover and sound retention strategies in business organization: a conceptual view. Problems and Perspectives in Management, 15(1), 63–71. doi: 10.21511/ppm.15(1).2017.06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endParaRPr lang="en-US" sz="11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951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25CD5-CAC2-5A4E-8595-01C9C8CB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ED68-1C4B-204B-89DC-1A7848CB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Mishra, S. (n.d.). REVIEW OF LITERATURE ON FACTORS INFLUENCING ATTRITION AND RETENTION. Retrieved from https://</a:t>
            </a:r>
            <a:r>
              <a:rPr lang="en-US" sz="1500" dirty="0" err="1"/>
              <a:t>www.academia.edu</a:t>
            </a:r>
            <a:r>
              <a:rPr lang="en-US" sz="1500" dirty="0"/>
              <a:t>/39006530/REVIEW_OF_LITERATURE_ON_FACTORS_INFLUENCING_ATTRITION_AND_RETENTION</a:t>
            </a:r>
          </a:p>
          <a:p>
            <a:pPr marL="0" indent="0">
              <a:buNone/>
            </a:pPr>
            <a:r>
              <a:rPr lang="en-US" sz="1500" dirty="0"/>
              <a:t>Chauhan, N. S. (2019, April 4). Real world implementation of Logistic Regression. Retrieved from https://</a:t>
            </a:r>
            <a:r>
              <a:rPr lang="en-US" sz="1500" dirty="0" err="1"/>
              <a:t>towardsdatascience.com</a:t>
            </a:r>
            <a:r>
              <a:rPr lang="en-US" sz="1500" dirty="0"/>
              <a:t>/real-world-implementation-of-logistic-regression-5136cefb8125</a:t>
            </a:r>
          </a:p>
          <a:p>
            <a:pPr marL="0" indent="0">
              <a:buNone/>
            </a:pPr>
            <a:r>
              <a:rPr lang="en-US" sz="1500" dirty="0"/>
              <a:t>Rogers, M. (2020, January 20). A Better Way to Develop and Retain Top Talent. Retrieved from https://</a:t>
            </a:r>
            <a:r>
              <a:rPr lang="en-US" sz="1500" dirty="0" err="1"/>
              <a:t>hbr.org</a:t>
            </a:r>
            <a:r>
              <a:rPr lang="en-US" sz="1500" dirty="0"/>
              <a:t>/2020/01/a-better-way-to-develop-and-retain-top-talent</a:t>
            </a:r>
          </a:p>
          <a:p>
            <a:pPr marL="0" indent="0">
              <a:buNone/>
            </a:pPr>
            <a:r>
              <a:rPr lang="en-US" sz="1500" dirty="0" err="1"/>
              <a:t>Seppälä</a:t>
            </a:r>
            <a:r>
              <a:rPr lang="en-US" sz="1500" dirty="0"/>
              <a:t>, E., &amp; Cameron, K. (2017, May 8). Proof That Positive Work Cultures Are More Productive. Retrieved from https://</a:t>
            </a:r>
            <a:r>
              <a:rPr lang="en-US" sz="1500" dirty="0" err="1"/>
              <a:t>hbr.org</a:t>
            </a:r>
            <a:r>
              <a:rPr lang="en-US" sz="1500" dirty="0"/>
              <a:t>/2015/12/proof-that-positive-work-cultures-are-more-productive</a:t>
            </a:r>
          </a:p>
          <a:p>
            <a:pPr marL="0" indent="0">
              <a:buNone/>
            </a:pPr>
            <a:r>
              <a:rPr lang="en-US" sz="1500" dirty="0"/>
              <a:t>Using Seaborn Python Package for Creating Heatmap. (2020, March 3). Retrieved from https://</a:t>
            </a:r>
            <a:r>
              <a:rPr lang="en-US" sz="1500" dirty="0" err="1"/>
              <a:t>blog.quantinsti.com</a:t>
            </a:r>
            <a:r>
              <a:rPr lang="en-US" sz="1500" dirty="0"/>
              <a:t>/creating-heatmap-using-python-seaborn/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765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39DA1-3F37-9446-A7A3-69CC9024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8FDB-6CD2-0745-8D84-84E5BD35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500" dirty="0" err="1"/>
              <a:t>Soni</a:t>
            </a:r>
            <a:r>
              <a:rPr lang="en-US" sz="1500" dirty="0"/>
              <a:t>, D. (2019, July 16). Dealing with Imbalanced Classes in Machine Learning. Retrieved from https://</a:t>
            </a:r>
            <a:r>
              <a:rPr lang="en-US" sz="1500" dirty="0" err="1"/>
              <a:t>towardsdatascience.com</a:t>
            </a:r>
            <a:r>
              <a:rPr lang="en-US" sz="1500" dirty="0"/>
              <a:t>/dealing-with-imbalanced-classes-in-machine-learning-d43d6fa19d2</a:t>
            </a:r>
          </a:p>
        </p:txBody>
      </p:sp>
    </p:spTree>
    <p:extLst>
      <p:ext uri="{BB962C8B-B14F-4D97-AF65-F5344CB8AC3E}">
        <p14:creationId xmlns:p14="http://schemas.microsoft.com/office/powerpoint/2010/main" val="1669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32" name="Content Placeholder 13">
            <a:extLst>
              <a:ext uri="{FF2B5EF4-FFF2-40B4-BE49-F238E27FC236}">
                <a16:creationId xmlns:a16="http://schemas.microsoft.com/office/drawing/2014/main" id="{532789F0-D237-451E-8AE7-5B3F59C73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039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ED4B-7ADE-D34A-A267-C466906E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A3140DF-F9B0-4441-9A64-685379449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7454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9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0AA-24E3-C44F-A610-AD73DE15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&amp; Performance dataset features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9CEDA-684B-D84B-8419-2E79689E5E66}"/>
              </a:ext>
            </a:extLst>
          </p:cNvPr>
          <p:cNvSpPr txBox="1"/>
          <p:nvPr/>
        </p:nvSpPr>
        <p:spPr>
          <a:xfrm>
            <a:off x="3842751" y="1323198"/>
            <a:ext cx="128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9F815-9781-8A40-ACAC-77F8E50B351A}"/>
              </a:ext>
            </a:extLst>
          </p:cNvPr>
          <p:cNvSpPr txBox="1"/>
          <p:nvPr/>
        </p:nvSpPr>
        <p:spPr>
          <a:xfrm>
            <a:off x="5255053" y="1323198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attributes available in the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ED22C-2E24-6444-9CF1-3C6941BD77F4}"/>
              </a:ext>
            </a:extLst>
          </p:cNvPr>
          <p:cNvSpPr txBox="1"/>
          <p:nvPr/>
        </p:nvSpPr>
        <p:spPr>
          <a:xfrm>
            <a:off x="7441624" y="1323198"/>
            <a:ext cx="238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1470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AED79-BF4F-9044-95B8-362273101470}"/>
              </a:ext>
            </a:extLst>
          </p:cNvPr>
          <p:cNvSpPr txBox="1"/>
          <p:nvPr/>
        </p:nvSpPr>
        <p:spPr>
          <a:xfrm>
            <a:off x="10029977" y="1412487"/>
            <a:ext cx="13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 records.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C1FBAE-F246-C74A-B92F-E0976129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288"/>
              </p:ext>
            </p:extLst>
          </p:nvPr>
        </p:nvGraphicFramePr>
        <p:xfrm>
          <a:off x="966354" y="2673565"/>
          <a:ext cx="10726882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8773">
                  <a:extLst>
                    <a:ext uri="{9D8B030D-6E8A-4147-A177-3AD203B41FA5}">
                      <a16:colId xmlns:a16="http://schemas.microsoft.com/office/drawing/2014/main" val="1583315450"/>
                    </a:ext>
                  </a:extLst>
                </a:gridCol>
                <a:gridCol w="7038109">
                  <a:extLst>
                    <a:ext uri="{9D8B030D-6E8A-4147-A177-3AD203B41FA5}">
                      <a16:colId xmlns:a16="http://schemas.microsoft.com/office/drawing/2014/main" val="4087159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Employee characteristic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Individual Employee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b="1" i="1" dirty="0"/>
                        <a:t>Demographic attributes</a:t>
                      </a:r>
                    </a:p>
                    <a:p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age, gender, marital status, number of companies worked, employee number, employee count, over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7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b="1" i="1" dirty="0"/>
                        <a:t>Internal measurement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total working years, years at company, years in current role, years since last promotion, years with current manager, Training time last year</a:t>
                      </a:r>
                    </a:p>
                    <a:p>
                      <a:pPr lvl="0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b="1" i="1" dirty="0"/>
                        <a:t>Employee performance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performance rating, job involvement, environment satisfaction, relationship satisfaction</a:t>
                      </a:r>
                    </a:p>
                    <a:p>
                      <a:pPr lvl="0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b="1" i="1" dirty="0"/>
                        <a:t>Financial related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daily rate, hourly rate, monthly rate, monthly income, percent salary hike, standard hours, stock option level, over time</a:t>
                      </a:r>
                    </a:p>
                    <a:p>
                      <a:pPr lvl="0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Individual Employee attribute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education, education field, department, job level, business travel, distance from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205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E61979-A6E9-E546-A653-F51E74CDBCCE}"/>
              </a:ext>
            </a:extLst>
          </p:cNvPr>
          <p:cNvSpPr txBox="1"/>
          <p:nvPr/>
        </p:nvSpPr>
        <p:spPr>
          <a:xfrm>
            <a:off x="1104900" y="1323198"/>
            <a:ext cx="18590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</a:t>
            </a:r>
          </a:p>
          <a:p>
            <a:r>
              <a:rPr lang="en-US" sz="1400" dirty="0"/>
              <a:t>IBM HR Analytics Employee Attrition &amp; Performance from IBM GitHub</a:t>
            </a:r>
          </a:p>
        </p:txBody>
      </p:sp>
    </p:spTree>
    <p:extLst>
      <p:ext uri="{BB962C8B-B14F-4D97-AF65-F5344CB8AC3E}">
        <p14:creationId xmlns:p14="http://schemas.microsoft.com/office/powerpoint/2010/main" val="1760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EBCE-4876-F141-9E2B-7A5C3375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69F4FCAA-2D26-F449-B730-62E6208595E4}"/>
              </a:ext>
            </a:extLst>
          </p:cNvPr>
          <p:cNvSpPr/>
          <p:nvPr/>
        </p:nvSpPr>
        <p:spPr>
          <a:xfrm>
            <a:off x="1104900" y="2369128"/>
            <a:ext cx="2943332" cy="246611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How a HR manager can track attrition within organization by department, various employee personal attributes, job functions, income etc.? 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E83D4-92FF-D74D-A9C6-D10CD0695A23}"/>
              </a:ext>
            </a:extLst>
          </p:cNvPr>
          <p:cNvSpPr/>
          <p:nvPr/>
        </p:nvSpPr>
        <p:spPr>
          <a:xfrm>
            <a:off x="8187656" y="2369129"/>
            <a:ext cx="2867891" cy="246611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What actions and policies a HR manager can take to minimize attrition and retain top performing employees?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34D3D989-B566-2540-AF68-13B9FD5C9CC1}"/>
              </a:ext>
            </a:extLst>
          </p:cNvPr>
          <p:cNvSpPr/>
          <p:nvPr/>
        </p:nvSpPr>
        <p:spPr>
          <a:xfrm>
            <a:off x="4646278" y="2369128"/>
            <a:ext cx="2943332" cy="246611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What factors are relevant and related in predicting employee attrition?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7F0C85-E432-3643-A81E-DF110932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55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At a high level, I am looking to provide answers to the following 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61085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D8CD-E488-2343-A8C9-6E13C064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2400" dirty="0"/>
              <a:t>Exploratory Data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599D-24CE-D74C-85CE-44C96F69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The overall attrition rate is </a:t>
            </a:r>
            <a:r>
              <a:rPr lang="en-US" sz="1100" b="1" dirty="0"/>
              <a:t>16%</a:t>
            </a:r>
            <a:r>
              <a:rPr lang="en-US" sz="1100" b="1" i="1" dirty="0"/>
              <a:t>.</a:t>
            </a:r>
          </a:p>
          <a:p>
            <a:pPr marL="0" indent="0">
              <a:buNone/>
            </a:pPr>
            <a:r>
              <a:rPr lang="en-US" sz="1100" b="1" dirty="0"/>
              <a:t>Demographic and Individual Employee attributes</a:t>
            </a:r>
            <a:r>
              <a:rPr lang="en-US" sz="1100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sz="1100" b="1" dirty="0"/>
              <a:t>Attrition by Age</a:t>
            </a:r>
            <a:r>
              <a:rPr lang="en-US" sz="1100" b="1" i="1" dirty="0"/>
              <a:t>: </a:t>
            </a:r>
            <a:r>
              <a:rPr lang="en-US" sz="1100" dirty="0"/>
              <a:t>Younger employees have higher attrition rates</a:t>
            </a:r>
            <a:endParaRPr lang="en-US" sz="1100" i="1" dirty="0"/>
          </a:p>
          <a:p>
            <a:pPr>
              <a:buFont typeface="Wingdings" pitchFamily="2" charset="2"/>
              <a:buChar char="Ø"/>
            </a:pPr>
            <a:r>
              <a:rPr lang="en-US" sz="1100" b="1" dirty="0"/>
              <a:t>Attrition by Marital status</a:t>
            </a:r>
            <a:r>
              <a:rPr lang="en-US" sz="1100" b="1" i="1" dirty="0"/>
              <a:t>: </a:t>
            </a:r>
            <a:r>
              <a:rPr lang="en-US" sz="1100" dirty="0"/>
              <a:t>Attrition rate for Single employees is almost two times the attrition rate of married and divorced </a:t>
            </a:r>
          </a:p>
          <a:p>
            <a:pPr>
              <a:buFont typeface="Wingdings" pitchFamily="2" charset="2"/>
              <a:buChar char="Ø"/>
            </a:pPr>
            <a:r>
              <a:rPr lang="en-US" sz="1100" b="1" dirty="0"/>
              <a:t>Attrition by Gender</a:t>
            </a:r>
            <a:r>
              <a:rPr lang="en-US" sz="1100" dirty="0"/>
              <a:t>: Male has higher attrition rate than female by almost 2%. </a:t>
            </a:r>
          </a:p>
          <a:p>
            <a:pPr>
              <a:buFont typeface="Wingdings" pitchFamily="2" charset="2"/>
              <a:buChar char="Ø"/>
            </a:pPr>
            <a:r>
              <a:rPr lang="en-US" sz="1100" b="1" dirty="0"/>
              <a:t>Department and Job Role: </a:t>
            </a:r>
            <a:r>
              <a:rPr lang="en-US" sz="1100" dirty="0"/>
              <a:t>Employees who are Lab technicians, Sales Executives and Sales reps have high attrition due to lower salaries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21643-E5DA-554F-B499-8CB7294E4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9463" y="993835"/>
            <a:ext cx="3775899" cy="2322177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84FAF1-8EAA-4644-94BB-989EFB97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77" y="474133"/>
            <a:ext cx="1686226" cy="27178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68277-4D37-F549-98B4-EBB3F8FB8A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68915" y="4318312"/>
            <a:ext cx="3456994" cy="2065554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6F360-25BF-7841-AE27-0157C650401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142236" y="4133756"/>
            <a:ext cx="2713308" cy="1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57359-BF16-6742-8F07-2E6E78CD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413074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Exploratory Data Analysis of the dataset 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2265-D8B5-9042-B8B0-B7AB6335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5" y="2133437"/>
            <a:ext cx="3699973" cy="4040075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FFFF"/>
                </a:solidFill>
              </a:rPr>
              <a:t>Employee performance and financial attributes 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</a:rPr>
              <a:t>Job involvement, Environment satisfaction and Relationship satisfaction: </a:t>
            </a:r>
            <a:r>
              <a:rPr lang="en-US" sz="1400" dirty="0">
                <a:solidFill>
                  <a:srgbClr val="FFFFFF"/>
                </a:solidFill>
              </a:rPr>
              <a:t>Attrition rate is lower for employees who are more involved in their job, like the culture and have relationships at work.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</a:rPr>
              <a:t>Monthly income: </a:t>
            </a:r>
            <a:r>
              <a:rPr lang="en-US" sz="1400" dirty="0">
                <a:solidFill>
                  <a:srgbClr val="FFFFFF"/>
                </a:solidFill>
              </a:rPr>
              <a:t>Monthly Income plays a major role in attrition and is high for employees who earn &lt; $3K</a:t>
            </a:r>
            <a:endParaRPr lang="en-US" sz="1400" b="1" i="1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</a:rPr>
              <a:t>Overtime</a:t>
            </a:r>
            <a:r>
              <a:rPr lang="en-US" sz="1400" b="1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Attrition rate is 20% higher for employees who work overtime as compared to those with no overtime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</a:rPr>
              <a:t>Monthly Income and Job Satisfaction: </a:t>
            </a:r>
            <a:r>
              <a:rPr lang="en-US" sz="1400" dirty="0">
                <a:solidFill>
                  <a:srgbClr val="FFFFFF"/>
                </a:solidFill>
              </a:rPr>
              <a:t>The analysis shows that job satisfaction is higher if compensation increases.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8AD5AC-469E-1C45-BF76-B15B0FC59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2" r="-7" b="17465"/>
          <a:stretch/>
        </p:blipFill>
        <p:spPr>
          <a:xfrm>
            <a:off x="6923408" y="3298874"/>
            <a:ext cx="3452338" cy="3073423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CFC2D-0FEC-E44C-A533-93CF8FC0C82F}"/>
              </a:ext>
            </a:extLst>
          </p:cNvPr>
          <p:cNvPicPr/>
          <p:nvPr/>
        </p:nvPicPr>
        <p:blipFill rotWithShape="1">
          <a:blip r:embed="rId4"/>
          <a:srcRect r="9843" b="2"/>
          <a:stretch/>
        </p:blipFill>
        <p:spPr>
          <a:xfrm>
            <a:off x="10183974" y="3429000"/>
            <a:ext cx="1951825" cy="1318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29506-FB2E-D648-9861-AADA4D231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975" y="302019"/>
            <a:ext cx="2175740" cy="3073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ED3E8-30E7-EB4F-BD0D-4B6775921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25" y="3375442"/>
            <a:ext cx="1816100" cy="2920289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0F9D22-B359-BA4F-8DA7-45AE0EB219D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256513" y="485703"/>
            <a:ext cx="4691380" cy="23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51EA-AA7B-8B4D-A926-2ADCB314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 at the organization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B1BCD-ED68-8142-A435-2C3A9676DF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/>
              <a:t>Logistic regression (Log R) model used for linear classification and predicting Attrition.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/>
              <a:t>Key Steps to train the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Transform category variables into dummy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Resolve multicollinearity in the dataset by dropping “Job Level”, “Total Working Years", “Years at company”, “Age”, “Department”, “Years with current manager”, “Years in Current Role” features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80:20 split into training and test datasets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Preserve 16%:84% proportion of “attrition”/”no attrition” observations in test and training datasets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Optimize the C hyperparameter for the Log R model to create the best fitting model for our dataset.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Finally, I optimize the probability threshold to optimize the F1 accuracy of the model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637490-E797-B84B-9721-2C0321E2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00200"/>
            <a:ext cx="5197615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Optimal C for the dataset = 0.42</a:t>
            </a:r>
          </a:p>
          <a:p>
            <a:r>
              <a:rPr lang="en-US" sz="1900" dirty="0"/>
              <a:t>Baseline scores at a threshold value of 0.5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1900" dirty="0"/>
          </a:p>
          <a:p>
            <a:endParaRPr lang="en-US" sz="1900"/>
          </a:p>
          <a:p>
            <a:r>
              <a:rPr lang="en-US" sz="1900"/>
              <a:t>Scores </a:t>
            </a:r>
            <a:r>
              <a:rPr lang="en-US" sz="1900" dirty="0"/>
              <a:t>at the optimal threshold of 0.3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131D82-34C4-A440-A1CA-07F3C3E5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08573"/>
              </p:ext>
            </p:extLst>
          </p:nvPr>
        </p:nvGraphicFramePr>
        <p:xfrm>
          <a:off x="6819489" y="2810114"/>
          <a:ext cx="1451978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989">
                  <a:extLst>
                    <a:ext uri="{9D8B030D-6E8A-4147-A177-3AD203B41FA5}">
                      <a16:colId xmlns:a16="http://schemas.microsoft.com/office/drawing/2014/main" val="4174403999"/>
                    </a:ext>
                  </a:extLst>
                </a:gridCol>
                <a:gridCol w="725989">
                  <a:extLst>
                    <a:ext uri="{9D8B030D-6E8A-4147-A177-3AD203B41FA5}">
                      <a16:colId xmlns:a16="http://schemas.microsoft.com/office/drawing/2014/main" val="1570463382"/>
                    </a:ext>
                  </a:extLst>
                </a:gridCol>
              </a:tblGrid>
              <a:tr h="52388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246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46349"/>
                  </a:ext>
                </a:extLst>
              </a:tr>
              <a:tr h="52388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42472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A16E4D78-8C1A-CF45-AE2D-425D743519D1}"/>
              </a:ext>
            </a:extLst>
          </p:cNvPr>
          <p:cNvSpPr/>
          <p:nvPr/>
        </p:nvSpPr>
        <p:spPr>
          <a:xfrm>
            <a:off x="6708885" y="3439198"/>
            <a:ext cx="1701478" cy="333872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B274-2114-FF46-9FFF-34A21EAF8076}"/>
              </a:ext>
            </a:extLst>
          </p:cNvPr>
          <p:cNvSpPr txBox="1"/>
          <p:nvPr/>
        </p:nvSpPr>
        <p:spPr>
          <a:xfrm>
            <a:off x="8770467" y="3440715"/>
            <a:ext cx="220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Recall = 12/(12+35) = 25.5%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B48AEB0-7E98-4244-BC05-95A7CAD626DD}"/>
              </a:ext>
            </a:extLst>
          </p:cNvPr>
          <p:cNvSpPr/>
          <p:nvPr/>
        </p:nvSpPr>
        <p:spPr>
          <a:xfrm rot="5400000">
            <a:off x="7275275" y="3152595"/>
            <a:ext cx="1296363" cy="438305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729D1-09E0-E944-A5D0-124BA5E01A7C}"/>
              </a:ext>
            </a:extLst>
          </p:cNvPr>
          <p:cNvSpPr txBox="1"/>
          <p:nvPr/>
        </p:nvSpPr>
        <p:spPr>
          <a:xfrm>
            <a:off x="8624357" y="3898634"/>
            <a:ext cx="275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Precision = 12/(12+1) = 92.3%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24645-85A0-3846-801F-32FF8B120181}"/>
              </a:ext>
            </a:extLst>
          </p:cNvPr>
          <p:cNvSpPr txBox="1"/>
          <p:nvPr/>
        </p:nvSpPr>
        <p:spPr>
          <a:xfrm>
            <a:off x="6908099" y="2381200"/>
            <a:ext cx="1303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F1 Score = 40%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8562C-A0C5-8341-A8E3-BDA9B2A7B1C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432221" y="3579215"/>
            <a:ext cx="33824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72D3E-11EA-8A4B-AC0B-3D259DAB5CFF}"/>
              </a:ext>
            </a:extLst>
          </p:cNvPr>
          <p:cNvCxnSpPr>
            <a:cxnSpLocks/>
          </p:cNvCxnSpPr>
          <p:nvPr/>
        </p:nvCxnSpPr>
        <p:spPr>
          <a:xfrm flipH="1" flipV="1">
            <a:off x="8142609" y="4019929"/>
            <a:ext cx="627859" cy="259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6776E1-90EC-7440-B74C-84887381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63756"/>
              </p:ext>
            </p:extLst>
          </p:nvPr>
        </p:nvGraphicFramePr>
        <p:xfrm>
          <a:off x="7014916" y="5175306"/>
          <a:ext cx="1451978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989">
                  <a:extLst>
                    <a:ext uri="{9D8B030D-6E8A-4147-A177-3AD203B41FA5}">
                      <a16:colId xmlns:a16="http://schemas.microsoft.com/office/drawing/2014/main" val="4174403999"/>
                    </a:ext>
                  </a:extLst>
                </a:gridCol>
                <a:gridCol w="725989">
                  <a:extLst>
                    <a:ext uri="{9D8B030D-6E8A-4147-A177-3AD203B41FA5}">
                      <a16:colId xmlns:a16="http://schemas.microsoft.com/office/drawing/2014/main" val="1570463382"/>
                    </a:ext>
                  </a:extLst>
                </a:gridCol>
              </a:tblGrid>
              <a:tr h="52388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235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46349"/>
                  </a:ext>
                </a:extLst>
              </a:tr>
              <a:tr h="52388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42472"/>
                  </a:ext>
                </a:extLst>
              </a:tr>
            </a:tbl>
          </a:graphicData>
        </a:graphic>
      </p:graphicFrame>
      <p:sp>
        <p:nvSpPr>
          <p:cNvPr id="20" name="Frame 19">
            <a:extLst>
              <a:ext uri="{FF2B5EF4-FFF2-40B4-BE49-F238E27FC236}">
                <a16:creationId xmlns:a16="http://schemas.microsoft.com/office/drawing/2014/main" id="{AAF36333-FD79-624F-9DC7-B5CC6DC59F8C}"/>
              </a:ext>
            </a:extLst>
          </p:cNvPr>
          <p:cNvSpPr/>
          <p:nvPr/>
        </p:nvSpPr>
        <p:spPr>
          <a:xfrm>
            <a:off x="6904312" y="5804390"/>
            <a:ext cx="1701478" cy="333872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9050886-18DA-DD44-B8FA-023EB02485E8}"/>
              </a:ext>
            </a:extLst>
          </p:cNvPr>
          <p:cNvSpPr/>
          <p:nvPr/>
        </p:nvSpPr>
        <p:spPr>
          <a:xfrm rot="5400000">
            <a:off x="7470702" y="5517787"/>
            <a:ext cx="1296363" cy="438305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4FAEE-50AE-B346-9DCC-1E17E6E8EBDB}"/>
              </a:ext>
            </a:extLst>
          </p:cNvPr>
          <p:cNvSpPr txBox="1"/>
          <p:nvPr/>
        </p:nvSpPr>
        <p:spPr>
          <a:xfrm>
            <a:off x="7088862" y="4711372"/>
            <a:ext cx="1424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F1 Score = 52.5%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1092A-6879-114B-BEAB-D5889CCAFA23}"/>
              </a:ext>
            </a:extLst>
          </p:cNvPr>
          <p:cNvSpPr txBox="1"/>
          <p:nvPr/>
        </p:nvSpPr>
        <p:spPr>
          <a:xfrm>
            <a:off x="8962603" y="5852621"/>
            <a:ext cx="220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Recall = 12/(12+35) = 44.7%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9A929-ED01-D24C-9E45-347FF144F5E2}"/>
              </a:ext>
            </a:extLst>
          </p:cNvPr>
          <p:cNvSpPr txBox="1"/>
          <p:nvPr/>
        </p:nvSpPr>
        <p:spPr>
          <a:xfrm>
            <a:off x="8613825" y="6461278"/>
            <a:ext cx="275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Precision = 12/(12+1) = 63.6%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937E1C-1836-704F-ADC5-5DFE8A05165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624357" y="5991121"/>
            <a:ext cx="33824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A4848-6767-E14B-9BE3-EF970B38AF0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334745" y="6391704"/>
            <a:ext cx="279080" cy="2080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1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1698-AD29-1E4C-AC9E-BA40944F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Prescriptive analytics to minimize attrition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F172B-C73A-E048-8ED7-EF3DDC314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846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9A87-54C2-BD4F-BCD4-27D9F6230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8208" y="3752850"/>
            <a:ext cx="8451188" cy="2452687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Random forest classifier was used to identify the most important attributes impacting attrition at the organization.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700" dirty="0"/>
              <a:t>Monetary attributes such as Overtime, Monthly Income, Stock option and Daily rate matter to employees. HR managers should focus on improving renumeration policies at the organization.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700" dirty="0"/>
              <a:t>Job Role, Job Involvement and Environment satisfaction are the second most important factors for attrition. The organization should focus on improving employee engagement to reduce attrition.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700" dirty="0"/>
              <a:t>The other feature that is important is the distance from home and this should be kept in mind while hiring new personnel at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7042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1625</Words>
  <Application>Microsoft Macintosh PowerPoint</Application>
  <PresentationFormat>Widescreen</PresentationFormat>
  <Paragraphs>140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Euphemia</vt:lpstr>
      <vt:lpstr>Plantagenet Cherokee</vt:lpstr>
      <vt:lpstr>Segoe UI</vt:lpstr>
      <vt:lpstr>Time new roman</vt:lpstr>
      <vt:lpstr>Times New Roman</vt:lpstr>
      <vt:lpstr>Wingdings</vt:lpstr>
      <vt:lpstr>Academic Literature 16x9</vt:lpstr>
      <vt:lpstr>Factors influencing Employee Attrition and Retention</vt:lpstr>
      <vt:lpstr>Agenda</vt:lpstr>
      <vt:lpstr>Introduction</vt:lpstr>
      <vt:lpstr>Employee Attrition &amp; Performance dataset features </vt:lpstr>
      <vt:lpstr>Problem Statement</vt:lpstr>
      <vt:lpstr>Exploratory Data Analysis of the dataset</vt:lpstr>
      <vt:lpstr>Exploratory Data Analysis of the dataset cont.…</vt:lpstr>
      <vt:lpstr>Predicting Attrition at the organization</vt:lpstr>
      <vt:lpstr>Prescriptive analytics to minimize attrition</vt:lpstr>
      <vt:lpstr>Conclusion</vt:lpstr>
      <vt:lpstr>Reference</vt:lpstr>
      <vt:lpstr>Reference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Employee Attrition and Retention</dc:title>
  <dc:creator>Bhatia, Amit</dc:creator>
  <cp:lastModifiedBy>Amit Bhatia</cp:lastModifiedBy>
  <cp:revision>9</cp:revision>
  <dcterms:created xsi:type="dcterms:W3CDTF">2020-04-21T00:21:21Z</dcterms:created>
  <dcterms:modified xsi:type="dcterms:W3CDTF">2020-04-21T01:33:52Z</dcterms:modified>
</cp:coreProperties>
</file>