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46"/>
  </p:notesMasterIdLst>
  <p:sldIdLst>
    <p:sldId id="256" r:id="rId2"/>
    <p:sldId id="257" r:id="rId3"/>
    <p:sldId id="335" r:id="rId4"/>
    <p:sldId id="336" r:id="rId5"/>
    <p:sldId id="337" r:id="rId6"/>
    <p:sldId id="338" r:id="rId7"/>
    <p:sldId id="339" r:id="rId8"/>
    <p:sldId id="340" r:id="rId9"/>
    <p:sldId id="369" r:id="rId10"/>
    <p:sldId id="367" r:id="rId11"/>
    <p:sldId id="351" r:id="rId12"/>
    <p:sldId id="353" r:id="rId13"/>
    <p:sldId id="371" r:id="rId14"/>
    <p:sldId id="372" r:id="rId15"/>
    <p:sldId id="373" r:id="rId16"/>
    <p:sldId id="375" r:id="rId17"/>
    <p:sldId id="376" r:id="rId18"/>
    <p:sldId id="379" r:id="rId19"/>
    <p:sldId id="380" r:id="rId20"/>
    <p:sldId id="390" r:id="rId21"/>
    <p:sldId id="392" r:id="rId22"/>
    <p:sldId id="405" r:id="rId23"/>
    <p:sldId id="406" r:id="rId24"/>
    <p:sldId id="361" r:id="rId25"/>
    <p:sldId id="355" r:id="rId26"/>
    <p:sldId id="356" r:id="rId27"/>
    <p:sldId id="384" r:id="rId28"/>
    <p:sldId id="385" r:id="rId29"/>
    <p:sldId id="386" r:id="rId30"/>
    <p:sldId id="357" r:id="rId31"/>
    <p:sldId id="368" r:id="rId32"/>
    <p:sldId id="358" r:id="rId33"/>
    <p:sldId id="365" r:id="rId34"/>
    <p:sldId id="363" r:id="rId35"/>
    <p:sldId id="360" r:id="rId36"/>
    <p:sldId id="359" r:id="rId37"/>
    <p:sldId id="397" r:id="rId38"/>
    <p:sldId id="400" r:id="rId39"/>
    <p:sldId id="370" r:id="rId40"/>
    <p:sldId id="401" r:id="rId41"/>
    <p:sldId id="402" r:id="rId42"/>
    <p:sldId id="407" r:id="rId43"/>
    <p:sldId id="403" r:id="rId44"/>
    <p:sldId id="4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FB86D-36C5-4E75-97EF-F05870C523E4}" v="1" dt="2020-12-04T17:39:44.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457" autoAdjust="0"/>
  </p:normalViewPr>
  <p:slideViewPr>
    <p:cSldViewPr snapToGrid="0">
      <p:cViewPr varScale="1">
        <p:scale>
          <a:sx n="114" d="100"/>
          <a:sy n="114" d="100"/>
        </p:scale>
        <p:origin x="2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iam O'Callaghan" userId="2563db5551904046" providerId="LiveId" clId="{AB5FB86D-36C5-4E75-97EF-F05870C523E4}"/>
    <pc:docChg chg="custSel addSld modSld">
      <pc:chgData name="Miriam O'Callaghan" userId="2563db5551904046" providerId="LiveId" clId="{AB5FB86D-36C5-4E75-97EF-F05870C523E4}" dt="2020-12-08T18:14:48.155" v="1979" actId="20577"/>
      <pc:docMkLst>
        <pc:docMk/>
      </pc:docMkLst>
      <pc:sldChg chg="modSp mod">
        <pc:chgData name="Miriam O'Callaghan" userId="2563db5551904046" providerId="LiveId" clId="{AB5FB86D-36C5-4E75-97EF-F05870C523E4}" dt="2020-12-04T17:34:54.211" v="85" actId="20577"/>
        <pc:sldMkLst>
          <pc:docMk/>
          <pc:sldMk cId="1264854450" sldId="256"/>
        </pc:sldMkLst>
        <pc:spChg chg="mod">
          <ac:chgData name="Miriam O'Callaghan" userId="2563db5551904046" providerId="LiveId" clId="{AB5FB86D-36C5-4E75-97EF-F05870C523E4}" dt="2020-12-04T17:34:54.211" v="85" actId="20577"/>
          <ac:spMkLst>
            <pc:docMk/>
            <pc:sldMk cId="1264854450" sldId="256"/>
            <ac:spMk id="43" creationId="{6B45B7CD-7BDA-4CB4-9E36-01BCD26480A4}"/>
          </ac:spMkLst>
        </pc:spChg>
      </pc:sldChg>
      <pc:sldChg chg="modSp mod">
        <pc:chgData name="Miriam O'Callaghan" userId="2563db5551904046" providerId="LiveId" clId="{AB5FB86D-36C5-4E75-97EF-F05870C523E4}" dt="2020-12-08T17:51:25.861" v="225" actId="20577"/>
        <pc:sldMkLst>
          <pc:docMk/>
          <pc:sldMk cId="461665456" sldId="257"/>
        </pc:sldMkLst>
        <pc:spChg chg="mod">
          <ac:chgData name="Miriam O'Callaghan" userId="2563db5551904046" providerId="LiveId" clId="{AB5FB86D-36C5-4E75-97EF-F05870C523E4}" dt="2020-12-08T17:51:25.861" v="225" actId="20577"/>
          <ac:spMkLst>
            <pc:docMk/>
            <pc:sldMk cId="461665456" sldId="257"/>
            <ac:spMk id="3" creationId="{2ECCBADF-5914-4861-856A-38290D5ABD00}"/>
          </ac:spMkLst>
        </pc:spChg>
      </pc:sldChg>
      <pc:sldChg chg="modSp mod">
        <pc:chgData name="Miriam O'Callaghan" userId="2563db5551904046" providerId="LiveId" clId="{AB5FB86D-36C5-4E75-97EF-F05870C523E4}" dt="2020-12-04T17:33:49.235" v="76" actId="1076"/>
        <pc:sldMkLst>
          <pc:docMk/>
          <pc:sldMk cId="1015778778" sldId="335"/>
        </pc:sldMkLst>
        <pc:spChg chg="mod">
          <ac:chgData name="Miriam O'Callaghan" userId="2563db5551904046" providerId="LiveId" clId="{AB5FB86D-36C5-4E75-97EF-F05870C523E4}" dt="2020-12-04T17:33:49.235" v="76" actId="1076"/>
          <ac:spMkLst>
            <pc:docMk/>
            <pc:sldMk cId="1015778778" sldId="335"/>
            <ac:spMk id="3" creationId="{07060249-B9A1-49BE-B513-0B2209788C43}"/>
          </ac:spMkLst>
        </pc:spChg>
      </pc:sldChg>
      <pc:sldChg chg="modSp mod">
        <pc:chgData name="Miriam O'Callaghan" userId="2563db5551904046" providerId="LiveId" clId="{AB5FB86D-36C5-4E75-97EF-F05870C523E4}" dt="2020-12-04T17:33:22.603" v="74" actId="1076"/>
        <pc:sldMkLst>
          <pc:docMk/>
          <pc:sldMk cId="330068822" sldId="336"/>
        </pc:sldMkLst>
        <pc:spChg chg="mod">
          <ac:chgData name="Miriam O'Callaghan" userId="2563db5551904046" providerId="LiveId" clId="{AB5FB86D-36C5-4E75-97EF-F05870C523E4}" dt="2020-12-04T17:33:22.603" v="74" actId="1076"/>
          <ac:spMkLst>
            <pc:docMk/>
            <pc:sldMk cId="330068822" sldId="336"/>
            <ac:spMk id="3" creationId="{6385D686-7F23-4FA3-A5EB-54DC33414BB7}"/>
          </ac:spMkLst>
        </pc:spChg>
      </pc:sldChg>
      <pc:sldChg chg="modSp mod">
        <pc:chgData name="Miriam O'Callaghan" userId="2563db5551904046" providerId="LiveId" clId="{AB5FB86D-36C5-4E75-97EF-F05870C523E4}" dt="2020-12-08T17:55:29.520" v="695" actId="20577"/>
        <pc:sldMkLst>
          <pc:docMk/>
          <pc:sldMk cId="2807631006" sldId="337"/>
        </pc:sldMkLst>
        <pc:spChg chg="mod">
          <ac:chgData name="Miriam O'Callaghan" userId="2563db5551904046" providerId="LiveId" clId="{AB5FB86D-36C5-4E75-97EF-F05870C523E4}" dt="2020-12-08T17:55:29.520" v="695" actId="20577"/>
          <ac:spMkLst>
            <pc:docMk/>
            <pc:sldMk cId="2807631006" sldId="337"/>
            <ac:spMk id="5" creationId="{1EFCCF1F-F996-4331-A689-DAD2D63059A6}"/>
          </ac:spMkLst>
        </pc:spChg>
      </pc:sldChg>
      <pc:sldChg chg="modSp mod">
        <pc:chgData name="Miriam O'Callaghan" userId="2563db5551904046" providerId="LiveId" clId="{AB5FB86D-36C5-4E75-97EF-F05870C523E4}" dt="2020-12-04T17:32:39.612" v="67" actId="1076"/>
        <pc:sldMkLst>
          <pc:docMk/>
          <pc:sldMk cId="2643690534" sldId="338"/>
        </pc:sldMkLst>
        <pc:spChg chg="mod">
          <ac:chgData name="Miriam O'Callaghan" userId="2563db5551904046" providerId="LiveId" clId="{AB5FB86D-36C5-4E75-97EF-F05870C523E4}" dt="2020-12-04T17:32:39.612" v="67" actId="1076"/>
          <ac:spMkLst>
            <pc:docMk/>
            <pc:sldMk cId="2643690534" sldId="338"/>
            <ac:spMk id="3" creationId="{6385D686-7F23-4FA3-A5EB-54DC33414BB7}"/>
          </ac:spMkLst>
        </pc:spChg>
        <pc:spChg chg="mod">
          <ac:chgData name="Miriam O'Callaghan" userId="2563db5551904046" providerId="LiveId" clId="{AB5FB86D-36C5-4E75-97EF-F05870C523E4}" dt="2020-12-04T17:32:21.891" v="65" actId="1076"/>
          <ac:spMkLst>
            <pc:docMk/>
            <pc:sldMk cId="2643690534" sldId="338"/>
            <ac:spMk id="28" creationId="{4B59DEDA-562A-4FB5-AA10-5FACA366746E}"/>
          </ac:spMkLst>
        </pc:spChg>
        <pc:graphicFrameChg chg="mod">
          <ac:chgData name="Miriam O'Callaghan" userId="2563db5551904046" providerId="LiveId" clId="{AB5FB86D-36C5-4E75-97EF-F05870C523E4}" dt="2020-12-04T17:32:32.773" v="66" actId="1076"/>
          <ac:graphicFrameMkLst>
            <pc:docMk/>
            <pc:sldMk cId="2643690534" sldId="338"/>
            <ac:graphicFrameMk id="4" creationId="{0D675DA7-2DE8-4201-8ABF-E63BE9BAD18D}"/>
          </ac:graphicFrameMkLst>
        </pc:graphicFrameChg>
      </pc:sldChg>
      <pc:sldChg chg="modSp mod">
        <pc:chgData name="Miriam O'Callaghan" userId="2563db5551904046" providerId="LiveId" clId="{AB5FB86D-36C5-4E75-97EF-F05870C523E4}" dt="2020-12-04T17:31:55.655" v="61" actId="27636"/>
        <pc:sldMkLst>
          <pc:docMk/>
          <pc:sldMk cId="3836483820" sldId="339"/>
        </pc:sldMkLst>
        <pc:spChg chg="mod">
          <ac:chgData name="Miriam O'Callaghan" userId="2563db5551904046" providerId="LiveId" clId="{AB5FB86D-36C5-4E75-97EF-F05870C523E4}" dt="2020-12-04T17:31:55.655" v="61" actId="27636"/>
          <ac:spMkLst>
            <pc:docMk/>
            <pc:sldMk cId="3836483820" sldId="339"/>
            <ac:spMk id="3" creationId="{6385D686-7F23-4FA3-A5EB-54DC33414BB7}"/>
          </ac:spMkLst>
        </pc:spChg>
      </pc:sldChg>
      <pc:sldChg chg="modSp mod">
        <pc:chgData name="Miriam O'Callaghan" userId="2563db5551904046" providerId="LiveId" clId="{AB5FB86D-36C5-4E75-97EF-F05870C523E4}" dt="2020-12-04T17:31:37.288" v="55" actId="255"/>
        <pc:sldMkLst>
          <pc:docMk/>
          <pc:sldMk cId="906073285" sldId="340"/>
        </pc:sldMkLst>
        <pc:spChg chg="mod">
          <ac:chgData name="Miriam O'Callaghan" userId="2563db5551904046" providerId="LiveId" clId="{AB5FB86D-36C5-4E75-97EF-F05870C523E4}" dt="2020-12-04T17:31:37.288" v="55" actId="255"/>
          <ac:spMkLst>
            <pc:docMk/>
            <pc:sldMk cId="906073285" sldId="340"/>
            <ac:spMk id="3" creationId="{6385D686-7F23-4FA3-A5EB-54DC33414BB7}"/>
          </ac:spMkLst>
        </pc:spChg>
      </pc:sldChg>
      <pc:sldChg chg="modSp mod">
        <pc:chgData name="Miriam O'Callaghan" userId="2563db5551904046" providerId="LiveId" clId="{AB5FB86D-36C5-4E75-97EF-F05870C523E4}" dt="2020-12-08T18:04:45.478" v="1336" actId="1076"/>
        <pc:sldMkLst>
          <pc:docMk/>
          <pc:sldMk cId="3110846669" sldId="370"/>
        </pc:sldMkLst>
        <pc:spChg chg="mod">
          <ac:chgData name="Miriam O'Callaghan" userId="2563db5551904046" providerId="LiveId" clId="{AB5FB86D-36C5-4E75-97EF-F05870C523E4}" dt="2020-12-08T18:04:38.588" v="1335" actId="20577"/>
          <ac:spMkLst>
            <pc:docMk/>
            <pc:sldMk cId="3110846669" sldId="370"/>
            <ac:spMk id="2" creationId="{A41D1F65-CF6F-43E8-B0F7-0D58EBF49409}"/>
          </ac:spMkLst>
        </pc:spChg>
        <pc:spChg chg="mod">
          <ac:chgData name="Miriam O'Callaghan" userId="2563db5551904046" providerId="LiveId" clId="{AB5FB86D-36C5-4E75-97EF-F05870C523E4}" dt="2020-12-08T18:04:45.478" v="1336" actId="1076"/>
          <ac:spMkLst>
            <pc:docMk/>
            <pc:sldMk cId="3110846669" sldId="370"/>
            <ac:spMk id="3" creationId="{6385D686-7F23-4FA3-A5EB-54DC33414BB7}"/>
          </ac:spMkLst>
        </pc:spChg>
      </pc:sldChg>
      <pc:sldChg chg="modSp mod">
        <pc:chgData name="Miriam O'Callaghan" userId="2563db5551904046" providerId="LiveId" clId="{AB5FB86D-36C5-4E75-97EF-F05870C523E4}" dt="2020-12-08T18:02:39.555" v="1324" actId="20577"/>
        <pc:sldMkLst>
          <pc:docMk/>
          <pc:sldMk cId="1529363451" sldId="386"/>
        </pc:sldMkLst>
        <pc:spChg chg="mod">
          <ac:chgData name="Miriam O'Callaghan" userId="2563db5551904046" providerId="LiveId" clId="{AB5FB86D-36C5-4E75-97EF-F05870C523E4}" dt="2020-12-08T18:02:39.555" v="1324" actId="20577"/>
          <ac:spMkLst>
            <pc:docMk/>
            <pc:sldMk cId="1529363451" sldId="386"/>
            <ac:spMk id="3" creationId="{6385D686-7F23-4FA3-A5EB-54DC33414BB7}"/>
          </ac:spMkLst>
        </pc:spChg>
      </pc:sldChg>
      <pc:sldChg chg="modSp mod">
        <pc:chgData name="Miriam O'Callaghan" userId="2563db5551904046" providerId="LiveId" clId="{AB5FB86D-36C5-4E75-97EF-F05870C523E4}" dt="2020-12-08T18:05:49.823" v="1397" actId="1076"/>
        <pc:sldMkLst>
          <pc:docMk/>
          <pc:sldMk cId="2253590212" sldId="400"/>
        </pc:sldMkLst>
        <pc:spChg chg="mod">
          <ac:chgData name="Miriam O'Callaghan" userId="2563db5551904046" providerId="LiveId" clId="{AB5FB86D-36C5-4E75-97EF-F05870C523E4}" dt="2020-12-08T18:05:49.823" v="1397" actId="1076"/>
          <ac:spMkLst>
            <pc:docMk/>
            <pc:sldMk cId="2253590212" sldId="400"/>
            <ac:spMk id="3" creationId="{9B112882-4D4F-4292-8B99-C96A55B94823}"/>
          </ac:spMkLst>
        </pc:spChg>
      </pc:sldChg>
      <pc:sldChg chg="modSp mod modClrScheme chgLayout">
        <pc:chgData name="Miriam O'Callaghan" userId="2563db5551904046" providerId="LiveId" clId="{AB5FB86D-36C5-4E75-97EF-F05870C523E4}" dt="2020-12-04T17:29:41.478" v="43" actId="255"/>
        <pc:sldMkLst>
          <pc:docMk/>
          <pc:sldMk cId="3843498571" sldId="401"/>
        </pc:sldMkLst>
        <pc:spChg chg="mod ord">
          <ac:chgData name="Miriam O'Callaghan" userId="2563db5551904046" providerId="LiveId" clId="{AB5FB86D-36C5-4E75-97EF-F05870C523E4}" dt="2020-12-04T17:27:12.584" v="10" actId="1076"/>
          <ac:spMkLst>
            <pc:docMk/>
            <pc:sldMk cId="3843498571" sldId="401"/>
            <ac:spMk id="4" creationId="{538C840A-C1E9-4A63-9867-3017D931882C}"/>
          </ac:spMkLst>
        </pc:spChg>
        <pc:spChg chg="mod ord">
          <ac:chgData name="Miriam O'Callaghan" userId="2563db5551904046" providerId="LiveId" clId="{AB5FB86D-36C5-4E75-97EF-F05870C523E4}" dt="2020-12-04T17:29:41.478" v="43" actId="255"/>
          <ac:spMkLst>
            <pc:docMk/>
            <pc:sldMk cId="3843498571" sldId="401"/>
            <ac:spMk id="5" creationId="{75C79126-EE60-43F1-A033-41450B95C30E}"/>
          </ac:spMkLst>
        </pc:spChg>
        <pc:spChg chg="mod">
          <ac:chgData name="Miriam O'Callaghan" userId="2563db5551904046" providerId="LiveId" clId="{AB5FB86D-36C5-4E75-97EF-F05870C523E4}" dt="2020-12-04T17:27:16.515" v="11" actId="1076"/>
          <ac:spMkLst>
            <pc:docMk/>
            <pc:sldMk cId="3843498571" sldId="401"/>
            <ac:spMk id="7" creationId="{0425B52D-D4F3-49A2-B76E-F03FA2BAAF02}"/>
          </ac:spMkLst>
        </pc:spChg>
      </pc:sldChg>
      <pc:sldChg chg="modSp mod">
        <pc:chgData name="Miriam O'Callaghan" userId="2563db5551904046" providerId="LiveId" clId="{AB5FB86D-36C5-4E75-97EF-F05870C523E4}" dt="2020-12-08T18:08:30.028" v="1492" actId="20577"/>
        <pc:sldMkLst>
          <pc:docMk/>
          <pc:sldMk cId="2767833767" sldId="402"/>
        </pc:sldMkLst>
        <pc:spChg chg="mod">
          <ac:chgData name="Miriam O'Callaghan" userId="2563db5551904046" providerId="LiveId" clId="{AB5FB86D-36C5-4E75-97EF-F05870C523E4}" dt="2020-12-04T17:41:39.757" v="198" actId="1076"/>
          <ac:spMkLst>
            <pc:docMk/>
            <pc:sldMk cId="2767833767" sldId="402"/>
            <ac:spMk id="2" creationId="{A41D1F65-CF6F-43E8-B0F7-0D58EBF49409}"/>
          </ac:spMkLst>
        </pc:spChg>
        <pc:spChg chg="mod">
          <ac:chgData name="Miriam O'Callaghan" userId="2563db5551904046" providerId="LiveId" clId="{AB5FB86D-36C5-4E75-97EF-F05870C523E4}" dt="2020-12-08T18:08:30.028" v="1492" actId="20577"/>
          <ac:spMkLst>
            <pc:docMk/>
            <pc:sldMk cId="2767833767" sldId="402"/>
            <ac:spMk id="3" creationId="{6385D686-7F23-4FA3-A5EB-54DC33414BB7}"/>
          </ac:spMkLst>
        </pc:spChg>
      </pc:sldChg>
      <pc:sldChg chg="modSp mod">
        <pc:chgData name="Miriam O'Callaghan" userId="2563db5551904046" providerId="LiveId" clId="{AB5FB86D-36C5-4E75-97EF-F05870C523E4}" dt="2020-12-08T18:14:48.155" v="1979" actId="20577"/>
        <pc:sldMkLst>
          <pc:docMk/>
          <pc:sldMk cId="4000593768" sldId="403"/>
        </pc:sldMkLst>
        <pc:spChg chg="mod">
          <ac:chgData name="Miriam O'Callaghan" userId="2563db5551904046" providerId="LiveId" clId="{AB5FB86D-36C5-4E75-97EF-F05870C523E4}" dt="2020-12-08T18:14:48.155" v="1979" actId="20577"/>
          <ac:spMkLst>
            <pc:docMk/>
            <pc:sldMk cId="4000593768" sldId="403"/>
            <ac:spMk id="3" creationId="{6385D686-7F23-4FA3-A5EB-54DC33414BB7}"/>
          </ac:spMkLst>
        </pc:spChg>
      </pc:sldChg>
      <pc:sldChg chg="modSp mod">
        <pc:chgData name="Miriam O'Callaghan" userId="2563db5551904046" providerId="LiveId" clId="{AB5FB86D-36C5-4E75-97EF-F05870C523E4}" dt="2020-12-04T17:31:10.335" v="54" actId="5793"/>
        <pc:sldMkLst>
          <pc:docMk/>
          <pc:sldMk cId="656810520" sldId="405"/>
        </pc:sldMkLst>
        <pc:spChg chg="mod">
          <ac:chgData name="Miriam O'Callaghan" userId="2563db5551904046" providerId="LiveId" clId="{AB5FB86D-36C5-4E75-97EF-F05870C523E4}" dt="2020-12-04T17:31:10.335" v="54" actId="5793"/>
          <ac:spMkLst>
            <pc:docMk/>
            <pc:sldMk cId="656810520" sldId="405"/>
            <ac:spMk id="3" creationId="{6385D686-7F23-4FA3-A5EB-54DC33414BB7}"/>
          </ac:spMkLst>
        </pc:spChg>
      </pc:sldChg>
      <pc:sldChg chg="modSp add mod">
        <pc:chgData name="Miriam O'Callaghan" userId="2563db5551904046" providerId="LiveId" clId="{AB5FB86D-36C5-4E75-97EF-F05870C523E4}" dt="2020-12-08T18:09:11.340" v="1522" actId="20577"/>
        <pc:sldMkLst>
          <pc:docMk/>
          <pc:sldMk cId="486629061" sldId="407"/>
        </pc:sldMkLst>
        <pc:spChg chg="mod">
          <ac:chgData name="Miriam O'Callaghan" userId="2563db5551904046" providerId="LiveId" clId="{AB5FB86D-36C5-4E75-97EF-F05870C523E4}" dt="2020-12-04T17:41:35.537" v="197" actId="1076"/>
          <ac:spMkLst>
            <pc:docMk/>
            <pc:sldMk cId="486629061" sldId="407"/>
            <ac:spMk id="2" creationId="{A41D1F65-CF6F-43E8-B0F7-0D58EBF49409}"/>
          </ac:spMkLst>
        </pc:spChg>
        <pc:spChg chg="mod">
          <ac:chgData name="Miriam O'Callaghan" userId="2563db5551904046" providerId="LiveId" clId="{AB5FB86D-36C5-4E75-97EF-F05870C523E4}" dt="2020-12-08T18:09:11.340" v="1522" actId="20577"/>
          <ac:spMkLst>
            <pc:docMk/>
            <pc:sldMk cId="486629061" sldId="407"/>
            <ac:spMk id="3" creationId="{6385D686-7F23-4FA3-A5EB-54DC33414BB7}"/>
          </ac:spMkLst>
        </pc:spChg>
      </pc:sldChg>
    </pc:docChg>
  </pc:docChgLst>
  <pc:docChgLst>
    <pc:chgData name="Miriam O'Callaghan" userId="2563db5551904046" providerId="LiveId" clId="{D7219502-9B43-4B65-8577-D94089B4CE05}"/>
    <pc:docChg chg="undo custSel addSld delSld modSld">
      <pc:chgData name="Miriam O'Callaghan" userId="2563db5551904046" providerId="LiveId" clId="{D7219502-9B43-4B65-8577-D94089B4CE05}" dt="2020-12-04T17:25:20.351" v="22970" actId="207"/>
      <pc:docMkLst>
        <pc:docMk/>
      </pc:docMkLst>
      <pc:sldChg chg="addSp modSp mod modNotesTx">
        <pc:chgData name="Miriam O'Callaghan" userId="2563db5551904046" providerId="LiveId" clId="{D7219502-9B43-4B65-8577-D94089B4CE05}" dt="2020-12-04T16:18:06.718" v="19578" actId="207"/>
        <pc:sldMkLst>
          <pc:docMk/>
          <pc:sldMk cId="1264854450" sldId="256"/>
        </pc:sldMkLst>
        <pc:spChg chg="mod">
          <ac:chgData name="Miriam O'Callaghan" userId="2563db5551904046" providerId="LiveId" clId="{D7219502-9B43-4B65-8577-D94089B4CE05}" dt="2020-12-04T16:17:54.717" v="19576" actId="207"/>
          <ac:spMkLst>
            <pc:docMk/>
            <pc:sldMk cId="1264854450" sldId="256"/>
            <ac:spMk id="2" creationId="{05885C1B-39AC-47A4-B313-58520CCDD0FA}"/>
          </ac:spMkLst>
        </pc:spChg>
        <pc:spChg chg="mod">
          <ac:chgData name="Miriam O'Callaghan" userId="2563db5551904046" providerId="LiveId" clId="{D7219502-9B43-4B65-8577-D94089B4CE05}" dt="2020-12-04T16:18:02.090" v="19577" actId="207"/>
          <ac:spMkLst>
            <pc:docMk/>
            <pc:sldMk cId="1264854450" sldId="256"/>
            <ac:spMk id="3" creationId="{F0B0F941-9574-46C5-A959-ADA1BDBB313B}"/>
          </ac:spMkLst>
        </pc:spChg>
        <pc:spChg chg="add mod">
          <ac:chgData name="Miriam O'Callaghan" userId="2563db5551904046" providerId="LiveId" clId="{D7219502-9B43-4B65-8577-D94089B4CE05}" dt="2020-12-03T17:14:49.374" v="1152" actId="1076"/>
          <ac:spMkLst>
            <pc:docMk/>
            <pc:sldMk cId="1264854450" sldId="256"/>
            <ac:spMk id="7" creationId="{61C6FAE6-E74F-420E-9F71-57DA219A48C1}"/>
          </ac:spMkLst>
        </pc:spChg>
        <pc:spChg chg="mod">
          <ac:chgData name="Miriam O'Callaghan" userId="2563db5551904046" providerId="LiveId" clId="{D7219502-9B43-4B65-8577-D94089B4CE05}" dt="2020-12-04T16:18:06.718" v="19578" actId="207"/>
          <ac:spMkLst>
            <pc:docMk/>
            <pc:sldMk cId="1264854450" sldId="256"/>
            <ac:spMk id="43" creationId="{6B45B7CD-7BDA-4CB4-9E36-01BCD26480A4}"/>
          </ac:spMkLst>
        </pc:spChg>
      </pc:sldChg>
      <pc:sldChg chg="addSp modSp add del mod modClrScheme chgLayout modNotesTx">
        <pc:chgData name="Miriam O'Callaghan" userId="2563db5551904046" providerId="LiveId" clId="{D7219502-9B43-4B65-8577-D94089B4CE05}" dt="2020-12-04T17:25:20.351" v="22970" actId="207"/>
        <pc:sldMkLst>
          <pc:docMk/>
          <pc:sldMk cId="461665456" sldId="257"/>
        </pc:sldMkLst>
        <pc:spChg chg="mod ord">
          <ac:chgData name="Miriam O'Callaghan" userId="2563db5551904046" providerId="LiveId" clId="{D7219502-9B43-4B65-8577-D94089B4CE05}" dt="2020-12-03T17:40:00.258" v="2617" actId="1076"/>
          <ac:spMkLst>
            <pc:docMk/>
            <pc:sldMk cId="461665456" sldId="257"/>
            <ac:spMk id="2" creationId="{D4E85A6B-FD41-4FAA-8439-C91608257C84}"/>
          </ac:spMkLst>
        </pc:spChg>
        <pc:spChg chg="mod ord">
          <ac:chgData name="Miriam O'Callaghan" userId="2563db5551904046" providerId="LiveId" clId="{D7219502-9B43-4B65-8577-D94089B4CE05}" dt="2020-12-04T17:24:02.045" v="22969" actId="20577"/>
          <ac:spMkLst>
            <pc:docMk/>
            <pc:sldMk cId="461665456" sldId="257"/>
            <ac:spMk id="3" creationId="{2ECCBADF-5914-4861-856A-38290D5ABD00}"/>
          </ac:spMkLst>
        </pc:spChg>
        <pc:spChg chg="add mod">
          <ac:chgData name="Miriam O'Callaghan" userId="2563db5551904046" providerId="LiveId" clId="{D7219502-9B43-4B65-8577-D94089B4CE05}" dt="2020-12-04T17:25:20.351" v="22970" actId="207"/>
          <ac:spMkLst>
            <pc:docMk/>
            <pc:sldMk cId="461665456" sldId="257"/>
            <ac:spMk id="5" creationId="{CD13AFD7-F491-4D45-BE8C-B7D9F4C40804}"/>
          </ac:spMkLst>
        </pc:spChg>
      </pc:sldChg>
      <pc:sldChg chg="modSp mod">
        <pc:chgData name="Miriam O'Callaghan" userId="2563db5551904046" providerId="LiveId" clId="{D7219502-9B43-4B65-8577-D94089B4CE05}" dt="2020-12-04T16:21:56.133" v="19725" actId="1076"/>
        <pc:sldMkLst>
          <pc:docMk/>
          <pc:sldMk cId="1015778778" sldId="335"/>
        </pc:sldMkLst>
        <pc:spChg chg="mod">
          <ac:chgData name="Miriam O'Callaghan" userId="2563db5551904046" providerId="LiveId" clId="{D7219502-9B43-4B65-8577-D94089B4CE05}" dt="2020-12-04T16:21:56.133" v="19725" actId="1076"/>
          <ac:spMkLst>
            <pc:docMk/>
            <pc:sldMk cId="1015778778" sldId="335"/>
            <ac:spMk id="2" creationId="{115CDF7D-9D9C-4280-A465-BCA551552F7E}"/>
          </ac:spMkLst>
        </pc:spChg>
        <pc:spChg chg="mod">
          <ac:chgData name="Miriam O'Callaghan" userId="2563db5551904046" providerId="LiveId" clId="{D7219502-9B43-4B65-8577-D94089B4CE05}" dt="2020-12-04T16:21:47.388" v="19724" actId="14100"/>
          <ac:spMkLst>
            <pc:docMk/>
            <pc:sldMk cId="1015778778" sldId="335"/>
            <ac:spMk id="3" creationId="{07060249-B9A1-49BE-B513-0B2209788C43}"/>
          </ac:spMkLst>
        </pc:spChg>
      </pc:sldChg>
      <pc:sldChg chg="modSp mod modNotesTx">
        <pc:chgData name="Miriam O'Callaghan" userId="2563db5551904046" providerId="LiveId" clId="{D7219502-9B43-4B65-8577-D94089B4CE05}" dt="2020-12-04T16:22:32.462" v="19743" actId="20577"/>
        <pc:sldMkLst>
          <pc:docMk/>
          <pc:sldMk cId="330068822" sldId="336"/>
        </pc:sldMkLst>
        <pc:spChg chg="mod">
          <ac:chgData name="Miriam O'Callaghan" userId="2563db5551904046" providerId="LiveId" clId="{D7219502-9B43-4B65-8577-D94089B4CE05}" dt="2020-12-03T17:00:06.133" v="199" actId="1076"/>
          <ac:spMkLst>
            <pc:docMk/>
            <pc:sldMk cId="330068822" sldId="336"/>
            <ac:spMk id="2" creationId="{A41D1F65-CF6F-43E8-B0F7-0D58EBF49409}"/>
          </ac:spMkLst>
        </pc:spChg>
        <pc:spChg chg="mod">
          <ac:chgData name="Miriam O'Callaghan" userId="2563db5551904046" providerId="LiveId" clId="{D7219502-9B43-4B65-8577-D94089B4CE05}" dt="2020-12-04T16:22:32.462" v="19743" actId="20577"/>
          <ac:spMkLst>
            <pc:docMk/>
            <pc:sldMk cId="330068822" sldId="336"/>
            <ac:spMk id="3" creationId="{6385D686-7F23-4FA3-A5EB-54DC33414BB7}"/>
          </ac:spMkLst>
        </pc:spChg>
      </pc:sldChg>
      <pc:sldChg chg="modSp mod modNotesTx">
        <pc:chgData name="Miriam O'Callaghan" userId="2563db5551904046" providerId="LiveId" clId="{D7219502-9B43-4B65-8577-D94089B4CE05}" dt="2020-12-04T16:25:27.846" v="19872" actId="20577"/>
        <pc:sldMkLst>
          <pc:docMk/>
          <pc:sldMk cId="2807631006" sldId="337"/>
        </pc:sldMkLst>
        <pc:spChg chg="mod">
          <ac:chgData name="Miriam O'Callaghan" userId="2563db5551904046" providerId="LiveId" clId="{D7219502-9B43-4B65-8577-D94089B4CE05}" dt="2020-12-03T17:07:13.823" v="752" actId="1076"/>
          <ac:spMkLst>
            <pc:docMk/>
            <pc:sldMk cId="2807631006" sldId="337"/>
            <ac:spMk id="2" creationId="{A41D1F65-CF6F-43E8-B0F7-0D58EBF49409}"/>
          </ac:spMkLst>
        </pc:spChg>
        <pc:spChg chg="mod">
          <ac:chgData name="Miriam O'Callaghan" userId="2563db5551904046" providerId="LiveId" clId="{D7219502-9B43-4B65-8577-D94089B4CE05}" dt="2020-12-04T16:25:27.846" v="19872" actId="20577"/>
          <ac:spMkLst>
            <pc:docMk/>
            <pc:sldMk cId="2807631006" sldId="337"/>
            <ac:spMk id="5" creationId="{1EFCCF1F-F996-4331-A689-DAD2D63059A6}"/>
          </ac:spMkLst>
        </pc:spChg>
      </pc:sldChg>
      <pc:sldChg chg="modSp mod">
        <pc:chgData name="Miriam O'Callaghan" userId="2563db5551904046" providerId="LiveId" clId="{D7219502-9B43-4B65-8577-D94089B4CE05}" dt="2020-12-03T19:44:28.176" v="9289" actId="20577"/>
        <pc:sldMkLst>
          <pc:docMk/>
          <pc:sldMk cId="2643690534" sldId="338"/>
        </pc:sldMkLst>
        <pc:spChg chg="mod">
          <ac:chgData name="Miriam O'Callaghan" userId="2563db5551904046" providerId="LiveId" clId="{D7219502-9B43-4B65-8577-D94089B4CE05}" dt="2020-12-03T19:44:28.176" v="9289" actId="20577"/>
          <ac:spMkLst>
            <pc:docMk/>
            <pc:sldMk cId="2643690534" sldId="338"/>
            <ac:spMk id="3" creationId="{6385D686-7F23-4FA3-A5EB-54DC33414BB7}"/>
          </ac:spMkLst>
        </pc:spChg>
        <pc:spChg chg="mod">
          <ac:chgData name="Miriam O'Callaghan" userId="2563db5551904046" providerId="LiveId" clId="{D7219502-9B43-4B65-8577-D94089B4CE05}" dt="2020-12-03T18:01:11.025" v="4682" actId="255"/>
          <ac:spMkLst>
            <pc:docMk/>
            <pc:sldMk cId="2643690534" sldId="338"/>
            <ac:spMk id="28" creationId="{4B59DEDA-562A-4FB5-AA10-5FACA366746E}"/>
          </ac:spMkLst>
        </pc:spChg>
        <pc:graphicFrameChg chg="mod">
          <ac:chgData name="Miriam O'Callaghan" userId="2563db5551904046" providerId="LiveId" clId="{D7219502-9B43-4B65-8577-D94089B4CE05}" dt="2020-12-03T19:43:16.818" v="9286" actId="20577"/>
          <ac:graphicFrameMkLst>
            <pc:docMk/>
            <pc:sldMk cId="2643690534" sldId="338"/>
            <ac:graphicFrameMk id="4" creationId="{0D675DA7-2DE8-4201-8ABF-E63BE9BAD18D}"/>
          </ac:graphicFrameMkLst>
        </pc:graphicFrameChg>
      </pc:sldChg>
      <pc:sldChg chg="addSp modSp mod modNotesTx">
        <pc:chgData name="Miriam O'Callaghan" userId="2563db5551904046" providerId="LiveId" clId="{D7219502-9B43-4B65-8577-D94089B4CE05}" dt="2020-12-04T16:29:47.048" v="19927" actId="20577"/>
        <pc:sldMkLst>
          <pc:docMk/>
          <pc:sldMk cId="3836483820" sldId="339"/>
        </pc:sldMkLst>
        <pc:spChg chg="mod">
          <ac:chgData name="Miriam O'Callaghan" userId="2563db5551904046" providerId="LiveId" clId="{D7219502-9B43-4B65-8577-D94089B4CE05}" dt="2020-12-03T17:56:03.785" v="4482" actId="1076"/>
          <ac:spMkLst>
            <pc:docMk/>
            <pc:sldMk cId="3836483820" sldId="339"/>
            <ac:spMk id="2" creationId="{A41D1F65-CF6F-43E8-B0F7-0D58EBF49409}"/>
          </ac:spMkLst>
        </pc:spChg>
        <pc:spChg chg="mod">
          <ac:chgData name="Miriam O'Callaghan" userId="2563db5551904046" providerId="LiveId" clId="{D7219502-9B43-4B65-8577-D94089B4CE05}" dt="2020-12-04T16:29:47.048" v="19927" actId="20577"/>
          <ac:spMkLst>
            <pc:docMk/>
            <pc:sldMk cId="3836483820" sldId="339"/>
            <ac:spMk id="3" creationId="{6385D686-7F23-4FA3-A5EB-54DC33414BB7}"/>
          </ac:spMkLst>
        </pc:spChg>
        <pc:spChg chg="add mod">
          <ac:chgData name="Miriam O'Callaghan" userId="2563db5551904046" providerId="LiveId" clId="{D7219502-9B43-4B65-8577-D94089B4CE05}" dt="2020-12-04T16:28:31.850" v="19922" actId="1076"/>
          <ac:spMkLst>
            <pc:docMk/>
            <pc:sldMk cId="3836483820" sldId="339"/>
            <ac:spMk id="5" creationId="{2C031473-E9C8-4C6D-AC78-86EF1748802A}"/>
          </ac:spMkLst>
        </pc:spChg>
      </pc:sldChg>
      <pc:sldChg chg="addSp delSp modSp mod">
        <pc:chgData name="Miriam O'Callaghan" userId="2563db5551904046" providerId="LiveId" clId="{D7219502-9B43-4B65-8577-D94089B4CE05}" dt="2020-12-03T18:05:35.055" v="4791" actId="255"/>
        <pc:sldMkLst>
          <pc:docMk/>
          <pc:sldMk cId="906073285" sldId="340"/>
        </pc:sldMkLst>
        <pc:spChg chg="mod">
          <ac:chgData name="Miriam O'Callaghan" userId="2563db5551904046" providerId="LiveId" clId="{D7219502-9B43-4B65-8577-D94089B4CE05}" dt="2020-12-03T18:04:59.246" v="4756" actId="1076"/>
          <ac:spMkLst>
            <pc:docMk/>
            <pc:sldMk cId="906073285" sldId="340"/>
            <ac:spMk id="2" creationId="{A41D1F65-CF6F-43E8-B0F7-0D58EBF49409}"/>
          </ac:spMkLst>
        </pc:spChg>
        <pc:spChg chg="mod">
          <ac:chgData name="Miriam O'Callaghan" userId="2563db5551904046" providerId="LiveId" clId="{D7219502-9B43-4B65-8577-D94089B4CE05}" dt="2020-12-03T18:05:35.055" v="4791" actId="255"/>
          <ac:spMkLst>
            <pc:docMk/>
            <pc:sldMk cId="906073285" sldId="340"/>
            <ac:spMk id="3" creationId="{6385D686-7F23-4FA3-A5EB-54DC33414BB7}"/>
          </ac:spMkLst>
        </pc:spChg>
        <pc:spChg chg="add del mod">
          <ac:chgData name="Miriam O'Callaghan" userId="2563db5551904046" providerId="LiveId" clId="{D7219502-9B43-4B65-8577-D94089B4CE05}" dt="2020-12-03T18:04:51.050" v="4753" actId="478"/>
          <ac:spMkLst>
            <pc:docMk/>
            <pc:sldMk cId="906073285" sldId="340"/>
            <ac:spMk id="5" creationId="{A99C628A-825B-4D02-92CD-8656736844C3}"/>
          </ac:spMkLst>
        </pc:spChg>
        <pc:spChg chg="add del mod">
          <ac:chgData name="Miriam O'Callaghan" userId="2563db5551904046" providerId="LiveId" clId="{D7219502-9B43-4B65-8577-D94089B4CE05}" dt="2020-12-03T18:04:52.970" v="4754" actId="478"/>
          <ac:spMkLst>
            <pc:docMk/>
            <pc:sldMk cId="906073285" sldId="340"/>
            <ac:spMk id="6" creationId="{9198C23F-CB7B-4257-A051-5B3B3C1707D3}"/>
          </ac:spMkLst>
        </pc:spChg>
      </pc:sldChg>
      <pc:sldChg chg="modSp del mod">
        <pc:chgData name="Miriam O'Callaghan" userId="2563db5551904046" providerId="LiveId" clId="{D7219502-9B43-4B65-8577-D94089B4CE05}" dt="2020-12-03T18:47:10.684" v="5281" actId="47"/>
        <pc:sldMkLst>
          <pc:docMk/>
          <pc:sldMk cId="1355112573" sldId="341"/>
        </pc:sldMkLst>
        <pc:spChg chg="mod">
          <ac:chgData name="Miriam O'Callaghan" userId="2563db5551904046" providerId="LiveId" clId="{D7219502-9B43-4B65-8577-D94089B4CE05}" dt="2020-12-03T18:17:20.361" v="5187" actId="1076"/>
          <ac:spMkLst>
            <pc:docMk/>
            <pc:sldMk cId="1355112573" sldId="341"/>
            <ac:spMk id="13" creationId="{AD3F394B-9112-48BE-B5B0-E2FA6A57CB8E}"/>
          </ac:spMkLst>
        </pc:spChg>
      </pc:sldChg>
      <pc:sldChg chg="modSp mod">
        <pc:chgData name="Miriam O'Callaghan" userId="2563db5551904046" providerId="LiveId" clId="{D7219502-9B43-4B65-8577-D94089B4CE05}" dt="2020-12-04T16:31:40.145" v="19979" actId="14100"/>
        <pc:sldMkLst>
          <pc:docMk/>
          <pc:sldMk cId="4172252740" sldId="351"/>
        </pc:sldMkLst>
        <pc:spChg chg="mod">
          <ac:chgData name="Miriam O'Callaghan" userId="2563db5551904046" providerId="LiveId" clId="{D7219502-9B43-4B65-8577-D94089B4CE05}" dt="2020-12-04T16:31:33.582" v="19978" actId="20577"/>
          <ac:spMkLst>
            <pc:docMk/>
            <pc:sldMk cId="4172252740" sldId="351"/>
            <ac:spMk id="3" creationId="{6385D686-7F23-4FA3-A5EB-54DC33414BB7}"/>
          </ac:spMkLst>
        </pc:spChg>
        <pc:picChg chg="mod">
          <ac:chgData name="Miriam O'Callaghan" userId="2563db5551904046" providerId="LiveId" clId="{D7219502-9B43-4B65-8577-D94089B4CE05}" dt="2020-12-04T16:31:40.145" v="19979" actId="14100"/>
          <ac:picMkLst>
            <pc:docMk/>
            <pc:sldMk cId="4172252740" sldId="351"/>
            <ac:picMk id="14" creationId="{A1B6B5DE-5B83-48B4-B75E-80CCF2DF76F4}"/>
          </ac:picMkLst>
        </pc:picChg>
      </pc:sldChg>
      <pc:sldChg chg="addSp delSp modSp mod">
        <pc:chgData name="Miriam O'Callaghan" userId="2563db5551904046" providerId="LiveId" clId="{D7219502-9B43-4B65-8577-D94089B4CE05}" dt="2020-12-04T16:31:55.213" v="19984" actId="20577"/>
        <pc:sldMkLst>
          <pc:docMk/>
          <pc:sldMk cId="2404120350" sldId="353"/>
        </pc:sldMkLst>
        <pc:spChg chg="mod">
          <ac:chgData name="Miriam O'Callaghan" userId="2563db5551904046" providerId="LiveId" clId="{D7219502-9B43-4B65-8577-D94089B4CE05}" dt="2020-12-03T18:44:56.443" v="5248" actId="14100"/>
          <ac:spMkLst>
            <pc:docMk/>
            <pc:sldMk cId="2404120350" sldId="353"/>
            <ac:spMk id="2" creationId="{A41D1F65-CF6F-43E8-B0F7-0D58EBF49409}"/>
          </ac:spMkLst>
        </pc:spChg>
        <pc:spChg chg="mod">
          <ac:chgData name="Miriam O'Callaghan" userId="2563db5551904046" providerId="LiveId" clId="{D7219502-9B43-4B65-8577-D94089B4CE05}" dt="2020-12-04T16:31:55.213" v="19984" actId="20577"/>
          <ac:spMkLst>
            <pc:docMk/>
            <pc:sldMk cId="2404120350" sldId="353"/>
            <ac:spMk id="3" creationId="{6385D686-7F23-4FA3-A5EB-54DC33414BB7}"/>
          </ac:spMkLst>
        </pc:spChg>
        <pc:spChg chg="add del mod">
          <ac:chgData name="Miriam O'Callaghan" userId="2563db5551904046" providerId="LiveId" clId="{D7219502-9B43-4B65-8577-D94089B4CE05}" dt="2020-12-03T18:45:04.002" v="5251" actId="478"/>
          <ac:spMkLst>
            <pc:docMk/>
            <pc:sldMk cId="2404120350" sldId="353"/>
            <ac:spMk id="8" creationId="{A6DF9C93-CF48-4552-B41E-6413F414A034}"/>
          </ac:spMkLst>
        </pc:spChg>
        <pc:spChg chg="add mod">
          <ac:chgData name="Miriam O'Callaghan" userId="2563db5551904046" providerId="LiveId" clId="{D7219502-9B43-4B65-8577-D94089B4CE05}" dt="2020-12-03T18:46:18.933" v="5276" actId="1076"/>
          <ac:spMkLst>
            <pc:docMk/>
            <pc:sldMk cId="2404120350" sldId="353"/>
            <ac:spMk id="9" creationId="{E5210A8D-D5EC-4866-90F5-B29C0A27CD3E}"/>
          </ac:spMkLst>
        </pc:spChg>
        <pc:picChg chg="del mod">
          <ac:chgData name="Miriam O'Callaghan" userId="2563db5551904046" providerId="LiveId" clId="{D7219502-9B43-4B65-8577-D94089B4CE05}" dt="2020-12-03T18:42:59.818" v="5189" actId="478"/>
          <ac:picMkLst>
            <pc:docMk/>
            <pc:sldMk cId="2404120350" sldId="353"/>
            <ac:picMk id="6" creationId="{24917597-ABE6-40B0-BFD0-30333903FCD5}"/>
          </ac:picMkLst>
        </pc:picChg>
        <pc:picChg chg="mod">
          <ac:chgData name="Miriam O'Callaghan" userId="2563db5551904046" providerId="LiveId" clId="{D7219502-9B43-4B65-8577-D94089B4CE05}" dt="2020-12-03T18:46:22.159" v="5277" actId="1076"/>
          <ac:picMkLst>
            <pc:docMk/>
            <pc:sldMk cId="2404120350" sldId="353"/>
            <ac:picMk id="7" creationId="{3D889CCF-0BA6-49DC-B9E8-6EEC5495E961}"/>
          </ac:picMkLst>
        </pc:picChg>
        <pc:picChg chg="add mod">
          <ac:chgData name="Miriam O'Callaghan" userId="2563db5551904046" providerId="LiveId" clId="{D7219502-9B43-4B65-8577-D94089B4CE05}" dt="2020-12-03T18:46:16.678" v="5275" actId="1076"/>
          <ac:picMkLst>
            <pc:docMk/>
            <pc:sldMk cId="2404120350" sldId="353"/>
            <ac:picMk id="10" creationId="{FEABACC7-8E66-4810-AEEB-98A163351F0C}"/>
          </ac:picMkLst>
        </pc:picChg>
      </pc:sldChg>
      <pc:sldChg chg="delSp modSp del mod">
        <pc:chgData name="Miriam O'Callaghan" userId="2563db5551904046" providerId="LiveId" clId="{D7219502-9B43-4B65-8577-D94089B4CE05}" dt="2020-12-03T18:46:47.732" v="5280" actId="47"/>
        <pc:sldMkLst>
          <pc:docMk/>
          <pc:sldMk cId="2592488333" sldId="354"/>
        </pc:sldMkLst>
        <pc:spChg chg="del mod">
          <ac:chgData name="Miriam O'Callaghan" userId="2563db5551904046" providerId="LiveId" clId="{D7219502-9B43-4B65-8577-D94089B4CE05}" dt="2020-12-03T18:43:53.529" v="5205" actId="21"/>
          <ac:spMkLst>
            <pc:docMk/>
            <pc:sldMk cId="2592488333" sldId="354"/>
            <ac:spMk id="3" creationId="{6385D686-7F23-4FA3-A5EB-54DC33414BB7}"/>
          </ac:spMkLst>
        </pc:spChg>
      </pc:sldChg>
      <pc:sldChg chg="addSp modSp mod">
        <pc:chgData name="Miriam O'Callaghan" userId="2563db5551904046" providerId="LiveId" clId="{D7219502-9B43-4B65-8577-D94089B4CE05}" dt="2020-12-03T18:47:30.215" v="5285" actId="1076"/>
        <pc:sldMkLst>
          <pc:docMk/>
          <pc:sldMk cId="122238634" sldId="355"/>
        </pc:sldMkLst>
        <pc:spChg chg="add mod">
          <ac:chgData name="Miriam O'Callaghan" userId="2563db5551904046" providerId="LiveId" clId="{D7219502-9B43-4B65-8577-D94089B4CE05}" dt="2020-12-03T18:47:30.215" v="5285" actId="1076"/>
          <ac:spMkLst>
            <pc:docMk/>
            <pc:sldMk cId="122238634" sldId="355"/>
            <ac:spMk id="11" creationId="{57956B4B-DB08-4F0B-A03A-67F12FBC5DE6}"/>
          </ac:spMkLst>
        </pc:spChg>
      </pc:sldChg>
      <pc:sldChg chg="addSp modSp mod">
        <pc:chgData name="Miriam O'Callaghan" userId="2563db5551904046" providerId="LiveId" clId="{D7219502-9B43-4B65-8577-D94089B4CE05}" dt="2020-12-03T18:47:54.934" v="5290" actId="1076"/>
        <pc:sldMkLst>
          <pc:docMk/>
          <pc:sldMk cId="570380012" sldId="356"/>
        </pc:sldMkLst>
        <pc:spChg chg="add mod">
          <ac:chgData name="Miriam O'Callaghan" userId="2563db5551904046" providerId="LiveId" clId="{D7219502-9B43-4B65-8577-D94089B4CE05}" dt="2020-12-03T18:47:54.934" v="5290" actId="1076"/>
          <ac:spMkLst>
            <pc:docMk/>
            <pc:sldMk cId="570380012" sldId="356"/>
            <ac:spMk id="11" creationId="{AD14B562-09BF-4012-B463-9F9980851439}"/>
          </ac:spMkLst>
        </pc:spChg>
      </pc:sldChg>
      <pc:sldChg chg="modSp mod">
        <pc:chgData name="Miriam O'Callaghan" userId="2563db5551904046" providerId="LiveId" clId="{D7219502-9B43-4B65-8577-D94089B4CE05}" dt="2020-12-03T19:14:02.693" v="7249" actId="14100"/>
        <pc:sldMkLst>
          <pc:docMk/>
          <pc:sldMk cId="2613773396" sldId="357"/>
        </pc:sldMkLst>
        <pc:spChg chg="mod">
          <ac:chgData name="Miriam O'Callaghan" userId="2563db5551904046" providerId="LiveId" clId="{D7219502-9B43-4B65-8577-D94089B4CE05}" dt="2020-12-03T19:14:02.693" v="7249" actId="14100"/>
          <ac:spMkLst>
            <pc:docMk/>
            <pc:sldMk cId="2613773396" sldId="357"/>
            <ac:spMk id="6" creationId="{F47ED91E-9235-4AB8-AD90-D44E4FECB694}"/>
          </ac:spMkLst>
        </pc:spChg>
        <pc:spChg chg="mod">
          <ac:chgData name="Miriam O'Callaghan" userId="2563db5551904046" providerId="LiveId" clId="{D7219502-9B43-4B65-8577-D94089B4CE05}" dt="2020-12-03T19:13:20.160" v="7219" actId="313"/>
          <ac:spMkLst>
            <pc:docMk/>
            <pc:sldMk cId="2613773396" sldId="357"/>
            <ac:spMk id="8" creationId="{1358F6D2-3185-4C4B-A9D8-761C77590837}"/>
          </ac:spMkLst>
        </pc:spChg>
        <pc:picChg chg="mod">
          <ac:chgData name="Miriam O'Callaghan" userId="2563db5551904046" providerId="LiveId" clId="{D7219502-9B43-4B65-8577-D94089B4CE05}" dt="2020-12-03T19:13:56.082" v="7248" actId="1076"/>
          <ac:picMkLst>
            <pc:docMk/>
            <pc:sldMk cId="2613773396" sldId="357"/>
            <ac:picMk id="7" creationId="{9B421C21-A5DF-4C84-ABE3-AA9C77A1639C}"/>
          </ac:picMkLst>
        </pc:picChg>
        <pc:picChg chg="mod">
          <ac:chgData name="Miriam O'Callaghan" userId="2563db5551904046" providerId="LiveId" clId="{D7219502-9B43-4B65-8577-D94089B4CE05}" dt="2020-12-03T19:12:47.097" v="7176" actId="1076"/>
          <ac:picMkLst>
            <pc:docMk/>
            <pc:sldMk cId="2613773396" sldId="357"/>
            <ac:picMk id="11" creationId="{FE84D97A-42DC-4DA5-9BA6-6AFBEE6E51F2}"/>
          </ac:picMkLst>
        </pc:picChg>
      </pc:sldChg>
      <pc:sldChg chg="modSp mod">
        <pc:chgData name="Miriam O'Callaghan" userId="2563db5551904046" providerId="LiveId" clId="{D7219502-9B43-4B65-8577-D94089B4CE05}" dt="2020-12-03T19:14:42.426" v="7280" actId="1076"/>
        <pc:sldMkLst>
          <pc:docMk/>
          <pc:sldMk cId="100839115" sldId="358"/>
        </pc:sldMkLst>
        <pc:spChg chg="mod">
          <ac:chgData name="Miriam O'Callaghan" userId="2563db5551904046" providerId="LiveId" clId="{D7219502-9B43-4B65-8577-D94089B4CE05}" dt="2020-12-03T19:14:42.426" v="7280" actId="1076"/>
          <ac:spMkLst>
            <pc:docMk/>
            <pc:sldMk cId="100839115" sldId="358"/>
            <ac:spMk id="10" creationId="{EDD327FA-C077-48BE-B575-F4142E3A87DB}"/>
          </ac:spMkLst>
        </pc:spChg>
      </pc:sldChg>
      <pc:sldChg chg="addSp modSp mod">
        <pc:chgData name="Miriam O'Callaghan" userId="2563db5551904046" providerId="LiveId" clId="{D7219502-9B43-4B65-8577-D94089B4CE05}" dt="2020-12-03T19:20:10.643" v="7713" actId="14100"/>
        <pc:sldMkLst>
          <pc:docMk/>
          <pc:sldMk cId="866467925" sldId="359"/>
        </pc:sldMkLst>
        <pc:spChg chg="add mod">
          <ac:chgData name="Miriam O'Callaghan" userId="2563db5551904046" providerId="LiveId" clId="{D7219502-9B43-4B65-8577-D94089B4CE05}" dt="2020-12-03T19:19:41.696" v="7707" actId="20577"/>
          <ac:spMkLst>
            <pc:docMk/>
            <pc:sldMk cId="866467925" sldId="359"/>
            <ac:spMk id="13" creationId="{C3C93696-F7D2-4AF2-96EF-55EA71B6361A}"/>
          </ac:spMkLst>
        </pc:spChg>
        <pc:picChg chg="mod">
          <ac:chgData name="Miriam O'Callaghan" userId="2563db5551904046" providerId="LiveId" clId="{D7219502-9B43-4B65-8577-D94089B4CE05}" dt="2020-12-03T19:20:10.643" v="7713" actId="14100"/>
          <ac:picMkLst>
            <pc:docMk/>
            <pc:sldMk cId="866467925" sldId="359"/>
            <ac:picMk id="5" creationId="{54763409-9EB9-4EF2-BBE6-234F2323D0D1}"/>
          </ac:picMkLst>
        </pc:picChg>
      </pc:sldChg>
      <pc:sldChg chg="addSp modSp mod">
        <pc:chgData name="Miriam O'Callaghan" userId="2563db5551904046" providerId="LiveId" clId="{D7219502-9B43-4B65-8577-D94089B4CE05}" dt="2020-12-03T19:19:31.377" v="7703" actId="20577"/>
        <pc:sldMkLst>
          <pc:docMk/>
          <pc:sldMk cId="671749633" sldId="360"/>
        </pc:sldMkLst>
        <pc:spChg chg="add mod">
          <ac:chgData name="Miriam O'Callaghan" userId="2563db5551904046" providerId="LiveId" clId="{D7219502-9B43-4B65-8577-D94089B4CE05}" dt="2020-12-03T19:19:31.377" v="7703" actId="20577"/>
          <ac:spMkLst>
            <pc:docMk/>
            <pc:sldMk cId="671749633" sldId="360"/>
            <ac:spMk id="13" creationId="{BC88583F-50A4-487A-8D5B-5F2A29F24036}"/>
          </ac:spMkLst>
        </pc:spChg>
      </pc:sldChg>
      <pc:sldChg chg="addSp modSp mod modNotesTx">
        <pc:chgData name="Miriam O'Callaghan" userId="2563db5551904046" providerId="LiveId" clId="{D7219502-9B43-4B65-8577-D94089B4CE05}" dt="2020-12-03T18:16:19.700" v="5185" actId="1076"/>
        <pc:sldMkLst>
          <pc:docMk/>
          <pc:sldMk cId="3632636275" sldId="361"/>
        </pc:sldMkLst>
        <pc:spChg chg="mod">
          <ac:chgData name="Miriam O'Callaghan" userId="2563db5551904046" providerId="LiveId" clId="{D7219502-9B43-4B65-8577-D94089B4CE05}" dt="2020-12-03T18:15:51.370" v="5173" actId="14100"/>
          <ac:spMkLst>
            <pc:docMk/>
            <pc:sldMk cId="3632636275" sldId="361"/>
            <ac:spMk id="2" creationId="{A41D1F65-CF6F-43E8-B0F7-0D58EBF49409}"/>
          </ac:spMkLst>
        </pc:spChg>
        <pc:spChg chg="add mod">
          <ac:chgData name="Miriam O'Callaghan" userId="2563db5551904046" providerId="LiveId" clId="{D7219502-9B43-4B65-8577-D94089B4CE05}" dt="2020-12-03T18:16:14.494" v="5184" actId="1076"/>
          <ac:spMkLst>
            <pc:docMk/>
            <pc:sldMk cId="3632636275" sldId="361"/>
            <ac:spMk id="11" creationId="{1F42AEFF-173C-4028-B054-B9507DFFACB6}"/>
          </ac:spMkLst>
        </pc:spChg>
        <pc:picChg chg="mod">
          <ac:chgData name="Miriam O'Callaghan" userId="2563db5551904046" providerId="LiveId" clId="{D7219502-9B43-4B65-8577-D94089B4CE05}" dt="2020-12-03T18:16:19.700" v="5185" actId="1076"/>
          <ac:picMkLst>
            <pc:docMk/>
            <pc:sldMk cId="3632636275" sldId="361"/>
            <ac:picMk id="6" creationId="{1CA16C8C-F057-4F2C-A0CF-417B9EB69198}"/>
          </ac:picMkLst>
        </pc:picChg>
      </pc:sldChg>
      <pc:sldChg chg="del">
        <pc:chgData name="Miriam O'Callaghan" userId="2563db5551904046" providerId="LiveId" clId="{D7219502-9B43-4B65-8577-D94089B4CE05}" dt="2020-12-03T19:19:23.773" v="7700" actId="47"/>
        <pc:sldMkLst>
          <pc:docMk/>
          <pc:sldMk cId="3885536613" sldId="362"/>
        </pc:sldMkLst>
      </pc:sldChg>
      <pc:sldChg chg="addSp modSp mod modNotesTx">
        <pc:chgData name="Miriam O'Callaghan" userId="2563db5551904046" providerId="LiveId" clId="{D7219502-9B43-4B65-8577-D94089B4CE05}" dt="2020-12-03T19:19:03.543" v="7699" actId="1076"/>
        <pc:sldMkLst>
          <pc:docMk/>
          <pc:sldMk cId="1818753633" sldId="363"/>
        </pc:sldMkLst>
        <pc:spChg chg="add mod">
          <ac:chgData name="Miriam O'Callaghan" userId="2563db5551904046" providerId="LiveId" clId="{D7219502-9B43-4B65-8577-D94089B4CE05}" dt="2020-12-03T19:19:03.543" v="7699" actId="1076"/>
          <ac:spMkLst>
            <pc:docMk/>
            <pc:sldMk cId="1818753633" sldId="363"/>
            <ac:spMk id="11" creationId="{7C7B75BD-BA2F-4C1B-9AAF-CB47E95F94DF}"/>
          </ac:spMkLst>
        </pc:spChg>
      </pc:sldChg>
      <pc:sldChg chg="addSp delSp modSp mod">
        <pc:chgData name="Miriam O'Callaghan" userId="2563db5551904046" providerId="LiveId" clId="{D7219502-9B43-4B65-8577-D94089B4CE05}" dt="2020-12-03T19:18:22.838" v="7685" actId="1076"/>
        <pc:sldMkLst>
          <pc:docMk/>
          <pc:sldMk cId="1063845629" sldId="365"/>
        </pc:sldMkLst>
        <pc:spChg chg="mod">
          <ac:chgData name="Miriam O'Callaghan" userId="2563db5551904046" providerId="LiveId" clId="{D7219502-9B43-4B65-8577-D94089B4CE05}" dt="2020-12-03T19:16:51.455" v="7583" actId="20577"/>
          <ac:spMkLst>
            <pc:docMk/>
            <pc:sldMk cId="1063845629" sldId="365"/>
            <ac:spMk id="3" creationId="{6385D686-7F23-4FA3-A5EB-54DC33414BB7}"/>
          </ac:spMkLst>
        </pc:spChg>
        <pc:spChg chg="add mod">
          <ac:chgData name="Miriam O'Callaghan" userId="2563db5551904046" providerId="LiveId" clId="{D7219502-9B43-4B65-8577-D94089B4CE05}" dt="2020-12-03T19:18:20.613" v="7684" actId="1076"/>
          <ac:spMkLst>
            <pc:docMk/>
            <pc:sldMk cId="1063845629" sldId="365"/>
            <ac:spMk id="6" creationId="{0AA7A044-27B8-4484-9999-566EF06ADCB5}"/>
          </ac:spMkLst>
        </pc:spChg>
        <pc:spChg chg="mod">
          <ac:chgData name="Miriam O'Callaghan" userId="2563db5551904046" providerId="LiveId" clId="{D7219502-9B43-4B65-8577-D94089B4CE05}" dt="2020-12-03T19:18:00.424" v="7681" actId="20577"/>
          <ac:spMkLst>
            <pc:docMk/>
            <pc:sldMk cId="1063845629" sldId="365"/>
            <ac:spMk id="10" creationId="{627F5967-59C9-47BE-A7F9-830D38B23A21}"/>
          </ac:spMkLst>
        </pc:spChg>
        <pc:picChg chg="del">
          <ac:chgData name="Miriam O'Callaghan" userId="2563db5551904046" providerId="LiveId" clId="{D7219502-9B43-4B65-8577-D94089B4CE05}" dt="2020-12-03T19:15:16.161" v="7311" actId="478"/>
          <ac:picMkLst>
            <pc:docMk/>
            <pc:sldMk cId="1063845629" sldId="365"/>
            <ac:picMk id="5" creationId="{2E349ACF-06C2-4BDA-BDDE-2436C848E860}"/>
          </ac:picMkLst>
        </pc:picChg>
        <pc:picChg chg="add mod">
          <ac:chgData name="Miriam O'Callaghan" userId="2563db5551904046" providerId="LiveId" clId="{D7219502-9B43-4B65-8577-D94089B4CE05}" dt="2020-12-03T19:18:16.506" v="7683" actId="1076"/>
          <ac:picMkLst>
            <pc:docMk/>
            <pc:sldMk cId="1063845629" sldId="365"/>
            <ac:picMk id="7" creationId="{1FD597CB-88BE-4BBE-951B-DA840ED38200}"/>
          </ac:picMkLst>
        </pc:picChg>
        <pc:picChg chg="mod">
          <ac:chgData name="Miriam O'Callaghan" userId="2563db5551904046" providerId="LiveId" clId="{D7219502-9B43-4B65-8577-D94089B4CE05}" dt="2020-12-03T19:18:22.838" v="7685" actId="1076"/>
          <ac:picMkLst>
            <pc:docMk/>
            <pc:sldMk cId="1063845629" sldId="365"/>
            <ac:picMk id="9" creationId="{F63F602C-461D-42C2-A5C8-F3ED6BFD3481}"/>
          </ac:picMkLst>
        </pc:picChg>
      </pc:sldChg>
      <pc:sldChg chg="modSp del mod">
        <pc:chgData name="Miriam O'Callaghan" userId="2563db5551904046" providerId="LiveId" clId="{D7219502-9B43-4B65-8577-D94089B4CE05}" dt="2020-12-03T19:18:26.587" v="7686" actId="47"/>
        <pc:sldMkLst>
          <pc:docMk/>
          <pc:sldMk cId="1492279296" sldId="366"/>
        </pc:sldMkLst>
        <pc:spChg chg="mod">
          <ac:chgData name="Miriam O'Callaghan" userId="2563db5551904046" providerId="LiveId" clId="{D7219502-9B43-4B65-8577-D94089B4CE05}" dt="2020-12-03T19:15:00.727" v="7310" actId="20577"/>
          <ac:spMkLst>
            <pc:docMk/>
            <pc:sldMk cId="1492279296" sldId="366"/>
            <ac:spMk id="7" creationId="{4882F3FA-ED3E-40B9-964F-C4347C814F04}"/>
          </ac:spMkLst>
        </pc:spChg>
      </pc:sldChg>
      <pc:sldChg chg="modSp mod">
        <pc:chgData name="Miriam O'Callaghan" userId="2563db5551904046" providerId="LiveId" clId="{D7219502-9B43-4B65-8577-D94089B4CE05}" dt="2020-12-04T16:31:13.020" v="19965" actId="1076"/>
        <pc:sldMkLst>
          <pc:docMk/>
          <pc:sldMk cId="4555397" sldId="367"/>
        </pc:sldMkLst>
        <pc:spChg chg="mod">
          <ac:chgData name="Miriam O'Callaghan" userId="2563db5551904046" providerId="LiveId" clId="{D7219502-9B43-4B65-8577-D94089B4CE05}" dt="2020-12-04T16:31:08.406" v="19964" actId="20577"/>
          <ac:spMkLst>
            <pc:docMk/>
            <pc:sldMk cId="4555397" sldId="367"/>
            <ac:spMk id="3" creationId="{6385D686-7F23-4FA3-A5EB-54DC33414BB7}"/>
          </ac:spMkLst>
        </pc:spChg>
        <pc:picChg chg="mod">
          <ac:chgData name="Miriam O'Callaghan" userId="2563db5551904046" providerId="LiveId" clId="{D7219502-9B43-4B65-8577-D94089B4CE05}" dt="2020-12-04T16:30:56.613" v="19959" actId="1076"/>
          <ac:picMkLst>
            <pc:docMk/>
            <pc:sldMk cId="4555397" sldId="367"/>
            <ac:picMk id="8" creationId="{4BD02B73-686C-4744-A643-8074DF9D40B1}"/>
          </ac:picMkLst>
        </pc:picChg>
        <pc:picChg chg="mod">
          <ac:chgData name="Miriam O'Callaghan" userId="2563db5551904046" providerId="LiveId" clId="{D7219502-9B43-4B65-8577-D94089B4CE05}" dt="2020-12-04T16:31:13.020" v="19965" actId="1076"/>
          <ac:picMkLst>
            <pc:docMk/>
            <pc:sldMk cId="4555397" sldId="367"/>
            <ac:picMk id="15" creationId="{B42BBB1B-2E31-4803-85E1-EF7C9D2E988D}"/>
          </ac:picMkLst>
        </pc:picChg>
      </pc:sldChg>
      <pc:sldChg chg="modSp mod">
        <pc:chgData name="Miriam O'Callaghan" userId="2563db5551904046" providerId="LiveId" clId="{D7219502-9B43-4B65-8577-D94089B4CE05}" dt="2020-12-03T19:14:26.467" v="7265" actId="1076"/>
        <pc:sldMkLst>
          <pc:docMk/>
          <pc:sldMk cId="96632324" sldId="368"/>
        </pc:sldMkLst>
        <pc:spChg chg="mod">
          <ac:chgData name="Miriam O'Callaghan" userId="2563db5551904046" providerId="LiveId" clId="{D7219502-9B43-4B65-8577-D94089B4CE05}" dt="2020-12-03T19:14:22.780" v="7264" actId="1076"/>
          <ac:spMkLst>
            <pc:docMk/>
            <pc:sldMk cId="96632324" sldId="368"/>
            <ac:spMk id="6" creationId="{F47ED91E-9235-4AB8-AD90-D44E4FECB694}"/>
          </ac:spMkLst>
        </pc:spChg>
        <pc:spChg chg="mod">
          <ac:chgData name="Miriam O'Callaghan" userId="2563db5551904046" providerId="LiveId" clId="{D7219502-9B43-4B65-8577-D94089B4CE05}" dt="2020-12-03T19:14:16.551" v="7263" actId="20577"/>
          <ac:spMkLst>
            <pc:docMk/>
            <pc:sldMk cId="96632324" sldId="368"/>
            <ac:spMk id="8" creationId="{1358F6D2-3185-4C4B-A9D8-761C77590837}"/>
          </ac:spMkLst>
        </pc:spChg>
        <pc:picChg chg="mod">
          <ac:chgData name="Miriam O'Callaghan" userId="2563db5551904046" providerId="LiveId" clId="{D7219502-9B43-4B65-8577-D94089B4CE05}" dt="2020-12-03T19:14:26.467" v="7265" actId="1076"/>
          <ac:picMkLst>
            <pc:docMk/>
            <pc:sldMk cId="96632324" sldId="368"/>
            <ac:picMk id="4" creationId="{5B8FD18F-6DA4-4AEB-9B2C-4B65187E8728}"/>
          </ac:picMkLst>
        </pc:picChg>
      </pc:sldChg>
      <pc:sldChg chg="modSp mod">
        <pc:chgData name="Miriam O'Callaghan" userId="2563db5551904046" providerId="LiveId" clId="{D7219502-9B43-4B65-8577-D94089B4CE05}" dt="2020-12-03T18:02:27.955" v="4690" actId="20577"/>
        <pc:sldMkLst>
          <pc:docMk/>
          <pc:sldMk cId="3794397332" sldId="369"/>
        </pc:sldMkLst>
        <pc:spChg chg="mod">
          <ac:chgData name="Miriam O'Callaghan" userId="2563db5551904046" providerId="LiveId" clId="{D7219502-9B43-4B65-8577-D94089B4CE05}" dt="2020-12-03T18:02:27.955" v="4690" actId="20577"/>
          <ac:spMkLst>
            <pc:docMk/>
            <pc:sldMk cId="3794397332" sldId="369"/>
            <ac:spMk id="2" creationId="{A41D1F65-CF6F-43E8-B0F7-0D58EBF49409}"/>
          </ac:spMkLst>
        </pc:spChg>
      </pc:sldChg>
      <pc:sldChg chg="modSp mod">
        <pc:chgData name="Miriam O'Callaghan" userId="2563db5551904046" providerId="LiveId" clId="{D7219502-9B43-4B65-8577-D94089B4CE05}" dt="2020-12-03T19:38:49.325" v="9260" actId="27636"/>
        <pc:sldMkLst>
          <pc:docMk/>
          <pc:sldMk cId="3110846669" sldId="370"/>
        </pc:sldMkLst>
        <pc:spChg chg="mod">
          <ac:chgData name="Miriam O'Callaghan" userId="2563db5551904046" providerId="LiveId" clId="{D7219502-9B43-4B65-8577-D94089B4CE05}" dt="2020-12-03T19:31:59.533" v="8899" actId="20577"/>
          <ac:spMkLst>
            <pc:docMk/>
            <pc:sldMk cId="3110846669" sldId="370"/>
            <ac:spMk id="2" creationId="{A41D1F65-CF6F-43E8-B0F7-0D58EBF49409}"/>
          </ac:spMkLst>
        </pc:spChg>
        <pc:spChg chg="mod">
          <ac:chgData name="Miriam O'Callaghan" userId="2563db5551904046" providerId="LiveId" clId="{D7219502-9B43-4B65-8577-D94089B4CE05}" dt="2020-12-03T19:38:49.325" v="9260" actId="27636"/>
          <ac:spMkLst>
            <pc:docMk/>
            <pc:sldMk cId="3110846669" sldId="370"/>
            <ac:spMk id="3" creationId="{6385D686-7F23-4FA3-A5EB-54DC33414BB7}"/>
          </ac:spMkLst>
        </pc:spChg>
      </pc:sldChg>
      <pc:sldChg chg="modSp mod">
        <pc:chgData name="Miriam O'Callaghan" userId="2563db5551904046" providerId="LiveId" clId="{D7219502-9B43-4B65-8577-D94089B4CE05}" dt="2020-12-03T18:08:00.067" v="4890" actId="255"/>
        <pc:sldMkLst>
          <pc:docMk/>
          <pc:sldMk cId="3257534870" sldId="371"/>
        </pc:sldMkLst>
        <pc:spChg chg="mod">
          <ac:chgData name="Miriam O'Callaghan" userId="2563db5551904046" providerId="LiveId" clId="{D7219502-9B43-4B65-8577-D94089B4CE05}" dt="2020-12-03T18:07:20.142" v="4886" actId="21"/>
          <ac:spMkLst>
            <pc:docMk/>
            <pc:sldMk cId="3257534870" sldId="371"/>
            <ac:spMk id="2" creationId="{A41D1F65-CF6F-43E8-B0F7-0D58EBF49409}"/>
          </ac:spMkLst>
        </pc:spChg>
        <pc:spChg chg="mod">
          <ac:chgData name="Miriam O'Callaghan" userId="2563db5551904046" providerId="LiveId" clId="{D7219502-9B43-4B65-8577-D94089B4CE05}" dt="2020-12-03T18:08:00.067" v="4890" actId="255"/>
          <ac:spMkLst>
            <pc:docMk/>
            <pc:sldMk cId="3257534870" sldId="371"/>
            <ac:spMk id="3" creationId="{6385D686-7F23-4FA3-A5EB-54DC33414BB7}"/>
          </ac:spMkLst>
        </pc:spChg>
      </pc:sldChg>
      <pc:sldChg chg="modSp mod">
        <pc:chgData name="Miriam O'Callaghan" userId="2563db5551904046" providerId="LiveId" clId="{D7219502-9B43-4B65-8577-D94089B4CE05}" dt="2020-12-03T18:08:12.978" v="4894" actId="1076"/>
        <pc:sldMkLst>
          <pc:docMk/>
          <pc:sldMk cId="1140081655" sldId="372"/>
        </pc:sldMkLst>
        <pc:spChg chg="mod">
          <ac:chgData name="Miriam O'Callaghan" userId="2563db5551904046" providerId="LiveId" clId="{D7219502-9B43-4B65-8577-D94089B4CE05}" dt="2020-12-03T18:07:37.929" v="4888"/>
          <ac:spMkLst>
            <pc:docMk/>
            <pc:sldMk cId="1140081655" sldId="372"/>
            <ac:spMk id="2" creationId="{A41D1F65-CF6F-43E8-B0F7-0D58EBF49409}"/>
          </ac:spMkLst>
        </pc:spChg>
        <pc:picChg chg="mod">
          <ac:chgData name="Miriam O'Callaghan" userId="2563db5551904046" providerId="LiveId" clId="{D7219502-9B43-4B65-8577-D94089B4CE05}" dt="2020-12-03T18:08:12.978" v="4894" actId="1076"/>
          <ac:picMkLst>
            <pc:docMk/>
            <pc:sldMk cId="1140081655" sldId="372"/>
            <ac:picMk id="4" creationId="{34A307B8-6AD4-E746-8E46-C5DD5E6B5134}"/>
          </ac:picMkLst>
        </pc:picChg>
      </pc:sldChg>
      <pc:sldChg chg="modSp mod">
        <pc:chgData name="Miriam O'Callaghan" userId="2563db5551904046" providerId="LiveId" clId="{D7219502-9B43-4B65-8577-D94089B4CE05}" dt="2020-12-03T18:10:05.434" v="4905" actId="1076"/>
        <pc:sldMkLst>
          <pc:docMk/>
          <pc:sldMk cId="2727592593" sldId="373"/>
        </pc:sldMkLst>
        <pc:picChg chg="mod">
          <ac:chgData name="Miriam O'Callaghan" userId="2563db5551904046" providerId="LiveId" clId="{D7219502-9B43-4B65-8577-D94089B4CE05}" dt="2020-12-03T18:10:05.434" v="4905" actId="1076"/>
          <ac:picMkLst>
            <pc:docMk/>
            <pc:sldMk cId="2727592593" sldId="373"/>
            <ac:picMk id="5" creationId="{B9E64A9B-7C28-4A4A-B1A2-5FEE2D03625C}"/>
          </ac:picMkLst>
        </pc:picChg>
        <pc:picChg chg="mod">
          <ac:chgData name="Miriam O'Callaghan" userId="2563db5551904046" providerId="LiveId" clId="{D7219502-9B43-4B65-8577-D94089B4CE05}" dt="2020-12-03T18:09:51.911" v="4900" actId="1076"/>
          <ac:picMkLst>
            <pc:docMk/>
            <pc:sldMk cId="2727592593" sldId="373"/>
            <ac:picMk id="6" creationId="{7C910BD3-09A3-5943-848A-D313B028FD17}"/>
          </ac:picMkLst>
        </pc:picChg>
      </pc:sldChg>
      <pc:sldChg chg="modSp mod">
        <pc:chgData name="Miriam O'Callaghan" userId="2563db5551904046" providerId="LiveId" clId="{D7219502-9B43-4B65-8577-D94089B4CE05}" dt="2020-12-03T18:10:54.257" v="4948" actId="20577"/>
        <pc:sldMkLst>
          <pc:docMk/>
          <pc:sldMk cId="1949082012" sldId="375"/>
        </pc:sldMkLst>
        <pc:spChg chg="mod">
          <ac:chgData name="Miriam O'Callaghan" userId="2563db5551904046" providerId="LiveId" clId="{D7219502-9B43-4B65-8577-D94089B4CE05}" dt="2020-12-03T18:10:54.257" v="4948" actId="20577"/>
          <ac:spMkLst>
            <pc:docMk/>
            <pc:sldMk cId="1949082012" sldId="375"/>
            <ac:spMk id="3" creationId="{6385D686-7F23-4FA3-A5EB-54DC33414BB7}"/>
          </ac:spMkLst>
        </pc:spChg>
        <pc:picChg chg="mod">
          <ac:chgData name="Miriam O'Callaghan" userId="2563db5551904046" providerId="LiveId" clId="{D7219502-9B43-4B65-8577-D94089B4CE05}" dt="2020-12-03T18:10:19.391" v="4907" actId="1076"/>
          <ac:picMkLst>
            <pc:docMk/>
            <pc:sldMk cId="1949082012" sldId="375"/>
            <ac:picMk id="5" creationId="{BB8102BF-8E81-954C-A329-E368237DFA3E}"/>
          </ac:picMkLst>
        </pc:picChg>
      </pc:sldChg>
      <pc:sldChg chg="modSp mod">
        <pc:chgData name="Miriam O'Callaghan" userId="2563db5551904046" providerId="LiveId" clId="{D7219502-9B43-4B65-8577-D94089B4CE05}" dt="2020-12-03T18:13:30.297" v="4982" actId="255"/>
        <pc:sldMkLst>
          <pc:docMk/>
          <pc:sldMk cId="3747938177" sldId="376"/>
        </pc:sldMkLst>
        <pc:spChg chg="mod">
          <ac:chgData name="Miriam O'Callaghan" userId="2563db5551904046" providerId="LiveId" clId="{D7219502-9B43-4B65-8577-D94089B4CE05}" dt="2020-12-03T18:12:29.366" v="4973" actId="14100"/>
          <ac:spMkLst>
            <pc:docMk/>
            <pc:sldMk cId="3747938177" sldId="376"/>
            <ac:spMk id="2" creationId="{A41D1F65-CF6F-43E8-B0F7-0D58EBF49409}"/>
          </ac:spMkLst>
        </pc:spChg>
        <pc:spChg chg="mod">
          <ac:chgData name="Miriam O'Callaghan" userId="2563db5551904046" providerId="LiveId" clId="{D7219502-9B43-4B65-8577-D94089B4CE05}" dt="2020-12-03T18:13:30.297" v="4982" actId="255"/>
          <ac:spMkLst>
            <pc:docMk/>
            <pc:sldMk cId="3747938177" sldId="376"/>
            <ac:spMk id="3" creationId="{6385D686-7F23-4FA3-A5EB-54DC33414BB7}"/>
          </ac:spMkLst>
        </pc:spChg>
        <pc:picChg chg="mod">
          <ac:chgData name="Miriam O'Callaghan" userId="2563db5551904046" providerId="LiveId" clId="{D7219502-9B43-4B65-8577-D94089B4CE05}" dt="2020-12-03T18:12:34.970" v="4975" actId="1076"/>
          <ac:picMkLst>
            <pc:docMk/>
            <pc:sldMk cId="3747938177" sldId="376"/>
            <ac:picMk id="5" creationId="{BE8E9507-3CEF-9C44-91BB-7C7CF6C15D41}"/>
          </ac:picMkLst>
        </pc:picChg>
      </pc:sldChg>
      <pc:sldChg chg="modSp mod">
        <pc:chgData name="Miriam O'Callaghan" userId="2563db5551904046" providerId="LiveId" clId="{D7219502-9B43-4B65-8577-D94089B4CE05}" dt="2020-12-03T18:13:35.013" v="4983" actId="255"/>
        <pc:sldMkLst>
          <pc:docMk/>
          <pc:sldMk cId="3355318694" sldId="379"/>
        </pc:sldMkLst>
        <pc:spChg chg="mod">
          <ac:chgData name="Miriam O'Callaghan" userId="2563db5551904046" providerId="LiveId" clId="{D7219502-9B43-4B65-8577-D94089B4CE05}" dt="2020-12-03T18:12:15.341" v="4969" actId="14100"/>
          <ac:spMkLst>
            <pc:docMk/>
            <pc:sldMk cId="3355318694" sldId="379"/>
            <ac:spMk id="2" creationId="{A41D1F65-CF6F-43E8-B0F7-0D58EBF49409}"/>
          </ac:spMkLst>
        </pc:spChg>
        <pc:spChg chg="mod">
          <ac:chgData name="Miriam O'Callaghan" userId="2563db5551904046" providerId="LiveId" clId="{D7219502-9B43-4B65-8577-D94089B4CE05}" dt="2020-12-03T18:13:35.013" v="4983" actId="255"/>
          <ac:spMkLst>
            <pc:docMk/>
            <pc:sldMk cId="3355318694" sldId="379"/>
            <ac:spMk id="3" creationId="{6385D686-7F23-4FA3-A5EB-54DC33414BB7}"/>
          </ac:spMkLst>
        </pc:spChg>
        <pc:picChg chg="mod">
          <ac:chgData name="Miriam O'Callaghan" userId="2563db5551904046" providerId="LiveId" clId="{D7219502-9B43-4B65-8577-D94089B4CE05}" dt="2020-12-03T18:12:38.859" v="4976" actId="14100"/>
          <ac:picMkLst>
            <pc:docMk/>
            <pc:sldMk cId="3355318694" sldId="379"/>
            <ac:picMk id="6" creationId="{5017AB5A-41A1-F740-A036-B50F184C98F2}"/>
          </ac:picMkLst>
        </pc:picChg>
      </pc:sldChg>
      <pc:sldChg chg="modSp mod">
        <pc:chgData name="Miriam O'Callaghan" userId="2563db5551904046" providerId="LiveId" clId="{D7219502-9B43-4B65-8577-D94089B4CE05}" dt="2020-12-03T18:13:45.977" v="4984" actId="255"/>
        <pc:sldMkLst>
          <pc:docMk/>
          <pc:sldMk cId="3491138849" sldId="380"/>
        </pc:sldMkLst>
        <pc:spChg chg="mod">
          <ac:chgData name="Miriam O'Callaghan" userId="2563db5551904046" providerId="LiveId" clId="{D7219502-9B43-4B65-8577-D94089B4CE05}" dt="2020-12-03T18:13:45.977" v="4984" actId="255"/>
          <ac:spMkLst>
            <pc:docMk/>
            <pc:sldMk cId="3491138849" sldId="380"/>
            <ac:spMk id="3" creationId="{6385D686-7F23-4FA3-A5EB-54DC33414BB7}"/>
          </ac:spMkLst>
        </pc:spChg>
      </pc:sldChg>
      <pc:sldChg chg="addSp delSp modSp mod">
        <pc:chgData name="Miriam O'Callaghan" userId="2563db5551904046" providerId="LiveId" clId="{D7219502-9B43-4B65-8577-D94089B4CE05}" dt="2020-12-04T16:33:09.635" v="19986" actId="1076"/>
        <pc:sldMkLst>
          <pc:docMk/>
          <pc:sldMk cId="2602047323" sldId="384"/>
        </pc:sldMkLst>
        <pc:spChg chg="mod">
          <ac:chgData name="Miriam O'Callaghan" userId="2563db5551904046" providerId="LiveId" clId="{D7219502-9B43-4B65-8577-D94089B4CE05}" dt="2020-12-04T16:33:09.635" v="19986" actId="1076"/>
          <ac:spMkLst>
            <pc:docMk/>
            <pc:sldMk cId="2602047323" sldId="384"/>
            <ac:spMk id="5" creationId="{A87B54AA-3410-D04B-B21E-85B24C2BA35C}"/>
          </ac:spMkLst>
        </pc:spChg>
        <pc:spChg chg="del">
          <ac:chgData name="Miriam O'Callaghan" userId="2563db5551904046" providerId="LiveId" clId="{D7219502-9B43-4B65-8577-D94089B4CE05}" dt="2020-12-04T16:33:04.273" v="19985" actId="478"/>
          <ac:spMkLst>
            <pc:docMk/>
            <pc:sldMk cId="2602047323" sldId="384"/>
            <ac:spMk id="7" creationId="{8116C44A-4D0A-FD41-9F00-91B288DFC11E}"/>
          </ac:spMkLst>
        </pc:spChg>
        <pc:spChg chg="add mod">
          <ac:chgData name="Miriam O'Callaghan" userId="2563db5551904046" providerId="LiveId" clId="{D7219502-9B43-4B65-8577-D94089B4CE05}" dt="2020-12-03T18:48:10.128" v="5294" actId="20577"/>
          <ac:spMkLst>
            <pc:docMk/>
            <pc:sldMk cId="2602047323" sldId="384"/>
            <ac:spMk id="13" creationId="{89A4D2DE-55A6-4C77-A9E6-0F6FDD104B37}"/>
          </ac:spMkLst>
        </pc:spChg>
      </pc:sldChg>
      <pc:sldChg chg="addSp modSp mod">
        <pc:chgData name="Miriam O'Callaghan" userId="2563db5551904046" providerId="LiveId" clId="{D7219502-9B43-4B65-8577-D94089B4CE05}" dt="2020-12-04T16:33:29.899" v="19989" actId="14100"/>
        <pc:sldMkLst>
          <pc:docMk/>
          <pc:sldMk cId="2460218695" sldId="385"/>
        </pc:sldMkLst>
        <pc:spChg chg="add mod">
          <ac:chgData name="Miriam O'Callaghan" userId="2563db5551904046" providerId="LiveId" clId="{D7219502-9B43-4B65-8577-D94089B4CE05}" dt="2020-12-03T18:48:20.431" v="5298" actId="20577"/>
          <ac:spMkLst>
            <pc:docMk/>
            <pc:sldMk cId="2460218695" sldId="385"/>
            <ac:spMk id="15" creationId="{51528BF7-32CD-48C4-B346-5775F4ED3CB6}"/>
          </ac:spMkLst>
        </pc:spChg>
        <pc:picChg chg="mod">
          <ac:chgData name="Miriam O'Callaghan" userId="2563db5551904046" providerId="LiveId" clId="{D7219502-9B43-4B65-8577-D94089B4CE05}" dt="2020-12-04T16:33:29.899" v="19989" actId="14100"/>
          <ac:picMkLst>
            <pc:docMk/>
            <pc:sldMk cId="2460218695" sldId="385"/>
            <ac:picMk id="13" creationId="{2CA67B08-8108-6043-8A38-FB253DC2FC62}"/>
          </ac:picMkLst>
        </pc:picChg>
      </pc:sldChg>
      <pc:sldChg chg="modSp mod modNotesTx">
        <pc:chgData name="Miriam O'Callaghan" userId="2563db5551904046" providerId="LiveId" clId="{D7219502-9B43-4B65-8577-D94089B4CE05}" dt="2020-12-04T17:09:12.929" v="22377" actId="20577"/>
        <pc:sldMkLst>
          <pc:docMk/>
          <pc:sldMk cId="1529363451" sldId="386"/>
        </pc:sldMkLst>
        <pc:spChg chg="mod">
          <ac:chgData name="Miriam O'Callaghan" userId="2563db5551904046" providerId="LiveId" clId="{D7219502-9B43-4B65-8577-D94089B4CE05}" dt="2020-12-04T17:04:53.530" v="22124" actId="20577"/>
          <ac:spMkLst>
            <pc:docMk/>
            <pc:sldMk cId="1529363451" sldId="386"/>
            <ac:spMk id="2" creationId="{A41D1F65-CF6F-43E8-B0F7-0D58EBF49409}"/>
          </ac:spMkLst>
        </pc:spChg>
        <pc:spChg chg="mod">
          <ac:chgData name="Miriam O'Callaghan" userId="2563db5551904046" providerId="LiveId" clId="{D7219502-9B43-4B65-8577-D94089B4CE05}" dt="2020-12-04T17:09:12.929" v="22377" actId="20577"/>
          <ac:spMkLst>
            <pc:docMk/>
            <pc:sldMk cId="1529363451" sldId="386"/>
            <ac:spMk id="3" creationId="{6385D686-7F23-4FA3-A5EB-54DC33414BB7}"/>
          </ac:spMkLst>
        </pc:spChg>
      </pc:sldChg>
      <pc:sldChg chg="modSp del mod">
        <pc:chgData name="Miriam O'Callaghan" userId="2563db5551904046" providerId="LiveId" clId="{D7219502-9B43-4B65-8577-D94089B4CE05}" dt="2020-12-03T18:59:36.883" v="6417" actId="47"/>
        <pc:sldMkLst>
          <pc:docMk/>
          <pc:sldMk cId="1222635677" sldId="387"/>
        </pc:sldMkLst>
        <pc:spChg chg="mod">
          <ac:chgData name="Miriam O'Callaghan" userId="2563db5551904046" providerId="LiveId" clId="{D7219502-9B43-4B65-8577-D94089B4CE05}" dt="2020-12-03T18:53:26.453" v="5688" actId="21"/>
          <ac:spMkLst>
            <pc:docMk/>
            <pc:sldMk cId="1222635677" sldId="387"/>
            <ac:spMk id="6" creationId="{9711C242-DB83-45D4-9DF3-9E527AF4BF28}"/>
          </ac:spMkLst>
        </pc:spChg>
      </pc:sldChg>
      <pc:sldChg chg="modSp add del mod">
        <pc:chgData name="Miriam O'Callaghan" userId="2563db5551904046" providerId="LiveId" clId="{D7219502-9B43-4B65-8577-D94089B4CE05}" dt="2020-12-03T19:38:04.382" v="9246" actId="47"/>
        <pc:sldMkLst>
          <pc:docMk/>
          <pc:sldMk cId="3584595343" sldId="388"/>
        </pc:sldMkLst>
        <pc:spChg chg="mod">
          <ac:chgData name="Miriam O'Callaghan" userId="2563db5551904046" providerId="LiveId" clId="{D7219502-9B43-4B65-8577-D94089B4CE05}" dt="2020-12-03T19:36:21.485" v="9053" actId="21"/>
          <ac:spMkLst>
            <pc:docMk/>
            <pc:sldMk cId="3584595343" sldId="388"/>
            <ac:spMk id="6" creationId="{9711C242-DB83-45D4-9DF3-9E527AF4BF28}"/>
          </ac:spMkLst>
        </pc:spChg>
      </pc:sldChg>
      <pc:sldChg chg="modSp mod">
        <pc:chgData name="Miriam O'Callaghan" userId="2563db5551904046" providerId="LiveId" clId="{D7219502-9B43-4B65-8577-D94089B4CE05}" dt="2020-12-03T18:15:08.046" v="5166" actId="5793"/>
        <pc:sldMkLst>
          <pc:docMk/>
          <pc:sldMk cId="3868890731" sldId="390"/>
        </pc:sldMkLst>
        <pc:spChg chg="mod">
          <ac:chgData name="Miriam O'Callaghan" userId="2563db5551904046" providerId="LiveId" clId="{D7219502-9B43-4B65-8577-D94089B4CE05}" dt="2020-12-03T18:15:08.046" v="5166" actId="5793"/>
          <ac:spMkLst>
            <pc:docMk/>
            <pc:sldMk cId="3868890731" sldId="390"/>
            <ac:spMk id="3" creationId="{6385D686-7F23-4FA3-A5EB-54DC33414BB7}"/>
          </ac:spMkLst>
        </pc:spChg>
        <pc:picChg chg="mod">
          <ac:chgData name="Miriam O'Callaghan" userId="2563db5551904046" providerId="LiveId" clId="{D7219502-9B43-4B65-8577-D94089B4CE05}" dt="2020-12-03T18:14:37.070" v="5096" actId="1076"/>
          <ac:picMkLst>
            <pc:docMk/>
            <pc:sldMk cId="3868890731" sldId="390"/>
            <ac:picMk id="4" creationId="{7E4C6762-F3D5-5044-B583-FCD59FBA908C}"/>
          </ac:picMkLst>
        </pc:picChg>
      </pc:sldChg>
      <pc:sldChg chg="modSp mod">
        <pc:chgData name="Miriam O'Callaghan" userId="2563db5551904046" providerId="LiveId" clId="{D7219502-9B43-4B65-8577-D94089B4CE05}" dt="2020-12-03T18:15:38.888" v="5172" actId="1076"/>
        <pc:sldMkLst>
          <pc:docMk/>
          <pc:sldMk cId="4043361725" sldId="392"/>
        </pc:sldMkLst>
        <pc:spChg chg="mod">
          <ac:chgData name="Miriam O'Callaghan" userId="2563db5551904046" providerId="LiveId" clId="{D7219502-9B43-4B65-8577-D94089B4CE05}" dt="2020-12-03T18:15:29.747" v="5169" actId="255"/>
          <ac:spMkLst>
            <pc:docMk/>
            <pc:sldMk cId="4043361725" sldId="392"/>
            <ac:spMk id="3" creationId="{6385D686-7F23-4FA3-A5EB-54DC33414BB7}"/>
          </ac:spMkLst>
        </pc:spChg>
        <pc:picChg chg="mod">
          <ac:chgData name="Miriam O'Callaghan" userId="2563db5551904046" providerId="LiveId" clId="{D7219502-9B43-4B65-8577-D94089B4CE05}" dt="2020-12-03T18:15:38.888" v="5172" actId="1076"/>
          <ac:picMkLst>
            <pc:docMk/>
            <pc:sldMk cId="4043361725" sldId="392"/>
            <ac:picMk id="4" creationId="{24873EBC-D223-9D45-927B-0C71B2D9BA64}"/>
          </ac:picMkLst>
        </pc:picChg>
      </pc:sldChg>
      <pc:sldChg chg="addSp modSp del mod modNotesTx">
        <pc:chgData name="Miriam O'Callaghan" userId="2563db5551904046" providerId="LiveId" clId="{D7219502-9B43-4B65-8577-D94089B4CE05}" dt="2020-12-04T17:09:43.329" v="22378" actId="47"/>
        <pc:sldMkLst>
          <pc:docMk/>
          <pc:sldMk cId="3120187223" sldId="394"/>
        </pc:sldMkLst>
        <pc:spChg chg="mod">
          <ac:chgData name="Miriam O'Callaghan" userId="2563db5551904046" providerId="LiveId" clId="{D7219502-9B43-4B65-8577-D94089B4CE05}" dt="2020-12-03T19:02:35.094" v="6726" actId="1076"/>
          <ac:spMkLst>
            <pc:docMk/>
            <pc:sldMk cId="3120187223" sldId="394"/>
            <ac:spMk id="2" creationId="{A41D1F65-CF6F-43E8-B0F7-0D58EBF49409}"/>
          </ac:spMkLst>
        </pc:spChg>
        <pc:spChg chg="add mod">
          <ac:chgData name="Miriam O'Callaghan" userId="2563db5551904046" providerId="LiveId" clId="{D7219502-9B43-4B65-8577-D94089B4CE05}" dt="2020-12-03T19:06:03.429" v="6912" actId="21"/>
          <ac:spMkLst>
            <pc:docMk/>
            <pc:sldMk cId="3120187223" sldId="394"/>
            <ac:spMk id="8" creationId="{25126967-5BBD-4283-8349-270A5DF462E7}"/>
          </ac:spMkLst>
        </pc:spChg>
        <pc:spChg chg="add mod">
          <ac:chgData name="Miriam O'Callaghan" userId="2563db5551904046" providerId="LiveId" clId="{D7219502-9B43-4B65-8577-D94089B4CE05}" dt="2020-12-03T19:06:31.159" v="6931" actId="20577"/>
          <ac:spMkLst>
            <pc:docMk/>
            <pc:sldMk cId="3120187223" sldId="394"/>
            <ac:spMk id="9" creationId="{2B091CF4-9D46-48C1-8AB2-EFD8CAC4E65D}"/>
          </ac:spMkLst>
        </pc:spChg>
        <pc:spChg chg="add mod">
          <ac:chgData name="Miriam O'Callaghan" userId="2563db5551904046" providerId="LiveId" clId="{D7219502-9B43-4B65-8577-D94089B4CE05}" dt="2020-12-03T19:08:48.706" v="7015" actId="113"/>
          <ac:spMkLst>
            <pc:docMk/>
            <pc:sldMk cId="3120187223" sldId="394"/>
            <ac:spMk id="11" creationId="{1FBC5EF0-95BF-4401-92D6-476324A326F5}"/>
          </ac:spMkLst>
        </pc:spChg>
        <pc:spChg chg="add mod">
          <ac:chgData name="Miriam O'Callaghan" userId="2563db5551904046" providerId="LiveId" clId="{D7219502-9B43-4B65-8577-D94089B4CE05}" dt="2020-12-04T16:58:47.634" v="21876" actId="20577"/>
          <ac:spMkLst>
            <pc:docMk/>
            <pc:sldMk cId="3120187223" sldId="394"/>
            <ac:spMk id="12" creationId="{9A772AE4-F86B-4089-89DB-02B066E59B04}"/>
          </ac:spMkLst>
        </pc:spChg>
        <pc:spChg chg="add mod">
          <ac:chgData name="Miriam O'Callaghan" userId="2563db5551904046" providerId="LiveId" clId="{D7219502-9B43-4B65-8577-D94089B4CE05}" dt="2020-12-03T19:09:49.796" v="7026" actId="1076"/>
          <ac:spMkLst>
            <pc:docMk/>
            <pc:sldMk cId="3120187223" sldId="394"/>
            <ac:spMk id="13" creationId="{99DD8ACD-3229-4C49-AA43-1BDA1582BD6E}"/>
          </ac:spMkLst>
        </pc:spChg>
        <pc:spChg chg="add mod">
          <ac:chgData name="Miriam O'Callaghan" userId="2563db5551904046" providerId="LiveId" clId="{D7219502-9B43-4B65-8577-D94089B4CE05}" dt="2020-12-04T14:46:02.295" v="13268" actId="20577"/>
          <ac:spMkLst>
            <pc:docMk/>
            <pc:sldMk cId="3120187223" sldId="394"/>
            <ac:spMk id="15" creationId="{A742E98C-7DEA-446C-B07F-852E8B859204}"/>
          </ac:spMkLst>
        </pc:spChg>
        <pc:graphicFrameChg chg="mod modGraphic">
          <ac:chgData name="Miriam O'Callaghan" userId="2563db5551904046" providerId="LiveId" clId="{D7219502-9B43-4B65-8577-D94089B4CE05}" dt="2020-12-04T14:37:28.223" v="12395" actId="122"/>
          <ac:graphicFrameMkLst>
            <pc:docMk/>
            <pc:sldMk cId="3120187223" sldId="394"/>
            <ac:graphicFrameMk id="7" creationId="{F97E9761-DAA2-F44C-9635-28C7282DDDEC}"/>
          </ac:graphicFrameMkLst>
        </pc:graphicFrameChg>
        <pc:graphicFrameChg chg="mod modGraphic">
          <ac:chgData name="Miriam O'Callaghan" userId="2563db5551904046" providerId="LiveId" clId="{D7219502-9B43-4B65-8577-D94089B4CE05}" dt="2020-12-04T14:43:27.975" v="13072" actId="14100"/>
          <ac:graphicFrameMkLst>
            <pc:docMk/>
            <pc:sldMk cId="3120187223" sldId="394"/>
            <ac:graphicFrameMk id="24" creationId="{BC6A1216-6BFD-E046-BC3E-F34CBBA23E29}"/>
          </ac:graphicFrameMkLst>
        </pc:graphicFrameChg>
      </pc:sldChg>
      <pc:sldChg chg="modSp del mod">
        <pc:chgData name="Miriam O'Callaghan" userId="2563db5551904046" providerId="LiveId" clId="{D7219502-9B43-4B65-8577-D94089B4CE05}" dt="2020-12-04T16:17:21.408" v="19574" actId="47"/>
        <pc:sldMkLst>
          <pc:docMk/>
          <pc:sldMk cId="580446070" sldId="396"/>
        </pc:sldMkLst>
        <pc:graphicFrameChg chg="modGraphic">
          <ac:chgData name="Miriam O'Callaghan" userId="2563db5551904046" providerId="LiveId" clId="{D7219502-9B43-4B65-8577-D94089B4CE05}" dt="2020-12-03T16:51:30.835" v="19" actId="20577"/>
          <ac:graphicFrameMkLst>
            <pc:docMk/>
            <pc:sldMk cId="580446070" sldId="396"/>
            <ac:graphicFrameMk id="3" creationId="{D0FF1E90-2B27-9F4D-A322-B6572A81D06A}"/>
          </ac:graphicFrameMkLst>
        </pc:graphicFrameChg>
      </pc:sldChg>
      <pc:sldChg chg="modSp add mod">
        <pc:chgData name="Miriam O'Callaghan" userId="2563db5551904046" providerId="LiveId" clId="{D7219502-9B43-4B65-8577-D94089B4CE05}" dt="2020-12-03T19:39:09.085" v="9261" actId="1076"/>
        <pc:sldMkLst>
          <pc:docMk/>
          <pc:sldMk cId="3189307452" sldId="397"/>
        </pc:sldMkLst>
        <pc:spChg chg="mod">
          <ac:chgData name="Miriam O'Callaghan" userId="2563db5551904046" providerId="LiveId" clId="{D7219502-9B43-4B65-8577-D94089B4CE05}" dt="2020-12-03T19:39:09.085" v="9261" actId="1076"/>
          <ac:spMkLst>
            <pc:docMk/>
            <pc:sldMk cId="3189307452" sldId="397"/>
            <ac:spMk id="2" creationId="{A41D1F65-CF6F-43E8-B0F7-0D58EBF49409}"/>
          </ac:spMkLst>
        </pc:spChg>
        <pc:spChg chg="mod">
          <ac:chgData name="Miriam O'Callaghan" userId="2563db5551904046" providerId="LiveId" clId="{D7219502-9B43-4B65-8577-D94089B4CE05}" dt="2020-12-03T19:37:55.048" v="9245" actId="1076"/>
          <ac:spMkLst>
            <pc:docMk/>
            <pc:sldMk cId="3189307452" sldId="397"/>
            <ac:spMk id="3" creationId="{6385D686-7F23-4FA3-A5EB-54DC33414BB7}"/>
          </ac:spMkLst>
        </pc:spChg>
      </pc:sldChg>
      <pc:sldChg chg="addSp modSp new del mod modClrScheme chgLayout">
        <pc:chgData name="Miriam O'Callaghan" userId="2563db5551904046" providerId="LiveId" clId="{D7219502-9B43-4B65-8577-D94089B4CE05}" dt="2020-12-03T19:45:40.071" v="9296" actId="47"/>
        <pc:sldMkLst>
          <pc:docMk/>
          <pc:sldMk cId="1833801188" sldId="398"/>
        </pc:sldMkLst>
        <pc:spChg chg="add mod">
          <ac:chgData name="Miriam O'Callaghan" userId="2563db5551904046" providerId="LiveId" clId="{D7219502-9B43-4B65-8577-D94089B4CE05}" dt="2020-12-03T19:45:33.081" v="9294"/>
          <ac:spMkLst>
            <pc:docMk/>
            <pc:sldMk cId="1833801188" sldId="398"/>
            <ac:spMk id="2" creationId="{504052AB-44E2-4B1C-8A8D-E2CD9BCA8189}"/>
          </ac:spMkLst>
        </pc:spChg>
        <pc:spChg chg="add mod">
          <ac:chgData name="Miriam O'Callaghan" userId="2563db5551904046" providerId="LiveId" clId="{D7219502-9B43-4B65-8577-D94089B4CE05}" dt="2020-12-03T19:45:15.553" v="9291" actId="700"/>
          <ac:spMkLst>
            <pc:docMk/>
            <pc:sldMk cId="1833801188" sldId="398"/>
            <ac:spMk id="3" creationId="{57218B2C-F079-413F-B3C3-A65F16619382}"/>
          </ac:spMkLst>
        </pc:spChg>
      </pc:sldChg>
      <pc:sldChg chg="addSp modSp add del mod modNotesTx">
        <pc:chgData name="Miriam O'Callaghan" userId="2563db5551904046" providerId="LiveId" clId="{D7219502-9B43-4B65-8577-D94089B4CE05}" dt="2020-12-03T20:48:11.850" v="10988" actId="47"/>
        <pc:sldMkLst>
          <pc:docMk/>
          <pc:sldMk cId="1917613117" sldId="399"/>
        </pc:sldMkLst>
        <pc:spChg chg="mod">
          <ac:chgData name="Miriam O'Callaghan" userId="2563db5551904046" providerId="LiveId" clId="{D7219502-9B43-4B65-8577-D94089B4CE05}" dt="2020-12-03T19:46:10.856" v="9332" actId="20577"/>
          <ac:spMkLst>
            <pc:docMk/>
            <pc:sldMk cId="1917613117" sldId="399"/>
            <ac:spMk id="2" creationId="{A41D1F65-CF6F-43E8-B0F7-0D58EBF49409}"/>
          </ac:spMkLst>
        </pc:spChg>
        <pc:spChg chg="mod">
          <ac:chgData name="Miriam O'Callaghan" userId="2563db5551904046" providerId="LiveId" clId="{D7219502-9B43-4B65-8577-D94089B4CE05}" dt="2020-12-03T19:45:48.576" v="9298" actId="27636"/>
          <ac:spMkLst>
            <pc:docMk/>
            <pc:sldMk cId="1917613117" sldId="399"/>
            <ac:spMk id="3" creationId="{6385D686-7F23-4FA3-A5EB-54DC33414BB7}"/>
          </ac:spMkLst>
        </pc:spChg>
        <pc:graphicFrameChg chg="add mod modGraphic">
          <ac:chgData name="Miriam O'Callaghan" userId="2563db5551904046" providerId="LiveId" clId="{D7219502-9B43-4B65-8577-D94089B4CE05}" dt="2020-12-03T20:38:00.463" v="10474" actId="21"/>
          <ac:graphicFrameMkLst>
            <pc:docMk/>
            <pc:sldMk cId="1917613117" sldId="399"/>
            <ac:graphicFrameMk id="4" creationId="{F099146E-7928-43CB-A8C8-C3E171115582}"/>
          </ac:graphicFrameMkLst>
        </pc:graphicFrameChg>
      </pc:sldChg>
      <pc:sldChg chg="addSp modSp new mod modNotesTx">
        <pc:chgData name="Miriam O'Callaghan" userId="2563db5551904046" providerId="LiveId" clId="{D7219502-9B43-4B65-8577-D94089B4CE05}" dt="2020-12-04T16:18:53.514" v="19580" actId="207"/>
        <pc:sldMkLst>
          <pc:docMk/>
          <pc:sldMk cId="2253590212" sldId="400"/>
        </pc:sldMkLst>
        <pc:spChg chg="add mod">
          <ac:chgData name="Miriam O'Callaghan" userId="2563db5551904046" providerId="LiveId" clId="{D7219502-9B43-4B65-8577-D94089B4CE05}" dt="2020-12-03T20:45:59.718" v="10915" actId="20577"/>
          <ac:spMkLst>
            <pc:docMk/>
            <pc:sldMk cId="2253590212" sldId="400"/>
            <ac:spMk id="3" creationId="{9B112882-4D4F-4292-8B99-C96A55B94823}"/>
          </ac:spMkLst>
        </pc:spChg>
        <pc:graphicFrameChg chg="add mod modGraphic">
          <ac:chgData name="Miriam O'Callaghan" userId="2563db5551904046" providerId="LiveId" clId="{D7219502-9B43-4B65-8577-D94089B4CE05}" dt="2020-12-04T16:18:53.514" v="19580" actId="207"/>
          <ac:graphicFrameMkLst>
            <pc:docMk/>
            <pc:sldMk cId="2253590212" sldId="400"/>
            <ac:graphicFrameMk id="2" creationId="{E1A2E1C6-6BA4-4301-A5A7-D9F8C1B5C588}"/>
          </ac:graphicFrameMkLst>
        </pc:graphicFrameChg>
      </pc:sldChg>
      <pc:sldChg chg="addSp delSp modSp new mod modClrScheme chgLayout modNotesTx">
        <pc:chgData name="Miriam O'Callaghan" userId="2563db5551904046" providerId="LiveId" clId="{D7219502-9B43-4B65-8577-D94089B4CE05}" dt="2020-12-04T14:59:50.925" v="13901" actId="20577"/>
        <pc:sldMkLst>
          <pc:docMk/>
          <pc:sldMk cId="3843498571" sldId="401"/>
        </pc:sldMkLst>
        <pc:spChg chg="add del mod ord">
          <ac:chgData name="Miriam O'Callaghan" userId="2563db5551904046" providerId="LiveId" clId="{D7219502-9B43-4B65-8577-D94089B4CE05}" dt="2020-12-03T21:02:17.009" v="11303" actId="700"/>
          <ac:spMkLst>
            <pc:docMk/>
            <pc:sldMk cId="3843498571" sldId="401"/>
            <ac:spMk id="2" creationId="{3BBE5D36-8249-4166-9BE2-D510FB01A5E2}"/>
          </ac:spMkLst>
        </pc:spChg>
        <pc:spChg chg="add del mod ord">
          <ac:chgData name="Miriam O'Callaghan" userId="2563db5551904046" providerId="LiveId" clId="{D7219502-9B43-4B65-8577-D94089B4CE05}" dt="2020-12-03T21:02:17.009" v="11303" actId="700"/>
          <ac:spMkLst>
            <pc:docMk/>
            <pc:sldMk cId="3843498571" sldId="401"/>
            <ac:spMk id="3" creationId="{95F97F70-CC13-4347-8618-79D7A12E5B64}"/>
          </ac:spMkLst>
        </pc:spChg>
        <pc:spChg chg="add mod ord">
          <ac:chgData name="Miriam O'Callaghan" userId="2563db5551904046" providerId="LiveId" clId="{D7219502-9B43-4B65-8577-D94089B4CE05}" dt="2020-12-03T21:13:09.426" v="12312" actId="1076"/>
          <ac:spMkLst>
            <pc:docMk/>
            <pc:sldMk cId="3843498571" sldId="401"/>
            <ac:spMk id="4" creationId="{538C840A-C1E9-4A63-9867-3017D931882C}"/>
          </ac:spMkLst>
        </pc:spChg>
        <pc:spChg chg="add mod ord">
          <ac:chgData name="Miriam O'Callaghan" userId="2563db5551904046" providerId="LiveId" clId="{D7219502-9B43-4B65-8577-D94089B4CE05}" dt="2020-12-04T14:59:50.925" v="13901" actId="20577"/>
          <ac:spMkLst>
            <pc:docMk/>
            <pc:sldMk cId="3843498571" sldId="401"/>
            <ac:spMk id="5" creationId="{75C79126-EE60-43F1-A033-41450B95C30E}"/>
          </ac:spMkLst>
        </pc:spChg>
        <pc:spChg chg="add mod">
          <ac:chgData name="Miriam O'Callaghan" userId="2563db5551904046" providerId="LiveId" clId="{D7219502-9B43-4B65-8577-D94089B4CE05}" dt="2020-12-03T21:13:16.449" v="12313" actId="1076"/>
          <ac:spMkLst>
            <pc:docMk/>
            <pc:sldMk cId="3843498571" sldId="401"/>
            <ac:spMk id="7" creationId="{0425B52D-D4F3-49A2-B76E-F03FA2BAAF02}"/>
          </ac:spMkLst>
        </pc:spChg>
      </pc:sldChg>
      <pc:sldChg chg="modSp add mod modNotesTx">
        <pc:chgData name="Miriam O'Callaghan" userId="2563db5551904046" providerId="LiveId" clId="{D7219502-9B43-4B65-8577-D94089B4CE05}" dt="2020-12-04T15:35:11.089" v="17992" actId="313"/>
        <pc:sldMkLst>
          <pc:docMk/>
          <pc:sldMk cId="2767833767" sldId="402"/>
        </pc:sldMkLst>
        <pc:spChg chg="mod">
          <ac:chgData name="Miriam O'Callaghan" userId="2563db5551904046" providerId="LiveId" clId="{D7219502-9B43-4B65-8577-D94089B4CE05}" dt="2020-12-04T15:29:49.080" v="17503" actId="1076"/>
          <ac:spMkLst>
            <pc:docMk/>
            <pc:sldMk cId="2767833767" sldId="402"/>
            <ac:spMk id="2" creationId="{A41D1F65-CF6F-43E8-B0F7-0D58EBF49409}"/>
          </ac:spMkLst>
        </pc:spChg>
        <pc:spChg chg="mod">
          <ac:chgData name="Miriam O'Callaghan" userId="2563db5551904046" providerId="LiveId" clId="{D7219502-9B43-4B65-8577-D94089B4CE05}" dt="2020-12-04T15:35:11.089" v="17992" actId="313"/>
          <ac:spMkLst>
            <pc:docMk/>
            <pc:sldMk cId="2767833767" sldId="402"/>
            <ac:spMk id="3" creationId="{6385D686-7F23-4FA3-A5EB-54DC33414BB7}"/>
          </ac:spMkLst>
        </pc:spChg>
      </pc:sldChg>
      <pc:sldChg chg="addSp delSp modSp add mod">
        <pc:chgData name="Miriam O'Callaghan" userId="2563db5551904046" providerId="LiveId" clId="{D7219502-9B43-4B65-8577-D94089B4CE05}" dt="2020-12-04T16:11:15.870" v="19497" actId="20577"/>
        <pc:sldMkLst>
          <pc:docMk/>
          <pc:sldMk cId="4000593768" sldId="403"/>
        </pc:sldMkLst>
        <pc:spChg chg="mod">
          <ac:chgData name="Miriam O'Callaghan" userId="2563db5551904046" providerId="LiveId" clId="{D7219502-9B43-4B65-8577-D94089B4CE05}" dt="2020-12-04T15:01:21.440" v="13954" actId="20577"/>
          <ac:spMkLst>
            <pc:docMk/>
            <pc:sldMk cId="4000593768" sldId="403"/>
            <ac:spMk id="2" creationId="{A41D1F65-CF6F-43E8-B0F7-0D58EBF49409}"/>
          </ac:spMkLst>
        </pc:spChg>
        <pc:spChg chg="mod">
          <ac:chgData name="Miriam O'Callaghan" userId="2563db5551904046" providerId="LiveId" clId="{D7219502-9B43-4B65-8577-D94089B4CE05}" dt="2020-12-04T16:11:15.870" v="19497" actId="20577"/>
          <ac:spMkLst>
            <pc:docMk/>
            <pc:sldMk cId="4000593768" sldId="403"/>
            <ac:spMk id="3" creationId="{6385D686-7F23-4FA3-A5EB-54DC33414BB7}"/>
          </ac:spMkLst>
        </pc:spChg>
        <pc:spChg chg="add del">
          <ac:chgData name="Miriam O'Callaghan" userId="2563db5551904046" providerId="LiveId" clId="{D7219502-9B43-4B65-8577-D94089B4CE05}" dt="2020-12-04T15:17:59.648" v="16180" actId="22"/>
          <ac:spMkLst>
            <pc:docMk/>
            <pc:sldMk cId="4000593768" sldId="403"/>
            <ac:spMk id="5" creationId="{3B3CDFC2-405C-445D-85EF-059268260E29}"/>
          </ac:spMkLst>
        </pc:spChg>
      </pc:sldChg>
      <pc:sldChg chg="modSp add mod">
        <pc:chgData name="Miriam O'Callaghan" userId="2563db5551904046" providerId="LiveId" clId="{D7219502-9B43-4B65-8577-D94089B4CE05}" dt="2020-12-04T16:17:12.072" v="19573" actId="1076"/>
        <pc:sldMkLst>
          <pc:docMk/>
          <pc:sldMk cId="3346750100" sldId="404"/>
        </pc:sldMkLst>
        <pc:spChg chg="mod">
          <ac:chgData name="Miriam O'Callaghan" userId="2563db5551904046" providerId="LiveId" clId="{D7219502-9B43-4B65-8577-D94089B4CE05}" dt="2020-12-04T16:12:12.333" v="19509" actId="1076"/>
          <ac:spMkLst>
            <pc:docMk/>
            <pc:sldMk cId="3346750100" sldId="404"/>
            <ac:spMk id="2" creationId="{A41D1F65-CF6F-43E8-B0F7-0D58EBF49409}"/>
          </ac:spMkLst>
        </pc:spChg>
        <pc:spChg chg="mod">
          <ac:chgData name="Miriam O'Callaghan" userId="2563db5551904046" providerId="LiveId" clId="{D7219502-9B43-4B65-8577-D94089B4CE05}" dt="2020-12-04T16:17:12.072" v="19573" actId="1076"/>
          <ac:spMkLst>
            <pc:docMk/>
            <pc:sldMk cId="3346750100" sldId="404"/>
            <ac:spMk id="3" creationId="{6385D686-7F23-4FA3-A5EB-54DC33414BB7}"/>
          </ac:spMkLst>
        </pc:spChg>
      </pc:sldChg>
      <pc:sldChg chg="addSp delSp modSp add mod">
        <pc:chgData name="Miriam O'Callaghan" userId="2563db5551904046" providerId="LiveId" clId="{D7219502-9B43-4B65-8577-D94089B4CE05}" dt="2020-12-04T17:11:05.925" v="22488" actId="1076"/>
        <pc:sldMkLst>
          <pc:docMk/>
          <pc:sldMk cId="656810520" sldId="405"/>
        </pc:sldMkLst>
        <pc:spChg chg="del mod">
          <ac:chgData name="Miriam O'Callaghan" userId="2563db5551904046" providerId="LiveId" clId="{D7219502-9B43-4B65-8577-D94089B4CE05}" dt="2020-12-04T17:10:18.478" v="22382" actId="478"/>
          <ac:spMkLst>
            <pc:docMk/>
            <pc:sldMk cId="656810520" sldId="405"/>
            <ac:spMk id="2" creationId="{A41D1F65-CF6F-43E8-B0F7-0D58EBF49409}"/>
          </ac:spMkLst>
        </pc:spChg>
        <pc:spChg chg="mod">
          <ac:chgData name="Miriam O'Callaghan" userId="2563db5551904046" providerId="LiveId" clId="{D7219502-9B43-4B65-8577-D94089B4CE05}" dt="2020-12-04T17:11:05.925" v="22488" actId="1076"/>
          <ac:spMkLst>
            <pc:docMk/>
            <pc:sldMk cId="656810520" sldId="405"/>
            <ac:spMk id="3" creationId="{6385D686-7F23-4FA3-A5EB-54DC33414BB7}"/>
          </ac:spMkLst>
        </pc:spChg>
        <pc:spChg chg="add mod">
          <ac:chgData name="Miriam O'Callaghan" userId="2563db5551904046" providerId="LiveId" clId="{D7219502-9B43-4B65-8577-D94089B4CE05}" dt="2020-12-04T17:10:34.577" v="22442" actId="20577"/>
          <ac:spMkLst>
            <pc:docMk/>
            <pc:sldMk cId="656810520" sldId="405"/>
            <ac:spMk id="4" creationId="{3225B473-9EF1-48FC-A999-A66530682A07}"/>
          </ac:spMkLst>
        </pc:spChg>
      </pc:sldChg>
      <pc:sldChg chg="addSp delSp modSp add mod modNotesTx">
        <pc:chgData name="Miriam O'Callaghan" userId="2563db5551904046" providerId="LiveId" clId="{D7219502-9B43-4B65-8577-D94089B4CE05}" dt="2020-12-04T17:12:32.594" v="22595" actId="114"/>
        <pc:sldMkLst>
          <pc:docMk/>
          <pc:sldMk cId="2315771971" sldId="406"/>
        </pc:sldMkLst>
        <pc:spChg chg="mod">
          <ac:chgData name="Miriam O'Callaghan" userId="2563db5551904046" providerId="LiveId" clId="{D7219502-9B43-4B65-8577-D94089B4CE05}" dt="2020-12-04T17:03:32.461" v="22102" actId="20577"/>
          <ac:spMkLst>
            <pc:docMk/>
            <pc:sldMk cId="2315771971" sldId="406"/>
            <ac:spMk id="2" creationId="{A41D1F65-CF6F-43E8-B0F7-0D58EBF49409}"/>
          </ac:spMkLst>
        </pc:spChg>
        <pc:spChg chg="del mod">
          <ac:chgData name="Miriam O'Callaghan" userId="2563db5551904046" providerId="LiveId" clId="{D7219502-9B43-4B65-8577-D94089B4CE05}" dt="2020-12-04T17:03:55.757" v="22104" actId="478"/>
          <ac:spMkLst>
            <pc:docMk/>
            <pc:sldMk cId="2315771971" sldId="406"/>
            <ac:spMk id="12" creationId="{9A772AE4-F86B-4089-89DB-02B066E59B04}"/>
          </ac:spMkLst>
        </pc:spChg>
        <pc:spChg chg="add mod">
          <ac:chgData name="Miriam O'Callaghan" userId="2563db5551904046" providerId="LiveId" clId="{D7219502-9B43-4B65-8577-D94089B4CE05}" dt="2020-12-04T17:12:32.594" v="22595" actId="114"/>
          <ac:spMkLst>
            <pc:docMk/>
            <pc:sldMk cId="2315771971" sldId="406"/>
            <ac:spMk id="14" creationId="{672F543D-890F-490F-B7EA-78D3AD897E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E3D74-DB35-4889-A3F5-9FE7E59E1678}" type="doc">
      <dgm:prSet loTypeId="urn:microsoft.com/office/officeart/2005/8/layout/chevron1" loCatId="process" qsTypeId="urn:microsoft.com/office/officeart/2005/8/quickstyle/simple1" qsCatId="simple" csTypeId="urn:microsoft.com/office/officeart/2005/8/colors/accent1_2" csCatId="accent1" phldr="1"/>
      <dgm:spPr/>
    </dgm:pt>
    <dgm:pt modelId="{585C3332-8983-453E-A74D-40C4381805AC}">
      <dgm:prSet phldrT="[Text]"/>
      <dgm:spPr/>
      <dgm:t>
        <a:bodyPr/>
        <a:lstStyle/>
        <a:p>
          <a:r>
            <a:rPr lang="en-US" dirty="0"/>
            <a:t>1. Conduct background research</a:t>
          </a:r>
        </a:p>
      </dgm:t>
    </dgm:pt>
    <dgm:pt modelId="{6679AFA7-F3B7-420B-9D5E-8949ED760469}" type="parTrans" cxnId="{11F5DC84-7263-4173-AD49-057645081942}">
      <dgm:prSet/>
      <dgm:spPr/>
      <dgm:t>
        <a:bodyPr/>
        <a:lstStyle/>
        <a:p>
          <a:endParaRPr lang="en-US"/>
        </a:p>
      </dgm:t>
    </dgm:pt>
    <dgm:pt modelId="{17B81827-4DE8-4968-B9B0-F79998D97024}" type="sibTrans" cxnId="{11F5DC84-7263-4173-AD49-057645081942}">
      <dgm:prSet/>
      <dgm:spPr/>
      <dgm:t>
        <a:bodyPr/>
        <a:lstStyle/>
        <a:p>
          <a:endParaRPr lang="en-US"/>
        </a:p>
      </dgm:t>
    </dgm:pt>
    <dgm:pt modelId="{167B7147-7881-4691-9D4D-9E1821254706}">
      <dgm:prSet phldrT="[Text]"/>
      <dgm:spPr/>
      <dgm:t>
        <a:bodyPr/>
        <a:lstStyle/>
        <a:p>
          <a:r>
            <a:rPr lang="en-US" dirty="0"/>
            <a:t>2. Collect sentiment data from Twitter for PayPal and its competitor - Google Pay</a:t>
          </a:r>
        </a:p>
      </dgm:t>
    </dgm:pt>
    <dgm:pt modelId="{79ED8D25-E929-418B-B1EA-DAAA434152BD}" type="parTrans" cxnId="{9B4E9B0F-2345-4B75-99ED-182B2129EB40}">
      <dgm:prSet/>
      <dgm:spPr/>
      <dgm:t>
        <a:bodyPr/>
        <a:lstStyle/>
        <a:p>
          <a:endParaRPr lang="en-US"/>
        </a:p>
      </dgm:t>
    </dgm:pt>
    <dgm:pt modelId="{C6B7839B-1548-4D42-ADA3-C671ACA38216}" type="sibTrans" cxnId="{9B4E9B0F-2345-4B75-99ED-182B2129EB40}">
      <dgm:prSet/>
      <dgm:spPr/>
      <dgm:t>
        <a:bodyPr/>
        <a:lstStyle/>
        <a:p>
          <a:endParaRPr lang="en-US"/>
        </a:p>
      </dgm:t>
    </dgm:pt>
    <dgm:pt modelId="{20BBF0F4-DAF5-46AB-91D6-33BA5EE87B8A}">
      <dgm:prSet phldrT="[Text]"/>
      <dgm:spPr/>
      <dgm:t>
        <a:bodyPr/>
        <a:lstStyle/>
        <a:p>
          <a:r>
            <a:rPr lang="en-US" dirty="0"/>
            <a:t>3. Perform sentiment analysis for PayPal and Google Pay </a:t>
          </a:r>
        </a:p>
      </dgm:t>
    </dgm:pt>
    <dgm:pt modelId="{727DFF20-9455-4296-9CD7-49EF29019F50}" type="parTrans" cxnId="{3FE84AA2-A438-4ABC-B341-C4ECFA027AFA}">
      <dgm:prSet/>
      <dgm:spPr/>
      <dgm:t>
        <a:bodyPr/>
        <a:lstStyle/>
        <a:p>
          <a:endParaRPr lang="en-US"/>
        </a:p>
      </dgm:t>
    </dgm:pt>
    <dgm:pt modelId="{0B2B005F-0093-409A-817E-F782E1B89000}" type="sibTrans" cxnId="{3FE84AA2-A438-4ABC-B341-C4ECFA027AFA}">
      <dgm:prSet/>
      <dgm:spPr/>
      <dgm:t>
        <a:bodyPr/>
        <a:lstStyle/>
        <a:p>
          <a:endParaRPr lang="en-US"/>
        </a:p>
      </dgm:t>
    </dgm:pt>
    <dgm:pt modelId="{8B9163A4-5167-4A7E-8DC6-46FDCFC9E914}" type="pres">
      <dgm:prSet presAssocID="{873E3D74-DB35-4889-A3F5-9FE7E59E1678}" presName="Name0" presStyleCnt="0">
        <dgm:presLayoutVars>
          <dgm:dir/>
          <dgm:animLvl val="lvl"/>
          <dgm:resizeHandles val="exact"/>
        </dgm:presLayoutVars>
      </dgm:prSet>
      <dgm:spPr/>
    </dgm:pt>
    <dgm:pt modelId="{BF7328D3-8251-45FF-B9DF-A099436F55CB}" type="pres">
      <dgm:prSet presAssocID="{585C3332-8983-453E-A74D-40C4381805AC}" presName="parTxOnly" presStyleLbl="node1" presStyleIdx="0" presStyleCnt="3" custLinFactNeighborX="33438" custLinFactNeighborY="-32026">
        <dgm:presLayoutVars>
          <dgm:chMax val="0"/>
          <dgm:chPref val="0"/>
          <dgm:bulletEnabled val="1"/>
        </dgm:presLayoutVars>
      </dgm:prSet>
      <dgm:spPr/>
    </dgm:pt>
    <dgm:pt modelId="{C13B5B32-B4FA-4DB6-BD00-4D5376C5D025}" type="pres">
      <dgm:prSet presAssocID="{17B81827-4DE8-4968-B9B0-F79998D97024}" presName="parTxOnlySpace" presStyleCnt="0"/>
      <dgm:spPr/>
    </dgm:pt>
    <dgm:pt modelId="{2BD26C50-B73F-4CB1-9A70-4411714A77CC}" type="pres">
      <dgm:prSet presAssocID="{167B7147-7881-4691-9D4D-9E1821254706}" presName="parTxOnly" presStyleLbl="node1" presStyleIdx="1" presStyleCnt="3" custLinFactNeighborX="-75537" custLinFactNeighborY="-32026">
        <dgm:presLayoutVars>
          <dgm:chMax val="0"/>
          <dgm:chPref val="0"/>
          <dgm:bulletEnabled val="1"/>
        </dgm:presLayoutVars>
      </dgm:prSet>
      <dgm:spPr/>
    </dgm:pt>
    <dgm:pt modelId="{FFB2C966-9D7B-4CD1-B996-1D8E78AA91E3}" type="pres">
      <dgm:prSet presAssocID="{C6B7839B-1548-4D42-ADA3-C671ACA38216}" presName="parTxOnlySpace" presStyleCnt="0"/>
      <dgm:spPr/>
    </dgm:pt>
    <dgm:pt modelId="{7854B1DD-E1CD-4822-A3F9-2916F14E6162}" type="pres">
      <dgm:prSet presAssocID="{20BBF0F4-DAF5-46AB-91D6-33BA5EE87B8A}" presName="parTxOnly" presStyleLbl="node1" presStyleIdx="2" presStyleCnt="3" custLinFactX="-7351" custLinFactNeighborX="-100000" custLinFactNeighborY="-32026">
        <dgm:presLayoutVars>
          <dgm:chMax val="0"/>
          <dgm:chPref val="0"/>
          <dgm:bulletEnabled val="1"/>
        </dgm:presLayoutVars>
      </dgm:prSet>
      <dgm:spPr/>
    </dgm:pt>
  </dgm:ptLst>
  <dgm:cxnLst>
    <dgm:cxn modelId="{9B4E9B0F-2345-4B75-99ED-182B2129EB40}" srcId="{873E3D74-DB35-4889-A3F5-9FE7E59E1678}" destId="{167B7147-7881-4691-9D4D-9E1821254706}" srcOrd="1" destOrd="0" parTransId="{79ED8D25-E929-418B-B1EA-DAAA434152BD}" sibTransId="{C6B7839B-1548-4D42-ADA3-C671ACA38216}"/>
    <dgm:cxn modelId="{CA5A524F-84ED-4D6E-8E41-FD31BB7898C7}" type="presOf" srcId="{873E3D74-DB35-4889-A3F5-9FE7E59E1678}" destId="{8B9163A4-5167-4A7E-8DC6-46FDCFC9E914}" srcOrd="0" destOrd="0" presId="urn:microsoft.com/office/officeart/2005/8/layout/chevron1"/>
    <dgm:cxn modelId="{11F5DC84-7263-4173-AD49-057645081942}" srcId="{873E3D74-DB35-4889-A3F5-9FE7E59E1678}" destId="{585C3332-8983-453E-A74D-40C4381805AC}" srcOrd="0" destOrd="0" parTransId="{6679AFA7-F3B7-420B-9D5E-8949ED760469}" sibTransId="{17B81827-4DE8-4968-B9B0-F79998D97024}"/>
    <dgm:cxn modelId="{3FE84AA2-A438-4ABC-B341-C4ECFA027AFA}" srcId="{873E3D74-DB35-4889-A3F5-9FE7E59E1678}" destId="{20BBF0F4-DAF5-46AB-91D6-33BA5EE87B8A}" srcOrd="2" destOrd="0" parTransId="{727DFF20-9455-4296-9CD7-49EF29019F50}" sibTransId="{0B2B005F-0093-409A-817E-F782E1B89000}"/>
    <dgm:cxn modelId="{2DCD2DA9-5564-4E61-BDD6-A282CA46A293}" type="presOf" srcId="{167B7147-7881-4691-9D4D-9E1821254706}" destId="{2BD26C50-B73F-4CB1-9A70-4411714A77CC}" srcOrd="0" destOrd="0" presId="urn:microsoft.com/office/officeart/2005/8/layout/chevron1"/>
    <dgm:cxn modelId="{3FE7D5B3-5B6E-4F2C-B1EB-A3DC65524E52}" type="presOf" srcId="{20BBF0F4-DAF5-46AB-91D6-33BA5EE87B8A}" destId="{7854B1DD-E1CD-4822-A3F9-2916F14E6162}" srcOrd="0" destOrd="0" presId="urn:microsoft.com/office/officeart/2005/8/layout/chevron1"/>
    <dgm:cxn modelId="{76005FF0-683E-4761-AB36-A1FF48EF8263}" type="presOf" srcId="{585C3332-8983-453E-A74D-40C4381805AC}" destId="{BF7328D3-8251-45FF-B9DF-A099436F55CB}" srcOrd="0" destOrd="0" presId="urn:microsoft.com/office/officeart/2005/8/layout/chevron1"/>
    <dgm:cxn modelId="{03B18C6E-5A40-4AAC-B409-A092BEEEC5F3}" type="presParOf" srcId="{8B9163A4-5167-4A7E-8DC6-46FDCFC9E914}" destId="{BF7328D3-8251-45FF-B9DF-A099436F55CB}" srcOrd="0" destOrd="0" presId="urn:microsoft.com/office/officeart/2005/8/layout/chevron1"/>
    <dgm:cxn modelId="{FAA431AB-C891-4576-B715-6DEC2DE2AC08}" type="presParOf" srcId="{8B9163A4-5167-4A7E-8DC6-46FDCFC9E914}" destId="{C13B5B32-B4FA-4DB6-BD00-4D5376C5D025}" srcOrd="1" destOrd="0" presId="urn:microsoft.com/office/officeart/2005/8/layout/chevron1"/>
    <dgm:cxn modelId="{966E00C6-A8A1-447E-9A97-4D0A83BC15FB}" type="presParOf" srcId="{8B9163A4-5167-4A7E-8DC6-46FDCFC9E914}" destId="{2BD26C50-B73F-4CB1-9A70-4411714A77CC}" srcOrd="2" destOrd="0" presId="urn:microsoft.com/office/officeart/2005/8/layout/chevron1"/>
    <dgm:cxn modelId="{3E98F568-969B-47F8-94E4-FDC8FC05C380}" type="presParOf" srcId="{8B9163A4-5167-4A7E-8DC6-46FDCFC9E914}" destId="{FFB2C966-9D7B-4CD1-B996-1D8E78AA91E3}" srcOrd="3" destOrd="0" presId="urn:microsoft.com/office/officeart/2005/8/layout/chevron1"/>
    <dgm:cxn modelId="{3DB2F39B-A7B5-4595-A0BC-5DDFB2297847}" type="presParOf" srcId="{8B9163A4-5167-4A7E-8DC6-46FDCFC9E914}" destId="{7854B1DD-E1CD-4822-A3F9-2916F14E616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328D3-8251-45FF-B9DF-A099436F55CB}">
      <dsp:nvSpPr>
        <dsp:cNvPr id="0" name=""/>
        <dsp:cNvSpPr/>
      </dsp:nvSpPr>
      <dsp:spPr>
        <a:xfrm>
          <a:off x="99390"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1. Conduct background research</a:t>
          </a:r>
        </a:p>
      </dsp:txBody>
      <dsp:txXfrm>
        <a:off x="679621" y="1757452"/>
        <a:ext cx="1740694" cy="1160462"/>
      </dsp:txXfrm>
    </dsp:sp>
    <dsp:sp modelId="{2BD26C50-B73F-4CB1-9A70-4411714A77CC}">
      <dsp:nvSpPr>
        <dsp:cNvPr id="0" name=""/>
        <dsp:cNvSpPr/>
      </dsp:nvSpPr>
      <dsp:spPr>
        <a:xfrm>
          <a:off x="2394277"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2. Collect sentiment data from Twitter for PayPal and its competitor - Google Pay</a:t>
          </a:r>
        </a:p>
      </dsp:txBody>
      <dsp:txXfrm>
        <a:off x="2974508" y="1757452"/>
        <a:ext cx="1740694" cy="1160462"/>
      </dsp:txXfrm>
    </dsp:sp>
    <dsp:sp modelId="{7854B1DD-E1CD-4822-A3F9-2916F14E6162}">
      <dsp:nvSpPr>
        <dsp:cNvPr id="0" name=""/>
        <dsp:cNvSpPr/>
      </dsp:nvSpPr>
      <dsp:spPr>
        <a:xfrm>
          <a:off x="4721082"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3. Perform sentiment analysis for PayPal and Google Pay </a:t>
          </a:r>
        </a:p>
      </dsp:txBody>
      <dsp:txXfrm>
        <a:off x="5301313" y="175745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8E2B1-3673-4A79-936D-9E9ED1D45836}" type="datetimeFigureOut">
              <a:rPr lang="en-US" smtClean="0"/>
              <a:t>12/08/20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2C204-2361-4BE4-AEA7-1A75493D3855}" type="slidenum">
              <a:rPr lang="en-US" smtClean="0"/>
              <a:t>‹#›</a:t>
            </a:fld>
            <a:endParaRPr lang="en-US"/>
          </a:p>
        </p:txBody>
      </p:sp>
    </p:spTree>
    <p:extLst>
      <p:ext uri="{BB962C8B-B14F-4D97-AF65-F5344CB8AC3E}">
        <p14:creationId xmlns:p14="http://schemas.microsoft.com/office/powerpoint/2010/main" val="135820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FD52C204-2361-4BE4-AEA7-1A75493D3855}" type="slidenum">
              <a:rPr lang="en-US" smtClean="0"/>
              <a:t>1</a:t>
            </a:fld>
            <a:endParaRPr lang="en-US"/>
          </a:p>
        </p:txBody>
      </p:sp>
    </p:spTree>
    <p:extLst>
      <p:ext uri="{BB962C8B-B14F-4D97-AF65-F5344CB8AC3E}">
        <p14:creationId xmlns:p14="http://schemas.microsoft.com/office/powerpoint/2010/main" val="3195620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25</a:t>
            </a:fld>
            <a:endParaRPr lang="en-US"/>
          </a:p>
        </p:txBody>
      </p:sp>
    </p:spTree>
    <p:extLst>
      <p:ext uri="{BB962C8B-B14F-4D97-AF65-F5344CB8AC3E}">
        <p14:creationId xmlns:p14="http://schemas.microsoft.com/office/powerpoint/2010/main" val="1230630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26</a:t>
            </a:fld>
            <a:endParaRPr lang="en-US"/>
          </a:p>
        </p:txBody>
      </p:sp>
    </p:spTree>
    <p:extLst>
      <p:ext uri="{BB962C8B-B14F-4D97-AF65-F5344CB8AC3E}">
        <p14:creationId xmlns:p14="http://schemas.microsoft.com/office/powerpoint/2010/main" val="2531901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29</a:t>
            </a:fld>
            <a:endParaRPr lang="en-US"/>
          </a:p>
        </p:txBody>
      </p:sp>
    </p:spTree>
    <p:extLst>
      <p:ext uri="{BB962C8B-B14F-4D97-AF65-F5344CB8AC3E}">
        <p14:creationId xmlns:p14="http://schemas.microsoft.com/office/powerpoint/2010/main" val="136125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30</a:t>
            </a:fld>
            <a:endParaRPr lang="en-US"/>
          </a:p>
        </p:txBody>
      </p:sp>
    </p:spTree>
    <p:extLst>
      <p:ext uri="{BB962C8B-B14F-4D97-AF65-F5344CB8AC3E}">
        <p14:creationId xmlns:p14="http://schemas.microsoft.com/office/powerpoint/2010/main" val="317296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34</a:t>
            </a:fld>
            <a:endParaRPr lang="en-US"/>
          </a:p>
        </p:txBody>
      </p:sp>
    </p:spTree>
    <p:extLst>
      <p:ext uri="{BB962C8B-B14F-4D97-AF65-F5344CB8AC3E}">
        <p14:creationId xmlns:p14="http://schemas.microsoft.com/office/powerpoint/2010/main" val="171340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35</a:t>
            </a:fld>
            <a:endParaRPr lang="en-US"/>
          </a:p>
        </p:txBody>
      </p:sp>
    </p:spTree>
    <p:extLst>
      <p:ext uri="{BB962C8B-B14F-4D97-AF65-F5344CB8AC3E}">
        <p14:creationId xmlns:p14="http://schemas.microsoft.com/office/powerpoint/2010/main" val="1901266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36</a:t>
            </a:fld>
            <a:endParaRPr lang="en-US"/>
          </a:p>
        </p:txBody>
      </p:sp>
    </p:spTree>
    <p:extLst>
      <p:ext uri="{BB962C8B-B14F-4D97-AF65-F5344CB8AC3E}">
        <p14:creationId xmlns:p14="http://schemas.microsoft.com/office/powerpoint/2010/main" val="61879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Statista. (2020). </a:t>
            </a:r>
            <a:r>
              <a:rPr lang="en-US" i="1" dirty="0">
                <a:effectLst/>
              </a:rPr>
              <a:t>PayPal-Statistics and Facts</a:t>
            </a:r>
            <a:r>
              <a:rPr lang="en-US" dirty="0">
                <a:effectLst/>
              </a:rPr>
              <a:t>. Statista. https://www.statista.com/topics/2411/paypal/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Statista. (2020). </a:t>
            </a:r>
            <a:r>
              <a:rPr lang="en-US" i="1" dirty="0">
                <a:effectLst/>
              </a:rPr>
              <a:t>Digital wallet users by company</a:t>
            </a:r>
            <a:r>
              <a:rPr lang="en-US" dirty="0">
                <a:effectLst/>
              </a:rPr>
              <a:t>. Statista. https://www.statista.com/statistics/722213/user-base-of-leading-digital-wallets-nfc/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Google Pay VS PayPal - Payment Technologies Market Share Comparison</a:t>
            </a:r>
            <a:r>
              <a:rPr lang="en-US" dirty="0">
                <a:effectLst/>
              </a:rPr>
              <a:t>. (n.d.). </a:t>
            </a:r>
            <a:r>
              <a:rPr lang="en-US" dirty="0" err="1">
                <a:effectLst/>
              </a:rPr>
              <a:t>SimilarTech</a:t>
            </a:r>
            <a:r>
              <a:rPr lang="en-US" dirty="0">
                <a:effectLst/>
              </a:rPr>
              <a:t>. https://www.similartech.com/compare/google-pay-vs-paypal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brand in the United States 2020</a:t>
            </a:r>
            <a:r>
              <a:rPr lang="en-US" dirty="0">
                <a:effectLst/>
              </a:rPr>
              <a:t>. (2020). Statista. https://www.statista.com/forecasts/997132/online-payments-by-brand-in-the-us</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38</a:t>
            </a:fld>
            <a:endParaRPr lang="en-US"/>
          </a:p>
        </p:txBody>
      </p:sp>
    </p:spTree>
    <p:extLst>
      <p:ext uri="{BB962C8B-B14F-4D97-AF65-F5344CB8AC3E}">
        <p14:creationId xmlns:p14="http://schemas.microsoft.com/office/powerpoint/2010/main" val="3895347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Google Pay gets a major redesign. (2020). </a:t>
            </a:r>
            <a:r>
              <a:rPr lang="en-US" i="1" dirty="0">
                <a:effectLst/>
              </a:rPr>
              <a:t>TechCrunch</a:t>
            </a:r>
            <a:r>
              <a:rPr lang="en-US" dirty="0">
                <a:effectLst/>
              </a:rPr>
              <a:t>. https://social.techcrunch.com/2020/11/18/google-pay-gets-a-major-redesign/</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40</a:t>
            </a:fld>
            <a:endParaRPr lang="en-US"/>
          </a:p>
        </p:txBody>
      </p:sp>
    </p:spTree>
    <p:extLst>
      <p:ext uri="{BB962C8B-B14F-4D97-AF65-F5344CB8AC3E}">
        <p14:creationId xmlns:p14="http://schemas.microsoft.com/office/powerpoint/2010/main" val="2186219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20000"/>
              </a:lnSpc>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41</a:t>
            </a:fld>
            <a:endParaRPr lang="en-US"/>
          </a:p>
        </p:txBody>
      </p:sp>
    </p:spTree>
    <p:extLst>
      <p:ext uri="{BB962C8B-B14F-4D97-AF65-F5344CB8AC3E}">
        <p14:creationId xmlns:p14="http://schemas.microsoft.com/office/powerpoint/2010/main" val="404042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a:t>
            </a:fld>
            <a:endParaRPr lang="en-US"/>
          </a:p>
        </p:txBody>
      </p:sp>
    </p:spTree>
    <p:extLst>
      <p:ext uri="{BB962C8B-B14F-4D97-AF65-F5344CB8AC3E}">
        <p14:creationId xmlns:p14="http://schemas.microsoft.com/office/powerpoint/2010/main" val="2942108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20000"/>
              </a:lnSpc>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42</a:t>
            </a:fld>
            <a:endParaRPr lang="en-US"/>
          </a:p>
        </p:txBody>
      </p:sp>
    </p:spTree>
    <p:extLst>
      <p:ext uri="{BB962C8B-B14F-4D97-AF65-F5344CB8AC3E}">
        <p14:creationId xmlns:p14="http://schemas.microsoft.com/office/powerpoint/2010/main" val="1904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type in the United States 2020</a:t>
            </a:r>
            <a:r>
              <a:rPr lang="en-US" dirty="0">
                <a:effectLst/>
              </a:rPr>
              <a:t>. (2020). Statista. https://www.statista.com/forecasts/997125/online-payments-by-type-in-the-us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brand in the United States 2020</a:t>
            </a:r>
            <a:r>
              <a:rPr lang="en-US" dirty="0">
                <a:effectLst/>
              </a:rPr>
              <a:t>. (2020). Statista. https://www.statista.com/forecasts/997132/online-payments-by-brand-in-the-us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a:t>
            </a:fld>
            <a:endParaRPr lang="en-US"/>
          </a:p>
        </p:txBody>
      </p:sp>
    </p:spTree>
    <p:extLst>
      <p:ext uri="{BB962C8B-B14F-4D97-AF65-F5344CB8AC3E}">
        <p14:creationId xmlns:p14="http://schemas.microsoft.com/office/powerpoint/2010/main" val="267048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PayPal current revenue = </a:t>
            </a:r>
            <a:r>
              <a:rPr lang="en-US" sz="1200" b="0" i="0" dirty="0">
                <a:solidFill>
                  <a:srgbClr val="455F7C"/>
                </a:solidFill>
                <a:effectLst/>
                <a:latin typeface="Open Sans" panose="020B0606030504020204" pitchFamily="34" charset="0"/>
              </a:rPr>
              <a:t>17.77 billion U.S. dollars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effectLst/>
              </a:rPr>
              <a:t>PayPal: annual revenue 2019</a:t>
            </a:r>
            <a:r>
              <a:rPr lang="en-US" sz="2000" dirty="0">
                <a:effectLst/>
              </a:rPr>
              <a:t>. (2020). Statista. https://www.statista.com/statistics/382619/paypal-annual-revenue/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lumMod val="85000"/>
                  <a:lumOff val="15000"/>
                </a:schemeClr>
              </a:solidFill>
              <a:effectLst/>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a:t>
            </a:fld>
            <a:endParaRPr lang="en-US"/>
          </a:p>
        </p:txBody>
      </p:sp>
    </p:spTree>
    <p:extLst>
      <p:ext uri="{BB962C8B-B14F-4D97-AF65-F5344CB8AC3E}">
        <p14:creationId xmlns:p14="http://schemas.microsoft.com/office/powerpoint/2010/main" val="357726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methods for performing cluster analysis, but we chose </a:t>
            </a:r>
            <a:r>
              <a:rPr lang="en-US" altLang="en-US" sz="1200" u="none" dirty="0">
                <a:solidFill>
                  <a:srgbClr val="000000"/>
                </a:solidFill>
              </a:rPr>
              <a:t>hierarchical agglomerative clustering approach since its </a:t>
            </a:r>
            <a:r>
              <a:rPr lang="en-US" b="0" i="0" dirty="0">
                <a:solidFill>
                  <a:srgbClr val="86939E"/>
                </a:solidFill>
                <a:effectLst/>
                <a:latin typeface="Source Sans Pro" panose="020B0503030403020204" pitchFamily="34" charset="0"/>
              </a:rPr>
              <a:t>algorithm allows us to choose the number of clusters we want to create. The resulting clusters are displayed in a hierarchical tree called a dendrogram. This way, the algorithm produces a clear graphical depiction of the clusters that we can understand and interpret easily. With this algorithm, we can create decision trees as well as category hierarchies for our business. This is a very effective method for tasks such as customer segmentation. </a:t>
            </a:r>
          </a:p>
          <a:p>
            <a:endParaRPr lang="en-US" b="0" i="0" dirty="0">
              <a:solidFill>
                <a:srgbClr val="86939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FD52C204-2361-4BE4-AEA7-1A75493D3855}" type="slidenum">
              <a:rPr lang="en-US" smtClean="0"/>
              <a:t>5</a:t>
            </a:fld>
            <a:endParaRPr lang="en-US"/>
          </a:p>
        </p:txBody>
      </p:sp>
    </p:spTree>
    <p:extLst>
      <p:ext uri="{BB962C8B-B14F-4D97-AF65-F5344CB8AC3E}">
        <p14:creationId xmlns:p14="http://schemas.microsoft.com/office/powerpoint/2010/main" val="234568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rPr>
              <a:t>Library, H. B. (n.d.). </a:t>
            </a:r>
            <a:r>
              <a:rPr lang="en-US" sz="2800" i="1" dirty="0">
                <a:effectLst/>
              </a:rPr>
              <a:t>Statista | </a:t>
            </a:r>
            <a:r>
              <a:rPr lang="en-US" sz="2800" i="1" dirty="0" err="1">
                <a:effectLst/>
              </a:rPr>
              <a:t>Statistia</a:t>
            </a:r>
            <a:r>
              <a:rPr lang="en-US" sz="2800" i="1" dirty="0">
                <a:effectLst/>
              </a:rPr>
              <a:t> | Baker Library | Bloomberg Center | Harvard Business School</a:t>
            </a:r>
            <a:r>
              <a:rPr lang="en-US" sz="2800" dirty="0">
                <a:effectLst/>
              </a:rPr>
              <a:t>. Retrieved December 3, 2020, from https://www.library.hbs.edu/Find/Databases/Statista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About </a:t>
            </a:r>
            <a:r>
              <a:rPr lang="en-US" i="1" dirty="0" err="1">
                <a:effectLst/>
              </a:rPr>
              <a:t>SimilarTech</a:t>
            </a:r>
            <a:r>
              <a:rPr lang="en-US" dirty="0">
                <a:effectLst/>
              </a:rPr>
              <a:t>. (n.d.). https://www.similartech.com/about</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7</a:t>
            </a:fld>
            <a:endParaRPr lang="en-US"/>
          </a:p>
        </p:txBody>
      </p:sp>
    </p:spTree>
    <p:extLst>
      <p:ext uri="{BB962C8B-B14F-4D97-AF65-F5344CB8AC3E}">
        <p14:creationId xmlns:p14="http://schemas.microsoft.com/office/powerpoint/2010/main" val="307262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21</a:t>
            </a:fld>
            <a:endParaRPr lang="en-US"/>
          </a:p>
        </p:txBody>
      </p:sp>
    </p:spTree>
    <p:extLst>
      <p:ext uri="{BB962C8B-B14F-4D97-AF65-F5344CB8AC3E}">
        <p14:creationId xmlns:p14="http://schemas.microsoft.com/office/powerpoint/2010/main" val="78058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1 rated S2, S3, S4, S5, and S6 the highest. They prefer safety, convenience, saving, rewards, and excellent customer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2 rated S1, S2, S3, S4, S5, and S6 the highest. They are the highest users of mobile payment services and prefer safety, convenience, saving, rewards, and excellent customer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3 rated S2 and S5 the highest. They prefer safety and rewards.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4 rated all statements significantly 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4 doesn’t need our attention and therefore will be excluded from our final cluster set which will include only 3 clusters.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23</a:t>
            </a:fld>
            <a:endParaRPr lang="en-US"/>
          </a:p>
        </p:txBody>
      </p:sp>
    </p:spTree>
    <p:extLst>
      <p:ext uri="{BB962C8B-B14F-4D97-AF65-F5344CB8AC3E}">
        <p14:creationId xmlns:p14="http://schemas.microsoft.com/office/powerpoint/2010/main" val="59933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24</a:t>
            </a:fld>
            <a:endParaRPr lang="en-US"/>
          </a:p>
        </p:txBody>
      </p:sp>
    </p:spTree>
    <p:extLst>
      <p:ext uri="{BB962C8B-B14F-4D97-AF65-F5344CB8AC3E}">
        <p14:creationId xmlns:p14="http://schemas.microsoft.com/office/powerpoint/2010/main" val="275428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58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343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671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2563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34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764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199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6448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918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fld id="{A37D6D71-8B28-4ED6-B932-04B197003D23}" type="datetimeFigureOut">
              <a:rPr lang="en-US" smtClean="0"/>
              <a:pPr algn="r"/>
              <a:t>12/08/20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861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12/08/20</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45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fld id="{A37D6D71-8B28-4ED6-B932-04B197003D23}" type="datetimeFigureOut">
              <a:rPr lang="en-US" smtClean="0"/>
              <a:pPr algn="r"/>
              <a:t>12/08/20</a:t>
            </a:fld>
            <a:endParaRPr lang="en-US" spc="5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pc="5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24978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5C1B-39AC-47A4-B313-58520CCDD0FA}"/>
              </a:ext>
            </a:extLst>
          </p:cNvPr>
          <p:cNvSpPr>
            <a:spLocks noGrp="1"/>
          </p:cNvSpPr>
          <p:nvPr>
            <p:ph type="ctrTitle"/>
          </p:nvPr>
        </p:nvSpPr>
        <p:spPr>
          <a:xfrm>
            <a:off x="1086677" y="1277772"/>
            <a:ext cx="10018643" cy="2859002"/>
          </a:xfrm>
        </p:spPr>
        <p:txBody>
          <a:bodyPr anchor="ctr">
            <a:normAutofit fontScale="90000"/>
          </a:bodyPr>
          <a:lstStyle/>
          <a:p>
            <a:pPr algn="ctr"/>
            <a:r>
              <a:rPr lang="en-US" sz="4800" b="1" dirty="0">
                <a:solidFill>
                  <a:schemeClr val="tx1">
                    <a:lumMod val="65000"/>
                    <a:lumOff val="35000"/>
                  </a:schemeClr>
                </a:solidFill>
              </a:rPr>
              <a:t>PayPal Mobile Payment Landscape </a:t>
            </a:r>
            <a:br>
              <a:rPr lang="en-US" sz="3600" b="1" dirty="0">
                <a:solidFill>
                  <a:schemeClr val="tx1">
                    <a:lumMod val="65000"/>
                    <a:lumOff val="35000"/>
                  </a:schemeClr>
                </a:solidFill>
              </a:rPr>
            </a:br>
            <a:br>
              <a:rPr lang="en-US" sz="3600" b="1" dirty="0">
                <a:solidFill>
                  <a:schemeClr val="tx1">
                    <a:lumMod val="65000"/>
                    <a:lumOff val="35000"/>
                  </a:schemeClr>
                </a:solidFill>
              </a:rPr>
            </a:br>
            <a:r>
              <a:rPr lang="en-US" sz="3600" b="1" dirty="0">
                <a:solidFill>
                  <a:schemeClr val="tx1">
                    <a:lumMod val="65000"/>
                    <a:lumOff val="35000"/>
                  </a:schemeClr>
                </a:solidFill>
              </a:rPr>
              <a:t>Text Mining and Cluster Analysis using R </a:t>
            </a:r>
            <a:br>
              <a:rPr lang="en-US" sz="3600" b="1" dirty="0">
                <a:solidFill>
                  <a:schemeClr val="tx1">
                    <a:lumMod val="65000"/>
                    <a:lumOff val="35000"/>
                  </a:schemeClr>
                </a:solidFill>
              </a:rPr>
            </a:br>
            <a:br>
              <a:rPr lang="en-US" sz="3600" b="1" dirty="0">
                <a:solidFill>
                  <a:schemeClr val="tx1">
                    <a:lumMod val="65000"/>
                    <a:lumOff val="35000"/>
                  </a:schemeClr>
                </a:solidFill>
              </a:rPr>
            </a:br>
            <a:r>
              <a:rPr lang="en-US" sz="3600" b="1" dirty="0">
                <a:solidFill>
                  <a:schemeClr val="tx1">
                    <a:lumMod val="75000"/>
                    <a:lumOff val="25000"/>
                  </a:schemeClr>
                </a:solidFill>
              </a:rPr>
              <a:t>MSBA 324 – Final Project </a:t>
            </a:r>
            <a:br>
              <a:rPr lang="en-US" sz="3600" b="1" dirty="0">
                <a:solidFill>
                  <a:schemeClr val="tx1">
                    <a:lumMod val="95000"/>
                    <a:lumOff val="5000"/>
                  </a:schemeClr>
                </a:solidFill>
              </a:rPr>
            </a:br>
            <a:endParaRPr lang="en-US" sz="3600" b="1" dirty="0">
              <a:solidFill>
                <a:schemeClr val="tx1">
                  <a:lumMod val="95000"/>
                  <a:lumOff val="5000"/>
                </a:schemeClr>
              </a:solidFill>
            </a:endParaRPr>
          </a:p>
        </p:txBody>
      </p:sp>
      <p:sp>
        <p:nvSpPr>
          <p:cNvPr id="3" name="Subtitle 2">
            <a:extLst>
              <a:ext uri="{FF2B5EF4-FFF2-40B4-BE49-F238E27FC236}">
                <a16:creationId xmlns:a16="http://schemas.microsoft.com/office/drawing/2014/main" id="{F0B0F941-9574-46C5-A959-ADA1BDBB313B}"/>
              </a:ext>
            </a:extLst>
          </p:cNvPr>
          <p:cNvSpPr>
            <a:spLocks noGrp="1"/>
          </p:cNvSpPr>
          <p:nvPr>
            <p:ph type="subTitle" idx="1"/>
          </p:nvPr>
        </p:nvSpPr>
        <p:spPr>
          <a:xfrm>
            <a:off x="271669" y="4814153"/>
            <a:ext cx="11648661" cy="540135"/>
          </a:xfrm>
        </p:spPr>
        <p:txBody>
          <a:bodyPr anchor="ctr">
            <a:normAutofit fontScale="77500" lnSpcReduction="20000"/>
          </a:bodyPr>
          <a:lstStyle/>
          <a:p>
            <a:pPr algn="l"/>
            <a:r>
              <a:rPr lang="en-US" sz="2800" b="1" dirty="0">
                <a:solidFill>
                  <a:schemeClr val="tx1">
                    <a:lumMod val="75000"/>
                    <a:lumOff val="25000"/>
                  </a:schemeClr>
                </a:solidFill>
              </a:rPr>
              <a:t>TEAM MEMBERS: Kanupriya, Miriam </a:t>
            </a:r>
            <a:r>
              <a:rPr lang="en-US" sz="2800" b="1" dirty="0" err="1">
                <a:solidFill>
                  <a:schemeClr val="tx1">
                    <a:lumMod val="75000"/>
                    <a:lumOff val="25000"/>
                  </a:schemeClr>
                </a:solidFill>
              </a:rPr>
              <a:t>o’Callaghan</a:t>
            </a:r>
            <a:r>
              <a:rPr lang="en-US" sz="2800" b="1" dirty="0">
                <a:solidFill>
                  <a:schemeClr val="tx1">
                    <a:lumMod val="75000"/>
                    <a:lumOff val="25000"/>
                  </a:schemeClr>
                </a:solidFill>
              </a:rPr>
              <a:t>, Reena Sehitya, </a:t>
            </a:r>
            <a:r>
              <a:rPr lang="en-US" sz="2800" b="1" dirty="0" err="1">
                <a:solidFill>
                  <a:schemeClr val="tx1">
                    <a:lumMod val="75000"/>
                    <a:lumOff val="25000"/>
                  </a:schemeClr>
                </a:solidFill>
              </a:rPr>
              <a:t>sweta</a:t>
            </a:r>
            <a:r>
              <a:rPr lang="en-US" sz="2800" b="1" dirty="0">
                <a:solidFill>
                  <a:schemeClr val="tx1">
                    <a:lumMod val="75000"/>
                    <a:lumOff val="25000"/>
                  </a:schemeClr>
                </a:solidFill>
              </a:rPr>
              <a:t> </a:t>
            </a:r>
            <a:r>
              <a:rPr lang="en-US" sz="2800" b="1" dirty="0" err="1">
                <a:solidFill>
                  <a:schemeClr val="tx1">
                    <a:lumMod val="75000"/>
                    <a:lumOff val="25000"/>
                  </a:schemeClr>
                </a:solidFill>
              </a:rPr>
              <a:t>kumari</a:t>
            </a:r>
            <a:endParaRPr lang="en-US" sz="2800" b="1" dirty="0">
              <a:solidFill>
                <a:schemeClr val="tx1">
                  <a:lumMod val="75000"/>
                  <a:lumOff val="25000"/>
                </a:schemeClr>
              </a:solidFill>
            </a:endParaRPr>
          </a:p>
        </p:txBody>
      </p:sp>
      <p:sp>
        <p:nvSpPr>
          <p:cNvPr id="43" name="TextBox 42">
            <a:extLst>
              <a:ext uri="{FF2B5EF4-FFF2-40B4-BE49-F238E27FC236}">
                <a16:creationId xmlns:a16="http://schemas.microsoft.com/office/drawing/2014/main" id="{6B45B7CD-7BDA-4CB4-9E36-01BCD26480A4}"/>
              </a:ext>
            </a:extLst>
          </p:cNvPr>
          <p:cNvSpPr txBox="1"/>
          <p:nvPr/>
        </p:nvSpPr>
        <p:spPr>
          <a:xfrm>
            <a:off x="8048211" y="5778262"/>
            <a:ext cx="3978137" cy="369332"/>
          </a:xfrm>
          <a:prstGeom prst="rect">
            <a:avLst/>
          </a:prstGeom>
          <a:noFill/>
        </p:spPr>
        <p:txBody>
          <a:bodyPr wrap="square">
            <a:spAutoFit/>
          </a:bodyPr>
          <a:lstStyle/>
          <a:p>
            <a:r>
              <a:rPr lang="en-US" dirty="0">
                <a:solidFill>
                  <a:schemeClr val="tx1">
                    <a:lumMod val="75000"/>
                    <a:lumOff val="25000"/>
                  </a:schemeClr>
                </a:solidFill>
              </a:rPr>
              <a:t>Submitted to: Professor Stephan Sorger</a:t>
            </a:r>
          </a:p>
        </p:txBody>
      </p:sp>
      <p:sp>
        <p:nvSpPr>
          <p:cNvPr id="51" name="TextBox 50">
            <a:extLst>
              <a:ext uri="{FF2B5EF4-FFF2-40B4-BE49-F238E27FC236}">
                <a16:creationId xmlns:a16="http://schemas.microsoft.com/office/drawing/2014/main" id="{FFB4B564-0E1D-48D4-A462-3FA7E4DD2E7B}"/>
              </a:ext>
            </a:extLst>
          </p:cNvPr>
          <p:cNvSpPr txBox="1"/>
          <p:nvPr/>
        </p:nvSpPr>
        <p:spPr>
          <a:xfrm>
            <a:off x="5593246" y="6414917"/>
            <a:ext cx="1334329" cy="369332"/>
          </a:xfrm>
          <a:prstGeom prst="rect">
            <a:avLst/>
          </a:prstGeom>
          <a:noFill/>
        </p:spPr>
        <p:txBody>
          <a:bodyPr wrap="square">
            <a:spAutoFit/>
          </a:bodyPr>
          <a:lstStyle/>
          <a:p>
            <a:r>
              <a:rPr lang="en-US" sz="1800" b="1" dirty="0">
                <a:solidFill>
                  <a:schemeClr val="tx1">
                    <a:lumMod val="75000"/>
                    <a:lumOff val="25000"/>
                  </a:schemeClr>
                </a:solidFill>
              </a:rPr>
              <a:t>Fall 2020</a:t>
            </a: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61C6FAE6-E74F-420E-9F71-57DA219A48C1}"/>
              </a:ext>
            </a:extLst>
          </p:cNvPr>
          <p:cNvSpPr txBox="1"/>
          <p:nvPr/>
        </p:nvSpPr>
        <p:spPr>
          <a:xfrm>
            <a:off x="5456901" y="193460"/>
            <a:ext cx="1278193" cy="369332"/>
          </a:xfrm>
          <a:prstGeom prst="rect">
            <a:avLst/>
          </a:prstGeom>
          <a:noFill/>
        </p:spPr>
        <p:txBody>
          <a:bodyPr wrap="square">
            <a:spAutoFit/>
          </a:bodyPr>
          <a:lstStyle/>
          <a:p>
            <a:r>
              <a:rPr lang="en-US" sz="1800" b="1" u="none" dirty="0">
                <a:solidFill>
                  <a:schemeClr val="bg1">
                    <a:lumMod val="50000"/>
                  </a:schemeClr>
                </a:solidFill>
                <a:effectLst/>
                <a:latin typeface="Arial" panose="020B0604020202020204" pitchFamily="34" charset="0"/>
                <a:ea typeface="Times New Roman" panose="02020603050405020304" pitchFamily="18" charset="0"/>
              </a:rPr>
              <a:t>Title Page</a:t>
            </a:r>
            <a:endParaRPr lang="en-US" b="1" u="none" dirty="0">
              <a:solidFill>
                <a:schemeClr val="bg1">
                  <a:lumMod val="50000"/>
                </a:schemeClr>
              </a:solidFill>
            </a:endParaRPr>
          </a:p>
        </p:txBody>
      </p:sp>
    </p:spTree>
    <p:extLst>
      <p:ext uri="{BB962C8B-B14F-4D97-AF65-F5344CB8AC3E}">
        <p14:creationId xmlns:p14="http://schemas.microsoft.com/office/powerpoint/2010/main" val="126485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Data Cleaning</a:t>
            </a: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414880"/>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Number of Rows and Columns in data frame</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The next step is to clean the text data. The code below is used to remove http elements and punctuations, convert text to lowercase, add id for each tweet, and remove stop words.</a:t>
            </a:r>
            <a:endParaRPr lang="en-US" sz="1800" dirty="0"/>
          </a:p>
        </p:txBody>
      </p:sp>
      <p:pic>
        <p:nvPicPr>
          <p:cNvPr id="15" name="Picture 14">
            <a:extLst>
              <a:ext uri="{FF2B5EF4-FFF2-40B4-BE49-F238E27FC236}">
                <a16:creationId xmlns:a16="http://schemas.microsoft.com/office/drawing/2014/main" id="{B42BBB1B-2E31-4803-85E1-EF7C9D2E988D}"/>
              </a:ext>
            </a:extLst>
          </p:cNvPr>
          <p:cNvPicPr>
            <a:picLocks noChangeAspect="1"/>
          </p:cNvPicPr>
          <p:nvPr/>
        </p:nvPicPr>
        <p:blipFill>
          <a:blip r:embed="rId2"/>
          <a:stretch>
            <a:fillRect/>
          </a:stretch>
        </p:blipFill>
        <p:spPr>
          <a:xfrm>
            <a:off x="1295834" y="1911035"/>
            <a:ext cx="1393453" cy="429757"/>
          </a:xfrm>
          <a:prstGeom prst="rect">
            <a:avLst/>
          </a:prstGeom>
        </p:spPr>
      </p:pic>
      <p:pic>
        <p:nvPicPr>
          <p:cNvPr id="8" name="Picture 7">
            <a:extLst>
              <a:ext uri="{FF2B5EF4-FFF2-40B4-BE49-F238E27FC236}">
                <a16:creationId xmlns:a16="http://schemas.microsoft.com/office/drawing/2014/main" id="{4BD02B73-686C-4744-A643-8074DF9D40B1}"/>
              </a:ext>
            </a:extLst>
          </p:cNvPr>
          <p:cNvPicPr>
            <a:picLocks noChangeAspect="1"/>
          </p:cNvPicPr>
          <p:nvPr/>
        </p:nvPicPr>
        <p:blipFill>
          <a:blip r:embed="rId3"/>
          <a:stretch>
            <a:fillRect/>
          </a:stretch>
        </p:blipFill>
        <p:spPr>
          <a:xfrm>
            <a:off x="1047237" y="3476233"/>
            <a:ext cx="10770664" cy="1038600"/>
          </a:xfrm>
          <a:prstGeom prst="rect">
            <a:avLst/>
          </a:prstGeom>
        </p:spPr>
      </p:pic>
    </p:spTree>
    <p:extLst>
      <p:ext uri="{BB962C8B-B14F-4D97-AF65-F5344CB8AC3E}">
        <p14:creationId xmlns:p14="http://schemas.microsoft.com/office/powerpoint/2010/main" val="455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Sentiments for PayPal</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42" y="1286540"/>
            <a:ext cx="10983401" cy="488501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and visualize the sentiments for PayPal mobile payment, </a:t>
            </a:r>
            <a:r>
              <a:rPr lang="en-US" sz="1800" dirty="0" err="1">
                <a:solidFill>
                  <a:srgbClr val="000000"/>
                </a:solidFill>
              </a:rPr>
              <a:t>thid</a:t>
            </a:r>
            <a:r>
              <a:rPr lang="en-US" sz="1800" dirty="0">
                <a:solidFill>
                  <a:srgbClr val="000000"/>
                </a:solidFill>
              </a:rPr>
              <a:t> code is used. It displays the sentiments in five categories: “Very Positive”, “Positive”, “Neutral”, “Very Negative”, “Negative”.</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4" name="Picture 13">
            <a:extLst>
              <a:ext uri="{FF2B5EF4-FFF2-40B4-BE49-F238E27FC236}">
                <a16:creationId xmlns:a16="http://schemas.microsoft.com/office/drawing/2014/main" id="{A1B6B5DE-5B83-48B4-B75E-80CCF2DF76F4}"/>
              </a:ext>
            </a:extLst>
          </p:cNvPr>
          <p:cNvPicPr>
            <a:picLocks noChangeAspect="1"/>
          </p:cNvPicPr>
          <p:nvPr/>
        </p:nvPicPr>
        <p:blipFill>
          <a:blip r:embed="rId2"/>
          <a:stretch>
            <a:fillRect/>
          </a:stretch>
        </p:blipFill>
        <p:spPr>
          <a:xfrm>
            <a:off x="1085246" y="2020186"/>
            <a:ext cx="10165912" cy="4139982"/>
          </a:xfrm>
          <a:prstGeom prst="rect">
            <a:avLst/>
          </a:prstGeom>
        </p:spPr>
      </p:pic>
    </p:spTree>
    <p:extLst>
      <p:ext uri="{BB962C8B-B14F-4D97-AF65-F5344CB8AC3E}">
        <p14:creationId xmlns:p14="http://schemas.microsoft.com/office/powerpoint/2010/main" val="41722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26124" y="141040"/>
            <a:ext cx="1206587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Frequently used words and Word Cloud for PayPal</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75643" y="1744717"/>
            <a:ext cx="10865019" cy="497224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how frequently the positive and negative terms are used for PayPal, we used this code and created a bar chart for positive and negative words. </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3D889CCF-0BA6-49DC-B9E8-6EEC5495E961}"/>
              </a:ext>
            </a:extLst>
          </p:cNvPr>
          <p:cNvPicPr>
            <a:picLocks noChangeAspect="1"/>
          </p:cNvPicPr>
          <p:nvPr/>
        </p:nvPicPr>
        <p:blipFill>
          <a:blip r:embed="rId2"/>
          <a:stretch>
            <a:fillRect/>
          </a:stretch>
        </p:blipFill>
        <p:spPr>
          <a:xfrm>
            <a:off x="542474" y="2473435"/>
            <a:ext cx="10647794" cy="1672250"/>
          </a:xfrm>
          <a:prstGeom prst="rect">
            <a:avLst/>
          </a:prstGeom>
        </p:spPr>
      </p:pic>
      <p:sp>
        <p:nvSpPr>
          <p:cNvPr id="9" name="Content Placeholder 2">
            <a:extLst>
              <a:ext uri="{FF2B5EF4-FFF2-40B4-BE49-F238E27FC236}">
                <a16:creationId xmlns:a16="http://schemas.microsoft.com/office/drawing/2014/main" id="{E5210A8D-D5EC-4866-90F5-B29C0A27CD3E}"/>
              </a:ext>
            </a:extLst>
          </p:cNvPr>
          <p:cNvSpPr txBox="1">
            <a:spLocks/>
          </p:cNvSpPr>
          <p:nvPr/>
        </p:nvSpPr>
        <p:spPr>
          <a:xfrm>
            <a:off x="475643" y="4257411"/>
            <a:ext cx="11366836" cy="234782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We then created a word cloud dividing into positive and negative sentiment.</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r>
              <a:rPr lang="en-US" sz="1800" dirty="0">
                <a:solidFill>
                  <a:srgbClr val="000000"/>
                </a:solidFill>
              </a:rPr>
              <a:t>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0" name="Picture 9">
            <a:extLst>
              <a:ext uri="{FF2B5EF4-FFF2-40B4-BE49-F238E27FC236}">
                <a16:creationId xmlns:a16="http://schemas.microsoft.com/office/drawing/2014/main" id="{FEABACC7-8E66-4810-AEEB-98A163351F0C}"/>
              </a:ext>
            </a:extLst>
          </p:cNvPr>
          <p:cNvPicPr>
            <a:picLocks noChangeAspect="1"/>
          </p:cNvPicPr>
          <p:nvPr/>
        </p:nvPicPr>
        <p:blipFill>
          <a:blip r:embed="rId3"/>
          <a:stretch>
            <a:fillRect/>
          </a:stretch>
        </p:blipFill>
        <p:spPr>
          <a:xfrm>
            <a:off x="542474" y="4829494"/>
            <a:ext cx="7585851" cy="1203659"/>
          </a:xfrm>
          <a:prstGeom prst="rect">
            <a:avLst/>
          </a:prstGeom>
        </p:spPr>
      </p:pic>
    </p:spTree>
    <p:extLst>
      <p:ext uri="{BB962C8B-B14F-4D97-AF65-F5344CB8AC3E}">
        <p14:creationId xmlns:p14="http://schemas.microsoft.com/office/powerpoint/2010/main" val="240412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Data Collected through Market Survey</a:t>
            </a: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71" y="1397876"/>
            <a:ext cx="10983402" cy="4769087"/>
          </a:xfrm>
          <a:prstGeom prst="rect">
            <a:avLst/>
          </a:prstGeom>
          <a:ln>
            <a:solidFill>
              <a:schemeClr val="accent1"/>
            </a:solidFill>
          </a:ln>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Our first step was to convert survey data </a:t>
            </a:r>
            <a:r>
              <a:rPr lang="en-US" altLang="en-US" sz="1800" dirty="0">
                <a:solidFill>
                  <a:srgbClr val="000000"/>
                </a:solidFill>
              </a:rPr>
              <a:t>from Microsoft Excel to Comma Separated Values (csv) format. </a:t>
            </a:r>
            <a:r>
              <a:rPr lang="en-US" sz="1800" dirty="0">
                <a:solidFill>
                  <a:srgbClr val="000000"/>
                </a:solidFill>
              </a:rPr>
              <a:t> </a:t>
            </a:r>
          </a:p>
          <a:p>
            <a:pPr>
              <a:spcBef>
                <a:spcPct val="0"/>
              </a:spcBef>
              <a:buFont typeface="Wingdings" panose="05000000000000000000" pitchFamily="2" charset="2"/>
              <a:buChar char="q"/>
            </a:pPr>
            <a:endParaRPr lang="en-US"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1" name="Picture 10" descr="Graphical user interface, text, application, email&#10;&#10;Description automatically generated">
            <a:extLst>
              <a:ext uri="{FF2B5EF4-FFF2-40B4-BE49-F238E27FC236}">
                <a16:creationId xmlns:a16="http://schemas.microsoft.com/office/drawing/2014/main" id="{28395AF3-8B84-7742-9F63-290F3121B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38" y="2443535"/>
            <a:ext cx="6947567" cy="3626562"/>
          </a:xfrm>
          <a:prstGeom prst="rect">
            <a:avLst/>
          </a:prstGeom>
          <a:ln>
            <a:solidFill>
              <a:schemeClr val="accent1"/>
            </a:solidFill>
          </a:ln>
        </p:spPr>
      </p:pic>
    </p:spTree>
    <p:extLst>
      <p:ext uri="{BB962C8B-B14F-4D97-AF65-F5344CB8AC3E}">
        <p14:creationId xmlns:p14="http://schemas.microsoft.com/office/powerpoint/2010/main" val="325753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Data Preparation (used R Console with Mac OS, snapshots look different)</a:t>
            </a:r>
          </a:p>
          <a:p>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597572"/>
            <a:ext cx="10983402" cy="476908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Next, we read the data into the data frame called </a:t>
            </a:r>
            <a:r>
              <a:rPr lang="en-US" sz="1800" b="1" dirty="0">
                <a:solidFill>
                  <a:srgbClr val="000000"/>
                </a:solidFill>
              </a:rPr>
              <a:t>MobilePaymentSurvey</a:t>
            </a:r>
            <a:r>
              <a:rPr lang="en-US" sz="1800" dirty="0">
                <a:solidFill>
                  <a:srgbClr val="000000"/>
                </a:solidFill>
              </a:rPr>
              <a:t> then computed matrix of distances using Euclidean method and invoked Ward.D2 method of clustering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34A307B8-6AD4-E746-8E46-C5DD5E6B5134}"/>
              </a:ext>
            </a:extLst>
          </p:cNvPr>
          <p:cNvPicPr>
            <a:picLocks noChangeAspect="1"/>
          </p:cNvPicPr>
          <p:nvPr/>
        </p:nvPicPr>
        <p:blipFill>
          <a:blip r:embed="rId2"/>
          <a:stretch>
            <a:fillRect/>
          </a:stretch>
        </p:blipFill>
        <p:spPr>
          <a:xfrm>
            <a:off x="1946713" y="2893458"/>
            <a:ext cx="8559105" cy="2077933"/>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114008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Agglomerative Hierarchical Cluster Dendrogram</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597572"/>
            <a:ext cx="10983402" cy="476908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In order to view potential </a:t>
            </a:r>
            <a:r>
              <a:rPr lang="en-US" altLang="en-US" sz="1800" dirty="0">
                <a:solidFill>
                  <a:srgbClr val="000000"/>
                </a:solidFill>
              </a:rPr>
              <a:t>segments, we plotted cluster dendrogram. </a:t>
            </a:r>
          </a:p>
          <a:p>
            <a:pPr lvl="1">
              <a:spcBef>
                <a:spcPct val="0"/>
              </a:spcBef>
              <a:buFont typeface="Wingdings" panose="05000000000000000000" pitchFamily="2" charset="2"/>
              <a:buChar char="q"/>
            </a:pPr>
            <a:endParaRPr lang="en-US" altLang="en-US" sz="16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In order to identify 4 clusters, we cut the tree vertically and added red boxed using </a:t>
            </a:r>
            <a:r>
              <a:rPr lang="en-US" altLang="en-US" sz="1800" dirty="0">
                <a:solidFill>
                  <a:srgbClr val="000000"/>
                </a:solidFill>
              </a:rPr>
              <a:t>hclust function.</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9E64A9B-7C28-4A4A-B1A2-5FEE2D03625C}"/>
              </a:ext>
            </a:extLst>
          </p:cNvPr>
          <p:cNvPicPr>
            <a:picLocks noChangeAspect="1"/>
          </p:cNvPicPr>
          <p:nvPr/>
        </p:nvPicPr>
        <p:blipFill>
          <a:blip r:embed="rId2"/>
          <a:stretch>
            <a:fillRect/>
          </a:stretch>
        </p:blipFill>
        <p:spPr>
          <a:xfrm>
            <a:off x="1464572" y="2502036"/>
            <a:ext cx="1788917" cy="557204"/>
          </a:xfrm>
          <a:prstGeom prst="rect">
            <a:avLst/>
          </a:prstGeom>
          <a:ln>
            <a:solidFill>
              <a:schemeClr val="accent1"/>
            </a:solidFill>
          </a:ln>
        </p:spPr>
      </p:pic>
      <p:pic>
        <p:nvPicPr>
          <p:cNvPr id="6" name="Picture 5">
            <a:extLst>
              <a:ext uri="{FF2B5EF4-FFF2-40B4-BE49-F238E27FC236}">
                <a16:creationId xmlns:a16="http://schemas.microsoft.com/office/drawing/2014/main" id="{7C910BD3-09A3-5943-848A-D313B028FD17}"/>
              </a:ext>
            </a:extLst>
          </p:cNvPr>
          <p:cNvPicPr>
            <a:picLocks noChangeAspect="1"/>
          </p:cNvPicPr>
          <p:nvPr/>
        </p:nvPicPr>
        <p:blipFill>
          <a:blip r:embed="rId3"/>
          <a:stretch>
            <a:fillRect/>
          </a:stretch>
        </p:blipFill>
        <p:spPr>
          <a:xfrm>
            <a:off x="1464572" y="3982115"/>
            <a:ext cx="8702986" cy="1136423"/>
          </a:xfrm>
          <a:prstGeom prst="rect">
            <a:avLst/>
          </a:prstGeom>
          <a:ln>
            <a:solidFill>
              <a:schemeClr val="accent1"/>
            </a:solidFill>
          </a:ln>
        </p:spPr>
      </p:pic>
    </p:spTree>
    <p:extLst>
      <p:ext uri="{BB962C8B-B14F-4D97-AF65-F5344CB8AC3E}">
        <p14:creationId xmlns:p14="http://schemas.microsoft.com/office/powerpoint/2010/main" val="272759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Members in Each Cluster</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83476" y="1397876"/>
            <a:ext cx="11440795" cy="496878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altLang="en-US" sz="1800" dirty="0">
                <a:solidFill>
                  <a:srgbClr val="000000"/>
                </a:solidFill>
              </a:rPr>
              <a:t> We ran the code to see which respondent showed preferences in which cluster-  1, 2, 3, 4</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B8102BF-8E81-954C-A329-E368237DFA3E}"/>
              </a:ext>
            </a:extLst>
          </p:cNvPr>
          <p:cNvPicPr>
            <a:picLocks noChangeAspect="1"/>
          </p:cNvPicPr>
          <p:nvPr/>
        </p:nvPicPr>
        <p:blipFill>
          <a:blip r:embed="rId2"/>
          <a:stretch>
            <a:fillRect/>
          </a:stretch>
        </p:blipFill>
        <p:spPr>
          <a:xfrm>
            <a:off x="984752" y="2564524"/>
            <a:ext cx="8784395" cy="1536705"/>
          </a:xfrm>
          <a:prstGeom prst="rect">
            <a:avLst/>
          </a:prstGeom>
          <a:ln>
            <a:solidFill>
              <a:schemeClr val="accent1"/>
            </a:solidFill>
          </a:ln>
        </p:spPr>
      </p:pic>
    </p:spTree>
    <p:extLst>
      <p:ext uri="{BB962C8B-B14F-4D97-AF65-F5344CB8AC3E}">
        <p14:creationId xmlns:p14="http://schemas.microsoft.com/office/powerpoint/2010/main" val="194908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15615" y="73572"/>
            <a:ext cx="7126014" cy="18540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89877" y="1774528"/>
            <a:ext cx="5149075" cy="443900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Next, we created the subset of MobilePaymentSurvey data using “subset” function for each cluster.</a:t>
            </a:r>
          </a:p>
          <a:p>
            <a:pPr lvl="1">
              <a:spcBef>
                <a:spcPct val="0"/>
              </a:spcBef>
              <a:buFont typeface="Wingdings" panose="05000000000000000000" pitchFamily="2" charset="2"/>
              <a:buChar char="q"/>
            </a:pPr>
            <a:endParaRPr lang="en-US" altLang="en-US" sz="1600" b="1" dirty="0">
              <a:solidFill>
                <a:srgbClr val="000000"/>
              </a:solidFill>
            </a:endParaRPr>
          </a:p>
          <a:p>
            <a:pPr lvl="1">
              <a:spcBef>
                <a:spcPct val="0"/>
              </a:spcBef>
              <a:buFont typeface="Wingdings" panose="05000000000000000000" pitchFamily="2" charset="2"/>
              <a:buChar char="q"/>
            </a:pPr>
            <a:r>
              <a:rPr lang="en-US" altLang="en-US" sz="1600" b="1" dirty="0">
                <a:solidFill>
                  <a:srgbClr val="000000"/>
                </a:solidFill>
              </a:rPr>
              <a:t> </a:t>
            </a:r>
            <a:r>
              <a:rPr lang="en-US" altLang="en-US" dirty="0">
                <a:solidFill>
                  <a:srgbClr val="000000"/>
                </a:solidFill>
              </a:rPr>
              <a:t>Members for cluster 1</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E8E9507-3CEF-9C44-91BB-7C7CF6C15D41}"/>
              </a:ext>
            </a:extLst>
          </p:cNvPr>
          <p:cNvPicPr>
            <a:picLocks noChangeAspect="1"/>
          </p:cNvPicPr>
          <p:nvPr/>
        </p:nvPicPr>
        <p:blipFill>
          <a:blip r:embed="rId2"/>
          <a:stretch>
            <a:fillRect/>
          </a:stretch>
        </p:blipFill>
        <p:spPr>
          <a:xfrm>
            <a:off x="5612334" y="1774528"/>
            <a:ext cx="6464051" cy="4439006"/>
          </a:xfrm>
          <a:prstGeom prst="rect">
            <a:avLst/>
          </a:prstGeom>
          <a:ln>
            <a:solidFill>
              <a:schemeClr val="accent1"/>
            </a:solidFill>
          </a:ln>
        </p:spPr>
      </p:pic>
    </p:spTree>
    <p:extLst>
      <p:ext uri="{BB962C8B-B14F-4D97-AF65-F5344CB8AC3E}">
        <p14:creationId xmlns:p14="http://schemas.microsoft.com/office/powerpoint/2010/main" val="374793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68166" y="73573"/>
            <a:ext cx="645335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861849" y="1915296"/>
            <a:ext cx="4760476" cy="44513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sz="1600" dirty="0">
              <a:solidFill>
                <a:srgbClr val="000000"/>
              </a:solidFill>
            </a:endParaRPr>
          </a:p>
          <a:p>
            <a:pPr marL="201168" lvl="1" indent="0">
              <a:spcBef>
                <a:spcPct val="0"/>
              </a:spcBef>
              <a:buNone/>
            </a:pPr>
            <a:endParaRPr lang="en-US" altLang="en-US" sz="1600" dirty="0">
              <a:solidFill>
                <a:srgbClr val="000000"/>
              </a:solidFill>
            </a:endParaRPr>
          </a:p>
          <a:p>
            <a:pPr lvl="1">
              <a:spcBef>
                <a:spcPct val="0"/>
              </a:spcBef>
              <a:buFont typeface="Wingdings" panose="05000000000000000000" pitchFamily="2" charset="2"/>
              <a:buChar char="q"/>
            </a:pPr>
            <a:r>
              <a:rPr lang="en-US" altLang="en-US" sz="1600" dirty="0">
                <a:solidFill>
                  <a:srgbClr val="000000"/>
                </a:solidFill>
              </a:rPr>
              <a:t> </a:t>
            </a:r>
            <a:r>
              <a:rPr lang="en-US" altLang="en-US" dirty="0">
                <a:solidFill>
                  <a:srgbClr val="000000"/>
                </a:solidFill>
              </a:rPr>
              <a:t>Members for cluster 2: Consisting of major portion of total respondents and require our attention</a:t>
            </a: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6" name="Picture 5">
            <a:extLst>
              <a:ext uri="{FF2B5EF4-FFF2-40B4-BE49-F238E27FC236}">
                <a16:creationId xmlns:a16="http://schemas.microsoft.com/office/drawing/2014/main" id="{5017AB5A-41A1-F740-A036-B50F184C98F2}"/>
              </a:ext>
            </a:extLst>
          </p:cNvPr>
          <p:cNvPicPr>
            <a:picLocks noChangeAspect="1"/>
          </p:cNvPicPr>
          <p:nvPr/>
        </p:nvPicPr>
        <p:blipFill>
          <a:blip r:embed="rId2"/>
          <a:stretch>
            <a:fillRect/>
          </a:stretch>
        </p:blipFill>
        <p:spPr>
          <a:xfrm>
            <a:off x="6295697" y="268031"/>
            <a:ext cx="5151836" cy="5824845"/>
          </a:xfrm>
          <a:prstGeom prst="rect">
            <a:avLst/>
          </a:prstGeom>
          <a:ln>
            <a:solidFill>
              <a:schemeClr val="accent1"/>
            </a:solidFill>
          </a:ln>
        </p:spPr>
      </p:pic>
    </p:spTree>
    <p:extLst>
      <p:ext uri="{BB962C8B-B14F-4D97-AF65-F5344CB8AC3E}">
        <p14:creationId xmlns:p14="http://schemas.microsoft.com/office/powerpoint/2010/main" val="335531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219200" y="1418896"/>
            <a:ext cx="4217773"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dirty="0">
              <a:solidFill>
                <a:srgbClr val="000000"/>
              </a:solidFill>
            </a:endParaRPr>
          </a:p>
          <a:p>
            <a:pPr marL="201168" lvl="1" indent="0">
              <a:spcBef>
                <a:spcPct val="0"/>
              </a:spcBef>
              <a:buNone/>
            </a:pPr>
            <a:endParaRPr lang="en-US" altLang="en-US"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Members for cluster 3 – there are fewer respondents than cluster 2 and cluster 1  falling into this cluster</a:t>
            </a: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FDB236D4-6C59-194A-B11C-BC11432040EC}"/>
              </a:ext>
            </a:extLst>
          </p:cNvPr>
          <p:cNvPicPr>
            <a:picLocks noChangeAspect="1"/>
          </p:cNvPicPr>
          <p:nvPr/>
        </p:nvPicPr>
        <p:blipFill>
          <a:blip r:embed="rId2"/>
          <a:stretch>
            <a:fillRect/>
          </a:stretch>
        </p:blipFill>
        <p:spPr>
          <a:xfrm>
            <a:off x="6096000" y="1691809"/>
            <a:ext cx="5619407" cy="3932378"/>
          </a:xfrm>
          <a:prstGeom prst="rect">
            <a:avLst/>
          </a:prstGeom>
          <a:ln>
            <a:solidFill>
              <a:schemeClr val="accent1"/>
            </a:solidFill>
          </a:ln>
        </p:spPr>
      </p:pic>
    </p:spTree>
    <p:extLst>
      <p:ext uri="{BB962C8B-B14F-4D97-AF65-F5344CB8AC3E}">
        <p14:creationId xmlns:p14="http://schemas.microsoft.com/office/powerpoint/2010/main" val="349113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A6B-FD41-4FAA-8439-C91608257C84}"/>
              </a:ext>
            </a:extLst>
          </p:cNvPr>
          <p:cNvSpPr>
            <a:spLocks noGrp="1"/>
          </p:cNvSpPr>
          <p:nvPr>
            <p:ph type="title" idx="4294967295"/>
          </p:nvPr>
        </p:nvSpPr>
        <p:spPr>
          <a:xfrm>
            <a:off x="124623" y="79383"/>
            <a:ext cx="10058400" cy="1273175"/>
          </a:xfrm>
        </p:spPr>
        <p:txBody>
          <a:bodyPr/>
          <a:lstStyle/>
          <a:p>
            <a:r>
              <a:rPr lang="en-US" dirty="0"/>
              <a:t>Agenda </a:t>
            </a:r>
          </a:p>
        </p:txBody>
      </p:sp>
      <p:sp>
        <p:nvSpPr>
          <p:cNvPr id="3" name="Content Placeholder 2">
            <a:extLst>
              <a:ext uri="{FF2B5EF4-FFF2-40B4-BE49-F238E27FC236}">
                <a16:creationId xmlns:a16="http://schemas.microsoft.com/office/drawing/2014/main" id="{2ECCBADF-5914-4861-856A-38290D5ABD00}"/>
              </a:ext>
            </a:extLst>
          </p:cNvPr>
          <p:cNvSpPr>
            <a:spLocks noGrp="1"/>
          </p:cNvSpPr>
          <p:nvPr>
            <p:ph idx="4294967295"/>
          </p:nvPr>
        </p:nvSpPr>
        <p:spPr>
          <a:xfrm>
            <a:off x="1489284" y="1624855"/>
            <a:ext cx="9606478" cy="4522787"/>
          </a:xfrm>
        </p:spPr>
        <p:txBody>
          <a:bodyPr>
            <a:normAutofit/>
          </a:bodyPr>
          <a:lstStyle/>
          <a:p>
            <a:pPr marL="457200" indent="-457200" eaLnBrk="1" hangingPunct="1">
              <a:spcBef>
                <a:spcPct val="0"/>
              </a:spcBef>
              <a:buFont typeface="+mj-lt"/>
              <a:buAutoNum type="arabicPeriod"/>
            </a:pPr>
            <a:r>
              <a:rPr lang="en-US" altLang="en-US" dirty="0"/>
              <a:t>Situation (Reena, Kanupriya)</a:t>
            </a:r>
          </a:p>
          <a:p>
            <a:pPr marL="457200" indent="-457200" eaLnBrk="1" hangingPunct="1">
              <a:spcBef>
                <a:spcPct val="0"/>
              </a:spcBef>
              <a:buFont typeface="+mj-lt"/>
              <a:buAutoNum type="arabicPeriod"/>
            </a:pPr>
            <a:r>
              <a:rPr lang="en-US" altLang="en-US" dirty="0"/>
              <a:t>Problem Statement (Miriam)</a:t>
            </a:r>
          </a:p>
          <a:p>
            <a:pPr marL="457200" indent="-457200" eaLnBrk="1" hangingPunct="1">
              <a:spcBef>
                <a:spcPct val="0"/>
              </a:spcBef>
              <a:buFont typeface="+mj-lt"/>
              <a:buAutoNum type="arabicPeriod"/>
            </a:pPr>
            <a:r>
              <a:rPr lang="en-US" altLang="en-US" dirty="0"/>
              <a:t>Model Selection (all team members)</a:t>
            </a:r>
          </a:p>
          <a:p>
            <a:pPr marL="457200" indent="-457200" eaLnBrk="1" hangingPunct="1">
              <a:spcBef>
                <a:spcPct val="0"/>
              </a:spcBef>
              <a:buFont typeface="+mj-lt"/>
              <a:buAutoNum type="arabicPeriod"/>
            </a:pPr>
            <a:r>
              <a:rPr lang="en-US" altLang="en-US" dirty="0"/>
              <a:t>Solution Process (Miriam with all team members)</a:t>
            </a:r>
          </a:p>
          <a:p>
            <a:pPr marL="457200" indent="-457200" eaLnBrk="1" hangingPunct="1">
              <a:spcBef>
                <a:spcPct val="0"/>
              </a:spcBef>
              <a:buFont typeface="+mj-lt"/>
              <a:buAutoNum type="arabicPeriod"/>
            </a:pPr>
            <a:r>
              <a:rPr lang="en-US" altLang="en-US" dirty="0"/>
              <a:t>Research (Miriam with all team members)</a:t>
            </a:r>
          </a:p>
          <a:p>
            <a:pPr marL="457200" indent="-457200" eaLnBrk="1" hangingPunct="1">
              <a:spcBef>
                <a:spcPct val="0"/>
              </a:spcBef>
              <a:buFont typeface="+mj-lt"/>
              <a:buAutoNum type="arabicPeriod"/>
            </a:pPr>
            <a:r>
              <a:rPr lang="en-US" altLang="en-US" dirty="0"/>
              <a:t>Software (Reena and Sweta)</a:t>
            </a:r>
          </a:p>
          <a:p>
            <a:pPr marL="457200" indent="-457200" eaLnBrk="1" hangingPunct="1">
              <a:spcBef>
                <a:spcPct val="0"/>
              </a:spcBef>
              <a:buFont typeface="+mj-lt"/>
              <a:buAutoNum type="arabicPeriod"/>
            </a:pPr>
            <a:r>
              <a:rPr lang="en-US" altLang="en-US" dirty="0"/>
              <a:t>Model Results (Reena, Sweta, Miriam)</a:t>
            </a:r>
          </a:p>
          <a:p>
            <a:pPr marL="457200" indent="-457200" eaLnBrk="1" hangingPunct="1">
              <a:spcBef>
                <a:spcPct val="0"/>
              </a:spcBef>
              <a:buFont typeface="+mj-lt"/>
              <a:buAutoNum type="arabicPeriod"/>
            </a:pPr>
            <a:r>
              <a:rPr lang="en-US" altLang="en-US" dirty="0"/>
              <a:t>Visualization (Reena, Sweta, Kanupriya)</a:t>
            </a:r>
          </a:p>
          <a:p>
            <a:pPr marL="457200" indent="-457200" eaLnBrk="1" hangingPunct="1">
              <a:spcBef>
                <a:spcPct val="0"/>
              </a:spcBef>
              <a:buFont typeface="+mj-lt"/>
              <a:buAutoNum type="arabicPeriod"/>
            </a:pPr>
            <a:r>
              <a:rPr lang="en-US" altLang="en-US" dirty="0"/>
              <a:t>Results Interpretation (Miriam)</a:t>
            </a:r>
          </a:p>
          <a:p>
            <a:pPr marL="457200" indent="-457200" eaLnBrk="1" hangingPunct="1">
              <a:spcBef>
                <a:spcPct val="0"/>
              </a:spcBef>
              <a:buFont typeface="+mj-lt"/>
              <a:buAutoNum type="arabicPeriod"/>
            </a:pPr>
            <a:r>
              <a:rPr lang="en-US" altLang="en-US" dirty="0"/>
              <a:t>Situation Comparison (Sweta and Miriam)</a:t>
            </a:r>
          </a:p>
          <a:p>
            <a:pPr marL="457200" indent="-457200" eaLnBrk="1" hangingPunct="1">
              <a:spcBef>
                <a:spcPct val="0"/>
              </a:spcBef>
              <a:buFont typeface="+mj-lt"/>
              <a:buAutoNum type="arabicPeriod"/>
            </a:pPr>
            <a:r>
              <a:rPr lang="en-US" altLang="en-US" dirty="0"/>
              <a:t>Conclusion (Miriam with all team members)</a:t>
            </a:r>
          </a:p>
          <a:p>
            <a:pPr marL="457200" indent="-457200" eaLnBrk="1" hangingPunct="1">
              <a:spcBef>
                <a:spcPct val="0"/>
              </a:spcBef>
              <a:buFont typeface="+mj-lt"/>
              <a:buAutoNum type="arabicPeriod"/>
            </a:pPr>
            <a:r>
              <a:rPr lang="en-US" altLang="en-US" dirty="0"/>
              <a:t>Recommendations (Miriam with all team members) </a:t>
            </a:r>
          </a:p>
          <a:p>
            <a:pPr marL="0" indent="0" eaLnBrk="1" hangingPunct="1">
              <a:spcBef>
                <a:spcPct val="0"/>
              </a:spcBef>
              <a:buNone/>
            </a:pPr>
            <a:endParaRPr lang="en-US" dirty="0"/>
          </a:p>
        </p:txBody>
      </p:sp>
      <p:sp>
        <p:nvSpPr>
          <p:cNvPr id="5" name="TextBox 4">
            <a:extLst>
              <a:ext uri="{FF2B5EF4-FFF2-40B4-BE49-F238E27FC236}">
                <a16:creationId xmlns:a16="http://schemas.microsoft.com/office/drawing/2014/main" id="{CD13AFD7-F491-4D45-BE8C-B7D9F4C40804}"/>
              </a:ext>
            </a:extLst>
          </p:cNvPr>
          <p:cNvSpPr txBox="1"/>
          <p:nvPr/>
        </p:nvSpPr>
        <p:spPr>
          <a:xfrm>
            <a:off x="124623" y="5666905"/>
            <a:ext cx="11615432" cy="646331"/>
          </a:xfrm>
          <a:prstGeom prst="rect">
            <a:avLst/>
          </a:prstGeom>
          <a:noFill/>
        </p:spPr>
        <p:txBody>
          <a:bodyPr wrap="square">
            <a:spAutoFit/>
          </a:bodyPr>
          <a:lstStyle/>
          <a:p>
            <a:r>
              <a:rPr lang="en-US" i="1" dirty="0">
                <a:solidFill>
                  <a:schemeClr val="tx1">
                    <a:lumMod val="65000"/>
                    <a:lumOff val="35000"/>
                  </a:schemeClr>
                </a:solidFill>
              </a:rPr>
              <a:t>Note: the references for each slide are available in APA format both in the notes section of a respective slide and in the bibliography section in the end. </a:t>
            </a:r>
          </a:p>
        </p:txBody>
      </p:sp>
    </p:spTree>
    <p:extLst>
      <p:ext uri="{BB962C8B-B14F-4D97-AF65-F5344CB8AC3E}">
        <p14:creationId xmlns:p14="http://schemas.microsoft.com/office/powerpoint/2010/main" val="46166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219200" y="1418896"/>
            <a:ext cx="3822357"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sz="1600" dirty="0">
              <a:solidFill>
                <a:srgbClr val="000000"/>
              </a:solidFill>
            </a:endParaRPr>
          </a:p>
          <a:p>
            <a:pPr marL="201168" lvl="1" indent="0">
              <a:spcBef>
                <a:spcPct val="0"/>
              </a:spcBef>
              <a:buNone/>
            </a:pPr>
            <a:endParaRPr lang="en-US" altLang="en-US" sz="1600"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Members for cluster 4 – there are only 2 respondents falling into this cluster and probably doesn’t require much of our attention while making marketing decisions.</a:t>
            </a:r>
          </a:p>
          <a:p>
            <a:pPr lvl="1">
              <a:spcBef>
                <a:spcPct val="0"/>
              </a:spcBef>
              <a:buFont typeface="Wingdings" panose="05000000000000000000" pitchFamily="2" charset="2"/>
              <a:buChar char="q"/>
            </a:pPr>
            <a:endParaRPr lang="en-US" altLang="en-US" sz="1600"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7E4C6762-F3D5-5044-B583-FCD59FBA908C}"/>
              </a:ext>
            </a:extLst>
          </p:cNvPr>
          <p:cNvPicPr>
            <a:picLocks noChangeAspect="1"/>
          </p:cNvPicPr>
          <p:nvPr/>
        </p:nvPicPr>
        <p:blipFill>
          <a:blip r:embed="rId2"/>
          <a:stretch>
            <a:fillRect/>
          </a:stretch>
        </p:blipFill>
        <p:spPr>
          <a:xfrm>
            <a:off x="5525033" y="1882228"/>
            <a:ext cx="5524500" cy="1473200"/>
          </a:xfrm>
          <a:prstGeom prst="rect">
            <a:avLst/>
          </a:prstGeom>
          <a:ln>
            <a:solidFill>
              <a:schemeClr val="accent1"/>
            </a:solidFill>
          </a:ln>
        </p:spPr>
      </p:pic>
    </p:spTree>
    <p:extLst>
      <p:ext uri="{BB962C8B-B14F-4D97-AF65-F5344CB8AC3E}">
        <p14:creationId xmlns:p14="http://schemas.microsoft.com/office/powerpoint/2010/main" val="386889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Averages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03952" y="1064160"/>
            <a:ext cx="10705071"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dirty="0">
              <a:solidFill>
                <a:srgbClr val="000000"/>
              </a:solidFill>
            </a:endParaRPr>
          </a:p>
          <a:p>
            <a:pPr marL="201168" lvl="1" indent="0">
              <a:spcBef>
                <a:spcPct val="0"/>
              </a:spcBef>
              <a:buNone/>
            </a:pPr>
            <a:endParaRPr lang="en-US" altLang="en-US"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In order to gain insights, we ran the code </a:t>
            </a:r>
            <a:r>
              <a:rPr lang="en-US" dirty="0"/>
              <a:t>colMeans() function to get the summary statistics </a:t>
            </a:r>
            <a:r>
              <a:rPr lang="en-US" altLang="en-US" dirty="0"/>
              <a:t>of each column for all four clusters - c1, c2, c3, c4</a:t>
            </a:r>
            <a:endParaRPr lang="en-US" dirty="0"/>
          </a:p>
          <a:p>
            <a:pPr lvl="1">
              <a:spcBef>
                <a:spcPct val="0"/>
              </a:spcBef>
              <a:buFont typeface="Wingdings" panose="05000000000000000000" pitchFamily="2" charset="2"/>
              <a:buChar char="q"/>
            </a:pPr>
            <a:endParaRPr lang="en-US" altLang="en-US" dirty="0">
              <a:solidFill>
                <a:srgbClr val="000000"/>
              </a:solidFill>
            </a:endParaRP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24873EBC-D223-9D45-927B-0C71B2D9BA64}"/>
              </a:ext>
            </a:extLst>
          </p:cNvPr>
          <p:cNvPicPr>
            <a:picLocks noChangeAspect="1"/>
          </p:cNvPicPr>
          <p:nvPr/>
        </p:nvPicPr>
        <p:blipFill>
          <a:blip r:embed="rId3"/>
          <a:stretch>
            <a:fillRect/>
          </a:stretch>
        </p:blipFill>
        <p:spPr>
          <a:xfrm>
            <a:off x="3180633" y="2626723"/>
            <a:ext cx="5830734" cy="3275376"/>
          </a:xfrm>
          <a:prstGeom prst="rect">
            <a:avLst/>
          </a:prstGeom>
          <a:ln>
            <a:solidFill>
              <a:schemeClr val="accent1"/>
            </a:solidFill>
          </a:ln>
        </p:spPr>
      </p:pic>
    </p:spTree>
    <p:extLst>
      <p:ext uri="{BB962C8B-B14F-4D97-AF65-F5344CB8AC3E}">
        <p14:creationId xmlns:p14="http://schemas.microsoft.com/office/powerpoint/2010/main" val="404336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46568" y="1254420"/>
            <a:ext cx="11025964" cy="47772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b="1" dirty="0"/>
          </a:p>
          <a:p>
            <a:pPr>
              <a:spcBef>
                <a:spcPct val="0"/>
              </a:spcBef>
              <a:buFont typeface="Wingdings" panose="05000000000000000000" pitchFamily="2" charset="2"/>
              <a:buChar char="q"/>
            </a:pPr>
            <a:r>
              <a:rPr lang="en-US" sz="1800" dirty="0"/>
              <a:t> The top 5 terms used to express negative sentiments are "bust", “emergency", “hate", “vomiting", “sad“.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positive sentiments are “like", “reputation", “appreciated", “enough", “thank“.</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A few strong negative words such as “scam”, “fraud”, “cheap”, “debt” are used in the tweets to exhibit anger or complaints against PayPal.</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People are also talking about the crypto currency, bitcoin in relation to PayPal. This points at the money market trend that is shifting more towards the digital currency instruments.</a:t>
            </a:r>
          </a:p>
          <a:p>
            <a:pPr marL="0" indent="0">
              <a:spcBef>
                <a:spcPct val="0"/>
              </a:spcBef>
              <a:buNone/>
            </a:pPr>
            <a:r>
              <a:rPr lang="en-US" sz="1800" dirty="0"/>
              <a:t> </a:t>
            </a:r>
          </a:p>
          <a:p>
            <a:pPr>
              <a:spcBef>
                <a:spcPct val="0"/>
              </a:spcBef>
              <a:buFont typeface="Wingdings" panose="05000000000000000000" pitchFamily="2" charset="2"/>
              <a:buChar char="q"/>
            </a:pPr>
            <a:r>
              <a:rPr lang="en-US" sz="1800" dirty="0"/>
              <a:t>  The highest number of sentiments are expressed in “very positive” category whereas the smallest number is expressed in the “negative” category.  </a:t>
            </a:r>
          </a:p>
          <a:p>
            <a:pPr>
              <a:spcBef>
                <a:spcPct val="0"/>
              </a:spcBef>
              <a:buFont typeface="Wingdings" panose="05000000000000000000" pitchFamily="2" charset="2"/>
              <a:buChar char="q"/>
            </a:pPr>
            <a:endParaRPr lang="en-US" b="1" dirty="0"/>
          </a:p>
          <a:p>
            <a:pPr>
              <a:spcBef>
                <a:spcPct val="0"/>
              </a:spcBef>
              <a:buFont typeface="Wingdings" panose="05000000000000000000" pitchFamily="2" charset="2"/>
              <a:buChar char="q"/>
            </a:pPr>
            <a:endParaRPr lang="en-US" dirty="0"/>
          </a:p>
          <a:p>
            <a:pPr>
              <a:spcBef>
                <a:spcPct val="0"/>
              </a:spcBef>
              <a:buFont typeface="Wingdings" panose="05000000000000000000" pitchFamily="2" charset="2"/>
              <a:buChar char="q"/>
            </a:pPr>
            <a:endParaRPr lang="en-US" dirty="0"/>
          </a:p>
        </p:txBody>
      </p:sp>
      <p:sp>
        <p:nvSpPr>
          <p:cNvPr id="4" name="Title 1">
            <a:extLst>
              <a:ext uri="{FF2B5EF4-FFF2-40B4-BE49-F238E27FC236}">
                <a16:creationId xmlns:a16="http://schemas.microsoft.com/office/drawing/2014/main" id="{3225B473-9EF1-48FC-A999-A66530682A07}"/>
              </a:ext>
            </a:extLst>
          </p:cNvPr>
          <p:cNvSpPr txBox="1">
            <a:spLocks/>
          </p:cNvSpPr>
          <p:nvPr/>
        </p:nvSpPr>
        <p:spPr>
          <a:xfrm>
            <a:off x="199698" y="86907"/>
            <a:ext cx="8177048"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eaLnBrk="1" hangingPunct="1">
              <a:spcBef>
                <a:spcPct val="0"/>
              </a:spcBef>
            </a:pPr>
            <a:r>
              <a:rPr lang="en-US" altLang="en-US" sz="4800" dirty="0">
                <a:solidFill>
                  <a:srgbClr val="000000"/>
                </a:solidFill>
              </a:rPr>
              <a:t>Model Results </a:t>
            </a:r>
          </a:p>
          <a:p>
            <a:r>
              <a:rPr lang="en-US" sz="2800" dirty="0"/>
              <a:t>Results – Sentiment Analysis and Word Cloud</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65681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99698" y="86907"/>
            <a:ext cx="8177048"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eaLnBrk="1" hangingPunct="1">
              <a:spcBef>
                <a:spcPct val="0"/>
              </a:spcBef>
            </a:pPr>
            <a:r>
              <a:rPr lang="en-US" altLang="en-US" sz="4800" dirty="0">
                <a:solidFill>
                  <a:srgbClr val="000000"/>
                </a:solidFill>
              </a:rPr>
              <a:t>Model Results </a:t>
            </a:r>
          </a:p>
          <a:p>
            <a:r>
              <a:rPr lang="en-US" sz="2800" dirty="0"/>
              <a:t>Results - Cluster Analysis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6" name="Content Placeholder 2">
            <a:extLst>
              <a:ext uri="{FF2B5EF4-FFF2-40B4-BE49-F238E27FC236}">
                <a16:creationId xmlns:a16="http://schemas.microsoft.com/office/drawing/2014/main" id="{9711C242-DB83-45D4-9DF3-9E527AF4BF28}"/>
              </a:ext>
            </a:extLst>
          </p:cNvPr>
          <p:cNvSpPr txBox="1">
            <a:spLocks/>
          </p:cNvSpPr>
          <p:nvPr/>
        </p:nvSpPr>
        <p:spPr>
          <a:xfrm>
            <a:off x="1036320" y="1167848"/>
            <a:ext cx="10455965" cy="45223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dirty="0"/>
          </a:p>
          <a:p>
            <a:pPr marL="0" indent="0">
              <a:spcBef>
                <a:spcPct val="0"/>
              </a:spcBef>
              <a:buNone/>
            </a:pPr>
            <a:endParaRPr lang="en-US" sz="2400" dirty="0"/>
          </a:p>
        </p:txBody>
      </p:sp>
      <p:graphicFrame>
        <p:nvGraphicFramePr>
          <p:cNvPr id="7" name="Table 6">
            <a:extLst>
              <a:ext uri="{FF2B5EF4-FFF2-40B4-BE49-F238E27FC236}">
                <a16:creationId xmlns:a16="http://schemas.microsoft.com/office/drawing/2014/main" id="{F97E9761-DAA2-F44C-9635-28C7282DDDEC}"/>
              </a:ext>
            </a:extLst>
          </p:cNvPr>
          <p:cNvGraphicFramePr>
            <a:graphicFrameLocks noGrp="1"/>
          </p:cNvGraphicFramePr>
          <p:nvPr/>
        </p:nvGraphicFramePr>
        <p:xfrm>
          <a:off x="3436808" y="1834980"/>
          <a:ext cx="8669353" cy="1701655"/>
        </p:xfrm>
        <a:graphic>
          <a:graphicData uri="http://schemas.openxmlformats.org/drawingml/2006/table">
            <a:tbl>
              <a:tblPr>
                <a:tableStyleId>{5C22544A-7EE6-4342-B048-85BDC9FD1C3A}</a:tableStyleId>
              </a:tblPr>
              <a:tblGrid>
                <a:gridCol w="1238479">
                  <a:extLst>
                    <a:ext uri="{9D8B030D-6E8A-4147-A177-3AD203B41FA5}">
                      <a16:colId xmlns:a16="http://schemas.microsoft.com/office/drawing/2014/main" val="4171043367"/>
                    </a:ext>
                  </a:extLst>
                </a:gridCol>
                <a:gridCol w="1238479">
                  <a:extLst>
                    <a:ext uri="{9D8B030D-6E8A-4147-A177-3AD203B41FA5}">
                      <a16:colId xmlns:a16="http://schemas.microsoft.com/office/drawing/2014/main" val="965483200"/>
                    </a:ext>
                  </a:extLst>
                </a:gridCol>
                <a:gridCol w="1238479">
                  <a:extLst>
                    <a:ext uri="{9D8B030D-6E8A-4147-A177-3AD203B41FA5}">
                      <a16:colId xmlns:a16="http://schemas.microsoft.com/office/drawing/2014/main" val="489618961"/>
                    </a:ext>
                  </a:extLst>
                </a:gridCol>
                <a:gridCol w="1174224">
                  <a:extLst>
                    <a:ext uri="{9D8B030D-6E8A-4147-A177-3AD203B41FA5}">
                      <a16:colId xmlns:a16="http://schemas.microsoft.com/office/drawing/2014/main" val="1012291609"/>
                    </a:ext>
                  </a:extLst>
                </a:gridCol>
                <a:gridCol w="1302734">
                  <a:extLst>
                    <a:ext uri="{9D8B030D-6E8A-4147-A177-3AD203B41FA5}">
                      <a16:colId xmlns:a16="http://schemas.microsoft.com/office/drawing/2014/main" val="2712033808"/>
                    </a:ext>
                  </a:extLst>
                </a:gridCol>
                <a:gridCol w="1238479">
                  <a:extLst>
                    <a:ext uri="{9D8B030D-6E8A-4147-A177-3AD203B41FA5}">
                      <a16:colId xmlns:a16="http://schemas.microsoft.com/office/drawing/2014/main" val="2475089423"/>
                    </a:ext>
                  </a:extLst>
                </a:gridCol>
                <a:gridCol w="1238479">
                  <a:extLst>
                    <a:ext uri="{9D8B030D-6E8A-4147-A177-3AD203B41FA5}">
                      <a16:colId xmlns:a16="http://schemas.microsoft.com/office/drawing/2014/main" val="2711245541"/>
                    </a:ext>
                  </a:extLst>
                </a:gridCol>
              </a:tblGrid>
              <a:tr h="340331">
                <a:tc>
                  <a:txBody>
                    <a:bodyPr/>
                    <a:lstStyle/>
                    <a:p>
                      <a:pPr algn="ctr" fontAlgn="ctr"/>
                      <a:r>
                        <a:rPr lang="en-US" sz="1600" b="1" u="none" strike="noStrike" dirty="0">
                          <a:effectLst/>
                        </a:rPr>
                        <a:t>Cluster</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S2</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S3</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S4</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S5</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S6</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val="1280669882"/>
                  </a:ext>
                </a:extLst>
              </a:tr>
              <a:tr h="340331">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3.47</a:t>
                      </a:r>
                      <a:endParaRPr lang="en-US" sz="1600" b="0" i="0" u="none" strike="noStrike">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6.53</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6.18</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6.18</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6.35</a:t>
                      </a:r>
                      <a:endParaRPr lang="en-US" sz="1600" b="1"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220683540"/>
                  </a:ext>
                </a:extLst>
              </a:tr>
              <a:tr h="340331">
                <a:tc>
                  <a:txBody>
                    <a:bodyPr/>
                    <a:lstStyle/>
                    <a:p>
                      <a:pPr algn="ctr" fontAlgn="ct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6.14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6.97</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6.26</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6.17</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5.83</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6.29</a:t>
                      </a:r>
                      <a:endParaRPr lang="en-US" sz="1600" b="1"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168678099"/>
                  </a:ext>
                </a:extLst>
              </a:tr>
              <a:tr h="340331">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2.71</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6.12</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4.35</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a:effectLst/>
                        </a:rPr>
                        <a:t>3.53</a:t>
                      </a:r>
                      <a:endParaRPr lang="en-US" sz="1600" b="0" i="0" u="none" strike="noStrike">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5.24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a:effectLst/>
                        </a:rPr>
                        <a:t>4.59</a:t>
                      </a:r>
                      <a:endParaRPr lang="en-US" sz="1600" b="1"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642268629"/>
                  </a:ext>
                </a:extLst>
              </a:tr>
              <a:tr h="340331">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1.50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1.00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1.50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38754701"/>
                  </a:ext>
                </a:extLst>
              </a:tr>
            </a:tbl>
          </a:graphicData>
        </a:graphic>
      </p:graphicFrame>
      <p:graphicFrame>
        <p:nvGraphicFramePr>
          <p:cNvPr id="24" name="Table 23">
            <a:extLst>
              <a:ext uri="{FF2B5EF4-FFF2-40B4-BE49-F238E27FC236}">
                <a16:creationId xmlns:a16="http://schemas.microsoft.com/office/drawing/2014/main" id="{BC6A1216-6BFD-E046-BC3E-F34CBBA23E29}"/>
              </a:ext>
            </a:extLst>
          </p:cNvPr>
          <p:cNvGraphicFramePr>
            <a:graphicFrameLocks noGrp="1"/>
          </p:cNvGraphicFramePr>
          <p:nvPr/>
        </p:nvGraphicFramePr>
        <p:xfrm>
          <a:off x="0" y="3744687"/>
          <a:ext cx="9514117" cy="2558140"/>
        </p:xfrm>
        <a:graphic>
          <a:graphicData uri="http://schemas.openxmlformats.org/drawingml/2006/table">
            <a:tbl>
              <a:tblPr>
                <a:tableStyleId>{5C22544A-7EE6-4342-B048-85BDC9FD1C3A}</a:tableStyleId>
              </a:tblPr>
              <a:tblGrid>
                <a:gridCol w="1057124">
                  <a:extLst>
                    <a:ext uri="{9D8B030D-6E8A-4147-A177-3AD203B41FA5}">
                      <a16:colId xmlns:a16="http://schemas.microsoft.com/office/drawing/2014/main" val="2029848394"/>
                    </a:ext>
                  </a:extLst>
                </a:gridCol>
                <a:gridCol w="2114249">
                  <a:extLst>
                    <a:ext uri="{9D8B030D-6E8A-4147-A177-3AD203B41FA5}">
                      <a16:colId xmlns:a16="http://schemas.microsoft.com/office/drawing/2014/main" val="1084374589"/>
                    </a:ext>
                  </a:extLst>
                </a:gridCol>
                <a:gridCol w="1057124">
                  <a:extLst>
                    <a:ext uri="{9D8B030D-6E8A-4147-A177-3AD203B41FA5}">
                      <a16:colId xmlns:a16="http://schemas.microsoft.com/office/drawing/2014/main" val="1601319394"/>
                    </a:ext>
                  </a:extLst>
                </a:gridCol>
                <a:gridCol w="1057124">
                  <a:extLst>
                    <a:ext uri="{9D8B030D-6E8A-4147-A177-3AD203B41FA5}">
                      <a16:colId xmlns:a16="http://schemas.microsoft.com/office/drawing/2014/main" val="2381306597"/>
                    </a:ext>
                  </a:extLst>
                </a:gridCol>
                <a:gridCol w="1057124">
                  <a:extLst>
                    <a:ext uri="{9D8B030D-6E8A-4147-A177-3AD203B41FA5}">
                      <a16:colId xmlns:a16="http://schemas.microsoft.com/office/drawing/2014/main" val="1543663866"/>
                    </a:ext>
                  </a:extLst>
                </a:gridCol>
                <a:gridCol w="1057124">
                  <a:extLst>
                    <a:ext uri="{9D8B030D-6E8A-4147-A177-3AD203B41FA5}">
                      <a16:colId xmlns:a16="http://schemas.microsoft.com/office/drawing/2014/main" val="1551017952"/>
                    </a:ext>
                  </a:extLst>
                </a:gridCol>
                <a:gridCol w="1057124">
                  <a:extLst>
                    <a:ext uri="{9D8B030D-6E8A-4147-A177-3AD203B41FA5}">
                      <a16:colId xmlns:a16="http://schemas.microsoft.com/office/drawing/2014/main" val="3905225685"/>
                    </a:ext>
                  </a:extLst>
                </a:gridCol>
                <a:gridCol w="1057124">
                  <a:extLst>
                    <a:ext uri="{9D8B030D-6E8A-4147-A177-3AD203B41FA5}">
                      <a16:colId xmlns:a16="http://schemas.microsoft.com/office/drawing/2014/main" val="269603402"/>
                    </a:ext>
                  </a:extLst>
                </a:gridCol>
              </a:tblGrid>
              <a:tr h="378424">
                <a:tc gridSpan="2">
                  <a:txBody>
                    <a:bodyPr/>
                    <a:lstStyle/>
                    <a:p>
                      <a:pPr algn="l" fontAlgn="b"/>
                      <a:r>
                        <a:rPr lang="en-US" sz="1800" b="1" u="none" strike="noStrike" dirty="0">
                          <a:effectLst/>
                        </a:rPr>
                        <a:t> Survey statements</a:t>
                      </a:r>
                      <a:endParaRPr lang="en-US" sz="1800" b="1" i="0" u="none" strike="noStrike" dirty="0">
                        <a:solidFill>
                          <a:srgbClr val="000000"/>
                        </a:solidFill>
                        <a:effectLst/>
                        <a:latin typeface="Times New Roman" panose="02020603050405020304" pitchFamily="18" charset="0"/>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5574306"/>
                  </a:ext>
                </a:extLst>
              </a:tr>
              <a:tr h="363286">
                <a:tc>
                  <a:txBody>
                    <a:bodyPr/>
                    <a:lstStyle/>
                    <a:p>
                      <a:pPr algn="ctr" fontAlgn="ctr"/>
                      <a:r>
                        <a:rPr lang="en-US" sz="1600" u="none" strike="noStrike" dirty="0">
                          <a:effectLst/>
                        </a:rPr>
                        <a:t>S1</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7">
                  <a:txBody>
                    <a:bodyPr/>
                    <a:lstStyle/>
                    <a:p>
                      <a:pPr algn="l" fontAlgn="ctr"/>
                      <a:r>
                        <a:rPr lang="en-US" sz="1600" u="none" strike="noStrike" dirty="0">
                          <a:effectLst/>
                        </a:rPr>
                        <a:t>I prefer to use a mobile device for all my in-store purchases. (</a:t>
                      </a:r>
                      <a:r>
                        <a:rPr lang="en-US" sz="1600" u="none" strike="noStrike" dirty="0" err="1">
                          <a:effectLst/>
                        </a:rPr>
                        <a:t>eg</a:t>
                      </a:r>
                      <a:r>
                        <a:rPr lang="en-US" sz="1600" u="none" strike="noStrike" dirty="0">
                          <a:effectLst/>
                        </a:rPr>
                        <a:t>: Apple pay supported by iPhone)</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7183239"/>
                  </a:ext>
                </a:extLst>
              </a:tr>
              <a:tr h="363286">
                <a:tc>
                  <a:txBody>
                    <a:bodyPr/>
                    <a:lstStyle/>
                    <a:p>
                      <a:pPr algn="ctr" fontAlgn="ctr"/>
                      <a:r>
                        <a:rPr lang="en-US" sz="1600" u="none" strike="noStrike" dirty="0">
                          <a:effectLst/>
                        </a:rPr>
                        <a:t>S2</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4">
                  <a:txBody>
                    <a:bodyPr/>
                    <a:lstStyle/>
                    <a:p>
                      <a:pPr algn="l" fontAlgn="ctr"/>
                      <a:r>
                        <a:rPr lang="en-US" sz="1600" u="none" strike="noStrike" dirty="0">
                          <a:effectLst/>
                        </a:rPr>
                        <a:t>For mobile payments, I value safety of transactions the most.</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5738814"/>
                  </a:ext>
                </a:extLst>
              </a:tr>
              <a:tr h="363286">
                <a:tc>
                  <a:txBody>
                    <a:bodyPr/>
                    <a:lstStyle/>
                    <a:p>
                      <a:pPr algn="ctr" fontAlgn="ctr"/>
                      <a:r>
                        <a:rPr lang="en-US" sz="1600" u="none" strike="noStrike" dirty="0">
                          <a:effectLst/>
                        </a:rPr>
                        <a:t>S3</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dirty="0">
                          <a:effectLst/>
                        </a:rPr>
                        <a:t>For mobile payments, convenience (</a:t>
                      </a:r>
                      <a:r>
                        <a:rPr lang="en-US" sz="1600" u="none" strike="noStrike" dirty="0" err="1">
                          <a:effectLst/>
                        </a:rPr>
                        <a:t>eg</a:t>
                      </a:r>
                      <a:r>
                        <a:rPr lang="en-US" sz="1600" u="none" strike="noStrike" dirty="0">
                          <a:effectLst/>
                        </a:rPr>
                        <a:t>: one-touch pay, QR code) is my priority.</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0912332"/>
                  </a:ext>
                </a:extLst>
              </a:tr>
              <a:tr h="363286">
                <a:tc>
                  <a:txBody>
                    <a:bodyPr/>
                    <a:lstStyle/>
                    <a:p>
                      <a:pPr algn="ctr" fontAlgn="ctr"/>
                      <a:r>
                        <a:rPr lang="en-US" sz="1600" u="none" strike="noStrike" dirty="0">
                          <a:effectLst/>
                        </a:rPr>
                        <a:t>S4</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saving money (low or no transaction fee) is my priority.</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2467050"/>
                  </a:ext>
                </a:extLst>
              </a:tr>
              <a:tr h="363286">
                <a:tc>
                  <a:txBody>
                    <a:bodyPr/>
                    <a:lstStyle/>
                    <a:p>
                      <a:pPr algn="ctr" fontAlgn="ctr"/>
                      <a:r>
                        <a:rPr lang="en-US" sz="1600" u="none" strike="noStrike" dirty="0">
                          <a:effectLst/>
                        </a:rPr>
                        <a:t>S5</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I prefer to receive the best deals and offers from merchants </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193379"/>
                  </a:ext>
                </a:extLst>
              </a:tr>
              <a:tr h="363286">
                <a:tc>
                  <a:txBody>
                    <a:bodyPr/>
                    <a:lstStyle/>
                    <a:p>
                      <a:pPr algn="ctr" fontAlgn="ctr"/>
                      <a:r>
                        <a:rPr lang="en-US" sz="1600" u="none" strike="noStrike" dirty="0">
                          <a:effectLst/>
                        </a:rPr>
                        <a:t>S6</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excellent customer service (eg: call center support) is my priority.</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2481822"/>
                  </a:ext>
                </a:extLst>
              </a:tr>
            </a:tbl>
          </a:graphicData>
        </a:graphic>
      </p:graphicFrame>
      <p:sp>
        <p:nvSpPr>
          <p:cNvPr id="8" name="TextBox 7">
            <a:extLst>
              <a:ext uri="{FF2B5EF4-FFF2-40B4-BE49-F238E27FC236}">
                <a16:creationId xmlns:a16="http://schemas.microsoft.com/office/drawing/2014/main" id="{25126967-5BBD-4283-8349-270A5DF462E7}"/>
              </a:ext>
            </a:extLst>
          </p:cNvPr>
          <p:cNvSpPr txBox="1"/>
          <p:nvPr/>
        </p:nvSpPr>
        <p:spPr>
          <a:xfrm>
            <a:off x="0" y="1150941"/>
            <a:ext cx="12192000" cy="646331"/>
          </a:xfrm>
          <a:prstGeom prst="rect">
            <a:avLst/>
          </a:prstGeom>
          <a:noFill/>
        </p:spPr>
        <p:txBody>
          <a:bodyPr wrap="square">
            <a:spAutoFit/>
          </a:bodyPr>
          <a:lstStyle/>
          <a:p>
            <a:r>
              <a:rPr lang="en-US" dirty="0"/>
              <a:t>Table 1 summarizes the results of cluster analysis in form of mean values for each response under the four clusters. Table 2 consists of the details of all question statements that respondents responded to. </a:t>
            </a:r>
          </a:p>
        </p:txBody>
      </p:sp>
      <p:sp>
        <p:nvSpPr>
          <p:cNvPr id="9" name="TextBox 8">
            <a:extLst>
              <a:ext uri="{FF2B5EF4-FFF2-40B4-BE49-F238E27FC236}">
                <a16:creationId xmlns:a16="http://schemas.microsoft.com/office/drawing/2014/main" id="{2B091CF4-9D46-48C1-8AB2-EFD8CAC4E65D}"/>
              </a:ext>
            </a:extLst>
          </p:cNvPr>
          <p:cNvSpPr txBox="1"/>
          <p:nvPr/>
        </p:nvSpPr>
        <p:spPr>
          <a:xfrm>
            <a:off x="174130" y="6401761"/>
            <a:ext cx="10646979" cy="369332"/>
          </a:xfrm>
          <a:prstGeom prst="rect">
            <a:avLst/>
          </a:prstGeom>
          <a:noFill/>
        </p:spPr>
        <p:txBody>
          <a:bodyPr wrap="square">
            <a:spAutoFit/>
          </a:bodyPr>
          <a:lstStyle/>
          <a:p>
            <a:r>
              <a:rPr lang="en-US" dirty="0">
                <a:solidFill>
                  <a:schemeClr val="bg1"/>
                </a:solidFill>
              </a:rPr>
              <a:t>A 7-point Likert Scale was used (7 “Strongly Agree” to 1 “Strongly disagree”. </a:t>
            </a:r>
          </a:p>
        </p:txBody>
      </p:sp>
      <p:sp>
        <p:nvSpPr>
          <p:cNvPr id="11" name="TextBox 10">
            <a:extLst>
              <a:ext uri="{FF2B5EF4-FFF2-40B4-BE49-F238E27FC236}">
                <a16:creationId xmlns:a16="http://schemas.microsoft.com/office/drawing/2014/main" id="{1FBC5EF0-95BF-4401-92D6-476324A326F5}"/>
              </a:ext>
            </a:extLst>
          </p:cNvPr>
          <p:cNvSpPr txBox="1"/>
          <p:nvPr/>
        </p:nvSpPr>
        <p:spPr>
          <a:xfrm>
            <a:off x="10989890" y="1463889"/>
            <a:ext cx="1004789" cy="369332"/>
          </a:xfrm>
          <a:prstGeom prst="rect">
            <a:avLst/>
          </a:prstGeom>
          <a:noFill/>
        </p:spPr>
        <p:txBody>
          <a:bodyPr wrap="square">
            <a:spAutoFit/>
          </a:bodyPr>
          <a:lstStyle/>
          <a:p>
            <a:r>
              <a:rPr lang="en-US" b="1" dirty="0"/>
              <a:t>Table 1</a:t>
            </a:r>
          </a:p>
        </p:txBody>
      </p:sp>
      <p:sp>
        <p:nvSpPr>
          <p:cNvPr id="13" name="TextBox 12">
            <a:extLst>
              <a:ext uri="{FF2B5EF4-FFF2-40B4-BE49-F238E27FC236}">
                <a16:creationId xmlns:a16="http://schemas.microsoft.com/office/drawing/2014/main" id="{99DD8ACD-3229-4C49-AA43-1BDA1582BD6E}"/>
              </a:ext>
            </a:extLst>
          </p:cNvPr>
          <p:cNvSpPr txBox="1"/>
          <p:nvPr/>
        </p:nvSpPr>
        <p:spPr>
          <a:xfrm>
            <a:off x="144882" y="3385456"/>
            <a:ext cx="1109666" cy="369332"/>
          </a:xfrm>
          <a:prstGeom prst="rect">
            <a:avLst/>
          </a:prstGeom>
          <a:noFill/>
        </p:spPr>
        <p:txBody>
          <a:bodyPr wrap="square">
            <a:spAutoFit/>
          </a:bodyPr>
          <a:lstStyle/>
          <a:p>
            <a:r>
              <a:rPr lang="en-US" b="1" dirty="0"/>
              <a:t>Table 2</a:t>
            </a:r>
          </a:p>
        </p:txBody>
      </p:sp>
      <p:sp>
        <p:nvSpPr>
          <p:cNvPr id="15" name="TextBox 14">
            <a:extLst>
              <a:ext uri="{FF2B5EF4-FFF2-40B4-BE49-F238E27FC236}">
                <a16:creationId xmlns:a16="http://schemas.microsoft.com/office/drawing/2014/main" id="{A742E98C-7DEA-446C-B07F-852E8B859204}"/>
              </a:ext>
            </a:extLst>
          </p:cNvPr>
          <p:cNvSpPr txBox="1"/>
          <p:nvPr/>
        </p:nvSpPr>
        <p:spPr>
          <a:xfrm>
            <a:off x="490147" y="2047217"/>
            <a:ext cx="2946661" cy="923330"/>
          </a:xfrm>
          <a:prstGeom prst="rect">
            <a:avLst/>
          </a:prstGeom>
          <a:noFill/>
        </p:spPr>
        <p:txBody>
          <a:bodyPr wrap="square">
            <a:spAutoFit/>
          </a:bodyPr>
          <a:lstStyle/>
          <a:p>
            <a:r>
              <a:rPr lang="en-US" i="1" dirty="0"/>
              <a:t>In table 1, significantly high and low rated responses are turned bold. </a:t>
            </a:r>
          </a:p>
        </p:txBody>
      </p:sp>
      <p:sp>
        <p:nvSpPr>
          <p:cNvPr id="14" name="TextBox 13">
            <a:extLst>
              <a:ext uri="{FF2B5EF4-FFF2-40B4-BE49-F238E27FC236}">
                <a16:creationId xmlns:a16="http://schemas.microsoft.com/office/drawing/2014/main" id="{672F543D-890F-490F-B7EA-78D3AD897ED2}"/>
              </a:ext>
            </a:extLst>
          </p:cNvPr>
          <p:cNvSpPr txBox="1"/>
          <p:nvPr/>
        </p:nvSpPr>
        <p:spPr>
          <a:xfrm>
            <a:off x="9731091" y="4193782"/>
            <a:ext cx="176119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More details of these results are available in the notes section. </a:t>
            </a:r>
          </a:p>
        </p:txBody>
      </p:sp>
    </p:spTree>
    <p:extLst>
      <p:ext uri="{BB962C8B-B14F-4D97-AF65-F5344CB8AC3E}">
        <p14:creationId xmlns:p14="http://schemas.microsoft.com/office/powerpoint/2010/main" val="2315771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1D1F65-CF6F-43E8-B0F7-0D58EBF49409}"/>
              </a:ext>
            </a:extLst>
          </p:cNvPr>
          <p:cNvSpPr txBox="1">
            <a:spLocks/>
          </p:cNvSpPr>
          <p:nvPr/>
        </p:nvSpPr>
        <p:spPr>
          <a:xfrm>
            <a:off x="290803" y="459676"/>
            <a:ext cx="4184944" cy="11081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PayPal</a:t>
            </a:r>
            <a:endParaRPr lang="en-US" sz="4400" dirty="0">
              <a:solidFill>
                <a:srgbClr val="FFFFFF"/>
              </a:solidFill>
            </a:endParaRPr>
          </a:p>
        </p:txBody>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AD3F394B-9112-48BE-B5B0-E2FA6A57CB8E}"/>
              </a:ext>
            </a:extLst>
          </p:cNvPr>
          <p:cNvSpPr txBox="1">
            <a:spLocks/>
          </p:cNvSpPr>
          <p:nvPr/>
        </p:nvSpPr>
        <p:spPr>
          <a:xfrm>
            <a:off x="0" y="3056503"/>
            <a:ext cx="4184944"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Tweets by Sentiment (Very Negative, Negative, Neutral, Positive, Very Positive)</a:t>
            </a:r>
          </a:p>
        </p:txBody>
      </p:sp>
      <p:pic>
        <p:nvPicPr>
          <p:cNvPr id="6" name="Picture 5">
            <a:extLst>
              <a:ext uri="{FF2B5EF4-FFF2-40B4-BE49-F238E27FC236}">
                <a16:creationId xmlns:a16="http://schemas.microsoft.com/office/drawing/2014/main" id="{1CA16C8C-F057-4F2C-A0CF-417B9EB69198}"/>
              </a:ext>
            </a:extLst>
          </p:cNvPr>
          <p:cNvPicPr>
            <a:picLocks noChangeAspect="1"/>
          </p:cNvPicPr>
          <p:nvPr/>
        </p:nvPicPr>
        <p:blipFill>
          <a:blip r:embed="rId3"/>
          <a:stretch>
            <a:fillRect/>
          </a:stretch>
        </p:blipFill>
        <p:spPr>
          <a:xfrm>
            <a:off x="4670124" y="459676"/>
            <a:ext cx="7521876" cy="5377434"/>
          </a:xfrm>
          <a:prstGeom prst="rect">
            <a:avLst/>
          </a:prstGeom>
        </p:spPr>
      </p:pic>
      <p:sp>
        <p:nvSpPr>
          <p:cNvPr id="11" name="TextBox 10">
            <a:extLst>
              <a:ext uri="{FF2B5EF4-FFF2-40B4-BE49-F238E27FC236}">
                <a16:creationId xmlns:a16="http://schemas.microsoft.com/office/drawing/2014/main" id="{1F42AEFF-173C-4028-B054-B9507DFFACB6}"/>
              </a:ext>
            </a:extLst>
          </p:cNvPr>
          <p:cNvSpPr txBox="1"/>
          <p:nvPr/>
        </p:nvSpPr>
        <p:spPr>
          <a:xfrm>
            <a:off x="8334703" y="5970335"/>
            <a:ext cx="1093076" cy="369332"/>
          </a:xfrm>
          <a:prstGeom prst="rect">
            <a:avLst/>
          </a:prstGeom>
          <a:noFill/>
        </p:spPr>
        <p:txBody>
          <a:bodyPr wrap="square">
            <a:spAutoFit/>
          </a:bodyPr>
          <a:lstStyle/>
          <a:p>
            <a:r>
              <a:rPr lang="en-US" dirty="0"/>
              <a:t>Figure 1</a:t>
            </a:r>
          </a:p>
        </p:txBody>
      </p:sp>
    </p:spTree>
    <p:extLst>
      <p:ext uri="{BB962C8B-B14F-4D97-AF65-F5344CB8AC3E}">
        <p14:creationId xmlns:p14="http://schemas.microsoft.com/office/powerpoint/2010/main" val="363263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033586B-2304-4C36-922F-F42F6146A8C9}"/>
              </a:ext>
            </a:extLst>
          </p:cNvPr>
          <p:cNvPicPr>
            <a:picLocks noChangeAspect="1"/>
          </p:cNvPicPr>
          <p:nvPr/>
        </p:nvPicPr>
        <p:blipFill>
          <a:blip r:embed="rId3"/>
          <a:stretch>
            <a:fillRect/>
          </a:stretch>
        </p:blipFill>
        <p:spPr>
          <a:xfrm>
            <a:off x="4648759" y="735152"/>
            <a:ext cx="7476072" cy="5272016"/>
          </a:xfrm>
          <a:prstGeom prst="rect">
            <a:avLst/>
          </a:prstGeom>
        </p:spPr>
      </p:pic>
      <p:sp>
        <p:nvSpPr>
          <p:cNvPr id="13" name="Title 1">
            <a:extLst>
              <a:ext uri="{FF2B5EF4-FFF2-40B4-BE49-F238E27FC236}">
                <a16:creationId xmlns:a16="http://schemas.microsoft.com/office/drawing/2014/main" id="{D1FF4491-7F6B-4307-99D0-2DDC23C2EBC1}"/>
              </a:ext>
            </a:extLst>
          </p:cNvPr>
          <p:cNvSpPr txBox="1">
            <a:spLocks/>
          </p:cNvSpPr>
          <p:nvPr/>
        </p:nvSpPr>
        <p:spPr>
          <a:xfrm>
            <a:off x="212176" y="-57377"/>
            <a:ext cx="4263571" cy="19149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Analysis-PayPal</a:t>
            </a:r>
          </a:p>
          <a:p>
            <a:pPr>
              <a:spcAft>
                <a:spcPts val="600"/>
              </a:spcAft>
            </a:pPr>
            <a:endParaRPr lang="en-US" sz="4400" dirty="0">
              <a:solidFill>
                <a:srgbClr val="FFFFFF"/>
              </a:solidFill>
            </a:endParaRPr>
          </a:p>
        </p:txBody>
      </p:sp>
      <p:sp>
        <p:nvSpPr>
          <p:cNvPr id="15" name="Title 1">
            <a:extLst>
              <a:ext uri="{FF2B5EF4-FFF2-40B4-BE49-F238E27FC236}">
                <a16:creationId xmlns:a16="http://schemas.microsoft.com/office/drawing/2014/main" id="{F0DBDC97-3415-4C95-A7E9-D9FD90BA627B}"/>
              </a:ext>
            </a:extLst>
          </p:cNvPr>
          <p:cNvSpPr txBox="1">
            <a:spLocks/>
          </p:cNvSpPr>
          <p:nvPr/>
        </p:nvSpPr>
        <p:spPr>
          <a:xfrm>
            <a:off x="1" y="3049497"/>
            <a:ext cx="4475746"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negative words used for PayPal </a:t>
            </a:r>
          </a:p>
          <a:p>
            <a:pPr marL="342900" indent="-342900">
              <a:spcAft>
                <a:spcPts val="600"/>
              </a:spcAft>
              <a:buFont typeface="Wingdings" panose="05000000000000000000" pitchFamily="2" charset="2"/>
              <a:buChar char="q"/>
            </a:pPr>
            <a:endParaRPr lang="en-US" sz="2400" dirty="0">
              <a:solidFill>
                <a:srgbClr val="FFFFFF"/>
              </a:solidFill>
            </a:endParaRPr>
          </a:p>
        </p:txBody>
      </p:sp>
      <p:sp>
        <p:nvSpPr>
          <p:cNvPr id="17" name="Title 1">
            <a:extLst>
              <a:ext uri="{FF2B5EF4-FFF2-40B4-BE49-F238E27FC236}">
                <a16:creationId xmlns:a16="http://schemas.microsoft.com/office/drawing/2014/main" id="{588B73E5-A976-431D-B8A2-72142E60ED19}"/>
              </a:ext>
            </a:extLst>
          </p:cNvPr>
          <p:cNvSpPr txBox="1">
            <a:spLocks/>
          </p:cNvSpPr>
          <p:nvPr/>
        </p:nvSpPr>
        <p:spPr>
          <a:xfrm>
            <a:off x="0" y="3451315"/>
            <a:ext cx="4408578"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Positive words used for PayPal </a:t>
            </a:r>
          </a:p>
        </p:txBody>
      </p:sp>
      <p:sp>
        <p:nvSpPr>
          <p:cNvPr id="11" name="TextBox 10">
            <a:extLst>
              <a:ext uri="{FF2B5EF4-FFF2-40B4-BE49-F238E27FC236}">
                <a16:creationId xmlns:a16="http://schemas.microsoft.com/office/drawing/2014/main" id="{57956B4B-DB08-4F0B-A03A-67F12FBC5DE6}"/>
              </a:ext>
            </a:extLst>
          </p:cNvPr>
          <p:cNvSpPr txBox="1"/>
          <p:nvPr/>
        </p:nvSpPr>
        <p:spPr>
          <a:xfrm>
            <a:off x="8386795" y="6007168"/>
            <a:ext cx="1093076" cy="369332"/>
          </a:xfrm>
          <a:prstGeom prst="rect">
            <a:avLst/>
          </a:prstGeom>
          <a:noFill/>
        </p:spPr>
        <p:txBody>
          <a:bodyPr wrap="square">
            <a:spAutoFit/>
          </a:bodyPr>
          <a:lstStyle/>
          <a:p>
            <a:r>
              <a:rPr lang="en-US" dirty="0"/>
              <a:t>Figure 2</a:t>
            </a:r>
          </a:p>
        </p:txBody>
      </p:sp>
    </p:spTree>
    <p:extLst>
      <p:ext uri="{BB962C8B-B14F-4D97-AF65-F5344CB8AC3E}">
        <p14:creationId xmlns:p14="http://schemas.microsoft.com/office/powerpoint/2010/main" val="12223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925693A7-4386-4AD4-A502-6601079D2B46}"/>
              </a:ext>
            </a:extLst>
          </p:cNvPr>
          <p:cNvPicPr>
            <a:picLocks noChangeAspect="1"/>
          </p:cNvPicPr>
          <p:nvPr/>
        </p:nvPicPr>
        <p:blipFill>
          <a:blip r:embed="rId3"/>
          <a:stretch>
            <a:fillRect/>
          </a:stretch>
        </p:blipFill>
        <p:spPr>
          <a:xfrm>
            <a:off x="4689246" y="9597"/>
            <a:ext cx="6434419" cy="6323481"/>
          </a:xfrm>
          <a:prstGeom prst="rect">
            <a:avLst/>
          </a:prstGeom>
        </p:spPr>
      </p:pic>
      <p:sp>
        <p:nvSpPr>
          <p:cNvPr id="13" name="Title 1">
            <a:extLst>
              <a:ext uri="{FF2B5EF4-FFF2-40B4-BE49-F238E27FC236}">
                <a16:creationId xmlns:a16="http://schemas.microsoft.com/office/drawing/2014/main" id="{834B28B7-1C95-4483-8B8D-F7F39EEFC150}"/>
              </a:ext>
            </a:extLst>
          </p:cNvPr>
          <p:cNvSpPr txBox="1">
            <a:spLocks/>
          </p:cNvSpPr>
          <p:nvPr/>
        </p:nvSpPr>
        <p:spPr>
          <a:xfrm>
            <a:off x="212176" y="-57377"/>
            <a:ext cx="4263571" cy="19149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Analysis-PayPal</a:t>
            </a:r>
          </a:p>
          <a:p>
            <a:pPr>
              <a:spcAft>
                <a:spcPts val="600"/>
              </a:spcAft>
            </a:pPr>
            <a:endParaRPr lang="en-US" sz="4400" dirty="0">
              <a:solidFill>
                <a:srgbClr val="FFFFFF"/>
              </a:solidFill>
            </a:endParaRPr>
          </a:p>
        </p:txBody>
      </p:sp>
      <p:sp>
        <p:nvSpPr>
          <p:cNvPr id="15" name="Title 1">
            <a:extLst>
              <a:ext uri="{FF2B5EF4-FFF2-40B4-BE49-F238E27FC236}">
                <a16:creationId xmlns:a16="http://schemas.microsoft.com/office/drawing/2014/main" id="{AD2BB7E6-F3B5-4EB4-BF93-04365F6FF553}"/>
              </a:ext>
            </a:extLst>
          </p:cNvPr>
          <p:cNvSpPr txBox="1">
            <a:spLocks/>
          </p:cNvSpPr>
          <p:nvPr/>
        </p:nvSpPr>
        <p:spPr>
          <a:xfrm>
            <a:off x="0" y="3050994"/>
            <a:ext cx="4263571"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Word Cloud with negative and positive words for PayPal</a:t>
            </a:r>
          </a:p>
        </p:txBody>
      </p:sp>
      <p:sp>
        <p:nvSpPr>
          <p:cNvPr id="11" name="TextBox 10">
            <a:extLst>
              <a:ext uri="{FF2B5EF4-FFF2-40B4-BE49-F238E27FC236}">
                <a16:creationId xmlns:a16="http://schemas.microsoft.com/office/drawing/2014/main" id="{AD14B562-09BF-4012-B463-9F9980851439}"/>
              </a:ext>
            </a:extLst>
          </p:cNvPr>
          <p:cNvSpPr txBox="1"/>
          <p:nvPr/>
        </p:nvSpPr>
        <p:spPr>
          <a:xfrm>
            <a:off x="10617614" y="5982886"/>
            <a:ext cx="1093076" cy="369332"/>
          </a:xfrm>
          <a:prstGeom prst="rect">
            <a:avLst/>
          </a:prstGeom>
          <a:noFill/>
        </p:spPr>
        <p:txBody>
          <a:bodyPr wrap="square">
            <a:spAutoFit/>
          </a:bodyPr>
          <a:lstStyle/>
          <a:p>
            <a:r>
              <a:rPr lang="en-US" dirty="0"/>
              <a:t>Figure 3</a:t>
            </a:r>
          </a:p>
        </p:txBody>
      </p:sp>
    </p:spTree>
    <p:extLst>
      <p:ext uri="{BB962C8B-B14F-4D97-AF65-F5344CB8AC3E}">
        <p14:creationId xmlns:p14="http://schemas.microsoft.com/office/powerpoint/2010/main" val="57038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87B54AA-3410-D04B-B21E-85B24C2BA35C}"/>
              </a:ext>
            </a:extLst>
          </p:cNvPr>
          <p:cNvSpPr/>
          <p:nvPr/>
        </p:nvSpPr>
        <p:spPr>
          <a:xfrm>
            <a:off x="8294640" y="141732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dirty="0">
                <a:solidFill>
                  <a:srgbClr val="FFFFFF"/>
                </a:solidFill>
                <a:latin typeface="+mj-lt"/>
                <a:ea typeface="+mj-ea"/>
                <a:cs typeface="+mj-cs"/>
              </a:rPr>
              <a:t>Visualization</a:t>
            </a:r>
          </a:p>
          <a:p>
            <a:pPr defTabSz="914400">
              <a:lnSpc>
                <a:spcPct val="85000"/>
              </a:lnSpc>
              <a:spcBef>
                <a:spcPct val="0"/>
              </a:spcBef>
              <a:spcAft>
                <a:spcPts val="600"/>
              </a:spcAft>
            </a:pPr>
            <a:r>
              <a:rPr lang="en-US" sz="4100" spc="-50" dirty="0">
                <a:solidFill>
                  <a:srgbClr val="FFFFFF"/>
                </a:solidFill>
                <a:latin typeface="+mj-lt"/>
                <a:ea typeface="+mj-ea"/>
                <a:cs typeface="+mj-cs"/>
              </a:rPr>
              <a:t>Cluster Analysis: Cluster Dendrogram</a:t>
            </a:r>
          </a:p>
          <a:p>
            <a:pPr defTabSz="914400">
              <a:lnSpc>
                <a:spcPct val="85000"/>
              </a:lnSpc>
              <a:spcBef>
                <a:spcPct val="0"/>
              </a:spcBef>
            </a:pPr>
            <a:endParaRPr lang="en-US" sz="4100" spc="-50" dirty="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C75A3F0-726F-264F-92EA-F69D7DD3F1A5}"/>
              </a:ext>
            </a:extLst>
          </p:cNvPr>
          <p:cNvSpPr txBox="1"/>
          <p:nvPr/>
        </p:nvSpPr>
        <p:spPr>
          <a:xfrm>
            <a:off x="1248032" y="3138616"/>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C1B86D9D-F23A-7F43-BF8C-665E32C24684}"/>
              </a:ext>
            </a:extLst>
          </p:cNvPr>
          <p:cNvPicPr>
            <a:picLocks noChangeAspect="1"/>
          </p:cNvPicPr>
          <p:nvPr/>
        </p:nvPicPr>
        <p:blipFill>
          <a:blip r:embed="rId2"/>
          <a:stretch>
            <a:fillRect/>
          </a:stretch>
        </p:blipFill>
        <p:spPr>
          <a:xfrm>
            <a:off x="336950" y="734646"/>
            <a:ext cx="7090568" cy="6035039"/>
          </a:xfrm>
          <a:prstGeom prst="rect">
            <a:avLst/>
          </a:prstGeom>
          <a:ln>
            <a:solidFill>
              <a:schemeClr val="accent1"/>
            </a:solidFill>
          </a:ln>
        </p:spPr>
      </p:pic>
      <p:sp>
        <p:nvSpPr>
          <p:cNvPr id="13" name="TextBox 12">
            <a:extLst>
              <a:ext uri="{FF2B5EF4-FFF2-40B4-BE49-F238E27FC236}">
                <a16:creationId xmlns:a16="http://schemas.microsoft.com/office/drawing/2014/main" id="{89A4D2DE-55A6-4C77-A9E6-0F6FDD104B37}"/>
              </a:ext>
            </a:extLst>
          </p:cNvPr>
          <p:cNvSpPr txBox="1"/>
          <p:nvPr/>
        </p:nvSpPr>
        <p:spPr>
          <a:xfrm>
            <a:off x="6216175" y="6259845"/>
            <a:ext cx="1093076" cy="369332"/>
          </a:xfrm>
          <a:prstGeom prst="rect">
            <a:avLst/>
          </a:prstGeom>
          <a:noFill/>
        </p:spPr>
        <p:txBody>
          <a:bodyPr wrap="square">
            <a:spAutoFit/>
          </a:bodyPr>
          <a:lstStyle/>
          <a:p>
            <a:r>
              <a:rPr lang="en-US" dirty="0"/>
              <a:t>Figure 4</a:t>
            </a:r>
          </a:p>
        </p:txBody>
      </p:sp>
    </p:spTree>
    <p:extLst>
      <p:ext uri="{BB962C8B-B14F-4D97-AF65-F5344CB8AC3E}">
        <p14:creationId xmlns:p14="http://schemas.microsoft.com/office/powerpoint/2010/main" val="260204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87B54AA-3410-D04B-B21E-85B24C2BA35C}"/>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dirty="0">
                <a:solidFill>
                  <a:srgbClr val="FFFFFF"/>
                </a:solidFill>
                <a:latin typeface="+mj-lt"/>
                <a:ea typeface="+mj-ea"/>
                <a:cs typeface="+mj-cs"/>
              </a:rPr>
              <a:t>Visualization</a:t>
            </a:r>
          </a:p>
          <a:p>
            <a:pPr defTabSz="914400">
              <a:lnSpc>
                <a:spcPct val="85000"/>
              </a:lnSpc>
              <a:spcBef>
                <a:spcPct val="0"/>
              </a:spcBef>
              <a:spcAft>
                <a:spcPts val="600"/>
              </a:spcAft>
            </a:pPr>
            <a:r>
              <a:rPr lang="en-US" sz="4100" spc="-50" dirty="0">
                <a:solidFill>
                  <a:srgbClr val="FFFFFF"/>
                </a:solidFill>
                <a:latin typeface="+mj-lt"/>
                <a:ea typeface="+mj-ea"/>
                <a:cs typeface="+mj-cs"/>
              </a:rPr>
              <a:t>Cluster Analysis: Cluster Dendrogram</a:t>
            </a:r>
          </a:p>
          <a:p>
            <a:pPr defTabSz="914400">
              <a:lnSpc>
                <a:spcPct val="85000"/>
              </a:lnSpc>
              <a:spcBef>
                <a:spcPct val="0"/>
              </a:spcBef>
            </a:pPr>
            <a:endParaRPr lang="en-US" sz="4100" spc="-50" dirty="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C75A3F0-726F-264F-92EA-F69D7DD3F1A5}"/>
              </a:ext>
            </a:extLst>
          </p:cNvPr>
          <p:cNvSpPr txBox="1"/>
          <p:nvPr/>
        </p:nvSpPr>
        <p:spPr>
          <a:xfrm>
            <a:off x="1248032" y="3138616"/>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8116C44A-4D0A-FD41-9F00-91B288DFC11E}"/>
              </a:ext>
            </a:extLst>
          </p:cNvPr>
          <p:cNvSpPr/>
          <p:nvPr/>
        </p:nvSpPr>
        <p:spPr>
          <a:xfrm>
            <a:off x="8090664" y="3105835"/>
            <a:ext cx="3438190" cy="646331"/>
          </a:xfrm>
          <a:prstGeom prst="rect">
            <a:avLst/>
          </a:prstGeom>
        </p:spPr>
        <p:txBody>
          <a:bodyPr wrap="square">
            <a:spAutoFit/>
          </a:bodyPr>
          <a:lstStyle/>
          <a:p>
            <a:pPr marL="342900" indent="-342900">
              <a:spcAft>
                <a:spcPts val="600"/>
              </a:spcAft>
              <a:buFont typeface="Wingdings" panose="05000000000000000000" pitchFamily="2" charset="2"/>
              <a:buChar char="q"/>
            </a:pPr>
            <a:r>
              <a:rPr lang="en-US" dirty="0">
                <a:solidFill>
                  <a:schemeClr val="bg1"/>
                </a:solidFill>
              </a:rPr>
              <a:t>Potential clusters in dendrogram</a:t>
            </a:r>
          </a:p>
        </p:txBody>
      </p:sp>
      <p:pic>
        <p:nvPicPr>
          <p:cNvPr id="13" name="Picture 12">
            <a:extLst>
              <a:ext uri="{FF2B5EF4-FFF2-40B4-BE49-F238E27FC236}">
                <a16:creationId xmlns:a16="http://schemas.microsoft.com/office/drawing/2014/main" id="{2CA67B08-8108-6043-8A38-FB253DC2FC62}"/>
              </a:ext>
            </a:extLst>
          </p:cNvPr>
          <p:cNvPicPr>
            <a:picLocks noChangeAspect="1"/>
          </p:cNvPicPr>
          <p:nvPr/>
        </p:nvPicPr>
        <p:blipFill>
          <a:blip r:embed="rId2"/>
          <a:stretch>
            <a:fillRect/>
          </a:stretch>
        </p:blipFill>
        <p:spPr>
          <a:xfrm>
            <a:off x="92122" y="57257"/>
            <a:ext cx="7458564" cy="6572143"/>
          </a:xfrm>
          <a:prstGeom prst="rect">
            <a:avLst/>
          </a:prstGeom>
          <a:ln>
            <a:solidFill>
              <a:schemeClr val="accent1"/>
            </a:solidFill>
          </a:ln>
        </p:spPr>
      </p:pic>
      <p:sp>
        <p:nvSpPr>
          <p:cNvPr id="15" name="TextBox 14">
            <a:extLst>
              <a:ext uri="{FF2B5EF4-FFF2-40B4-BE49-F238E27FC236}">
                <a16:creationId xmlns:a16="http://schemas.microsoft.com/office/drawing/2014/main" id="{51528BF7-32CD-48C4-B346-5775F4ED3CB6}"/>
              </a:ext>
            </a:extLst>
          </p:cNvPr>
          <p:cNvSpPr txBox="1"/>
          <p:nvPr/>
        </p:nvSpPr>
        <p:spPr>
          <a:xfrm>
            <a:off x="5982880" y="6149650"/>
            <a:ext cx="1093076" cy="369332"/>
          </a:xfrm>
          <a:prstGeom prst="rect">
            <a:avLst/>
          </a:prstGeom>
          <a:noFill/>
        </p:spPr>
        <p:txBody>
          <a:bodyPr wrap="square">
            <a:spAutoFit/>
          </a:bodyPr>
          <a:lstStyle/>
          <a:p>
            <a:r>
              <a:rPr lang="en-US" dirty="0"/>
              <a:t>Figure 5</a:t>
            </a:r>
          </a:p>
        </p:txBody>
      </p:sp>
    </p:spTree>
    <p:extLst>
      <p:ext uri="{BB962C8B-B14F-4D97-AF65-F5344CB8AC3E}">
        <p14:creationId xmlns:p14="http://schemas.microsoft.com/office/powerpoint/2010/main" val="246021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19514" y="226446"/>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Result Interpretation</a:t>
            </a:r>
          </a:p>
          <a:p>
            <a:endParaRPr lang="en-US" sz="2800"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3572" y="886291"/>
            <a:ext cx="12118428" cy="50854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b="1" dirty="0"/>
              <a:t>Sentiment Analysis Result Interpretation:</a:t>
            </a:r>
          </a:p>
          <a:p>
            <a:pPr>
              <a:spcBef>
                <a:spcPct val="0"/>
              </a:spcBef>
              <a:buFont typeface="Wingdings" panose="05000000000000000000" pitchFamily="2" charset="2"/>
              <a:buChar char="q"/>
            </a:pPr>
            <a:r>
              <a:rPr lang="en-US" sz="1800" dirty="0"/>
              <a:t> Overall, people exhibited more positive sentiments as compared to the negative and neutral sentiments. Collectively, number of “very positive” and “positive” tweets are more than other sentiments. The number of neutral sentiments is also significant (second highest). It can be interpreted as the presence of expressions that might not be associated with any sentiments or preferences for PayPal. </a:t>
            </a:r>
          </a:p>
          <a:p>
            <a:pPr>
              <a:spcBef>
                <a:spcPct val="0"/>
              </a:spcBef>
              <a:buFont typeface="Wingdings" panose="05000000000000000000" pitchFamily="2" charset="2"/>
              <a:buChar char="q"/>
            </a:pPr>
            <a:r>
              <a:rPr lang="en-US" sz="1800" dirty="0"/>
              <a:t> We identified a significant frequency of negative and very negative emotion expressions (figures 1 and 3 - sentiment analysis bar chart and word cloud). The frequency is not insignificant, it is towards the higher side. </a:t>
            </a:r>
          </a:p>
          <a:p>
            <a:pPr>
              <a:spcBef>
                <a:spcPct val="0"/>
              </a:spcBef>
              <a:buFont typeface="Wingdings" panose="05000000000000000000" pitchFamily="2" charset="2"/>
              <a:buChar char="q"/>
            </a:pPr>
            <a:r>
              <a:rPr lang="en-US" sz="1800" dirty="0"/>
              <a:t> Negative words for PayPal are used more frequently than positive words in the Word Cloud which is a little alarming. The top three words – like, reputation, and appreciated seems positive but cannot be considered as very positive (intense positive emotions such as expression of joy and ecstasy). On the other hand, the top negative words are extremely negative – bust, emergency, and hate. People are expressing moderately positive and extremely negative emotions for PayPal on Twitter. </a:t>
            </a:r>
          </a:p>
          <a:p>
            <a:pPr marL="0" indent="0">
              <a:spcBef>
                <a:spcPct val="0"/>
              </a:spcBef>
              <a:buNone/>
            </a:pPr>
            <a:endParaRPr lang="en-US" sz="1800" dirty="0"/>
          </a:p>
          <a:p>
            <a:pPr marL="0" indent="0">
              <a:spcBef>
                <a:spcPct val="0"/>
              </a:spcBef>
              <a:buNone/>
            </a:pPr>
            <a:r>
              <a:rPr lang="en-US" sz="1800" b="1" dirty="0"/>
              <a:t>Cluster Analysis Result interpretation:</a:t>
            </a:r>
          </a:p>
          <a:p>
            <a:pPr>
              <a:spcBef>
                <a:spcPct val="0"/>
              </a:spcBef>
              <a:buFont typeface="Wingdings" panose="05000000000000000000" pitchFamily="2" charset="2"/>
              <a:buChar char="q"/>
            </a:pPr>
            <a:r>
              <a:rPr lang="en-US" sz="1800" dirty="0"/>
              <a:t> Four clusters are identified. Cluster 2 consists the </a:t>
            </a:r>
            <a:r>
              <a:rPr lang="en-US" altLang="en-US" sz="1800" dirty="0"/>
              <a:t>major portion of total respondents and respondents in this cluster rated all statements in the questionnaire very high. </a:t>
            </a:r>
            <a:r>
              <a:rPr lang="en-US" sz="1800" dirty="0"/>
              <a:t>They are the highest users of mobile payment services and prefer safety, convenience, saving, rewards, and excellent customer service. </a:t>
            </a:r>
            <a:endParaRPr lang="en-US" altLang="en-US" sz="1800" dirty="0"/>
          </a:p>
          <a:p>
            <a:pPr>
              <a:spcBef>
                <a:spcPct val="0"/>
              </a:spcBef>
              <a:buFont typeface="Wingdings" panose="05000000000000000000" pitchFamily="2" charset="2"/>
              <a:buChar char="q"/>
            </a:pPr>
            <a:r>
              <a:rPr lang="en-US" sz="1800" dirty="0"/>
              <a:t> Cluster 1 is second largest cluster with 5 high ratings. They prefer safety, convenience, saving, rewards, and excellent customer service.</a:t>
            </a:r>
          </a:p>
          <a:p>
            <a:pPr>
              <a:spcBef>
                <a:spcPct val="0"/>
              </a:spcBef>
              <a:buFont typeface="Wingdings" panose="05000000000000000000" pitchFamily="2" charset="2"/>
              <a:buChar char="q"/>
            </a:pPr>
            <a:r>
              <a:rPr lang="en-US" sz="1800" dirty="0"/>
              <a:t>Cluster 3 rated only two statements high. They prefer safety and rewards and don’t care about other features. </a:t>
            </a:r>
          </a:p>
          <a:p>
            <a:pPr>
              <a:spcBef>
                <a:spcPct val="0"/>
              </a:spcBef>
              <a:buFont typeface="Wingdings" panose="05000000000000000000" pitchFamily="2" charset="2"/>
              <a:buChar char="q"/>
            </a:pPr>
            <a:r>
              <a:rPr lang="en-US" sz="1800" dirty="0"/>
              <a:t>Cluster 4 is the smallest cluster with only two respondents with very low ratings on all the statements in the questionnaire. This cluster will be excluded from our final cluster set which will include only 3 clusters. </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152936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DF7D-9D9C-4280-A465-BCA551552F7E}"/>
              </a:ext>
            </a:extLst>
          </p:cNvPr>
          <p:cNvSpPr>
            <a:spLocks noGrp="1"/>
          </p:cNvSpPr>
          <p:nvPr>
            <p:ph type="title" idx="4294967295"/>
          </p:nvPr>
        </p:nvSpPr>
        <p:spPr>
          <a:xfrm>
            <a:off x="223520" y="239019"/>
            <a:ext cx="10058400" cy="860425"/>
          </a:xfrm>
        </p:spPr>
        <p:txBody>
          <a:bodyPr/>
          <a:lstStyle/>
          <a:p>
            <a:r>
              <a:rPr lang="en-US" dirty="0"/>
              <a:t>Situation  </a:t>
            </a:r>
          </a:p>
        </p:txBody>
      </p:sp>
      <p:sp>
        <p:nvSpPr>
          <p:cNvPr id="3" name="Content Placeholder 2">
            <a:extLst>
              <a:ext uri="{FF2B5EF4-FFF2-40B4-BE49-F238E27FC236}">
                <a16:creationId xmlns:a16="http://schemas.microsoft.com/office/drawing/2014/main" id="{07060249-B9A1-49BE-B513-0B2209788C43}"/>
              </a:ext>
            </a:extLst>
          </p:cNvPr>
          <p:cNvSpPr>
            <a:spLocks noGrp="1"/>
          </p:cNvSpPr>
          <p:nvPr>
            <p:ph idx="4294967295"/>
          </p:nvPr>
        </p:nvSpPr>
        <p:spPr>
          <a:xfrm>
            <a:off x="528320" y="1089795"/>
            <a:ext cx="10058400" cy="1095116"/>
          </a:xfrm>
        </p:spPr>
        <p:txBody>
          <a:bodyPr>
            <a:normAutofit/>
          </a:bodyPr>
          <a:lstStyle/>
          <a:p>
            <a:r>
              <a:rPr lang="en-US" sz="1800" b="1" dirty="0"/>
              <a:t>Brand:</a:t>
            </a:r>
            <a:r>
              <a:rPr lang="en-US" sz="1800" dirty="0"/>
              <a:t> PayPal </a:t>
            </a:r>
          </a:p>
          <a:p>
            <a:r>
              <a:rPr lang="en-US" sz="1800" b="1" dirty="0"/>
              <a:t>Symptoms: </a:t>
            </a:r>
            <a:r>
              <a:rPr lang="en-US" sz="1800" dirty="0"/>
              <a:t>Despite being a leader in the online payment sector, </a:t>
            </a:r>
            <a:r>
              <a:rPr lang="en-US" sz="1800" dirty="0" err="1"/>
              <a:t>Paypal</a:t>
            </a:r>
            <a:r>
              <a:rPr lang="en-US" sz="1800" dirty="0"/>
              <a:t> is nowhere to be seen in the mobile payment landscape.</a:t>
            </a:r>
          </a:p>
        </p:txBody>
      </p:sp>
      <p:pic>
        <p:nvPicPr>
          <p:cNvPr id="4" name="Google Shape;109;p4" descr="A screenshot of a cell phone&#10;&#10;Description automatically generated">
            <a:extLst>
              <a:ext uri="{FF2B5EF4-FFF2-40B4-BE49-F238E27FC236}">
                <a16:creationId xmlns:a16="http://schemas.microsoft.com/office/drawing/2014/main" id="{3AF90ACA-189A-4C1A-9888-98A883404724}"/>
              </a:ext>
            </a:extLst>
          </p:cNvPr>
          <p:cNvPicPr preferRelativeResize="0">
            <a:picLocks/>
          </p:cNvPicPr>
          <p:nvPr/>
        </p:nvPicPr>
        <p:blipFill rotWithShape="1">
          <a:blip r:embed="rId3">
            <a:alphaModFix/>
          </a:blip>
          <a:srcRect/>
          <a:stretch/>
        </p:blipFill>
        <p:spPr>
          <a:xfrm>
            <a:off x="655983" y="2345636"/>
            <a:ext cx="4929709" cy="3985590"/>
          </a:xfrm>
          <a:prstGeom prst="rect">
            <a:avLst/>
          </a:prstGeom>
          <a:noFill/>
          <a:ln>
            <a:noFill/>
          </a:ln>
        </p:spPr>
      </p:pic>
      <p:pic>
        <p:nvPicPr>
          <p:cNvPr id="5" name="Google Shape;116;p5" descr="A screenshot of a cell phone&#10;&#10;Description automatically generated">
            <a:extLst>
              <a:ext uri="{FF2B5EF4-FFF2-40B4-BE49-F238E27FC236}">
                <a16:creationId xmlns:a16="http://schemas.microsoft.com/office/drawing/2014/main" id="{8116DF3A-9AD5-4F0B-9E8D-F4F9CEACEA05}"/>
              </a:ext>
            </a:extLst>
          </p:cNvPr>
          <p:cNvPicPr preferRelativeResize="0">
            <a:picLocks/>
          </p:cNvPicPr>
          <p:nvPr/>
        </p:nvPicPr>
        <p:blipFill rotWithShape="1">
          <a:blip r:embed="rId4">
            <a:alphaModFix/>
          </a:blip>
          <a:srcRect/>
          <a:stretch/>
        </p:blipFill>
        <p:spPr>
          <a:xfrm>
            <a:off x="5764695" y="2345636"/>
            <a:ext cx="5337313" cy="3985589"/>
          </a:xfrm>
          <a:prstGeom prst="rect">
            <a:avLst/>
          </a:prstGeom>
          <a:noFill/>
          <a:ln>
            <a:noFill/>
          </a:ln>
        </p:spPr>
      </p:pic>
      <p:sp>
        <p:nvSpPr>
          <p:cNvPr id="6" name="Google Shape;117;p5">
            <a:extLst>
              <a:ext uri="{FF2B5EF4-FFF2-40B4-BE49-F238E27FC236}">
                <a16:creationId xmlns:a16="http://schemas.microsoft.com/office/drawing/2014/main" id="{A0BD202E-0F33-4358-8379-80380EB0B5D5}"/>
              </a:ext>
            </a:extLst>
          </p:cNvPr>
          <p:cNvSpPr txBox="1"/>
          <p:nvPr/>
        </p:nvSpPr>
        <p:spPr>
          <a:xfrm>
            <a:off x="8996569" y="4231390"/>
            <a:ext cx="159015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0" u="none" strike="noStrike" cap="none" dirty="0">
                <a:solidFill>
                  <a:srgbClr val="FF0000"/>
                </a:solidFill>
                <a:latin typeface="Calibri"/>
                <a:ea typeface="Calibri"/>
                <a:cs typeface="Calibri"/>
                <a:sym typeface="Calibri"/>
              </a:rPr>
              <a:t>Where is PayPal?</a:t>
            </a:r>
            <a:endParaRPr sz="1600" dirty="0"/>
          </a:p>
        </p:txBody>
      </p:sp>
      <p:sp>
        <p:nvSpPr>
          <p:cNvPr id="7" name="Google Shape;138;p8">
            <a:extLst>
              <a:ext uri="{FF2B5EF4-FFF2-40B4-BE49-F238E27FC236}">
                <a16:creationId xmlns:a16="http://schemas.microsoft.com/office/drawing/2014/main" id="{61ABCFDD-D2CE-4DA8-A6DE-77C61FB5349A}"/>
              </a:ext>
            </a:extLst>
          </p:cNvPr>
          <p:cNvSpPr/>
          <p:nvPr/>
        </p:nvSpPr>
        <p:spPr>
          <a:xfrm flipV="1">
            <a:off x="977347" y="2667086"/>
            <a:ext cx="4358641" cy="23005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1577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7ED91E-9235-4AB8-AD90-D44E4FECB694}"/>
              </a:ext>
            </a:extLst>
          </p:cNvPr>
          <p:cNvSpPr txBox="1">
            <a:spLocks/>
          </p:cNvSpPr>
          <p:nvPr/>
        </p:nvSpPr>
        <p:spPr>
          <a:xfrm>
            <a:off x="964932" y="1556656"/>
            <a:ext cx="10983401" cy="445225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The first step is to extract Google Pay data from Twitter and import it in data frame format into R</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The next step is to clean the text data. The following code used to remove http elements and punctuation, convert text to lowercase, add id for each tweet, remove stop words.</a:t>
            </a:r>
          </a:p>
        </p:txBody>
      </p:sp>
      <p:pic>
        <p:nvPicPr>
          <p:cNvPr id="7" name="Picture 6">
            <a:extLst>
              <a:ext uri="{FF2B5EF4-FFF2-40B4-BE49-F238E27FC236}">
                <a16:creationId xmlns:a16="http://schemas.microsoft.com/office/drawing/2014/main" id="{9B421C21-A5DF-4C84-ABE3-AA9C77A1639C}"/>
              </a:ext>
            </a:extLst>
          </p:cNvPr>
          <p:cNvPicPr>
            <a:picLocks noChangeAspect="1"/>
          </p:cNvPicPr>
          <p:nvPr/>
        </p:nvPicPr>
        <p:blipFill>
          <a:blip r:embed="rId3"/>
          <a:stretch>
            <a:fillRect/>
          </a:stretch>
        </p:blipFill>
        <p:spPr>
          <a:xfrm>
            <a:off x="1097279" y="4717658"/>
            <a:ext cx="10402546" cy="990599"/>
          </a:xfrm>
          <a:prstGeom prst="rect">
            <a:avLst/>
          </a:prstGeom>
        </p:spPr>
      </p:pic>
      <p:sp>
        <p:nvSpPr>
          <p:cNvPr id="8" name="Title 1">
            <a:extLst>
              <a:ext uri="{FF2B5EF4-FFF2-40B4-BE49-F238E27FC236}">
                <a16:creationId xmlns:a16="http://schemas.microsoft.com/office/drawing/2014/main" id="{1358F6D2-3185-4C4B-A9D8-761C77590837}"/>
              </a:ext>
            </a:extLst>
          </p:cNvPr>
          <p:cNvSpPr txBox="1">
            <a:spLocks/>
          </p:cNvSpPr>
          <p:nvPr/>
        </p:nvSpPr>
        <p:spPr>
          <a:xfrm>
            <a:off x="334134" y="308601"/>
            <a:ext cx="10058400" cy="100195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Data Collection for Google Pay</a:t>
            </a:r>
          </a:p>
          <a:p>
            <a:endParaRPr lang="en-US" altLang="en-US" sz="4800" dirty="0">
              <a:solidFill>
                <a:srgbClr val="000000"/>
              </a:solidFill>
            </a:endParaRPr>
          </a:p>
        </p:txBody>
      </p:sp>
      <p:pic>
        <p:nvPicPr>
          <p:cNvPr id="9" name="Picture 8">
            <a:extLst>
              <a:ext uri="{FF2B5EF4-FFF2-40B4-BE49-F238E27FC236}">
                <a16:creationId xmlns:a16="http://schemas.microsoft.com/office/drawing/2014/main" id="{9D37FCE8-A08E-495A-A5F6-799157BD1B73}"/>
              </a:ext>
            </a:extLst>
          </p:cNvPr>
          <p:cNvPicPr>
            <a:picLocks noChangeAspect="1"/>
          </p:cNvPicPr>
          <p:nvPr/>
        </p:nvPicPr>
        <p:blipFill>
          <a:blip r:embed="rId4"/>
          <a:stretch>
            <a:fillRect/>
          </a:stretch>
        </p:blipFill>
        <p:spPr>
          <a:xfrm>
            <a:off x="1097279" y="1895642"/>
            <a:ext cx="10260531" cy="432678"/>
          </a:xfrm>
          <a:prstGeom prst="rect">
            <a:avLst/>
          </a:prstGeom>
        </p:spPr>
      </p:pic>
      <p:pic>
        <p:nvPicPr>
          <p:cNvPr id="11" name="Picture 10">
            <a:extLst>
              <a:ext uri="{FF2B5EF4-FFF2-40B4-BE49-F238E27FC236}">
                <a16:creationId xmlns:a16="http://schemas.microsoft.com/office/drawing/2014/main" id="{FE84D97A-42DC-4DA5-9BA6-6AFBEE6E51F2}"/>
              </a:ext>
            </a:extLst>
          </p:cNvPr>
          <p:cNvPicPr>
            <a:picLocks noChangeAspect="1"/>
          </p:cNvPicPr>
          <p:nvPr/>
        </p:nvPicPr>
        <p:blipFill>
          <a:blip r:embed="rId5"/>
          <a:stretch>
            <a:fillRect/>
          </a:stretch>
        </p:blipFill>
        <p:spPr>
          <a:xfrm>
            <a:off x="1097279" y="2442570"/>
            <a:ext cx="6431082" cy="1233027"/>
          </a:xfrm>
          <a:prstGeom prst="rect">
            <a:avLst/>
          </a:prstGeom>
        </p:spPr>
      </p:pic>
    </p:spTree>
    <p:extLst>
      <p:ext uri="{BB962C8B-B14F-4D97-AF65-F5344CB8AC3E}">
        <p14:creationId xmlns:p14="http://schemas.microsoft.com/office/powerpoint/2010/main" val="2613773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7ED91E-9235-4AB8-AD90-D44E4FECB694}"/>
              </a:ext>
            </a:extLst>
          </p:cNvPr>
          <p:cNvSpPr txBox="1">
            <a:spLocks/>
          </p:cNvSpPr>
          <p:nvPr/>
        </p:nvSpPr>
        <p:spPr>
          <a:xfrm>
            <a:off x="806852" y="1414880"/>
            <a:ext cx="10983401" cy="430012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Number of Rows and Columns in data frame</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t>The next step is to clean the text data. Below code is used to remove http elements and punctuation, convert text to lowercase, add id for each tweet, remove stop words.</a:t>
            </a:r>
          </a:p>
        </p:txBody>
      </p:sp>
      <p:pic>
        <p:nvPicPr>
          <p:cNvPr id="4" name="Picture 3">
            <a:extLst>
              <a:ext uri="{FF2B5EF4-FFF2-40B4-BE49-F238E27FC236}">
                <a16:creationId xmlns:a16="http://schemas.microsoft.com/office/drawing/2014/main" id="{5B8FD18F-6DA4-4AEB-9B2C-4B65187E8728}"/>
              </a:ext>
            </a:extLst>
          </p:cNvPr>
          <p:cNvPicPr>
            <a:picLocks noChangeAspect="1"/>
          </p:cNvPicPr>
          <p:nvPr/>
        </p:nvPicPr>
        <p:blipFill>
          <a:blip r:embed="rId2"/>
          <a:stretch>
            <a:fillRect/>
          </a:stretch>
        </p:blipFill>
        <p:spPr>
          <a:xfrm>
            <a:off x="1282867" y="1915780"/>
            <a:ext cx="1754486" cy="445168"/>
          </a:xfrm>
          <a:prstGeom prst="rect">
            <a:avLst/>
          </a:prstGeom>
        </p:spPr>
      </p:pic>
      <p:pic>
        <p:nvPicPr>
          <p:cNvPr id="7" name="Picture 6">
            <a:extLst>
              <a:ext uri="{FF2B5EF4-FFF2-40B4-BE49-F238E27FC236}">
                <a16:creationId xmlns:a16="http://schemas.microsoft.com/office/drawing/2014/main" id="{9B421C21-A5DF-4C84-ABE3-AA9C77A1639C}"/>
              </a:ext>
            </a:extLst>
          </p:cNvPr>
          <p:cNvPicPr>
            <a:picLocks noChangeAspect="1"/>
          </p:cNvPicPr>
          <p:nvPr/>
        </p:nvPicPr>
        <p:blipFill>
          <a:blip r:embed="rId3"/>
          <a:stretch>
            <a:fillRect/>
          </a:stretch>
        </p:blipFill>
        <p:spPr>
          <a:xfrm>
            <a:off x="1097280" y="3220452"/>
            <a:ext cx="10402546" cy="942473"/>
          </a:xfrm>
          <a:prstGeom prst="rect">
            <a:avLst/>
          </a:prstGeom>
        </p:spPr>
      </p:pic>
      <p:sp>
        <p:nvSpPr>
          <p:cNvPr id="8" name="Title 1">
            <a:extLst>
              <a:ext uri="{FF2B5EF4-FFF2-40B4-BE49-F238E27FC236}">
                <a16:creationId xmlns:a16="http://schemas.microsoft.com/office/drawing/2014/main" id="{1358F6D2-3185-4C4B-A9D8-761C77590837}"/>
              </a:ext>
            </a:extLst>
          </p:cNvPr>
          <p:cNvSpPr txBox="1">
            <a:spLocks/>
          </p:cNvSpPr>
          <p:nvPr/>
        </p:nvSpPr>
        <p:spPr>
          <a:xfrm>
            <a:off x="856648"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Data Cleaning</a:t>
            </a:r>
          </a:p>
          <a:p>
            <a:endParaRPr lang="en-US" altLang="en-US" sz="4800" dirty="0">
              <a:solidFill>
                <a:srgbClr val="000000"/>
              </a:solidFill>
            </a:endParaRPr>
          </a:p>
        </p:txBody>
      </p:sp>
    </p:spTree>
    <p:extLst>
      <p:ext uri="{BB962C8B-B14F-4D97-AF65-F5344CB8AC3E}">
        <p14:creationId xmlns:p14="http://schemas.microsoft.com/office/powerpoint/2010/main" val="96632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C5392B4-FA5A-4542-8A38-D96769271662}"/>
              </a:ext>
            </a:extLst>
          </p:cNvPr>
          <p:cNvSpPr txBox="1">
            <a:spLocks/>
          </p:cNvSpPr>
          <p:nvPr/>
        </p:nvSpPr>
        <p:spPr>
          <a:xfrm>
            <a:off x="916806" y="599626"/>
            <a:ext cx="10983401" cy="56587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To understand and visualize the sentiments for PayPal mobile payment, the below code is used. It displays the sentiments in five categories: “Very Positive”, “Positive”, “Neutral”, “Very Negative”, “Negative”.</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920827E4-85B2-495D-9BBC-B859E456A8B8}"/>
              </a:ext>
            </a:extLst>
          </p:cNvPr>
          <p:cNvPicPr>
            <a:picLocks noChangeAspect="1"/>
          </p:cNvPicPr>
          <p:nvPr/>
        </p:nvPicPr>
        <p:blipFill>
          <a:blip r:embed="rId2"/>
          <a:stretch>
            <a:fillRect/>
          </a:stretch>
        </p:blipFill>
        <p:spPr>
          <a:xfrm>
            <a:off x="1049152" y="2174515"/>
            <a:ext cx="9663721" cy="3841274"/>
          </a:xfrm>
          <a:prstGeom prst="rect">
            <a:avLst/>
          </a:prstGeom>
        </p:spPr>
      </p:pic>
      <p:sp>
        <p:nvSpPr>
          <p:cNvPr id="10" name="Title 1">
            <a:extLst>
              <a:ext uri="{FF2B5EF4-FFF2-40B4-BE49-F238E27FC236}">
                <a16:creationId xmlns:a16="http://schemas.microsoft.com/office/drawing/2014/main" id="{EDD327FA-C077-48BE-B575-F4142E3A87DB}"/>
              </a:ext>
            </a:extLst>
          </p:cNvPr>
          <p:cNvSpPr txBox="1">
            <a:spLocks/>
          </p:cNvSpPr>
          <p:nvPr/>
        </p:nvSpPr>
        <p:spPr>
          <a:xfrm>
            <a:off x="851812" y="309205"/>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Sentiments for Google Pay</a:t>
            </a:r>
          </a:p>
          <a:p>
            <a:endParaRPr lang="en-US" altLang="en-US" sz="4800" dirty="0">
              <a:solidFill>
                <a:srgbClr val="000000"/>
              </a:solidFill>
            </a:endParaRPr>
          </a:p>
        </p:txBody>
      </p:sp>
    </p:spTree>
    <p:extLst>
      <p:ext uri="{BB962C8B-B14F-4D97-AF65-F5344CB8AC3E}">
        <p14:creationId xmlns:p14="http://schemas.microsoft.com/office/powerpoint/2010/main" val="10083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618593"/>
            <a:ext cx="10983401" cy="47480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how frequently the positive and negative terms are used for Google Pay, we used code and created a bar chart showing positive and negative sentiments frequency. </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9" name="Picture 8">
            <a:extLst>
              <a:ext uri="{FF2B5EF4-FFF2-40B4-BE49-F238E27FC236}">
                <a16:creationId xmlns:a16="http://schemas.microsoft.com/office/drawing/2014/main" id="{F63F602C-461D-42C2-A5C8-F3ED6BFD3481}"/>
              </a:ext>
            </a:extLst>
          </p:cNvPr>
          <p:cNvPicPr>
            <a:picLocks noChangeAspect="1"/>
          </p:cNvPicPr>
          <p:nvPr/>
        </p:nvPicPr>
        <p:blipFill>
          <a:blip r:embed="rId2"/>
          <a:stretch>
            <a:fillRect/>
          </a:stretch>
        </p:blipFill>
        <p:spPr>
          <a:xfrm>
            <a:off x="1036408" y="2331294"/>
            <a:ext cx="10983400" cy="1916203"/>
          </a:xfrm>
          <a:prstGeom prst="rect">
            <a:avLst/>
          </a:prstGeom>
        </p:spPr>
      </p:pic>
      <p:sp>
        <p:nvSpPr>
          <p:cNvPr id="10" name="Title 1">
            <a:extLst>
              <a:ext uri="{FF2B5EF4-FFF2-40B4-BE49-F238E27FC236}">
                <a16:creationId xmlns:a16="http://schemas.microsoft.com/office/drawing/2014/main" id="{627F5967-59C9-47BE-A7F9-830D38B23A21}"/>
              </a:ext>
            </a:extLst>
          </p:cNvPr>
          <p:cNvSpPr txBox="1">
            <a:spLocks/>
          </p:cNvSpPr>
          <p:nvPr/>
        </p:nvSpPr>
        <p:spPr>
          <a:xfrm>
            <a:off x="856647" y="141040"/>
            <a:ext cx="10820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most frequent positive and negative sentiments expressed for Google Pay and the Word Cloud </a:t>
            </a:r>
          </a:p>
          <a:p>
            <a:endParaRPr lang="en-US" altLang="en-US" sz="4800" dirty="0">
              <a:solidFill>
                <a:srgbClr val="000000"/>
              </a:solidFill>
            </a:endParaRPr>
          </a:p>
        </p:txBody>
      </p:sp>
      <p:sp>
        <p:nvSpPr>
          <p:cNvPr id="6" name="Content Placeholder 2">
            <a:extLst>
              <a:ext uri="{FF2B5EF4-FFF2-40B4-BE49-F238E27FC236}">
                <a16:creationId xmlns:a16="http://schemas.microsoft.com/office/drawing/2014/main" id="{0AA7A044-27B8-4484-9999-566EF06ADCB5}"/>
              </a:ext>
            </a:extLst>
          </p:cNvPr>
          <p:cNvSpPr txBox="1">
            <a:spLocks/>
          </p:cNvSpPr>
          <p:nvPr/>
        </p:nvSpPr>
        <p:spPr>
          <a:xfrm>
            <a:off x="940869" y="4349354"/>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Code for word cloud classifying sentiments into positive and negative.</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r>
              <a:rPr lang="en-US" sz="1800" dirty="0">
                <a:solidFill>
                  <a:srgbClr val="000000"/>
                </a:solidFill>
              </a:rPr>
              <a:t>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1FD597CB-88BE-4BBE-951B-DA840ED38200}"/>
              </a:ext>
            </a:extLst>
          </p:cNvPr>
          <p:cNvPicPr>
            <a:picLocks noChangeAspect="1"/>
          </p:cNvPicPr>
          <p:nvPr/>
        </p:nvPicPr>
        <p:blipFill>
          <a:blip r:embed="rId3"/>
          <a:stretch>
            <a:fillRect/>
          </a:stretch>
        </p:blipFill>
        <p:spPr>
          <a:xfrm>
            <a:off x="1036408" y="4953889"/>
            <a:ext cx="6546433" cy="982579"/>
          </a:xfrm>
          <a:prstGeom prst="rect">
            <a:avLst/>
          </a:prstGeom>
        </p:spPr>
      </p:pic>
    </p:spTree>
    <p:extLst>
      <p:ext uri="{BB962C8B-B14F-4D97-AF65-F5344CB8AC3E}">
        <p14:creationId xmlns:p14="http://schemas.microsoft.com/office/powerpoint/2010/main" val="1063845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1D1F65-CF6F-43E8-B0F7-0D58EBF49409}"/>
              </a:ext>
            </a:extLst>
          </p:cNvPr>
          <p:cNvSpPr txBox="1">
            <a:spLocks/>
          </p:cNvSpPr>
          <p:nvPr/>
        </p:nvSpPr>
        <p:spPr>
          <a:xfrm>
            <a:off x="0" y="359962"/>
            <a:ext cx="4475747" cy="120782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AD3F394B-9112-48BE-B5B0-E2FA6A57CB8E}"/>
              </a:ext>
            </a:extLst>
          </p:cNvPr>
          <p:cNvSpPr txBox="1">
            <a:spLocks/>
          </p:cNvSpPr>
          <p:nvPr/>
        </p:nvSpPr>
        <p:spPr>
          <a:xfrm>
            <a:off x="0" y="3056503"/>
            <a:ext cx="4184944"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Tweets by Sentiment (Very Negative, Negative, Neutral, Positive, Very Positive)</a:t>
            </a:r>
          </a:p>
        </p:txBody>
      </p:sp>
      <p:pic>
        <p:nvPicPr>
          <p:cNvPr id="4" name="Picture 3">
            <a:extLst>
              <a:ext uri="{FF2B5EF4-FFF2-40B4-BE49-F238E27FC236}">
                <a16:creationId xmlns:a16="http://schemas.microsoft.com/office/drawing/2014/main" id="{91B4A0E2-2B24-4B04-A261-96F9DA4D2249}"/>
              </a:ext>
            </a:extLst>
          </p:cNvPr>
          <p:cNvPicPr>
            <a:picLocks noChangeAspect="1"/>
          </p:cNvPicPr>
          <p:nvPr/>
        </p:nvPicPr>
        <p:blipFill>
          <a:blip r:embed="rId3"/>
          <a:stretch>
            <a:fillRect/>
          </a:stretch>
        </p:blipFill>
        <p:spPr>
          <a:xfrm>
            <a:off x="4686347" y="683041"/>
            <a:ext cx="7336887" cy="5340822"/>
          </a:xfrm>
          <a:prstGeom prst="rect">
            <a:avLst/>
          </a:prstGeom>
        </p:spPr>
      </p:pic>
      <p:sp>
        <p:nvSpPr>
          <p:cNvPr id="11" name="TextBox 10">
            <a:extLst>
              <a:ext uri="{FF2B5EF4-FFF2-40B4-BE49-F238E27FC236}">
                <a16:creationId xmlns:a16="http://schemas.microsoft.com/office/drawing/2014/main" id="{7C7B75BD-BA2F-4C1B-9AAF-CB47E95F94DF}"/>
              </a:ext>
            </a:extLst>
          </p:cNvPr>
          <p:cNvSpPr txBox="1"/>
          <p:nvPr/>
        </p:nvSpPr>
        <p:spPr>
          <a:xfrm>
            <a:off x="8190186" y="5996988"/>
            <a:ext cx="953814" cy="369332"/>
          </a:xfrm>
          <a:prstGeom prst="rect">
            <a:avLst/>
          </a:prstGeom>
          <a:noFill/>
        </p:spPr>
        <p:txBody>
          <a:bodyPr wrap="square">
            <a:spAutoFit/>
          </a:bodyPr>
          <a:lstStyle/>
          <a:p>
            <a:r>
              <a:rPr lang="en-US" dirty="0"/>
              <a:t>Figure 6</a:t>
            </a:r>
          </a:p>
        </p:txBody>
      </p:sp>
    </p:spTree>
    <p:extLst>
      <p:ext uri="{BB962C8B-B14F-4D97-AF65-F5344CB8AC3E}">
        <p14:creationId xmlns:p14="http://schemas.microsoft.com/office/powerpoint/2010/main" val="1818753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F0DBDC97-3415-4C95-A7E9-D9FD90BA627B}"/>
              </a:ext>
            </a:extLst>
          </p:cNvPr>
          <p:cNvSpPr txBox="1">
            <a:spLocks/>
          </p:cNvSpPr>
          <p:nvPr/>
        </p:nvSpPr>
        <p:spPr>
          <a:xfrm>
            <a:off x="1" y="3049497"/>
            <a:ext cx="4475746"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negative words used for Google Pay </a:t>
            </a:r>
          </a:p>
          <a:p>
            <a:pPr marL="342900" indent="-342900">
              <a:spcAft>
                <a:spcPts val="600"/>
              </a:spcAft>
              <a:buFont typeface="Wingdings" panose="05000000000000000000" pitchFamily="2" charset="2"/>
              <a:buChar char="q"/>
            </a:pPr>
            <a:endParaRPr lang="en-US" sz="2400" dirty="0">
              <a:solidFill>
                <a:srgbClr val="FFFFFF"/>
              </a:solidFill>
            </a:endParaRPr>
          </a:p>
        </p:txBody>
      </p:sp>
      <p:sp>
        <p:nvSpPr>
          <p:cNvPr id="17" name="Title 1">
            <a:extLst>
              <a:ext uri="{FF2B5EF4-FFF2-40B4-BE49-F238E27FC236}">
                <a16:creationId xmlns:a16="http://schemas.microsoft.com/office/drawing/2014/main" id="{588B73E5-A976-431D-B8A2-72142E60ED19}"/>
              </a:ext>
            </a:extLst>
          </p:cNvPr>
          <p:cNvSpPr txBox="1">
            <a:spLocks/>
          </p:cNvSpPr>
          <p:nvPr/>
        </p:nvSpPr>
        <p:spPr>
          <a:xfrm>
            <a:off x="0" y="3451315"/>
            <a:ext cx="4408578"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Positive words used for Google Pay </a:t>
            </a:r>
          </a:p>
        </p:txBody>
      </p:sp>
      <p:sp>
        <p:nvSpPr>
          <p:cNvPr id="11" name="Title 1">
            <a:extLst>
              <a:ext uri="{FF2B5EF4-FFF2-40B4-BE49-F238E27FC236}">
                <a16:creationId xmlns:a16="http://schemas.microsoft.com/office/drawing/2014/main" id="{6B0E69A2-A2E1-497A-A47C-8BDD7534E508}"/>
              </a:ext>
            </a:extLst>
          </p:cNvPr>
          <p:cNvSpPr txBox="1">
            <a:spLocks/>
          </p:cNvSpPr>
          <p:nvPr/>
        </p:nvSpPr>
        <p:spPr>
          <a:xfrm>
            <a:off x="54509" y="278341"/>
            <a:ext cx="4475747" cy="121900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pic>
        <p:nvPicPr>
          <p:cNvPr id="3" name="Picture 2">
            <a:extLst>
              <a:ext uri="{FF2B5EF4-FFF2-40B4-BE49-F238E27FC236}">
                <a16:creationId xmlns:a16="http://schemas.microsoft.com/office/drawing/2014/main" id="{ADB4DB37-3FAB-434F-B1DC-006B31E26360}"/>
              </a:ext>
            </a:extLst>
          </p:cNvPr>
          <p:cNvPicPr>
            <a:picLocks noChangeAspect="1"/>
          </p:cNvPicPr>
          <p:nvPr/>
        </p:nvPicPr>
        <p:blipFill>
          <a:blip r:embed="rId3"/>
          <a:stretch>
            <a:fillRect/>
          </a:stretch>
        </p:blipFill>
        <p:spPr>
          <a:xfrm>
            <a:off x="4648759" y="880957"/>
            <a:ext cx="7160365" cy="5014381"/>
          </a:xfrm>
          <a:prstGeom prst="rect">
            <a:avLst/>
          </a:prstGeom>
        </p:spPr>
      </p:pic>
      <p:sp>
        <p:nvSpPr>
          <p:cNvPr id="13" name="TextBox 12">
            <a:extLst>
              <a:ext uri="{FF2B5EF4-FFF2-40B4-BE49-F238E27FC236}">
                <a16:creationId xmlns:a16="http://schemas.microsoft.com/office/drawing/2014/main" id="{BC88583F-50A4-487A-8D5B-5F2A29F24036}"/>
              </a:ext>
            </a:extLst>
          </p:cNvPr>
          <p:cNvSpPr txBox="1"/>
          <p:nvPr/>
        </p:nvSpPr>
        <p:spPr>
          <a:xfrm>
            <a:off x="8190186" y="5996988"/>
            <a:ext cx="953814" cy="369332"/>
          </a:xfrm>
          <a:prstGeom prst="rect">
            <a:avLst/>
          </a:prstGeom>
          <a:noFill/>
        </p:spPr>
        <p:txBody>
          <a:bodyPr wrap="square">
            <a:spAutoFit/>
          </a:bodyPr>
          <a:lstStyle/>
          <a:p>
            <a:r>
              <a:rPr lang="en-US" dirty="0"/>
              <a:t>Figure 7</a:t>
            </a:r>
          </a:p>
        </p:txBody>
      </p:sp>
    </p:spTree>
    <p:extLst>
      <p:ext uri="{BB962C8B-B14F-4D97-AF65-F5344CB8AC3E}">
        <p14:creationId xmlns:p14="http://schemas.microsoft.com/office/powerpoint/2010/main" val="671749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AD2BB7E6-F3B5-4EB4-BF93-04365F6FF553}"/>
              </a:ext>
            </a:extLst>
          </p:cNvPr>
          <p:cNvSpPr txBox="1">
            <a:spLocks/>
          </p:cNvSpPr>
          <p:nvPr/>
        </p:nvSpPr>
        <p:spPr>
          <a:xfrm>
            <a:off x="0" y="3050994"/>
            <a:ext cx="4263571"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Word Cloud with negative and positive words for Google Pay</a:t>
            </a:r>
          </a:p>
        </p:txBody>
      </p:sp>
      <p:sp>
        <p:nvSpPr>
          <p:cNvPr id="11" name="Title 1">
            <a:extLst>
              <a:ext uri="{FF2B5EF4-FFF2-40B4-BE49-F238E27FC236}">
                <a16:creationId xmlns:a16="http://schemas.microsoft.com/office/drawing/2014/main" id="{6E3D1E4E-5E96-488A-9C2A-0BD297BB1626}"/>
              </a:ext>
            </a:extLst>
          </p:cNvPr>
          <p:cNvSpPr txBox="1">
            <a:spLocks/>
          </p:cNvSpPr>
          <p:nvPr/>
        </p:nvSpPr>
        <p:spPr>
          <a:xfrm>
            <a:off x="54509" y="247786"/>
            <a:ext cx="4475747" cy="1263017"/>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pic>
        <p:nvPicPr>
          <p:cNvPr id="5" name="Picture 4">
            <a:extLst>
              <a:ext uri="{FF2B5EF4-FFF2-40B4-BE49-F238E27FC236}">
                <a16:creationId xmlns:a16="http://schemas.microsoft.com/office/drawing/2014/main" id="{54763409-9EB9-4EF2-BBE6-234F2323D0D1}"/>
              </a:ext>
            </a:extLst>
          </p:cNvPr>
          <p:cNvPicPr>
            <a:picLocks noChangeAspect="1"/>
          </p:cNvPicPr>
          <p:nvPr/>
        </p:nvPicPr>
        <p:blipFill>
          <a:blip r:embed="rId3"/>
          <a:stretch>
            <a:fillRect/>
          </a:stretch>
        </p:blipFill>
        <p:spPr>
          <a:xfrm>
            <a:off x="4770593" y="0"/>
            <a:ext cx="6213749" cy="6267827"/>
          </a:xfrm>
          <a:prstGeom prst="rect">
            <a:avLst/>
          </a:prstGeom>
        </p:spPr>
      </p:pic>
      <p:sp>
        <p:nvSpPr>
          <p:cNvPr id="13" name="TextBox 12">
            <a:extLst>
              <a:ext uri="{FF2B5EF4-FFF2-40B4-BE49-F238E27FC236}">
                <a16:creationId xmlns:a16="http://schemas.microsoft.com/office/drawing/2014/main" id="{C3C93696-F7D2-4AF2-96EF-55EA71B6361A}"/>
              </a:ext>
            </a:extLst>
          </p:cNvPr>
          <p:cNvSpPr txBox="1"/>
          <p:nvPr/>
        </p:nvSpPr>
        <p:spPr>
          <a:xfrm>
            <a:off x="10348886" y="5845564"/>
            <a:ext cx="953814" cy="369332"/>
          </a:xfrm>
          <a:prstGeom prst="rect">
            <a:avLst/>
          </a:prstGeom>
          <a:noFill/>
        </p:spPr>
        <p:txBody>
          <a:bodyPr wrap="square">
            <a:spAutoFit/>
          </a:bodyPr>
          <a:lstStyle/>
          <a:p>
            <a:r>
              <a:rPr lang="en-US" dirty="0"/>
              <a:t>Figure 8</a:t>
            </a:r>
          </a:p>
        </p:txBody>
      </p:sp>
    </p:spTree>
    <p:extLst>
      <p:ext uri="{BB962C8B-B14F-4D97-AF65-F5344CB8AC3E}">
        <p14:creationId xmlns:p14="http://schemas.microsoft.com/office/powerpoint/2010/main" val="866467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529722" y="244773"/>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Google Pay - Model Results</a:t>
            </a:r>
          </a:p>
          <a:p>
            <a:r>
              <a:rPr lang="en-US" sz="2800" dirty="0"/>
              <a:t>Sentiment Analysis for Google Pay</a:t>
            </a:r>
            <a:r>
              <a:rPr lang="en-US" dirty="0"/>
              <a:t>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46842" y="1518613"/>
            <a:ext cx="11719034" cy="466928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dirty="0"/>
          </a:p>
          <a:p>
            <a:pPr>
              <a:spcBef>
                <a:spcPct val="0"/>
              </a:spcBef>
              <a:buFont typeface="Wingdings" panose="05000000000000000000" pitchFamily="2" charset="2"/>
              <a:buChar char="q"/>
            </a:pPr>
            <a:r>
              <a:rPr lang="en-US" sz="1800" dirty="0"/>
              <a:t> People exhibited more positive sentiments as compared to the negative and neutral sentiments. Collectively, number of “very positive” and “positive” tweets are more than other sentiments. The number of neutral sentiments is also significant (second highest).</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negative sentiments are “issue", “stuck", “fraud", “problem", “failed“.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positive sentiments are “easier", “available", “record", “like", “free“.</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negative words are more in number than positive words in the Word Cloud.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A few more frequent negative words such as “stuck”, “inconsistent”, “fraud”, “annoying” are used in the tweets to show anger or complaints against Google Pay.</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Other than all the positive and negative words, people also used some other words in relation to Google Pay, they are - India, tickets, and other places to visit such as goa. </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189307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1A2E1C6-6BA4-4301-A5A7-D9F8C1B5C588}"/>
              </a:ext>
            </a:extLst>
          </p:cNvPr>
          <p:cNvGraphicFramePr>
            <a:graphicFrameLocks noGrp="1"/>
          </p:cNvGraphicFramePr>
          <p:nvPr>
            <p:extLst>
              <p:ext uri="{D42A27DB-BD31-4B8C-83A1-F6EECF244321}">
                <p14:modId xmlns:p14="http://schemas.microsoft.com/office/powerpoint/2010/main" val="406586563"/>
              </p:ext>
            </p:extLst>
          </p:nvPr>
        </p:nvGraphicFramePr>
        <p:xfrm>
          <a:off x="0" y="1213205"/>
          <a:ext cx="12192000" cy="5578606"/>
        </p:xfrm>
        <a:graphic>
          <a:graphicData uri="http://schemas.openxmlformats.org/drawingml/2006/table">
            <a:tbl>
              <a:tblPr firstRow="1" bandRow="1">
                <a:tableStyleId>{5C22544A-7EE6-4342-B048-85BDC9FD1C3A}</a:tableStyleId>
              </a:tblPr>
              <a:tblGrid>
                <a:gridCol w="2146174">
                  <a:extLst>
                    <a:ext uri="{9D8B030D-6E8A-4147-A177-3AD203B41FA5}">
                      <a16:colId xmlns:a16="http://schemas.microsoft.com/office/drawing/2014/main" val="1420751409"/>
                    </a:ext>
                  </a:extLst>
                </a:gridCol>
                <a:gridCol w="5444073">
                  <a:extLst>
                    <a:ext uri="{9D8B030D-6E8A-4147-A177-3AD203B41FA5}">
                      <a16:colId xmlns:a16="http://schemas.microsoft.com/office/drawing/2014/main" val="2320271582"/>
                    </a:ext>
                  </a:extLst>
                </a:gridCol>
                <a:gridCol w="4601753">
                  <a:extLst>
                    <a:ext uri="{9D8B030D-6E8A-4147-A177-3AD203B41FA5}">
                      <a16:colId xmlns:a16="http://schemas.microsoft.com/office/drawing/2014/main" val="1727775347"/>
                    </a:ext>
                  </a:extLst>
                </a:gridCol>
              </a:tblGrid>
              <a:tr h="342506">
                <a:tc>
                  <a:txBody>
                    <a:bodyPr/>
                    <a:lstStyle/>
                    <a:p>
                      <a:r>
                        <a:rPr lang="en-US" sz="1600" dirty="0"/>
                        <a:t>Comparison Criteria </a:t>
                      </a:r>
                    </a:p>
                  </a:txBody>
                  <a:tcPr/>
                </a:tc>
                <a:tc>
                  <a:txBody>
                    <a:bodyPr/>
                    <a:lstStyle/>
                    <a:p>
                      <a:r>
                        <a:rPr lang="en-US" sz="1600" dirty="0"/>
                        <a:t>PayPal</a:t>
                      </a:r>
                    </a:p>
                  </a:txBody>
                  <a:tcPr/>
                </a:tc>
                <a:tc>
                  <a:txBody>
                    <a:bodyPr/>
                    <a:lstStyle/>
                    <a:p>
                      <a:r>
                        <a:rPr lang="en-US" sz="1600" dirty="0"/>
                        <a:t>Google Pay</a:t>
                      </a:r>
                    </a:p>
                  </a:txBody>
                  <a:tcPr/>
                </a:tc>
                <a:extLst>
                  <a:ext uri="{0D108BD9-81ED-4DB2-BD59-A6C34878D82A}">
                    <a16:rowId xmlns:a16="http://schemas.microsoft.com/office/drawing/2014/main" val="3741698834"/>
                  </a:ext>
                </a:extLst>
              </a:tr>
              <a:tr h="1089794">
                <a:tc>
                  <a:txBody>
                    <a:bodyPr/>
                    <a:lstStyle/>
                    <a:p>
                      <a:r>
                        <a:rPr lang="en-US" sz="1600" b="1" dirty="0">
                          <a:solidFill>
                            <a:schemeClr val="tx1">
                              <a:lumMod val="75000"/>
                              <a:lumOff val="25000"/>
                            </a:schemeClr>
                          </a:solidFill>
                        </a:rPr>
                        <a:t>1. Primary service – value proposition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lumMod val="75000"/>
                              <a:lumOff val="25000"/>
                            </a:schemeClr>
                          </a:solidFill>
                        </a:rPr>
                        <a:t>PayPal</a:t>
                      </a:r>
                      <a:r>
                        <a:rPr lang="en-US" sz="1600" dirty="0">
                          <a:solidFill>
                            <a:schemeClr val="tx1">
                              <a:lumMod val="75000"/>
                              <a:lumOff val="25000"/>
                            </a:schemeClr>
                          </a:solidFill>
                        </a:rPr>
                        <a:t> services enable  companies and individuals to</a:t>
                      </a:r>
                      <a:r>
                        <a:rPr lang="en-US" sz="1600" b="0" i="0" kern="1200" dirty="0">
                          <a:solidFill>
                            <a:schemeClr val="tx1">
                              <a:lumMod val="75000"/>
                              <a:lumOff val="25000"/>
                            </a:schemeClr>
                          </a:solidFill>
                          <a:effectLst/>
                          <a:latin typeface="+mn-lt"/>
                          <a:ea typeface="+mn-ea"/>
                          <a:cs typeface="+mn-cs"/>
                        </a:rPr>
                        <a:t> send money and to accept payments without revealing any financial details.</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 </a:t>
                      </a:r>
                      <a:r>
                        <a:rPr lang="en-US" sz="1600" b="0" i="0" kern="1200" dirty="0">
                          <a:solidFill>
                            <a:schemeClr val="tx1">
                              <a:lumMod val="75000"/>
                              <a:lumOff val="25000"/>
                            </a:schemeClr>
                          </a:solidFill>
                          <a:effectLst/>
                          <a:latin typeface="+mn-lt"/>
                          <a:ea typeface="+mn-ea"/>
                          <a:cs typeface="+mn-cs"/>
                        </a:rPr>
                        <a:t>is mostly used for making purchases at thousands of online stores and businesses.</a:t>
                      </a:r>
                      <a:endParaRPr lang="en-US" sz="1600" dirty="0">
                        <a:solidFill>
                          <a:schemeClr val="tx1">
                            <a:lumMod val="75000"/>
                            <a:lumOff val="25000"/>
                          </a:schemeClr>
                        </a:solidFill>
                      </a:endParaRPr>
                    </a:p>
                  </a:txBody>
                  <a:tcPr/>
                </a:tc>
                <a:extLst>
                  <a:ext uri="{0D108BD9-81ED-4DB2-BD59-A6C34878D82A}">
                    <a16:rowId xmlns:a16="http://schemas.microsoft.com/office/drawing/2014/main" val="3819960403"/>
                  </a:ext>
                </a:extLst>
              </a:tr>
              <a:tr h="1089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2. Market share by top websites</a:t>
                      </a:r>
                    </a:p>
                    <a:p>
                      <a:endParaRPr lang="en-US" sz="1600" dirty="0">
                        <a:solidFill>
                          <a:schemeClr val="tx1">
                            <a:lumMod val="75000"/>
                            <a:lumOff val="2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is leading in Top 10K Sites, Top 100K Sites, Top 1M Sites and The Entire Web. Total number of w</a:t>
                      </a:r>
                      <a:r>
                        <a:rPr lang="en-US" sz="1600" dirty="0">
                          <a:solidFill>
                            <a:schemeClr val="tx1">
                              <a:lumMod val="75000"/>
                              <a:lumOff val="25000"/>
                            </a:schemeClr>
                          </a:solidFill>
                        </a:rPr>
                        <a:t>ebsites using PayPal - </a:t>
                      </a:r>
                      <a:r>
                        <a:rPr lang="en-US" sz="1600" b="0" i="0" kern="1200" dirty="0">
                          <a:solidFill>
                            <a:schemeClr val="tx1">
                              <a:lumMod val="75000"/>
                              <a:lumOff val="25000"/>
                            </a:schemeClr>
                          </a:solidFill>
                          <a:effectLst/>
                          <a:latin typeface="+mn-lt"/>
                          <a:ea typeface="+mn-ea"/>
                          <a:cs typeface="+mn-cs"/>
                        </a:rPr>
                        <a:t>1,322,386</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tc>
                  <a:txBody>
                    <a:bodyPr/>
                    <a:lstStyle/>
                    <a:p>
                      <a:r>
                        <a:rPr lang="en-US" sz="1600" b="0" i="0" kern="1200" dirty="0">
                          <a:solidFill>
                            <a:schemeClr val="tx1">
                              <a:lumMod val="75000"/>
                              <a:lumOff val="25000"/>
                            </a:schemeClr>
                          </a:solidFill>
                          <a:effectLst/>
                          <a:latin typeface="+mn-lt"/>
                          <a:ea typeface="+mn-ea"/>
                          <a:cs typeface="+mn-cs"/>
                        </a:rPr>
                        <a:t>Despite its recent growth, </a:t>
                      </a:r>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is still behind PayPal in all market share segments. Total number of w</a:t>
                      </a:r>
                      <a:r>
                        <a:rPr lang="en-US" sz="1600" dirty="0">
                          <a:solidFill>
                            <a:schemeClr val="tx1">
                              <a:lumMod val="75000"/>
                              <a:lumOff val="25000"/>
                            </a:schemeClr>
                          </a:solidFill>
                        </a:rPr>
                        <a:t>ebsites using Google Pay - </a:t>
                      </a:r>
                      <a:r>
                        <a:rPr lang="en-US" sz="1600" b="0" i="0" kern="1200" dirty="0">
                          <a:solidFill>
                            <a:schemeClr val="tx1">
                              <a:lumMod val="75000"/>
                              <a:lumOff val="25000"/>
                            </a:schemeClr>
                          </a:solidFill>
                          <a:effectLst/>
                          <a:latin typeface="+mn-lt"/>
                          <a:ea typeface="+mn-ea"/>
                          <a:cs typeface="+mn-cs"/>
                        </a:rPr>
                        <a:t>63,748</a:t>
                      </a:r>
                      <a:endParaRPr lang="en-US" sz="1600" dirty="0">
                        <a:solidFill>
                          <a:schemeClr val="tx1">
                            <a:lumMod val="75000"/>
                            <a:lumOff val="25000"/>
                          </a:schemeClr>
                        </a:solidFill>
                      </a:endParaRPr>
                    </a:p>
                  </a:txBody>
                  <a:tcPr/>
                </a:tc>
                <a:extLst>
                  <a:ext uri="{0D108BD9-81ED-4DB2-BD59-A6C34878D82A}">
                    <a16:rowId xmlns:a16="http://schemas.microsoft.com/office/drawing/2014/main" val="392429336"/>
                  </a:ext>
                </a:extLst>
              </a:tr>
              <a:tr h="932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3. Websites categories</a:t>
                      </a: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has better usage coverage in more website categories. Including Computers Electronics &amp; Technology, Lifestyle, Arts &amp; Entertainment, Games and 20 other categories.</a:t>
                      </a:r>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hasn't got a lead over PayPal in any website category.</a:t>
                      </a:r>
                      <a:endParaRPr lang="en-US" sz="1600" dirty="0">
                        <a:solidFill>
                          <a:schemeClr val="tx1">
                            <a:lumMod val="75000"/>
                            <a:lumOff val="25000"/>
                          </a:schemeClr>
                        </a:solidFill>
                      </a:endParaRPr>
                    </a:p>
                  </a:txBody>
                  <a:tcPr/>
                </a:tc>
                <a:extLst>
                  <a:ext uri="{0D108BD9-81ED-4DB2-BD59-A6C34878D82A}">
                    <a16:rowId xmlns:a16="http://schemas.microsoft.com/office/drawing/2014/main" val="1357710265"/>
                  </a:ext>
                </a:extLst>
              </a:tr>
              <a:tr h="591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4. Geography</a:t>
                      </a: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is leading in most countries, including United States, United Kingdom, Germany, France and 158 other countries.</a:t>
                      </a:r>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hasn't got a lead over PayPal in any country.</a:t>
                      </a:r>
                      <a:endParaRPr lang="en-US" sz="1600" dirty="0">
                        <a:solidFill>
                          <a:schemeClr val="tx1">
                            <a:lumMod val="75000"/>
                            <a:lumOff val="25000"/>
                          </a:schemeClr>
                        </a:solidFill>
                      </a:endParaRPr>
                    </a:p>
                  </a:txBody>
                  <a:tcPr/>
                </a:tc>
                <a:extLst>
                  <a:ext uri="{0D108BD9-81ED-4DB2-BD59-A6C34878D82A}">
                    <a16:rowId xmlns:a16="http://schemas.microsoft.com/office/drawing/2014/main" val="2649625093"/>
                  </a:ext>
                </a:extLst>
              </a:tr>
              <a:tr h="840698">
                <a:tc>
                  <a:txBody>
                    <a:bodyPr/>
                    <a:lstStyle/>
                    <a:p>
                      <a:r>
                        <a:rPr lang="en-US" sz="1600" b="1" dirty="0">
                          <a:solidFill>
                            <a:schemeClr val="tx1">
                              <a:lumMod val="75000"/>
                              <a:lumOff val="25000"/>
                            </a:schemeClr>
                          </a:solidFill>
                        </a:rPr>
                        <a:t>5. Number of active users worldwide </a:t>
                      </a: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has 361 million active user accounts. </a:t>
                      </a:r>
                      <a:endParaRPr lang="en-US" sz="1600" dirty="0">
                        <a:solidFill>
                          <a:schemeClr val="tx1">
                            <a:lumMod val="75000"/>
                            <a:lumOff val="2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Google Pay </a:t>
                      </a:r>
                      <a:r>
                        <a:rPr lang="en-US" sz="1600" b="0" i="0" kern="1200" dirty="0">
                          <a:solidFill>
                            <a:schemeClr val="tx1">
                              <a:lumMod val="75000"/>
                              <a:lumOff val="25000"/>
                            </a:schemeClr>
                          </a:solidFill>
                          <a:effectLst/>
                          <a:latin typeface="+mn-lt"/>
                          <a:ea typeface="+mn-ea"/>
                          <a:cs typeface="+mn-cs"/>
                        </a:rPr>
                        <a:t>is expected to reach 100 million user accounts in 2020. </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extLst>
                  <a:ext uri="{0D108BD9-81ED-4DB2-BD59-A6C34878D82A}">
                    <a16:rowId xmlns:a16="http://schemas.microsoft.com/office/drawing/2014/main" val="1538226784"/>
                  </a:ext>
                </a:extLst>
              </a:tr>
              <a:tr h="691879">
                <a:tc>
                  <a:txBody>
                    <a:bodyPr/>
                    <a:lstStyle/>
                    <a:p>
                      <a:r>
                        <a:rPr lang="en-US" sz="1600" b="1" dirty="0">
                          <a:solidFill>
                            <a:schemeClr val="accent2">
                              <a:lumMod val="50000"/>
                            </a:schemeClr>
                          </a:solidFill>
                        </a:rPr>
                        <a:t>6. Mobile payment priority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lumMod val="50000"/>
                            </a:schemeClr>
                          </a:solidFill>
                        </a:rPr>
                        <a:t>PayPal</a:t>
                      </a:r>
                      <a:r>
                        <a:rPr lang="en-US" sz="1600" dirty="0">
                          <a:solidFill>
                            <a:schemeClr val="accent2">
                              <a:lumMod val="50000"/>
                            </a:schemeClr>
                          </a:solidFill>
                        </a:rPr>
                        <a:t> is not one of the top priorities for mobile payments. </a:t>
                      </a:r>
                    </a:p>
                  </a:txBody>
                  <a:tcPr/>
                </a:tc>
                <a:tc>
                  <a:txBody>
                    <a:bodyPr/>
                    <a:lstStyle/>
                    <a:p>
                      <a:r>
                        <a:rPr lang="en-US" sz="1600" b="1" dirty="0">
                          <a:solidFill>
                            <a:schemeClr val="accent2">
                              <a:lumMod val="50000"/>
                            </a:schemeClr>
                          </a:solidFill>
                        </a:rPr>
                        <a:t>Google Pay </a:t>
                      </a:r>
                      <a:r>
                        <a:rPr lang="en-US" sz="1600" dirty="0">
                          <a:solidFill>
                            <a:schemeClr val="accent2">
                              <a:lumMod val="50000"/>
                            </a:schemeClr>
                          </a:solidFill>
                        </a:rPr>
                        <a:t>ranked as number 2 for most preferred mobile payment services. </a:t>
                      </a:r>
                    </a:p>
                  </a:txBody>
                  <a:tcPr/>
                </a:tc>
                <a:extLst>
                  <a:ext uri="{0D108BD9-81ED-4DB2-BD59-A6C34878D82A}">
                    <a16:rowId xmlns:a16="http://schemas.microsoft.com/office/drawing/2014/main" val="1958685954"/>
                  </a:ext>
                </a:extLst>
              </a:tr>
            </a:tbl>
          </a:graphicData>
        </a:graphic>
      </p:graphicFrame>
      <p:sp>
        <p:nvSpPr>
          <p:cNvPr id="3" name="Title 1">
            <a:extLst>
              <a:ext uri="{FF2B5EF4-FFF2-40B4-BE49-F238E27FC236}">
                <a16:creationId xmlns:a16="http://schemas.microsoft.com/office/drawing/2014/main" id="{9B112882-4D4F-4292-8B99-C96A55B94823}"/>
              </a:ext>
            </a:extLst>
          </p:cNvPr>
          <p:cNvSpPr txBox="1">
            <a:spLocks/>
          </p:cNvSpPr>
          <p:nvPr/>
        </p:nvSpPr>
        <p:spPr>
          <a:xfrm>
            <a:off x="75988" y="140767"/>
            <a:ext cx="12040024" cy="72566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Situation Comparison – Brand and Performance Comparison</a:t>
            </a:r>
          </a:p>
        </p:txBody>
      </p:sp>
    </p:spTree>
    <p:extLst>
      <p:ext uri="{BB962C8B-B14F-4D97-AF65-F5344CB8AC3E}">
        <p14:creationId xmlns:p14="http://schemas.microsoft.com/office/powerpoint/2010/main" val="2253590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Situation Comparison - </a:t>
            </a:r>
            <a:r>
              <a:rPr lang="en-US" sz="4800" dirty="0"/>
              <a:t>using Sentiment Analysis</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7656" y="1068294"/>
            <a:ext cx="11876689" cy="51605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a:spcBef>
                <a:spcPct val="0"/>
              </a:spcBef>
              <a:buFont typeface="Wingdings" panose="05000000000000000000" pitchFamily="2" charset="2"/>
              <a:buChar char="q"/>
            </a:pPr>
            <a:r>
              <a:rPr lang="en-US" sz="1800" dirty="0"/>
              <a:t> </a:t>
            </a:r>
            <a:r>
              <a:rPr lang="en-US" sz="1800" dirty="0">
                <a:solidFill>
                  <a:schemeClr val="tx1">
                    <a:lumMod val="85000"/>
                    <a:lumOff val="15000"/>
                  </a:schemeClr>
                </a:solidFill>
              </a:rPr>
              <a:t>For Google Pay, people exhibited more positive sentiments as compared to the negative and neutral sentiments. Collectively, number of “very positive” and “positive” tweets are more than other sentiments. The number of neutral sentiments is also significant (second highest). This pattern is quite similar to what we saw in PayPal analysis except for the frequency of negative sentiments which was significantly higher in PayPal’s case.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The top 5 terms used to express negative sentiments about Google Pay are “issue", “stuck", “fraud", “problem", “failed“. Comparatively, top negative expressions used for PayPal are stronger - "bust", “emergency", “hate", “vomiting", and “sad“.</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The top 5 terms used to express positive sentiments for Google Pay are “easier", “available", “record", “like", “free“. For PayPal, they were - “like", “reputation", “appreciated", “enough", “thank“. They are quite similar.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Just like PayPal, the number of negative words for Google Pay are more than positive words in the Word Cloud.</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As compared to PayPal, the frequency of negative emotions is significantly low for Google Pay. This shows that people are expressing more negative sentiments for PayPal compared to Google Pay.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Where for PayPal, people used crypto currency and bitcoin terms very frequently, in relation to Google Pay, they used these words frequently - India, tickets, and goa. </a:t>
            </a:r>
          </a:p>
          <a:p>
            <a:pPr>
              <a:spcBef>
                <a:spcPct val="0"/>
              </a:spcBef>
              <a:buFont typeface="Wingdings" panose="05000000000000000000" pitchFamily="2" charset="2"/>
              <a:buChar char="q"/>
            </a:pPr>
            <a:endParaRPr lang="en-US" dirty="0"/>
          </a:p>
          <a:p>
            <a:pPr>
              <a:spcBef>
                <a:spcPct val="0"/>
              </a:spcBef>
              <a:buFont typeface="Wingdings" panose="05000000000000000000" pitchFamily="2" charset="2"/>
              <a:buChar char="q"/>
            </a:pPr>
            <a:endParaRPr lang="en-US" dirty="0"/>
          </a:p>
          <a:p>
            <a:pPr marL="0" indent="0">
              <a:spcBef>
                <a:spcPct val="0"/>
              </a:spcBef>
              <a:buNone/>
            </a:pPr>
            <a:endParaRPr lang="en-US"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11084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51845" y="221334"/>
            <a:ext cx="5233946" cy="65761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Problem Statement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51845" y="1379754"/>
            <a:ext cx="11046542" cy="3908430"/>
          </a:xfrm>
          <a:prstGeom prst="rect">
            <a:avLst/>
          </a:prstGeom>
        </p:spPr>
        <p:txBody>
          <a:bodyPr>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ct val="0"/>
              </a:spcBef>
              <a:buNone/>
            </a:pPr>
            <a:r>
              <a:rPr lang="en-US" sz="7200" b="1" dirty="0"/>
              <a:t>Problem to Solve: </a:t>
            </a:r>
            <a:r>
              <a:rPr lang="en-US" sz="7200" dirty="0"/>
              <a:t>entering the mobile payment market by understanding people’s sentiments about PayPal and knowing customers’ priorities to create more relevant mobile payment service offerings. </a:t>
            </a:r>
          </a:p>
          <a:p>
            <a:pPr marL="0" indent="0">
              <a:lnSpc>
                <a:spcPct val="120000"/>
              </a:lnSpc>
              <a:spcBef>
                <a:spcPct val="0"/>
              </a:spcBef>
              <a:buNone/>
            </a:pPr>
            <a:endParaRPr lang="en-US" sz="7200" dirty="0"/>
          </a:p>
          <a:p>
            <a:pPr marL="0" indent="0">
              <a:lnSpc>
                <a:spcPct val="120000"/>
              </a:lnSpc>
              <a:spcBef>
                <a:spcPct val="0"/>
              </a:spcBef>
              <a:buNone/>
            </a:pPr>
            <a:r>
              <a:rPr lang="en-US" sz="7200" b="1" dirty="0"/>
              <a:t>Approach: </a:t>
            </a:r>
            <a:r>
              <a:rPr lang="en-US" sz="7200" dirty="0"/>
              <a:t>Social media sentiment analysis using text mining, market segmentation through cluster analysis. </a:t>
            </a:r>
          </a:p>
          <a:p>
            <a:pPr marL="0" marR="0" indent="0">
              <a:lnSpc>
                <a:spcPct val="120000"/>
              </a:lnSpc>
              <a:spcBef>
                <a:spcPts val="0"/>
              </a:spcBef>
              <a:spcAft>
                <a:spcPts val="0"/>
              </a:spcAft>
              <a:buNone/>
            </a:pPr>
            <a:endParaRPr lang="en-US" sz="7200" dirty="0"/>
          </a:p>
          <a:p>
            <a:pPr marL="0" marR="0" indent="0">
              <a:lnSpc>
                <a:spcPct val="120000"/>
              </a:lnSpc>
              <a:spcBef>
                <a:spcPts val="0"/>
              </a:spcBef>
              <a:spcAft>
                <a:spcPts val="0"/>
              </a:spcAft>
              <a:buNone/>
            </a:pPr>
            <a:r>
              <a:rPr lang="en-US" sz="7200" b="1" dirty="0"/>
              <a:t>Success Criteria: </a:t>
            </a:r>
            <a:r>
              <a:rPr lang="en-US" sz="7200" dirty="0">
                <a:effectLst/>
                <a:ea typeface="Times New Roman" panose="02020603050405020304" pitchFamily="18" charset="0"/>
                <a:cs typeface="Times New Roman" panose="02020603050405020304" pitchFamily="18" charset="0"/>
              </a:rPr>
              <a:t>Long term: Increase PayPal’s </a:t>
            </a:r>
            <a:r>
              <a:rPr lang="en-US" sz="7200" dirty="0">
                <a:ea typeface="Times New Roman" panose="02020603050405020304" pitchFamily="18" charset="0"/>
                <a:cs typeface="Times New Roman" panose="02020603050405020304" pitchFamily="18" charset="0"/>
              </a:rPr>
              <a:t>revenue by 1.24 billion (</a:t>
            </a:r>
            <a:r>
              <a:rPr lang="en-US" sz="7200" dirty="0">
                <a:effectLst/>
                <a:ea typeface="Times New Roman" panose="02020603050405020304" pitchFamily="18" charset="0"/>
                <a:cs typeface="Times New Roman" panose="02020603050405020304" pitchFamily="18" charset="0"/>
              </a:rPr>
              <a:t>7% increase)</a:t>
            </a:r>
            <a:r>
              <a:rPr lang="en-US" sz="7200" dirty="0">
                <a:ea typeface="Times New Roman" panose="02020603050405020304" pitchFamily="18" charset="0"/>
                <a:cs typeface="Times New Roman" panose="02020603050405020304" pitchFamily="18" charset="0"/>
              </a:rPr>
              <a:t> </a:t>
            </a:r>
            <a:r>
              <a:rPr lang="en-US" sz="7200" dirty="0">
                <a:effectLst/>
                <a:ea typeface="Times New Roman" panose="02020603050405020304" pitchFamily="18" charset="0"/>
                <a:cs typeface="Times New Roman" panose="02020603050405020304" pitchFamily="18" charset="0"/>
              </a:rPr>
              <a:t>in 1 year.  </a:t>
            </a:r>
          </a:p>
          <a:p>
            <a:pPr marL="0" marR="0" indent="0">
              <a:lnSpc>
                <a:spcPct val="120000"/>
              </a:lnSpc>
              <a:spcBef>
                <a:spcPts val="0"/>
              </a:spcBef>
              <a:spcAft>
                <a:spcPts val="0"/>
              </a:spcAft>
              <a:buNone/>
            </a:pPr>
            <a:r>
              <a:rPr lang="en-US" sz="7200" dirty="0">
                <a:effectLst/>
                <a:ea typeface="Times New Roman" panose="02020603050405020304" pitchFamily="18" charset="0"/>
                <a:cs typeface="Times New Roman" panose="02020603050405020304" pitchFamily="18" charset="0"/>
              </a:rPr>
              <a:t>Short term: </a:t>
            </a:r>
          </a:p>
          <a:p>
            <a:pPr marL="0" marR="0" indent="0">
              <a:lnSpc>
                <a:spcPct val="120000"/>
              </a:lnSpc>
              <a:spcBef>
                <a:spcPts val="0"/>
              </a:spcBef>
              <a:spcAft>
                <a:spcPts val="0"/>
              </a:spcAft>
              <a:buNone/>
            </a:pPr>
            <a:r>
              <a:rPr lang="en-US" sz="7200" dirty="0">
                <a:effectLst/>
                <a:ea typeface="Times New Roman" panose="02020603050405020304" pitchFamily="18" charset="0"/>
                <a:cs typeface="Times New Roman" panose="02020603050405020304" pitchFamily="18" charset="0"/>
              </a:rPr>
              <a:t>1. </a:t>
            </a:r>
            <a:r>
              <a:rPr lang="en-US" sz="7200" dirty="0">
                <a:ea typeface="Times New Roman" panose="02020603050405020304" pitchFamily="18" charset="0"/>
                <a:cs typeface="Times New Roman" panose="02020603050405020304" pitchFamily="18" charset="0"/>
              </a:rPr>
              <a:t>Identify social media sentiments for PayPal compared to the sentiments expressed for its competitor Google Pay. </a:t>
            </a:r>
          </a:p>
          <a:p>
            <a:pPr marL="0" marR="0" indent="0">
              <a:lnSpc>
                <a:spcPct val="120000"/>
              </a:lnSpc>
              <a:spcBef>
                <a:spcPts val="0"/>
              </a:spcBef>
              <a:spcAft>
                <a:spcPts val="0"/>
              </a:spcAft>
              <a:buNone/>
            </a:pPr>
            <a:r>
              <a:rPr lang="en-US" sz="7200" dirty="0">
                <a:ea typeface="Times New Roman" panose="02020603050405020304" pitchFamily="18" charset="0"/>
                <a:cs typeface="Times New Roman" panose="02020603050405020304" pitchFamily="18" charset="0"/>
              </a:rPr>
              <a:t>2. </a:t>
            </a:r>
            <a:r>
              <a:rPr lang="en-US" sz="7200" dirty="0">
                <a:effectLst/>
                <a:ea typeface="Times New Roman" panose="02020603050405020304" pitchFamily="18" charset="0"/>
                <a:cs typeface="Times New Roman" panose="02020603050405020304" pitchFamily="18" charset="0"/>
              </a:rPr>
              <a:t>Supported by market research, identify top three, high priority customer segments for PayPal’s mobile payment service. </a:t>
            </a:r>
            <a:endParaRPr lang="en-US" sz="7200" dirty="0">
              <a:effectLst/>
              <a:ea typeface="Calibri" panose="020F0502020204030204" pitchFamily="34" charset="0"/>
              <a:cs typeface="Times New Roman" panose="02020603050405020304" pitchFamily="18" charset="0"/>
            </a:endParaRPr>
          </a:p>
          <a:p>
            <a:pPr marL="0" indent="0">
              <a:lnSpc>
                <a:spcPct val="170000"/>
              </a:lnSpc>
              <a:spcBef>
                <a:spcPct val="0"/>
              </a:spcBef>
              <a:buNone/>
            </a:pPr>
            <a:r>
              <a:rPr lang="en-US" sz="9600" dirty="0"/>
              <a:t> </a:t>
            </a:r>
          </a:p>
          <a:p>
            <a:pPr marL="0" indent="0">
              <a:spcBef>
                <a:spcPct val="0"/>
              </a:spcBef>
              <a:buNone/>
            </a:pPr>
            <a:endParaRPr lang="en-US" sz="9600" dirty="0"/>
          </a:p>
          <a:p>
            <a:pPr marL="0" indent="0">
              <a:spcBef>
                <a:spcPct val="0"/>
              </a:spcBef>
              <a:buNone/>
            </a:pPr>
            <a:endParaRPr lang="en-US" sz="9600" dirty="0"/>
          </a:p>
          <a:p>
            <a:pPr marL="0" indent="0">
              <a:spcBef>
                <a:spcPct val="0"/>
              </a:spcBef>
              <a:buNone/>
            </a:pPr>
            <a:endParaRPr lang="en-US" sz="2400" dirty="0"/>
          </a:p>
          <a:p>
            <a:pPr marL="0" indent="0">
              <a:spcBef>
                <a:spcPct val="0"/>
              </a:spcBef>
              <a:buNone/>
            </a:pPr>
            <a:r>
              <a:rPr lang="en-US" sz="2400" dirty="0"/>
              <a:t> </a:t>
            </a:r>
          </a:p>
        </p:txBody>
      </p:sp>
    </p:spTree>
    <p:extLst>
      <p:ext uri="{BB962C8B-B14F-4D97-AF65-F5344CB8AC3E}">
        <p14:creationId xmlns:p14="http://schemas.microsoft.com/office/powerpoint/2010/main" val="330068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8C840A-C1E9-4A63-9867-3017D931882C}"/>
              </a:ext>
            </a:extLst>
          </p:cNvPr>
          <p:cNvSpPr>
            <a:spLocks noGrp="1"/>
          </p:cNvSpPr>
          <p:nvPr>
            <p:ph type="title" idx="4294967295"/>
          </p:nvPr>
        </p:nvSpPr>
        <p:spPr>
          <a:xfrm>
            <a:off x="154333" y="116572"/>
            <a:ext cx="10058400" cy="1450975"/>
          </a:xfrm>
        </p:spPr>
        <p:txBody>
          <a:bodyPr/>
          <a:lstStyle/>
          <a:p>
            <a:r>
              <a:rPr lang="en-US" dirty="0"/>
              <a:t>Situation Comparison – Clustering and Customer Segmentation</a:t>
            </a:r>
          </a:p>
        </p:txBody>
      </p:sp>
      <p:sp>
        <p:nvSpPr>
          <p:cNvPr id="5" name="Content Placeholder 4">
            <a:extLst>
              <a:ext uri="{FF2B5EF4-FFF2-40B4-BE49-F238E27FC236}">
                <a16:creationId xmlns:a16="http://schemas.microsoft.com/office/drawing/2014/main" id="{75C79126-EE60-43F1-A033-41450B95C30E}"/>
              </a:ext>
            </a:extLst>
          </p:cNvPr>
          <p:cNvSpPr>
            <a:spLocks noGrp="1"/>
          </p:cNvSpPr>
          <p:nvPr>
            <p:ph idx="4294967295"/>
          </p:nvPr>
        </p:nvSpPr>
        <p:spPr>
          <a:xfrm>
            <a:off x="210143" y="1962673"/>
            <a:ext cx="11771714" cy="3890963"/>
          </a:xfrm>
        </p:spPr>
        <p:txBody>
          <a:bodyPr>
            <a:noAutofit/>
          </a:bodyPr>
          <a:lstStyle/>
          <a:p>
            <a:pPr marL="0" indent="0">
              <a:buNone/>
            </a:pPr>
            <a:r>
              <a:rPr lang="en-US" sz="1800" b="0" i="0" dirty="0">
                <a:solidFill>
                  <a:srgbClr val="333333"/>
                </a:solidFill>
                <a:effectLst/>
              </a:rPr>
              <a:t>In this research, we performed cluster analysis to identify key customer segments for PayPal to help the company enter mobile payment market successfully. Google Pay has used a similar approach to segment its mobile payment customers into three distinct categories – 1. thos</a:t>
            </a:r>
            <a:r>
              <a:rPr lang="en-US" sz="1800" dirty="0">
                <a:solidFill>
                  <a:srgbClr val="333333"/>
                </a:solidFill>
              </a:rPr>
              <a:t>e who prefer speed, 2. those who prefer rewards and save money, 3. those who want to manage their money effectively by keeping track of their spending. </a:t>
            </a:r>
          </a:p>
          <a:p>
            <a:pPr marL="0" indent="0">
              <a:buNone/>
            </a:pPr>
            <a:r>
              <a:rPr lang="en-US" sz="1800" b="0" i="0" dirty="0">
                <a:solidFill>
                  <a:srgbClr val="333333"/>
                </a:solidFill>
                <a:effectLst/>
              </a:rPr>
              <a:t>To attract t</a:t>
            </a:r>
            <a:r>
              <a:rPr lang="en-US" sz="1800" dirty="0">
                <a:solidFill>
                  <a:srgbClr val="333333"/>
                </a:solidFill>
              </a:rPr>
              <a:t>he customers in these three segments, Google Pay has recently launched ‘Google Pay app’ to combine three important features. These three features are three tabs in the app. Google director of </a:t>
            </a:r>
            <a:r>
              <a:rPr lang="en-US" sz="1800" b="0" i="0" dirty="0">
                <a:solidFill>
                  <a:srgbClr val="333333"/>
                </a:solidFill>
                <a:effectLst/>
              </a:rPr>
              <a:t>product management Josh Woodward describes this as:</a:t>
            </a:r>
            <a:endParaRPr lang="en-US" sz="1800" dirty="0">
              <a:solidFill>
                <a:srgbClr val="333333"/>
              </a:solidFill>
            </a:endParaRPr>
          </a:p>
          <a:p>
            <a:pPr marL="0" indent="0">
              <a:buNone/>
            </a:pPr>
            <a:r>
              <a:rPr lang="en-US" sz="1800" b="0" i="1" dirty="0">
                <a:solidFill>
                  <a:srgbClr val="333333"/>
                </a:solidFill>
                <a:effectLst/>
              </a:rPr>
              <a:t>“One is the ability to pay friends and businesses really fast. The second is to explore offers and rewards, so you can save money at shops. And the third is getting insights about your spending so you can stay on top of your money.”</a:t>
            </a:r>
          </a:p>
          <a:p>
            <a:pPr marL="0" indent="0">
              <a:buNone/>
            </a:pPr>
            <a:r>
              <a:rPr lang="en-US" sz="1800" dirty="0">
                <a:solidFill>
                  <a:srgbClr val="333333"/>
                </a:solidFill>
              </a:rPr>
              <a:t>Since Google Pay is ranked number 2 for mobile payments and using this approach, we believe that creating  customer clusters and segments based upon their priorities will help PayPal to gain mobile payment market share successfully. </a:t>
            </a:r>
          </a:p>
        </p:txBody>
      </p:sp>
      <p:sp>
        <p:nvSpPr>
          <p:cNvPr id="7" name="TextBox 6">
            <a:extLst>
              <a:ext uri="{FF2B5EF4-FFF2-40B4-BE49-F238E27FC236}">
                <a16:creationId xmlns:a16="http://schemas.microsoft.com/office/drawing/2014/main" id="{0425B52D-D4F3-49A2-B76E-F03FA2BAAF02}"/>
              </a:ext>
            </a:extLst>
          </p:cNvPr>
          <p:cNvSpPr txBox="1"/>
          <p:nvPr/>
        </p:nvSpPr>
        <p:spPr>
          <a:xfrm>
            <a:off x="266093" y="1466174"/>
            <a:ext cx="9946640" cy="369332"/>
          </a:xfrm>
          <a:prstGeom prst="rect">
            <a:avLst/>
          </a:prstGeom>
          <a:noFill/>
        </p:spPr>
        <p:txBody>
          <a:bodyPr wrap="square">
            <a:spAutoFit/>
          </a:bodyPr>
          <a:lstStyle/>
          <a:p>
            <a:r>
              <a:rPr lang="en-US" sz="1800" i="1" dirty="0">
                <a:solidFill>
                  <a:srgbClr val="000000"/>
                </a:solidFill>
                <a:effectLst/>
                <a:latin typeface="Arial" panose="020B0604020202020204" pitchFamily="34" charset="0"/>
                <a:ea typeface="Times New Roman" panose="02020603050405020304" pitchFamily="18" charset="0"/>
              </a:rPr>
              <a:t>How Google Pay in the same situation managed to solve their problem using a similar method</a:t>
            </a:r>
            <a:endParaRPr lang="en-US" i="1" dirty="0"/>
          </a:p>
        </p:txBody>
      </p:sp>
    </p:spTree>
    <p:extLst>
      <p:ext uri="{BB962C8B-B14F-4D97-AF65-F5344CB8AC3E}">
        <p14:creationId xmlns:p14="http://schemas.microsoft.com/office/powerpoint/2010/main" val="3843498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47028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Conclusion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8826" y="1183341"/>
            <a:ext cx="12113174" cy="53393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ct val="0"/>
              </a:spcBef>
              <a:buNone/>
            </a:pPr>
            <a:r>
              <a:rPr lang="en-US" sz="1800" dirty="0"/>
              <a:t> </a:t>
            </a:r>
          </a:p>
          <a:p>
            <a:pPr marL="0" indent="0">
              <a:lnSpc>
                <a:spcPct val="110000"/>
              </a:lnSpc>
              <a:spcBef>
                <a:spcPct val="0"/>
              </a:spcBef>
              <a:buNone/>
            </a:pPr>
            <a:r>
              <a:rPr lang="en-US" sz="1800" dirty="0">
                <a:solidFill>
                  <a:schemeClr val="tx1">
                    <a:lumMod val="85000"/>
                    <a:lumOff val="15000"/>
                  </a:schemeClr>
                </a:solidFill>
              </a:rPr>
              <a:t>Model 1, sentiment analysis is focused on studying what sentiments people exhibit about PayPal on social media. This is part of our </a:t>
            </a:r>
            <a:r>
              <a:rPr lang="en-US" sz="1800" i="1" dirty="0">
                <a:solidFill>
                  <a:schemeClr val="tx1">
                    <a:lumMod val="85000"/>
                    <a:lumOff val="15000"/>
                  </a:schemeClr>
                </a:solidFill>
              </a:rPr>
              <a:t>brand monitoring </a:t>
            </a:r>
            <a:r>
              <a:rPr lang="en-US" sz="1800" dirty="0">
                <a:solidFill>
                  <a:schemeClr val="tx1">
                    <a:lumMod val="85000"/>
                    <a:lumOff val="15000"/>
                  </a:schemeClr>
                </a:solidFill>
              </a:rPr>
              <a:t>strategy. We found that in most part, people express positive emotions about PayPal. However, a significant number of people also expressed negative and very negative sentiments along with extremely strong negative words. This is not a good sign for PayPal. </a:t>
            </a:r>
          </a:p>
          <a:p>
            <a:pPr marL="0" indent="0">
              <a:lnSpc>
                <a:spcPct val="110000"/>
              </a:lnSpc>
              <a:spcBef>
                <a:spcPct val="0"/>
              </a:spcBef>
              <a:buNone/>
            </a:pPr>
            <a:endParaRPr lang="en-US" sz="1800" dirty="0">
              <a:solidFill>
                <a:schemeClr val="tx1">
                  <a:lumMod val="85000"/>
                  <a:lumOff val="15000"/>
                </a:schemeClr>
              </a:solidFill>
            </a:endParaRPr>
          </a:p>
          <a:p>
            <a:pPr marL="0" indent="0">
              <a:lnSpc>
                <a:spcPct val="110000"/>
              </a:lnSpc>
              <a:spcBef>
                <a:spcPct val="0"/>
              </a:spcBef>
              <a:buNone/>
            </a:pPr>
            <a:r>
              <a:rPr lang="en-US" sz="1800" dirty="0">
                <a:solidFill>
                  <a:schemeClr val="tx1">
                    <a:lumMod val="85000"/>
                    <a:lumOff val="15000"/>
                  </a:schemeClr>
                </a:solidFill>
              </a:rPr>
              <a:t>Model 2, cluster analysis helped us to identify three actionable market segments for PayPal. </a:t>
            </a:r>
            <a:r>
              <a:rPr lang="en-US" altLang="en-US" sz="1800" dirty="0">
                <a:solidFill>
                  <a:schemeClr val="tx1">
                    <a:lumMod val="85000"/>
                    <a:lumOff val="15000"/>
                  </a:schemeClr>
                </a:solidFill>
              </a:rPr>
              <a:t>Cluster 1 and 2 have shown quite similar priorities such as safety, convenience, saving money, best offers/deals, and customer service. Cluster 3 only cared about the safety of the transactions and receiving best offers/deals. Based upon our study of these clusters, we conclude that cluster 2 is going to be PayPal’s </a:t>
            </a:r>
            <a:r>
              <a:rPr lang="en-US" altLang="en-US" sz="1800" i="1" dirty="0">
                <a:solidFill>
                  <a:schemeClr val="tx1">
                    <a:lumMod val="85000"/>
                    <a:lumOff val="15000"/>
                  </a:schemeClr>
                </a:solidFill>
              </a:rPr>
              <a:t>Priority 1 customer segment</a:t>
            </a:r>
            <a:r>
              <a:rPr lang="en-US" altLang="en-US" sz="1800" dirty="0">
                <a:solidFill>
                  <a:schemeClr val="tx1">
                    <a:lumMod val="85000"/>
                    <a:lumOff val="15000"/>
                  </a:schemeClr>
                </a:solidFill>
              </a:rPr>
              <a:t>, cluster 2 will be </a:t>
            </a:r>
            <a:r>
              <a:rPr lang="en-US" altLang="en-US" sz="1800" i="1" dirty="0">
                <a:solidFill>
                  <a:schemeClr val="tx1">
                    <a:lumMod val="85000"/>
                    <a:lumOff val="15000"/>
                  </a:schemeClr>
                </a:solidFill>
              </a:rPr>
              <a:t>Priority 2</a:t>
            </a:r>
            <a:r>
              <a:rPr lang="en-US" altLang="en-US" sz="1800" dirty="0">
                <a:solidFill>
                  <a:schemeClr val="tx1">
                    <a:lumMod val="85000"/>
                    <a:lumOff val="15000"/>
                  </a:schemeClr>
                </a:solidFill>
              </a:rPr>
              <a:t>, and cluster 3 will be </a:t>
            </a:r>
            <a:r>
              <a:rPr lang="en-US" altLang="en-US" sz="1800" i="1" dirty="0">
                <a:solidFill>
                  <a:schemeClr val="tx1">
                    <a:lumMod val="85000"/>
                    <a:lumOff val="15000"/>
                  </a:schemeClr>
                </a:solidFill>
              </a:rPr>
              <a:t>Priority 3 customer segment</a:t>
            </a:r>
            <a:r>
              <a:rPr lang="en-US" altLang="en-US" sz="1800" dirty="0">
                <a:solidFill>
                  <a:schemeClr val="tx1">
                    <a:lumMod val="85000"/>
                    <a:lumOff val="15000"/>
                  </a:schemeClr>
                </a:solidFill>
              </a:rPr>
              <a:t>. We decided to exclude cluster 4 from our final set of segments due to the small number of respondents in the cluster and not highly significant responses. </a:t>
            </a:r>
          </a:p>
          <a:p>
            <a:pPr>
              <a:lnSpc>
                <a:spcPct val="110000"/>
              </a:lnSpc>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276783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4" y="481044"/>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Conclusion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7654" y="1226372"/>
            <a:ext cx="11876691" cy="529634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ct val="0"/>
              </a:spcBef>
              <a:buNone/>
            </a:pPr>
            <a:r>
              <a:rPr lang="en-US" sz="1800" dirty="0"/>
              <a:t> </a:t>
            </a:r>
          </a:p>
          <a:p>
            <a:pPr marL="0" indent="0">
              <a:lnSpc>
                <a:spcPct val="110000"/>
              </a:lnSpc>
              <a:spcBef>
                <a:spcPct val="0"/>
              </a:spcBef>
              <a:buNone/>
            </a:pPr>
            <a:r>
              <a:rPr lang="en-US" sz="1800" dirty="0">
                <a:solidFill>
                  <a:schemeClr val="tx1">
                    <a:lumMod val="85000"/>
                    <a:lumOff val="15000"/>
                  </a:schemeClr>
                </a:solidFill>
              </a:rPr>
              <a:t>We compared PayPal and Google Pay at three levels – brand and business comparison, social media sentiment comparison, and customer segment comparison. Overall, people have expressed more negative sentiments for PayPal as compared to Google Pay. PayPal’s brand and business, globally, seems to be more successful but it is struggling to enter mobile payment market. We also found that Google pay has also adopted similar customer segmentation approach (segmenting customers based upon their priorities) and achieved great success in the market. Our market research for clustering is also based upon identifying people’s priorities for mobile payments. These clusters helped us to finally create three actionable market segments for PayPal. </a:t>
            </a:r>
          </a:p>
          <a:p>
            <a:pPr marL="0" marR="0" indent="0">
              <a:lnSpc>
                <a:spcPct val="110000"/>
              </a:lnSpc>
              <a:spcBef>
                <a:spcPts val="0"/>
              </a:spcBef>
              <a:spcAft>
                <a:spcPts val="0"/>
              </a:spcAft>
              <a:buNone/>
            </a:pPr>
            <a:endParaRPr lang="en-US" sz="1800" dirty="0">
              <a:solidFill>
                <a:schemeClr val="tx1">
                  <a:lumMod val="85000"/>
                  <a:lumOff val="15000"/>
                </a:schemeClr>
              </a:solidFill>
            </a:endParaRPr>
          </a:p>
          <a:p>
            <a:pPr marL="0" marR="0" indent="0">
              <a:lnSpc>
                <a:spcPct val="110000"/>
              </a:lnSpc>
              <a:spcBef>
                <a:spcPts val="0"/>
              </a:spcBef>
              <a:spcAft>
                <a:spcPts val="0"/>
              </a:spcAft>
              <a:buNone/>
            </a:pPr>
            <a:r>
              <a:rPr lang="en-US" sz="1800" dirty="0">
                <a:solidFill>
                  <a:schemeClr val="tx1">
                    <a:lumMod val="85000"/>
                    <a:lumOff val="15000"/>
                  </a:schemeClr>
                </a:solidFill>
              </a:rPr>
              <a:t>With our study, we achieved our success criteria. Long term: PayPal will use these segments to effectively design and market its services which will help the company to increase its revenue by 1.24 billion (7% increase) in 1 year. Short term: </a:t>
            </a:r>
            <a:r>
              <a:rPr lang="en-US" sz="1800" dirty="0">
                <a:solidFill>
                  <a:schemeClr val="tx1">
                    <a:lumMod val="85000"/>
                    <a:lumOff val="15000"/>
                  </a:schemeClr>
                </a:solidFill>
                <a:cs typeface="Times New Roman" panose="02020603050405020304" pitchFamily="18" charset="0"/>
              </a:rPr>
              <a:t>we successfully </a:t>
            </a:r>
            <a:r>
              <a:rPr lang="en-US" sz="1800" dirty="0">
                <a:solidFill>
                  <a:schemeClr val="tx1">
                    <a:lumMod val="85000"/>
                    <a:lumOff val="15000"/>
                  </a:schemeClr>
                </a:solidFill>
                <a:ea typeface="Times New Roman" panose="02020603050405020304" pitchFamily="18" charset="0"/>
                <a:cs typeface="Times New Roman" panose="02020603050405020304" pitchFamily="18" charset="0"/>
              </a:rPr>
              <a:t>identified social media sentiments for PayPal compared to the sentiments expressed for its competitor Google Pay. </a:t>
            </a:r>
            <a:r>
              <a:rPr lang="en-US" sz="1800" dirty="0">
                <a:solidFill>
                  <a:schemeClr val="tx1">
                    <a:lumMod val="85000"/>
                    <a:lumOff val="15000"/>
                  </a:schemeClr>
                </a:solidFill>
                <a:effectLst/>
                <a:ea typeface="Times New Roman" panose="02020603050405020304" pitchFamily="18" charset="0"/>
                <a:cs typeface="Times New Roman" panose="02020603050405020304" pitchFamily="18" charset="0"/>
              </a:rPr>
              <a:t>Supported by market research, we also identified top three, high priority customer segments for PayPal’s mobile payment service. </a:t>
            </a:r>
            <a:endParaRPr lang="en-US" sz="1800" dirty="0">
              <a:solidFill>
                <a:schemeClr val="tx1">
                  <a:lumMod val="85000"/>
                  <a:lumOff val="15000"/>
                </a:schemeClr>
              </a:solidFill>
              <a:effectLst/>
              <a:ea typeface="Calibri" panose="020F0502020204030204" pitchFamily="34" charset="0"/>
              <a:cs typeface="Times New Roman" panose="02020603050405020304" pitchFamily="18" charset="0"/>
            </a:endParaRPr>
          </a:p>
          <a:p>
            <a:pPr>
              <a:lnSpc>
                <a:spcPct val="110000"/>
              </a:lnSpc>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48662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Recommendations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236482" y="863366"/>
            <a:ext cx="11876689" cy="5110713"/>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a:spcBef>
                <a:spcPct val="0"/>
              </a:spcBef>
              <a:buFont typeface="Wingdings" panose="05000000000000000000" pitchFamily="2" charset="2"/>
              <a:buChar char="q"/>
            </a:pPr>
            <a:r>
              <a:rPr lang="en-US" sz="1800" dirty="0">
                <a:solidFill>
                  <a:schemeClr val="tx1">
                    <a:lumMod val="85000"/>
                    <a:lumOff val="15000"/>
                  </a:schemeClr>
                </a:solidFill>
                <a:effectLst/>
                <a:ea typeface="MS Mincho" panose="02020609040205080304" pitchFamily="49" charset="-128"/>
              </a:rPr>
              <a:t> Very high expression of negative emotions is not good for company’s image and overall bottom-line. PayPal should improve its reputation by launching a major social media marketing campaign in January 2021. The theme of the campaign - transaction safety, convenience, and rewards. </a:t>
            </a: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Through our market research we identified the top three priorities for mobile payments – safety, convenience, and rewards (best offers/deals). Create an app to combine these three features into three tabs in the app. Google Pay’s app is quite similar to this.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a:t>
            </a:r>
            <a:r>
              <a:rPr lang="en-US" sz="1800" b="0" i="0" dirty="0">
                <a:solidFill>
                  <a:schemeClr val="tx1">
                    <a:lumMod val="85000"/>
                    <a:lumOff val="15000"/>
                  </a:schemeClr>
                </a:solidFill>
                <a:effectLst/>
              </a:rPr>
              <a:t>The app should have built-in authentication, transaction encryption, and fraud protection systems. Allow the app users to choose the privacy settings that are right for them.</a:t>
            </a: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For convenience allow users to k</a:t>
            </a:r>
            <a:r>
              <a:rPr lang="en-US" sz="1800" b="0" i="0" dirty="0">
                <a:solidFill>
                  <a:schemeClr val="tx1">
                    <a:lumMod val="85000"/>
                    <a:lumOff val="15000"/>
                  </a:schemeClr>
                </a:solidFill>
                <a:effectLst/>
              </a:rPr>
              <a:t>eep credit cards, debit cards, transit passes, and more on their phone for quick, and easy access. </a:t>
            </a:r>
            <a:endParaRPr lang="en-US" sz="1800" dirty="0">
              <a:solidFill>
                <a:schemeClr val="tx1">
                  <a:lumMod val="85000"/>
                  <a:lumOff val="15000"/>
                </a:schemeClr>
              </a:solidFill>
            </a:endParaRP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rgbClr val="333333"/>
                </a:solidFill>
                <a:latin typeface="Helvetica Neue"/>
              </a:rPr>
              <a:t> </a:t>
            </a:r>
            <a:r>
              <a:rPr lang="en-US" sz="1800" dirty="0">
                <a:solidFill>
                  <a:schemeClr val="tx1">
                    <a:lumMod val="85000"/>
                    <a:lumOff val="15000"/>
                  </a:schemeClr>
                </a:solidFill>
              </a:rPr>
              <a:t>A significant number of people seem to like rewards. Offer them more </a:t>
            </a:r>
            <a:r>
              <a:rPr lang="en-US" sz="1800" b="0" i="0" dirty="0">
                <a:solidFill>
                  <a:schemeClr val="tx1">
                    <a:lumMod val="85000"/>
                    <a:lumOff val="15000"/>
                  </a:schemeClr>
                </a:solidFill>
                <a:effectLst/>
              </a:rPr>
              <a:t>cashback rewards when they activate offers from their favorite businesses and make everyday purchases using PayPal’s mobile payment app.</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b="0" i="0" dirty="0">
                <a:solidFill>
                  <a:schemeClr val="tx1">
                    <a:lumMod val="85000"/>
                    <a:lumOff val="15000"/>
                  </a:schemeClr>
                </a:solidFill>
                <a:effectLst/>
              </a:rPr>
              <a:t> Advertise PayPal’s new app on Facebook, Twitter, and YouTube to reach 50 million users by June 2021. By </a:t>
            </a:r>
            <a:r>
              <a:rPr lang="en-US" sz="1800" dirty="0">
                <a:solidFill>
                  <a:schemeClr val="tx1">
                    <a:lumMod val="85000"/>
                    <a:lumOff val="15000"/>
                  </a:schemeClr>
                </a:solidFill>
              </a:rPr>
              <a:t>December 2021, PayPal’s new app will have 35 million new subscribers which will help the company to increase its </a:t>
            </a:r>
            <a:r>
              <a:rPr lang="en-US" sz="1800">
                <a:solidFill>
                  <a:schemeClr val="tx1">
                    <a:lumMod val="85000"/>
                    <a:lumOff val="15000"/>
                  </a:schemeClr>
                </a:solidFill>
              </a:rPr>
              <a:t>revenue by 1.24 billion. </a:t>
            </a: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4000593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Bibliography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236482" y="848710"/>
            <a:ext cx="11876689" cy="51605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a:spcBef>
                <a:spcPct val="0"/>
              </a:spcBef>
              <a:buFont typeface="Wingdings" panose="05000000000000000000" pitchFamily="2" charset="2"/>
              <a:buChar char="q"/>
            </a:pPr>
            <a:r>
              <a:rPr lang="en-US" sz="1800" dirty="0"/>
              <a:t> </a:t>
            </a:r>
            <a:r>
              <a:rPr lang="en-US" sz="1800" i="1" dirty="0">
                <a:effectLst/>
              </a:rPr>
              <a:t>Online payments by type in the United States 2020</a:t>
            </a:r>
            <a:r>
              <a:rPr lang="en-US" sz="1800" dirty="0">
                <a:effectLst/>
              </a:rPr>
              <a:t>. (2020). Statista. https://www.statista.com/forecasts/997125/online-payments-by-type-in-the-us</a:t>
            </a:r>
          </a:p>
          <a:p>
            <a:pPr>
              <a:spcBef>
                <a:spcPct val="0"/>
              </a:spcBef>
              <a:buFont typeface="Wingdings" panose="05000000000000000000" pitchFamily="2" charset="2"/>
              <a:buChar char="q"/>
            </a:pPr>
            <a:r>
              <a:rPr lang="en-US" sz="1800" i="1" dirty="0">
                <a:effectLst/>
              </a:rPr>
              <a:t>Online payments by brand in the United States 2020</a:t>
            </a:r>
            <a:r>
              <a:rPr lang="en-US" sz="1800" dirty="0">
                <a:effectLst/>
              </a:rPr>
              <a:t>. (2020). Statista. https://www.statista.com/forecasts/997132/online-payments-by-brand-in-the-us</a:t>
            </a:r>
          </a:p>
          <a:p>
            <a:pPr>
              <a:spcBef>
                <a:spcPct val="0"/>
              </a:spcBef>
              <a:buFont typeface="Wingdings" panose="05000000000000000000" pitchFamily="2" charset="2"/>
              <a:buChar char="q"/>
            </a:pPr>
            <a:r>
              <a:rPr lang="en-US" sz="1800" i="1" dirty="0">
                <a:effectLst/>
              </a:rPr>
              <a:t>PayPal: annual revenue 2019</a:t>
            </a:r>
            <a:r>
              <a:rPr lang="en-US" sz="1800" dirty="0">
                <a:effectLst/>
              </a:rPr>
              <a:t>. (2020). Statista. https://www.statista.com/statistics/382619/paypal-annual-revenue/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Library, H. B. (n.d.). </a:t>
            </a:r>
            <a:r>
              <a:rPr lang="en-US" sz="1800" i="1" dirty="0">
                <a:effectLst/>
              </a:rPr>
              <a:t>Statista | </a:t>
            </a:r>
            <a:r>
              <a:rPr lang="en-US" sz="1800" i="1" dirty="0" err="1">
                <a:effectLst/>
              </a:rPr>
              <a:t>Statistia</a:t>
            </a:r>
            <a:r>
              <a:rPr lang="en-US" sz="1800" i="1" dirty="0">
                <a:effectLst/>
              </a:rPr>
              <a:t> | Baker Library | Bloomberg Center | Harvard Business School</a:t>
            </a:r>
            <a:r>
              <a:rPr lang="en-US" sz="1800" dirty="0">
                <a:effectLst/>
              </a:rPr>
              <a:t>. Retrieved December 3, 2020, from https://www.library.hbs.edu/Find/Databases/Statista</a:t>
            </a:r>
          </a:p>
          <a:p>
            <a:pPr>
              <a:spcBef>
                <a:spcPct val="0"/>
              </a:spcBef>
              <a:buFont typeface="Wingdings" panose="05000000000000000000" pitchFamily="2" charset="2"/>
              <a:buChar char="q"/>
            </a:pPr>
            <a:r>
              <a:rPr lang="en-US" sz="1800" dirty="0">
                <a:effectLst/>
              </a:rPr>
              <a:t> </a:t>
            </a:r>
            <a:r>
              <a:rPr lang="en-US" sz="1800" i="1" dirty="0">
                <a:effectLst/>
              </a:rPr>
              <a:t>About </a:t>
            </a:r>
            <a:r>
              <a:rPr lang="en-US" sz="1800" i="1" dirty="0" err="1">
                <a:effectLst/>
              </a:rPr>
              <a:t>SimilarTech</a:t>
            </a:r>
            <a:r>
              <a:rPr lang="en-US" sz="1800" dirty="0">
                <a:effectLst/>
              </a:rPr>
              <a:t>. (n.d.). https://www.similartech.com/about</a:t>
            </a:r>
          </a:p>
          <a:p>
            <a:pPr>
              <a:spcBef>
                <a:spcPct val="0"/>
              </a:spcBef>
              <a:buFont typeface="Wingdings" panose="05000000000000000000" pitchFamily="2" charset="2"/>
              <a:buChar char="q"/>
            </a:pPr>
            <a:r>
              <a:rPr lang="en-US" sz="1800" dirty="0">
                <a:effectLst/>
              </a:rPr>
              <a:t>Statista. (2020). </a:t>
            </a:r>
            <a:r>
              <a:rPr lang="en-US" sz="1800" i="1" dirty="0">
                <a:effectLst/>
              </a:rPr>
              <a:t>PayPal-Statistics and Facts</a:t>
            </a:r>
            <a:r>
              <a:rPr lang="en-US" sz="1800" dirty="0">
                <a:effectLst/>
              </a:rPr>
              <a:t>. Statista. https://www.statista.com/topics/2411/paypal/</a:t>
            </a:r>
          </a:p>
          <a:p>
            <a:pPr>
              <a:spcBef>
                <a:spcPct val="0"/>
              </a:spcBef>
              <a:buFont typeface="Wingdings" panose="05000000000000000000" pitchFamily="2" charset="2"/>
              <a:buChar char="q"/>
            </a:pPr>
            <a:r>
              <a:rPr lang="en-US" sz="1800" dirty="0">
                <a:effectLst/>
              </a:rPr>
              <a:t>Statista. (2020). </a:t>
            </a:r>
            <a:r>
              <a:rPr lang="en-US" sz="1800" i="1" dirty="0">
                <a:effectLst/>
              </a:rPr>
              <a:t>Digital wallet users by company</a:t>
            </a:r>
            <a:r>
              <a:rPr lang="en-US" sz="1800" dirty="0">
                <a:effectLst/>
              </a:rPr>
              <a:t>. Statista. https://www.statista.com/statistics/722213/user-base-of-leading-digital-wallets-nfc/</a:t>
            </a:r>
          </a:p>
          <a:p>
            <a:pPr>
              <a:spcBef>
                <a:spcPct val="0"/>
              </a:spcBef>
              <a:buFont typeface="Wingdings" panose="05000000000000000000" pitchFamily="2" charset="2"/>
              <a:buChar char="q"/>
            </a:pPr>
            <a:r>
              <a:rPr lang="en-US" sz="1800" i="1" dirty="0">
                <a:effectLst/>
              </a:rPr>
              <a:t>Google Pay VS PayPal - Payment Technologies Market Share Comparison</a:t>
            </a:r>
            <a:r>
              <a:rPr lang="en-US" sz="1800" dirty="0">
                <a:effectLst/>
              </a:rPr>
              <a:t>. (n.d.). </a:t>
            </a:r>
            <a:r>
              <a:rPr lang="en-US" sz="1800" dirty="0" err="1">
                <a:effectLst/>
              </a:rPr>
              <a:t>SimilarTech</a:t>
            </a:r>
            <a:r>
              <a:rPr lang="en-US" sz="1800" dirty="0">
                <a:effectLst/>
              </a:rPr>
              <a:t>. https://www.similartech.com/compare/google-pay-vs-paypal</a:t>
            </a:r>
          </a:p>
          <a:p>
            <a:pPr>
              <a:spcBef>
                <a:spcPct val="0"/>
              </a:spcBef>
              <a:buFont typeface="Wingdings" panose="05000000000000000000" pitchFamily="2" charset="2"/>
              <a:buChar char="q"/>
            </a:pPr>
            <a:r>
              <a:rPr lang="en-US" sz="1800" i="1" dirty="0">
                <a:effectLst/>
              </a:rPr>
              <a:t>Online payments by brand in the United States 2020</a:t>
            </a:r>
            <a:r>
              <a:rPr lang="en-US" sz="1800" dirty="0">
                <a:effectLst/>
              </a:rPr>
              <a:t>. (2020). Statista. https://www.statista.com/forecasts/997132/online-payments-by-brand-in-the-us</a:t>
            </a:r>
          </a:p>
          <a:p>
            <a:pPr>
              <a:spcBef>
                <a:spcPct val="0"/>
              </a:spcBef>
              <a:buFont typeface="Wingdings" panose="05000000000000000000" pitchFamily="2" charset="2"/>
              <a:buChar char="q"/>
            </a:pPr>
            <a:r>
              <a:rPr lang="en-US" sz="1800" dirty="0">
                <a:effectLst/>
              </a:rPr>
              <a:t> Google Pay gets a major redesign. (2020). </a:t>
            </a:r>
            <a:r>
              <a:rPr lang="en-US" sz="1800" i="1" dirty="0">
                <a:effectLst/>
              </a:rPr>
              <a:t>TechCrunch</a:t>
            </a:r>
            <a:r>
              <a:rPr lang="en-US" sz="1800" dirty="0">
                <a:effectLst/>
              </a:rPr>
              <a:t>. https://social.techcrunch.com/2020/11/18/google-pay-gets-a-major-redesign/</a:t>
            </a: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p>
          <a:p>
            <a:pPr marL="0" indent="0">
              <a:spcBef>
                <a:spcPct val="0"/>
              </a:spcBef>
              <a:buNone/>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34675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212376" y="122201"/>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Model Selection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00809" y="1868557"/>
            <a:ext cx="10455965" cy="45223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spcBef>
                <a:spcPct val="0"/>
              </a:spcBef>
              <a:buFont typeface="+mj-lt"/>
              <a:buAutoNum type="arabicPeriod"/>
            </a:pPr>
            <a:endParaRPr lang="en-US" sz="2400" dirty="0"/>
          </a:p>
        </p:txBody>
      </p:sp>
      <p:sp>
        <p:nvSpPr>
          <p:cNvPr id="5" name="TextBox 4">
            <a:extLst>
              <a:ext uri="{FF2B5EF4-FFF2-40B4-BE49-F238E27FC236}">
                <a16:creationId xmlns:a16="http://schemas.microsoft.com/office/drawing/2014/main" id="{1EFCCF1F-F996-4331-A689-DAD2D63059A6}"/>
              </a:ext>
            </a:extLst>
          </p:cNvPr>
          <p:cNvSpPr txBox="1"/>
          <p:nvPr/>
        </p:nvSpPr>
        <p:spPr>
          <a:xfrm>
            <a:off x="212376" y="985031"/>
            <a:ext cx="11744398" cy="5539978"/>
          </a:xfrm>
          <a:prstGeom prst="rect">
            <a:avLst/>
          </a:prstGeom>
          <a:noFill/>
        </p:spPr>
        <p:txBody>
          <a:bodyPr wrap="square">
            <a:spAutoFit/>
          </a:bodyPr>
          <a:lstStyle/>
          <a:p>
            <a:pPr eaLnBrk="1" hangingPunct="1">
              <a:spcBef>
                <a:spcPct val="0"/>
              </a:spcBef>
              <a:buFontTx/>
              <a:buNone/>
            </a:pPr>
            <a:r>
              <a:rPr lang="en-US" altLang="en-US" b="1" dirty="0">
                <a:solidFill>
                  <a:schemeClr val="tx1">
                    <a:lumMod val="75000"/>
                    <a:lumOff val="25000"/>
                  </a:schemeClr>
                </a:solidFill>
              </a:rPr>
              <a:t>Models and Rationale – Why we chose these models? </a:t>
            </a:r>
          </a:p>
          <a:p>
            <a:pPr eaLnBrk="1" hangingPunct="1">
              <a:spcBef>
                <a:spcPct val="0"/>
              </a:spcBef>
              <a:buFontTx/>
              <a:buNone/>
            </a:pPr>
            <a:endParaRPr lang="en-US" altLang="en-US" b="1" dirty="0">
              <a:solidFill>
                <a:schemeClr val="tx1">
                  <a:lumMod val="75000"/>
                  <a:lumOff val="25000"/>
                </a:schemeClr>
              </a:solidFill>
            </a:endParaRPr>
          </a:p>
          <a:p>
            <a:pPr eaLnBrk="1" hangingPunct="1">
              <a:spcBef>
                <a:spcPct val="0"/>
              </a:spcBef>
              <a:buFontTx/>
              <a:buNone/>
            </a:pPr>
            <a:r>
              <a:rPr lang="en-US" altLang="en-US" u="sng" dirty="0">
                <a:solidFill>
                  <a:schemeClr val="tx1">
                    <a:lumMod val="75000"/>
                    <a:lumOff val="25000"/>
                  </a:schemeClr>
                </a:solidFill>
              </a:rPr>
              <a:t>Model 1. Sentiment Analysis using Text Mining </a:t>
            </a:r>
            <a:r>
              <a:rPr lang="en-US" altLang="en-US" dirty="0">
                <a:solidFill>
                  <a:schemeClr val="tx1">
                    <a:lumMod val="75000"/>
                    <a:lumOff val="25000"/>
                  </a:schemeClr>
                </a:solidFill>
              </a:rPr>
              <a:t>– this model will be used to determine the</a:t>
            </a:r>
            <a:r>
              <a:rPr lang="en-US" dirty="0">
                <a:solidFill>
                  <a:schemeClr val="tx1">
                    <a:lumMod val="75000"/>
                    <a:lumOff val="25000"/>
                  </a:schemeClr>
                </a:solidFill>
                <a:effectLst/>
                <a:ea typeface="Times New Roman" panose="02020603050405020304" pitchFamily="18" charset="0"/>
              </a:rPr>
              <a:t> words or phrases that represent people’s sentiments and perceptions about PayPal and its competitor. Using text mining, we will be able to develop a word cloud that will represent the most common positive and negative sentiments people exhibit about the two companies. The model is primarily used for brand comparison purpose. </a:t>
            </a:r>
          </a:p>
          <a:p>
            <a:pPr eaLnBrk="1" hangingPunct="1">
              <a:spcBef>
                <a:spcPct val="0"/>
              </a:spcBef>
              <a:buFontTx/>
              <a:buNone/>
            </a:pPr>
            <a:endParaRPr lang="en-US" dirty="0">
              <a:solidFill>
                <a:schemeClr val="tx1">
                  <a:lumMod val="75000"/>
                  <a:lumOff val="25000"/>
                </a:schemeClr>
              </a:solidFill>
              <a:effectLst/>
              <a:ea typeface="Times New Roman" panose="02020603050405020304" pitchFamily="18" charset="0"/>
            </a:endParaRPr>
          </a:p>
          <a:p>
            <a:pPr eaLnBrk="1" hangingPunct="1">
              <a:spcBef>
                <a:spcPct val="0"/>
              </a:spcBef>
              <a:buFontTx/>
              <a:buNone/>
            </a:pPr>
            <a:r>
              <a:rPr lang="en-US" altLang="en-US" u="sng" dirty="0">
                <a:solidFill>
                  <a:schemeClr val="tx1">
                    <a:lumMod val="75000"/>
                    <a:lumOff val="25000"/>
                  </a:schemeClr>
                </a:solidFill>
              </a:rPr>
              <a:t>Model 2. Cluster Analysis (hierarchical agglomerative clustering approach) </a:t>
            </a:r>
            <a:r>
              <a:rPr lang="en-US" altLang="en-US" dirty="0">
                <a:solidFill>
                  <a:schemeClr val="tx1">
                    <a:lumMod val="75000"/>
                    <a:lumOff val="25000"/>
                  </a:schemeClr>
                </a:solidFill>
              </a:rPr>
              <a:t>: this model will be used to determine significant groups of customers that PayPal should focus on while designing and marketing its mobile payment services. The model is primarily used for customer segmentation purpose. Why hierarchical agglomerative clustering? Please refer to the notes section. </a:t>
            </a:r>
          </a:p>
          <a:p>
            <a:pPr eaLnBrk="1" hangingPunct="1">
              <a:spcBef>
                <a:spcPct val="0"/>
              </a:spcBef>
              <a:buFontTx/>
              <a:buNone/>
            </a:pPr>
            <a:endParaRPr lang="en-US" altLang="en-US" dirty="0">
              <a:solidFill>
                <a:schemeClr val="tx1">
                  <a:lumMod val="75000"/>
                  <a:lumOff val="25000"/>
                </a:schemeClr>
              </a:solidFill>
            </a:endParaRPr>
          </a:p>
          <a:p>
            <a:pPr>
              <a:spcBef>
                <a:spcPct val="0"/>
              </a:spcBef>
            </a:pPr>
            <a:r>
              <a:rPr lang="en-US" altLang="en-US" u="sng" dirty="0">
                <a:solidFill>
                  <a:schemeClr val="tx1">
                    <a:lumMod val="75000"/>
                    <a:lumOff val="25000"/>
                  </a:schemeClr>
                </a:solidFill>
              </a:rPr>
              <a:t>Models are not yet adopted, no other models suitable: </a:t>
            </a:r>
            <a:r>
              <a:rPr lang="en-US" altLang="en-US" dirty="0">
                <a:solidFill>
                  <a:schemeClr val="tx1">
                    <a:lumMod val="75000"/>
                    <a:lumOff val="25000"/>
                  </a:schemeClr>
                </a:solidFill>
              </a:rPr>
              <a:t>we found no evidence by our online research that PayPal is already using these models. Also, only these two models are suitable to find effective solution of our problem - </a:t>
            </a:r>
            <a:r>
              <a:rPr lang="en-US" dirty="0">
                <a:solidFill>
                  <a:schemeClr val="tx1">
                    <a:lumMod val="75000"/>
                    <a:lumOff val="25000"/>
                  </a:schemeClr>
                </a:solidFill>
              </a:rPr>
              <a:t>understand people’s sentiments about PayPal and creating customer segments by identifying their priorities to for mobile payments. We cannot apply other models that are used to solve other specific problems (example: regression that is used to make predictions).</a:t>
            </a:r>
          </a:p>
          <a:p>
            <a:pPr eaLnBrk="1" hangingPunct="1">
              <a:spcBef>
                <a:spcPct val="0"/>
              </a:spcBef>
              <a:buFontTx/>
              <a:buNone/>
            </a:pPr>
            <a:endParaRPr lang="en-US" altLang="en-US" dirty="0">
              <a:solidFill>
                <a:schemeClr val="tx1">
                  <a:lumMod val="75000"/>
                  <a:lumOff val="25000"/>
                </a:schemeClr>
              </a:solidFill>
            </a:endParaRPr>
          </a:p>
          <a:p>
            <a:pPr eaLnBrk="1" hangingPunct="1">
              <a:spcBef>
                <a:spcPct val="0"/>
              </a:spcBef>
              <a:buFontTx/>
              <a:buNone/>
            </a:pPr>
            <a:endParaRPr lang="en-US" altLang="en-US" sz="2400" dirty="0">
              <a:solidFill>
                <a:srgbClr val="000000"/>
              </a:solidFill>
            </a:endParaRPr>
          </a:p>
          <a:p>
            <a:pPr eaLnBrk="1" hangingPunct="1">
              <a:spcBef>
                <a:spcPct val="0"/>
              </a:spcBef>
              <a:buFontTx/>
              <a:buNone/>
            </a:pPr>
            <a:endParaRPr lang="en-US" altLang="en-US" sz="2400" dirty="0">
              <a:solidFill>
                <a:srgbClr val="000000"/>
              </a:solidFill>
            </a:endParaRPr>
          </a:p>
        </p:txBody>
      </p:sp>
    </p:spTree>
    <p:extLst>
      <p:ext uri="{BB962C8B-B14F-4D97-AF65-F5344CB8AC3E}">
        <p14:creationId xmlns:p14="http://schemas.microsoft.com/office/powerpoint/2010/main" val="280763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71723" y="317237"/>
            <a:ext cx="10058400" cy="91603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Solution Process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02295" y="2181293"/>
            <a:ext cx="11581101" cy="142198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eaLnBrk="1" hangingPunct="1">
              <a:spcBef>
                <a:spcPct val="0"/>
              </a:spcBef>
              <a:buFontTx/>
              <a:buNone/>
            </a:pPr>
            <a:r>
              <a:rPr lang="en-US" altLang="en-US" sz="2200" dirty="0">
                <a:solidFill>
                  <a:srgbClr val="000000"/>
                </a:solidFill>
              </a:rPr>
              <a:t> </a:t>
            </a:r>
            <a:r>
              <a:rPr lang="en-US" altLang="en-US" sz="1800" dirty="0">
                <a:solidFill>
                  <a:srgbClr val="000000"/>
                </a:solidFill>
              </a:rPr>
              <a:t>Conduct background research, Collect Twitter data for PayPal and its competitor Google Pay, Perform Sentiment Analysis for PayPal and Google Pay, Collect market data, Execute cluster analysis to identify potential clusters/ segments, Identify segments and interpret meaning of clusters/ segments, Compare clusters to market research, Situation comparison using  sentiment analysis and compare PayPal against Goggle Pay, Conclusion and recommendations</a:t>
            </a:r>
            <a:endParaRPr lang="en-US" sz="1800" dirty="0"/>
          </a:p>
        </p:txBody>
      </p:sp>
      <p:graphicFrame>
        <p:nvGraphicFramePr>
          <p:cNvPr id="4" name="Diagram 3">
            <a:extLst>
              <a:ext uri="{FF2B5EF4-FFF2-40B4-BE49-F238E27FC236}">
                <a16:creationId xmlns:a16="http://schemas.microsoft.com/office/drawing/2014/main" id="{0D675DA7-2DE8-4201-8ABF-E63BE9BAD18D}"/>
              </a:ext>
            </a:extLst>
          </p:cNvPr>
          <p:cNvGraphicFramePr/>
          <p:nvPr>
            <p:extLst>
              <p:ext uri="{D42A27DB-BD31-4B8C-83A1-F6EECF244321}">
                <p14:modId xmlns:p14="http://schemas.microsoft.com/office/powerpoint/2010/main" val="4283639730"/>
              </p:ext>
            </p:extLst>
          </p:nvPr>
        </p:nvGraphicFramePr>
        <p:xfrm>
          <a:off x="14676" y="219842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9CCEBA79-13C6-49B2-8FD4-98CCE5BD19D9}"/>
              </a:ext>
            </a:extLst>
          </p:cNvPr>
          <p:cNvGrpSpPr/>
          <p:nvPr/>
        </p:nvGrpSpPr>
        <p:grpSpPr>
          <a:xfrm>
            <a:off x="7049145" y="3965713"/>
            <a:ext cx="2901156" cy="1160462"/>
            <a:chOff x="5224462" y="2129102"/>
            <a:chExt cx="2901156" cy="1160462"/>
          </a:xfrm>
        </p:grpSpPr>
        <p:sp>
          <p:nvSpPr>
            <p:cNvPr id="6" name="Arrow: Chevron 5">
              <a:extLst>
                <a:ext uri="{FF2B5EF4-FFF2-40B4-BE49-F238E27FC236}">
                  <a16:creationId xmlns:a16="http://schemas.microsoft.com/office/drawing/2014/main" id="{0A5D1CB7-BD9A-447B-818C-F2D7A973065F}"/>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C479974C-25D4-4B7E-856A-B234458A21EE}"/>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4. </a:t>
              </a:r>
              <a:r>
                <a:rPr lang="en-US" sz="1700" dirty="0"/>
                <a:t>Collect market data with a survey </a:t>
              </a:r>
              <a:endParaRPr lang="en-US" sz="1700" kern="1200" dirty="0"/>
            </a:p>
          </p:txBody>
        </p:sp>
      </p:grpSp>
      <p:grpSp>
        <p:nvGrpSpPr>
          <p:cNvPr id="8" name="Group 7">
            <a:extLst>
              <a:ext uri="{FF2B5EF4-FFF2-40B4-BE49-F238E27FC236}">
                <a16:creationId xmlns:a16="http://schemas.microsoft.com/office/drawing/2014/main" id="{DDBE636A-40A4-4CDA-8606-A16FC117E9C2}"/>
              </a:ext>
            </a:extLst>
          </p:cNvPr>
          <p:cNvGrpSpPr/>
          <p:nvPr/>
        </p:nvGrpSpPr>
        <p:grpSpPr>
          <a:xfrm>
            <a:off x="9290844" y="3965713"/>
            <a:ext cx="2901156" cy="1160462"/>
            <a:chOff x="5224462" y="2129102"/>
            <a:chExt cx="2901156" cy="1160462"/>
          </a:xfrm>
        </p:grpSpPr>
        <p:sp>
          <p:nvSpPr>
            <p:cNvPr id="9" name="Arrow: Chevron 8">
              <a:extLst>
                <a:ext uri="{FF2B5EF4-FFF2-40B4-BE49-F238E27FC236}">
                  <a16:creationId xmlns:a16="http://schemas.microsoft.com/office/drawing/2014/main" id="{C31C196E-EC2C-41CB-B50E-E7B22B0D1C64}"/>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EB9A7749-8864-4CF4-A47B-DDAA12BDC800}"/>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5. Execute cluster analysis </a:t>
              </a:r>
            </a:p>
          </p:txBody>
        </p:sp>
      </p:grpSp>
      <p:grpSp>
        <p:nvGrpSpPr>
          <p:cNvPr id="12" name="Group 11">
            <a:extLst>
              <a:ext uri="{FF2B5EF4-FFF2-40B4-BE49-F238E27FC236}">
                <a16:creationId xmlns:a16="http://schemas.microsoft.com/office/drawing/2014/main" id="{7198F7B9-FCC2-47A7-B740-E555A442F4D7}"/>
              </a:ext>
            </a:extLst>
          </p:cNvPr>
          <p:cNvGrpSpPr/>
          <p:nvPr/>
        </p:nvGrpSpPr>
        <p:grpSpPr>
          <a:xfrm>
            <a:off x="102295" y="5126175"/>
            <a:ext cx="2958957" cy="1160462"/>
            <a:chOff x="5224462" y="2129102"/>
            <a:chExt cx="2901156" cy="1160462"/>
          </a:xfrm>
        </p:grpSpPr>
        <p:sp>
          <p:nvSpPr>
            <p:cNvPr id="13" name="Arrow: Chevron 12">
              <a:extLst>
                <a:ext uri="{FF2B5EF4-FFF2-40B4-BE49-F238E27FC236}">
                  <a16:creationId xmlns:a16="http://schemas.microsoft.com/office/drawing/2014/main" id="{CB1A7CF3-083D-48AB-971E-D5D1CA4345DD}"/>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hevron 4">
              <a:extLst>
                <a:ext uri="{FF2B5EF4-FFF2-40B4-BE49-F238E27FC236}">
                  <a16:creationId xmlns:a16="http://schemas.microsoft.com/office/drawing/2014/main" id="{7EAF3EF7-0B43-4E01-B0D9-B5E220A2E14D}"/>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6. Identify segments and interpret the potential clusters </a:t>
              </a:r>
            </a:p>
          </p:txBody>
        </p:sp>
      </p:grpSp>
      <p:grpSp>
        <p:nvGrpSpPr>
          <p:cNvPr id="15" name="Group 14">
            <a:extLst>
              <a:ext uri="{FF2B5EF4-FFF2-40B4-BE49-F238E27FC236}">
                <a16:creationId xmlns:a16="http://schemas.microsoft.com/office/drawing/2014/main" id="{5D0B2EA5-1B3A-48B5-968A-5869A85B7BA2}"/>
              </a:ext>
            </a:extLst>
          </p:cNvPr>
          <p:cNvGrpSpPr/>
          <p:nvPr/>
        </p:nvGrpSpPr>
        <p:grpSpPr>
          <a:xfrm>
            <a:off x="2320925" y="5126175"/>
            <a:ext cx="2901156" cy="1160462"/>
            <a:chOff x="5224462" y="2129102"/>
            <a:chExt cx="2901156" cy="1160462"/>
          </a:xfrm>
        </p:grpSpPr>
        <p:sp>
          <p:nvSpPr>
            <p:cNvPr id="16" name="Arrow: Chevron 15">
              <a:extLst>
                <a:ext uri="{FF2B5EF4-FFF2-40B4-BE49-F238E27FC236}">
                  <a16:creationId xmlns:a16="http://schemas.microsoft.com/office/drawing/2014/main" id="{97005361-091E-45E7-ADDE-C50C8D8CE2DA}"/>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Arrow: Chevron 4">
              <a:extLst>
                <a:ext uri="{FF2B5EF4-FFF2-40B4-BE49-F238E27FC236}">
                  <a16:creationId xmlns:a16="http://schemas.microsoft.com/office/drawing/2014/main" id="{37042BF9-E1D1-4B88-BE11-BEC90DCCA909}"/>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dirty="0"/>
                <a:t>7. Compare clusters to market research </a:t>
              </a:r>
              <a:endParaRPr lang="en-US" sz="1700" kern="1200" dirty="0"/>
            </a:p>
          </p:txBody>
        </p:sp>
      </p:grpSp>
      <p:grpSp>
        <p:nvGrpSpPr>
          <p:cNvPr id="18" name="Group 17">
            <a:extLst>
              <a:ext uri="{FF2B5EF4-FFF2-40B4-BE49-F238E27FC236}">
                <a16:creationId xmlns:a16="http://schemas.microsoft.com/office/drawing/2014/main" id="{36DDFB13-093C-4909-9AC4-383B3A8C198C}"/>
              </a:ext>
            </a:extLst>
          </p:cNvPr>
          <p:cNvGrpSpPr/>
          <p:nvPr/>
        </p:nvGrpSpPr>
        <p:grpSpPr>
          <a:xfrm>
            <a:off x="4646613" y="5126175"/>
            <a:ext cx="3066152" cy="1160462"/>
            <a:chOff x="5224462" y="2129102"/>
            <a:chExt cx="2901156" cy="1160462"/>
          </a:xfrm>
        </p:grpSpPr>
        <p:sp>
          <p:nvSpPr>
            <p:cNvPr id="19" name="Arrow: Chevron 18">
              <a:extLst>
                <a:ext uri="{FF2B5EF4-FFF2-40B4-BE49-F238E27FC236}">
                  <a16:creationId xmlns:a16="http://schemas.microsoft.com/office/drawing/2014/main" id="{B911AE6F-65C3-4D19-A4A6-FA55DE7195FE}"/>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4D03564A-AC43-4960-95B2-59CE6DD5AE03}"/>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8. Situation analysis PayPal and Google Pay</a:t>
              </a:r>
            </a:p>
          </p:txBody>
        </p:sp>
      </p:grpSp>
      <p:grpSp>
        <p:nvGrpSpPr>
          <p:cNvPr id="21" name="Group 20">
            <a:extLst>
              <a:ext uri="{FF2B5EF4-FFF2-40B4-BE49-F238E27FC236}">
                <a16:creationId xmlns:a16="http://schemas.microsoft.com/office/drawing/2014/main" id="{BE5634DA-8BC6-42CB-BA9C-61074C544E9B}"/>
              </a:ext>
            </a:extLst>
          </p:cNvPr>
          <p:cNvGrpSpPr/>
          <p:nvPr/>
        </p:nvGrpSpPr>
        <p:grpSpPr>
          <a:xfrm>
            <a:off x="6962775" y="5126175"/>
            <a:ext cx="2910682" cy="1160462"/>
            <a:chOff x="5224462" y="2129102"/>
            <a:chExt cx="2901156" cy="1160462"/>
          </a:xfrm>
        </p:grpSpPr>
        <p:sp>
          <p:nvSpPr>
            <p:cNvPr id="22" name="Arrow: Chevron 21">
              <a:extLst>
                <a:ext uri="{FF2B5EF4-FFF2-40B4-BE49-F238E27FC236}">
                  <a16:creationId xmlns:a16="http://schemas.microsoft.com/office/drawing/2014/main" id="{BC9ACA4A-1605-408A-8A2C-960F8DA5C66C}"/>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Arrow: Chevron 4">
              <a:extLst>
                <a:ext uri="{FF2B5EF4-FFF2-40B4-BE49-F238E27FC236}">
                  <a16:creationId xmlns:a16="http://schemas.microsoft.com/office/drawing/2014/main" id="{70EAD6CB-7C38-4B0A-8A9A-138FEEA5EE6C}"/>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9. Concluding the research </a:t>
              </a:r>
            </a:p>
          </p:txBody>
        </p:sp>
      </p:grpSp>
      <p:grpSp>
        <p:nvGrpSpPr>
          <p:cNvPr id="24" name="Group 23">
            <a:extLst>
              <a:ext uri="{FF2B5EF4-FFF2-40B4-BE49-F238E27FC236}">
                <a16:creationId xmlns:a16="http://schemas.microsoft.com/office/drawing/2014/main" id="{7E0E01A4-49A2-4457-B945-953DE59CA5D8}"/>
              </a:ext>
            </a:extLst>
          </p:cNvPr>
          <p:cNvGrpSpPr/>
          <p:nvPr/>
        </p:nvGrpSpPr>
        <p:grpSpPr>
          <a:xfrm>
            <a:off x="9290844" y="5126175"/>
            <a:ext cx="2901156" cy="1160462"/>
            <a:chOff x="5224462" y="2129102"/>
            <a:chExt cx="2901156" cy="1160462"/>
          </a:xfrm>
        </p:grpSpPr>
        <p:sp>
          <p:nvSpPr>
            <p:cNvPr id="25" name="Arrow: Chevron 24">
              <a:extLst>
                <a:ext uri="{FF2B5EF4-FFF2-40B4-BE49-F238E27FC236}">
                  <a16:creationId xmlns:a16="http://schemas.microsoft.com/office/drawing/2014/main" id="{991C95F6-BB9A-402D-B7BB-4D330C57066A}"/>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Arrow: Chevron 4">
              <a:extLst>
                <a:ext uri="{FF2B5EF4-FFF2-40B4-BE49-F238E27FC236}">
                  <a16:creationId xmlns:a16="http://schemas.microsoft.com/office/drawing/2014/main" id="{03D3F740-EFFE-4D64-9CC7-46F950C30D74}"/>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10. Make recommendations </a:t>
              </a:r>
            </a:p>
          </p:txBody>
        </p:sp>
      </p:grpSp>
      <p:sp>
        <p:nvSpPr>
          <p:cNvPr id="28" name="TextBox 27">
            <a:extLst>
              <a:ext uri="{FF2B5EF4-FFF2-40B4-BE49-F238E27FC236}">
                <a16:creationId xmlns:a16="http://schemas.microsoft.com/office/drawing/2014/main" id="{4B59DEDA-562A-4FB5-AA10-5FACA366746E}"/>
              </a:ext>
            </a:extLst>
          </p:cNvPr>
          <p:cNvSpPr txBox="1"/>
          <p:nvPr/>
        </p:nvSpPr>
        <p:spPr>
          <a:xfrm>
            <a:off x="203324" y="1282041"/>
            <a:ext cx="11181521" cy="369332"/>
          </a:xfrm>
          <a:prstGeom prst="rect">
            <a:avLst/>
          </a:prstGeom>
          <a:noFill/>
        </p:spPr>
        <p:txBody>
          <a:bodyPr wrap="square">
            <a:spAutoFit/>
          </a:bodyPr>
          <a:lstStyle/>
          <a:p>
            <a:pPr eaLnBrk="1" hangingPunct="1">
              <a:spcBef>
                <a:spcPct val="0"/>
              </a:spcBef>
              <a:buFontTx/>
              <a:buNone/>
            </a:pPr>
            <a:r>
              <a:rPr lang="en-US" altLang="en-US" dirty="0">
                <a:solidFill>
                  <a:srgbClr val="000000"/>
                </a:solidFill>
              </a:rPr>
              <a:t>To make important recommendations for PayPal as a team of consultants, we will go through this ten-step process. </a:t>
            </a:r>
          </a:p>
        </p:txBody>
      </p:sp>
    </p:spTree>
    <p:extLst>
      <p:ext uri="{BB962C8B-B14F-4D97-AF65-F5344CB8AC3E}">
        <p14:creationId xmlns:p14="http://schemas.microsoft.com/office/powerpoint/2010/main" val="26436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509752" y="181501"/>
            <a:ext cx="10058400" cy="6277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Research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08782" y="1178629"/>
            <a:ext cx="11974436" cy="549787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b="1" dirty="0"/>
              <a:t>Background Research Data </a:t>
            </a:r>
            <a:r>
              <a:rPr lang="en-US" sz="1800" dirty="0"/>
              <a:t>: most of the data for background research is collected from statista.com which is a well-known market and consumer data company. Harvard Business School library recommends Statista for research. Many renowned research organizations and universities are using Statista and that’s why we believe it is a valid and credible source of data. </a:t>
            </a:r>
          </a:p>
          <a:p>
            <a:pPr marL="0" indent="0">
              <a:spcBef>
                <a:spcPct val="0"/>
              </a:spcBef>
              <a:buNone/>
            </a:pPr>
            <a:endParaRPr lang="en-US" sz="1800" dirty="0"/>
          </a:p>
          <a:p>
            <a:pPr marL="0" indent="0">
              <a:spcBef>
                <a:spcPct val="0"/>
              </a:spcBef>
              <a:buNone/>
            </a:pPr>
            <a:r>
              <a:rPr lang="en-US" sz="1800" b="1" dirty="0"/>
              <a:t>Sentiment Analysis and Text Mining Data: </a:t>
            </a:r>
            <a:r>
              <a:rPr lang="en-US" sz="1800" dirty="0"/>
              <a:t>we scraped data directly from Twitter for text mining and sentiment analysis. To do that, we developed a developer account on Twitter and scraped the data we wanted. It is a first-hand, primary data directly coming from Twitter and therefore we believe it is highly credible. </a:t>
            </a:r>
          </a:p>
          <a:p>
            <a:pPr marL="0" indent="0">
              <a:spcBef>
                <a:spcPct val="0"/>
              </a:spcBef>
              <a:buNone/>
            </a:pPr>
            <a:endParaRPr lang="en-US" sz="1800" dirty="0"/>
          </a:p>
          <a:p>
            <a:pPr marL="0" indent="0">
              <a:spcBef>
                <a:spcPct val="0"/>
              </a:spcBef>
              <a:buNone/>
            </a:pPr>
            <a:r>
              <a:rPr lang="en-US" sz="1800" b="1" dirty="0"/>
              <a:t>Cluster Analysis Data</a:t>
            </a:r>
            <a:r>
              <a:rPr lang="en-US" sz="1800" dirty="0"/>
              <a:t>: we collected this data through a market survey. We created our own questionnaire and collected responses using the Google survey tool. We also tested our questionnaire instrument on the sample of 15 respondents to evaluate its validity. It was able to accurately collect the data that we wanted for this study. The details of the questionnaire are discussed in the upcoming sections. It is a first-hand, primary data coming directly from the respondents and therefore we believe it is highly valid and credible data that can be used for this analysis. </a:t>
            </a:r>
          </a:p>
          <a:p>
            <a:pPr marL="0" indent="0">
              <a:spcBef>
                <a:spcPct val="0"/>
              </a:spcBef>
              <a:buNone/>
            </a:pPr>
            <a:endParaRPr lang="en-US" sz="1800" dirty="0"/>
          </a:p>
          <a:p>
            <a:pPr marL="0" indent="0">
              <a:spcBef>
                <a:spcPct val="0"/>
              </a:spcBef>
              <a:buNone/>
            </a:pPr>
            <a:r>
              <a:rPr lang="en-US" sz="1800" b="1" dirty="0"/>
              <a:t>Situation Comparison Data: </a:t>
            </a:r>
            <a:r>
              <a:rPr lang="en-US" sz="1800" dirty="0"/>
              <a:t>part of this data is scraped directly from Twitter. It is a first-hand, primary data directly coming from Twitter and therefore we believe it is highly credible. We also used information available at </a:t>
            </a:r>
            <a:r>
              <a:rPr lang="en-US" sz="1800" dirty="0" err="1"/>
              <a:t>SimilarTech</a:t>
            </a:r>
            <a:r>
              <a:rPr lang="en-US" sz="1800" dirty="0"/>
              <a:t>, and Statista websites for comparing PayPal vs. Google Pay. </a:t>
            </a:r>
            <a:r>
              <a:rPr lang="en-US" sz="1800" dirty="0" err="1"/>
              <a:t>SimilarTech</a:t>
            </a:r>
            <a:r>
              <a:rPr lang="en-US" sz="1800" dirty="0"/>
              <a:t>, is a SaaS technology company and its services are used by Google, Facebook, and Amazon. We also used data from </a:t>
            </a:r>
            <a:r>
              <a:rPr lang="en-US" sz="1800" dirty="0" err="1"/>
              <a:t>Techcrunch</a:t>
            </a:r>
            <a:r>
              <a:rPr lang="en-US" sz="1800" dirty="0"/>
              <a:t>, an </a:t>
            </a:r>
            <a:r>
              <a:rPr lang="en-US" sz="1800" b="0" i="0" dirty="0">
                <a:effectLst/>
              </a:rPr>
              <a:t>American online newspaper that publishes news on high tech topics. In both academic and industry research, these sources are considered as valid and </a:t>
            </a:r>
            <a:r>
              <a:rPr lang="en-US" sz="1800" dirty="0"/>
              <a:t>credible. </a:t>
            </a:r>
          </a:p>
          <a:p>
            <a:pPr marL="0" indent="0">
              <a:spcBef>
                <a:spcPct val="0"/>
              </a:spcBef>
              <a:buNone/>
            </a:pPr>
            <a:r>
              <a:rPr lang="en-US" sz="2400" dirty="0"/>
              <a:t> </a:t>
            </a:r>
          </a:p>
        </p:txBody>
      </p:sp>
      <p:sp>
        <p:nvSpPr>
          <p:cNvPr id="5" name="TextBox 4">
            <a:extLst>
              <a:ext uri="{FF2B5EF4-FFF2-40B4-BE49-F238E27FC236}">
                <a16:creationId xmlns:a16="http://schemas.microsoft.com/office/drawing/2014/main" id="{2C031473-E9C8-4C6D-AC78-86EF1748802A}"/>
              </a:ext>
            </a:extLst>
          </p:cNvPr>
          <p:cNvSpPr txBox="1"/>
          <p:nvPr/>
        </p:nvSpPr>
        <p:spPr>
          <a:xfrm>
            <a:off x="509752" y="733993"/>
            <a:ext cx="979038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chemeClr val="tx1">
                    <a:lumMod val="65000"/>
                    <a:lumOff val="35000"/>
                  </a:schemeClr>
                </a:solidFill>
                <a:ea typeface="Times New Roman" panose="02020603050405020304" pitchFamily="18" charset="0"/>
                <a:cs typeface="Arial" panose="020B0604020202020204" pitchFamily="34" charset="0"/>
              </a:rPr>
              <a:t>H</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ow the data was gathered; the sources that </a:t>
            </a:r>
            <a:r>
              <a:rPr lang="en-US" i="1" dirty="0">
                <a:solidFill>
                  <a:schemeClr val="tx1">
                    <a:lumMod val="65000"/>
                    <a:lumOff val="35000"/>
                  </a:schemeClr>
                </a:solidFill>
                <a:ea typeface="Times New Roman" panose="02020603050405020304" pitchFamily="18" charset="0"/>
                <a:cs typeface="Arial" panose="020B0604020202020204" pitchFamily="34" charset="0"/>
              </a:rPr>
              <a:t>we</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 used and why </a:t>
            </a:r>
            <a:r>
              <a:rPr lang="en-US" i="1" dirty="0">
                <a:solidFill>
                  <a:schemeClr val="tx1">
                    <a:lumMod val="65000"/>
                    <a:lumOff val="35000"/>
                  </a:schemeClr>
                </a:solidFill>
                <a:ea typeface="Times New Roman" panose="02020603050405020304" pitchFamily="18" charset="0"/>
                <a:cs typeface="Arial" panose="020B0604020202020204" pitchFamily="34" charset="0"/>
              </a:rPr>
              <a:t>we</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 believe that they are valid.</a:t>
            </a:r>
          </a:p>
        </p:txBody>
      </p:sp>
    </p:spTree>
    <p:extLst>
      <p:ext uri="{BB962C8B-B14F-4D97-AF65-F5344CB8AC3E}">
        <p14:creationId xmlns:p14="http://schemas.microsoft.com/office/powerpoint/2010/main" val="38364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425386" y="586899"/>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698654" y="1860739"/>
            <a:ext cx="10983401" cy="16707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2200" dirty="0">
                <a:solidFill>
                  <a:srgbClr val="000000"/>
                </a:solidFill>
              </a:rPr>
              <a:t> </a:t>
            </a:r>
            <a:r>
              <a:rPr lang="en-US" sz="1800" dirty="0">
                <a:solidFill>
                  <a:srgbClr val="000000"/>
                </a:solidFill>
              </a:rPr>
              <a:t>R programming language (R Console in PC and Mac) is used to analyze and visualize PayPal and Google Pay data.</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Libraries used for text mining and sentiment analysis:</a:t>
            </a:r>
          </a:p>
          <a:p>
            <a:pPr marL="0" indent="0">
              <a:spcBef>
                <a:spcPct val="0"/>
              </a:spcBef>
              <a:buNone/>
            </a:pPr>
            <a:r>
              <a:rPr lang="en-US" sz="1800" dirty="0">
                <a:solidFill>
                  <a:srgbClr val="000000"/>
                </a:solidFill>
              </a:rPr>
              <a:t>base64enc, </a:t>
            </a:r>
            <a:r>
              <a:rPr lang="en-US" sz="1800" dirty="0" err="1">
                <a:solidFill>
                  <a:srgbClr val="000000"/>
                </a:solidFill>
              </a:rPr>
              <a:t>twitteR</a:t>
            </a:r>
            <a:r>
              <a:rPr lang="en-US" sz="1800" dirty="0">
                <a:solidFill>
                  <a:srgbClr val="000000"/>
                </a:solidFill>
              </a:rPr>
              <a:t>, </a:t>
            </a:r>
            <a:r>
              <a:rPr lang="en-US" sz="1800" dirty="0" err="1">
                <a:solidFill>
                  <a:srgbClr val="000000"/>
                </a:solidFill>
              </a:rPr>
              <a:t>ROAuth</a:t>
            </a:r>
            <a:r>
              <a:rPr lang="en-US" sz="1800" dirty="0">
                <a:solidFill>
                  <a:srgbClr val="000000"/>
                </a:solidFill>
              </a:rPr>
              <a:t>, </a:t>
            </a:r>
            <a:r>
              <a:rPr lang="en-US" sz="1800" dirty="0" err="1">
                <a:solidFill>
                  <a:srgbClr val="000000"/>
                </a:solidFill>
              </a:rPr>
              <a:t>RCurl</a:t>
            </a:r>
            <a:r>
              <a:rPr lang="en-US" sz="1800" dirty="0">
                <a:solidFill>
                  <a:srgbClr val="000000"/>
                </a:solidFill>
              </a:rPr>
              <a:t>, tm, </a:t>
            </a:r>
            <a:r>
              <a:rPr lang="en-US" sz="1800" dirty="0" err="1">
                <a:solidFill>
                  <a:srgbClr val="000000"/>
                </a:solidFill>
              </a:rPr>
              <a:t>SnowballC</a:t>
            </a:r>
            <a:r>
              <a:rPr lang="en-US" sz="1800" dirty="0">
                <a:solidFill>
                  <a:srgbClr val="000000"/>
                </a:solidFill>
              </a:rPr>
              <a:t>, </a:t>
            </a:r>
            <a:r>
              <a:rPr lang="en-US" sz="1800" dirty="0" err="1">
                <a:solidFill>
                  <a:srgbClr val="000000"/>
                </a:solidFill>
              </a:rPr>
              <a:t>syuzhet</a:t>
            </a:r>
            <a:r>
              <a:rPr lang="en-US" sz="1800" dirty="0">
                <a:solidFill>
                  <a:srgbClr val="000000"/>
                </a:solidFill>
              </a:rPr>
              <a:t>, glue, ggplot2, </a:t>
            </a:r>
            <a:r>
              <a:rPr lang="en-US" sz="1800" dirty="0" err="1">
                <a:solidFill>
                  <a:srgbClr val="000000"/>
                </a:solidFill>
              </a:rPr>
              <a:t>ggpubr</a:t>
            </a:r>
            <a:r>
              <a:rPr lang="en-US" sz="1800" dirty="0">
                <a:solidFill>
                  <a:srgbClr val="000000"/>
                </a:solidFill>
              </a:rPr>
              <a:t>, </a:t>
            </a:r>
            <a:r>
              <a:rPr lang="en-US" sz="1800" dirty="0" err="1">
                <a:solidFill>
                  <a:srgbClr val="000000"/>
                </a:solidFill>
              </a:rPr>
              <a:t>tidyverse</a:t>
            </a:r>
            <a:r>
              <a:rPr lang="en-US" sz="1800" dirty="0">
                <a:solidFill>
                  <a:srgbClr val="000000"/>
                </a:solidFill>
              </a:rPr>
              <a:t>, </a:t>
            </a:r>
            <a:r>
              <a:rPr lang="en-US" sz="1800" dirty="0" err="1">
                <a:solidFill>
                  <a:srgbClr val="000000"/>
                </a:solidFill>
              </a:rPr>
              <a:t>tidytext</a:t>
            </a:r>
            <a:r>
              <a:rPr lang="en-US" sz="1800" dirty="0">
                <a:solidFill>
                  <a:srgbClr val="000000"/>
                </a:solidFill>
              </a:rPr>
              <a:t>, </a:t>
            </a:r>
            <a:r>
              <a:rPr lang="en-US" sz="1800" dirty="0" err="1">
                <a:solidFill>
                  <a:srgbClr val="000000"/>
                </a:solidFill>
              </a:rPr>
              <a:t>rtweet</a:t>
            </a:r>
            <a:r>
              <a:rPr lang="en-US" sz="1800" dirty="0">
                <a:solidFill>
                  <a:srgbClr val="000000"/>
                </a:solidFill>
              </a:rPr>
              <a:t>, </a:t>
            </a:r>
            <a:r>
              <a:rPr lang="en-US" sz="1800" dirty="0" err="1">
                <a:solidFill>
                  <a:srgbClr val="000000"/>
                </a:solidFill>
              </a:rPr>
              <a:t>ggmap</a:t>
            </a:r>
            <a:r>
              <a:rPr lang="en-US" sz="1800" dirty="0">
                <a:solidFill>
                  <a:srgbClr val="000000"/>
                </a:solidFill>
              </a:rPr>
              <a:t>, </a:t>
            </a:r>
            <a:r>
              <a:rPr lang="en-US" sz="1800" dirty="0" err="1">
                <a:solidFill>
                  <a:srgbClr val="000000"/>
                </a:solidFill>
              </a:rPr>
              <a:t>stringr</a:t>
            </a:r>
            <a:r>
              <a:rPr lang="en-US" sz="1800" dirty="0">
                <a:solidFill>
                  <a:srgbClr val="000000"/>
                </a:solidFill>
              </a:rPr>
              <a:t>, </a:t>
            </a:r>
            <a:r>
              <a:rPr lang="en-US" sz="1800" dirty="0" err="1">
                <a:solidFill>
                  <a:srgbClr val="000000"/>
                </a:solidFill>
              </a:rPr>
              <a:t>wordcloud</a:t>
            </a:r>
            <a:r>
              <a:rPr lang="en-US" sz="1800" dirty="0">
                <a:solidFill>
                  <a:srgbClr val="000000"/>
                </a:solidFill>
              </a:rPr>
              <a:t>, </a:t>
            </a:r>
            <a:r>
              <a:rPr lang="en-US" sz="1800" dirty="0" err="1">
                <a:solidFill>
                  <a:srgbClr val="000000"/>
                </a:solidFill>
              </a:rPr>
              <a:t>lubridate</a:t>
            </a:r>
            <a:r>
              <a:rPr lang="en-US" sz="1800" dirty="0">
                <a:solidFill>
                  <a:srgbClr val="000000"/>
                </a:solidFill>
              </a:rPr>
              <a:t>, </a:t>
            </a:r>
            <a:r>
              <a:rPr lang="en-US" sz="1800" dirty="0" err="1">
                <a:solidFill>
                  <a:srgbClr val="000000"/>
                </a:solidFill>
              </a:rPr>
              <a:t>data.table</a:t>
            </a:r>
            <a:r>
              <a:rPr lang="en-US" sz="1800" dirty="0">
                <a:solidFill>
                  <a:srgbClr val="000000"/>
                </a:solidFill>
              </a:rPr>
              <a:t>, reshape2</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2200" dirty="0">
              <a:solidFill>
                <a:srgbClr val="000000"/>
              </a:solidFill>
            </a:endParaRPr>
          </a:p>
          <a:p>
            <a:pPr>
              <a:spcBef>
                <a:spcPct val="0"/>
              </a:spcBef>
              <a:buFont typeface="Wingdings" panose="05000000000000000000" pitchFamily="2" charset="2"/>
              <a:buChar char="q"/>
            </a:pPr>
            <a:endParaRPr lang="en-US" sz="2200" dirty="0">
              <a:solidFill>
                <a:srgbClr val="000000"/>
              </a:solidFill>
            </a:endParaRPr>
          </a:p>
          <a:p>
            <a:pPr marL="0" indent="0">
              <a:spcBef>
                <a:spcPct val="0"/>
              </a:spcBef>
              <a:buNone/>
            </a:pPr>
            <a:endParaRPr lang="en-US" sz="2200" dirty="0">
              <a:solidFill>
                <a:srgbClr val="000000"/>
              </a:solidFill>
            </a:endParaRPr>
          </a:p>
        </p:txBody>
      </p:sp>
    </p:spTree>
    <p:extLst>
      <p:ext uri="{BB962C8B-B14F-4D97-AF65-F5344CB8AC3E}">
        <p14:creationId xmlns:p14="http://schemas.microsoft.com/office/powerpoint/2010/main" val="9060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Collecting Twitter data for PayPal</a:t>
            </a: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414880"/>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collect the tweets, the first step is to set up the authentication (API keys, token, etc.) and extract the data with the help of Twitter and R.</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The next step is to extract the data from Twitter and import it in data frame format into R.</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0DAF3713-ACB4-4ACB-B447-3FFA2EF5AF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4981" y="1984041"/>
            <a:ext cx="6472881" cy="1208016"/>
          </a:xfrm>
          <a:prstGeom prst="rect">
            <a:avLst/>
          </a:prstGeom>
          <a:noFill/>
          <a:ln>
            <a:noFill/>
          </a:ln>
        </p:spPr>
      </p:pic>
      <p:pic>
        <p:nvPicPr>
          <p:cNvPr id="9" name="Picture 8">
            <a:extLst>
              <a:ext uri="{FF2B5EF4-FFF2-40B4-BE49-F238E27FC236}">
                <a16:creationId xmlns:a16="http://schemas.microsoft.com/office/drawing/2014/main" id="{CAEA4C61-E432-43C1-A345-D77FFF062B95}"/>
              </a:ext>
            </a:extLst>
          </p:cNvPr>
          <p:cNvPicPr>
            <a:picLocks noChangeAspect="1"/>
          </p:cNvPicPr>
          <p:nvPr/>
        </p:nvPicPr>
        <p:blipFill>
          <a:blip r:embed="rId3"/>
          <a:stretch>
            <a:fillRect/>
          </a:stretch>
        </p:blipFill>
        <p:spPr>
          <a:xfrm>
            <a:off x="1094981" y="3665943"/>
            <a:ext cx="10156149" cy="536890"/>
          </a:xfrm>
          <a:prstGeom prst="rect">
            <a:avLst/>
          </a:prstGeom>
        </p:spPr>
      </p:pic>
      <p:pic>
        <p:nvPicPr>
          <p:cNvPr id="17" name="Picture 16">
            <a:extLst>
              <a:ext uri="{FF2B5EF4-FFF2-40B4-BE49-F238E27FC236}">
                <a16:creationId xmlns:a16="http://schemas.microsoft.com/office/drawing/2014/main" id="{F22A3D68-4A37-490A-A5C0-80C99BBD7D61}"/>
              </a:ext>
            </a:extLst>
          </p:cNvPr>
          <p:cNvPicPr>
            <a:picLocks noChangeAspect="1"/>
          </p:cNvPicPr>
          <p:nvPr/>
        </p:nvPicPr>
        <p:blipFill>
          <a:blip r:embed="rId4"/>
          <a:stretch>
            <a:fillRect/>
          </a:stretch>
        </p:blipFill>
        <p:spPr>
          <a:xfrm>
            <a:off x="1094981" y="4202833"/>
            <a:ext cx="8084132" cy="1308112"/>
          </a:xfrm>
          <a:prstGeom prst="rect">
            <a:avLst/>
          </a:prstGeom>
        </p:spPr>
      </p:pic>
    </p:spTree>
    <p:extLst>
      <p:ext uri="{BB962C8B-B14F-4D97-AF65-F5344CB8AC3E}">
        <p14:creationId xmlns:p14="http://schemas.microsoft.com/office/powerpoint/2010/main" val="37943973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5265</Words>
  <Application>Microsoft Office PowerPoint</Application>
  <PresentationFormat>Widescreen</PresentationFormat>
  <Paragraphs>528</Paragraphs>
  <Slides>44</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Helvetica Neue</vt:lpstr>
      <vt:lpstr>Monaco</vt:lpstr>
      <vt:lpstr>Open Sans</vt:lpstr>
      <vt:lpstr>Source Sans Pro</vt:lpstr>
      <vt:lpstr>Times New Roman</vt:lpstr>
      <vt:lpstr>Wingdings</vt:lpstr>
      <vt:lpstr>Retrospect</vt:lpstr>
      <vt:lpstr>PayPal Mobile Payment Landscape   Text Mining and Cluster Analysis using R   MSBA 324 – Final Project  </vt:lpstr>
      <vt:lpstr>Agenda </vt:lpstr>
      <vt:lpstr>Situation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Situation Comparison – Clustering and Customer Segmentation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Mobile Payment Landscape   Text Mining and Cluster Analysis using R   MSBA 324 – Final Project</dc:title>
  <dc:creator>Reena Sehitya</dc:creator>
  <cp:lastModifiedBy>Miriam O'Callaghan</cp:lastModifiedBy>
  <cp:revision>19</cp:revision>
  <dcterms:created xsi:type="dcterms:W3CDTF">2020-12-03T00:41:55Z</dcterms:created>
  <dcterms:modified xsi:type="dcterms:W3CDTF">2020-12-08T18:14:48Z</dcterms:modified>
</cp:coreProperties>
</file>