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00"/>
    <a:srgbClr val="800080"/>
    <a:srgbClr val="FFFF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6C67-549F-8812-2012-78793DC91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A2163-364D-1A64-9696-DF9FAF436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008C4-D0B3-1CB7-D04D-0FD0357E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0B24-9628-404E-9651-3D1A2CA34903}" type="datetimeFigureOut">
              <a:rPr lang="en-AU" smtClean="0"/>
              <a:t>3/02/2025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C3BD7-C13D-C170-CDE8-285E70816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C4B9F-36FF-C557-F385-9945BE96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E3E9-A0D3-4CD0-8E97-7A7D66638D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463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4E69A-B820-04E0-07DB-FE8D62BA5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B35D3-EA35-33C8-C67B-52A3DA0B0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AE951-BDE9-6E4D-5D7C-B6178CBC8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0B24-9628-404E-9651-3D1A2CA34903}" type="datetimeFigureOut">
              <a:rPr lang="en-AU" smtClean="0"/>
              <a:t>3/02/2025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ADF33-97A2-FD7C-1858-841E75580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D598C-2A7E-B76C-1EF2-2EC1C2BF9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E3E9-A0D3-4CD0-8E97-7A7D66638D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366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34D612-8968-A2C1-CB40-48A29C611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3541C-FC72-6837-DE6C-3209881C0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5E821-8B8A-F148-E2DC-000A4830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0B24-9628-404E-9651-3D1A2CA34903}" type="datetimeFigureOut">
              <a:rPr lang="en-AU" smtClean="0"/>
              <a:t>3/02/2025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F6247-DDD5-2F23-F497-E32A84FB8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1A637-B135-6C74-FBBA-A5D940A7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E3E9-A0D3-4CD0-8E97-7A7D66638D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851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A292-C324-82FE-F191-4610EA1F0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4EE2D-A8B6-3B6A-F312-F1C1587D1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13B11-6C1F-9DEB-C651-6E57CA0A6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0B24-9628-404E-9651-3D1A2CA34903}" type="datetimeFigureOut">
              <a:rPr lang="en-AU" smtClean="0"/>
              <a:t>3/02/2025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8FF83-E2A5-AD37-3EAB-C69FCEF1C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80B74-B79B-3AE9-EF82-B7DF26D01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E3E9-A0D3-4CD0-8E97-7A7D66638D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355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7E2AD-A007-07D3-7198-D7B943C6E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A972E-DFED-541F-7BA1-89497ABDA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9CA20-607A-9A65-34BC-1B667B227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0B24-9628-404E-9651-3D1A2CA34903}" type="datetimeFigureOut">
              <a:rPr lang="en-AU" smtClean="0"/>
              <a:t>3/02/2025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56251-67C0-E88E-D44F-0EC7BB802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E5D7C-93AF-18D5-CBC4-BE5A0092A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E3E9-A0D3-4CD0-8E97-7A7D66638D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259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DA8FA-F63E-9A47-E602-7C49B71F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0D065-A8A2-6889-DC33-BCF3D4EB1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966F8-BF6C-A3B6-279F-20C4EE7B8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14144-D4CE-6D6F-9E6A-E133CC1B1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0B24-9628-404E-9651-3D1A2CA34903}" type="datetimeFigureOut">
              <a:rPr lang="en-AU" smtClean="0"/>
              <a:t>3/02/2025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E5B0A-8BA5-CD7E-7190-399DBEEC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A4E30-3AB6-F1AE-CB98-AB2E3730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E3E9-A0D3-4CD0-8E97-7A7D66638D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656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64A36-EFC7-3780-14B2-D1033170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6BA5C-F069-D5B8-B15C-705FE7CBB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DBB9B-EA9B-67AC-7E7E-1BE15729E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E2697-0C41-517C-D94D-0FD62D9E7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7F8C9F-25D1-5E82-8525-22DF0FE8D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555CAC-AD02-369A-DCF9-EB0D634CD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0B24-9628-404E-9651-3D1A2CA34903}" type="datetimeFigureOut">
              <a:rPr lang="en-AU" smtClean="0"/>
              <a:t>3/02/2025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E9266-D79B-CF5E-DA1F-AEB94CE89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03214A-ABCD-AEC6-EE3B-EA098D1F5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E3E9-A0D3-4CD0-8E97-7A7D66638D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391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FCB6-DE31-E44C-7519-C3FF0945E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BCB69B-420D-7951-5D6C-80C2066AE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0B24-9628-404E-9651-3D1A2CA34903}" type="datetimeFigureOut">
              <a:rPr lang="en-AU" smtClean="0"/>
              <a:t>3/02/2025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26A95A-0411-40FB-3BB8-26EF5AE05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F3B5C-3856-CE3F-3F8A-AE99C3A7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E3E9-A0D3-4CD0-8E97-7A7D66638D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258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03AB60-958E-0489-6467-58CF805E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0B24-9628-404E-9651-3D1A2CA34903}" type="datetimeFigureOut">
              <a:rPr lang="en-AU" smtClean="0"/>
              <a:t>3/02/2025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A76795-7124-C49C-A45A-EA96CF826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AD218-F364-4CE3-3340-DF3BF08F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E3E9-A0D3-4CD0-8E97-7A7D66638D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237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BF8C5-6A87-B765-5E6C-A75B041BA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8958-31EA-181F-523A-B3014CB96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EDA7C-BDA1-2622-76A1-9CCA0FE06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EDF82-366A-8EC9-5AE7-014F62116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0B24-9628-404E-9651-3D1A2CA34903}" type="datetimeFigureOut">
              <a:rPr lang="en-AU" smtClean="0"/>
              <a:t>3/02/2025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7E145-AC6E-FCB4-63D5-9B77681C4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1388D-A439-BE6E-6C23-5B7F98F7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E3E9-A0D3-4CD0-8E97-7A7D66638D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03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64D2C-C0BF-512D-451C-DCBC5CDBC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CE0277-439F-C8A6-9864-2DC03D1A5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89D2D-26B0-6496-4ED3-C1440B944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FEA9F-6034-9833-7746-7F64DB7F6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0B24-9628-404E-9651-3D1A2CA34903}" type="datetimeFigureOut">
              <a:rPr lang="en-AU" smtClean="0"/>
              <a:t>3/02/2025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6382-6E58-4F6E-EF1A-062D7188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0C78B-9186-6B42-DD8A-9437DFFC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E3E9-A0D3-4CD0-8E97-7A7D66638D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419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A84282-3570-7BB9-0EF1-370D510B8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1F048-69FD-DAB4-2212-F971988EE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95A75-6B34-6455-DD39-94733AA2B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C0B24-9628-404E-9651-3D1A2CA34903}" type="datetimeFigureOut">
              <a:rPr lang="en-AU" smtClean="0"/>
              <a:t>3/02/2025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4A5B5-83A4-3305-A8E8-AA09F9076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225E9-1B22-2ECE-0EE4-649E965E2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EE3E9-A0D3-4CD0-8E97-7A7D66638D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755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e chart with text on it&#10;&#10;Description automatically generated">
            <a:extLst>
              <a:ext uri="{FF2B5EF4-FFF2-40B4-BE49-F238E27FC236}">
                <a16:creationId xmlns:a16="http://schemas.microsoft.com/office/drawing/2014/main" id="{BAE052A4-915A-8294-6493-387A3B00D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768" y="1977498"/>
            <a:ext cx="5486411" cy="27432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5E5A7E6-FBC6-01AE-1502-2B8E33B73ECF}"/>
              </a:ext>
            </a:extLst>
          </p:cNvPr>
          <p:cNvSpPr/>
          <p:nvPr/>
        </p:nvSpPr>
        <p:spPr>
          <a:xfrm>
            <a:off x="6622742" y="2317072"/>
            <a:ext cx="914400" cy="195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C3F336-D446-ED7E-5499-952361FF06D0}"/>
              </a:ext>
            </a:extLst>
          </p:cNvPr>
          <p:cNvSpPr/>
          <p:nvPr/>
        </p:nvSpPr>
        <p:spPr>
          <a:xfrm>
            <a:off x="6952695" y="3756734"/>
            <a:ext cx="914400" cy="195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F85246-7D49-0B10-288A-3249334297EB}"/>
              </a:ext>
            </a:extLst>
          </p:cNvPr>
          <p:cNvSpPr/>
          <p:nvPr/>
        </p:nvSpPr>
        <p:spPr>
          <a:xfrm>
            <a:off x="4202832" y="3756733"/>
            <a:ext cx="914400" cy="195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FB9C11-B315-05C4-2210-1FC7551F9534}"/>
              </a:ext>
            </a:extLst>
          </p:cNvPr>
          <p:cNvSpPr txBox="1"/>
          <p:nvPr/>
        </p:nvSpPr>
        <p:spPr>
          <a:xfrm>
            <a:off x="4446794" y="3952042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err="1">
                <a:solidFill>
                  <a:srgbClr val="FFA500"/>
                </a:solidFill>
              </a:rPr>
              <a:t>Terminids</a:t>
            </a:r>
            <a:endParaRPr lang="en-AU" sz="1000" dirty="0">
              <a:solidFill>
                <a:srgbClr val="FFA5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96643B-DE06-52FB-8571-DCB7012FFB2C}"/>
              </a:ext>
            </a:extLst>
          </p:cNvPr>
          <p:cNvSpPr txBox="1"/>
          <p:nvPr/>
        </p:nvSpPr>
        <p:spPr>
          <a:xfrm>
            <a:off x="6784639" y="2414726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>
                <a:solidFill>
                  <a:srgbClr val="FF0000"/>
                </a:solidFill>
              </a:rPr>
              <a:t>Automatons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79A3D9-CF1A-3288-7863-A2566F85812E}"/>
              </a:ext>
            </a:extLst>
          </p:cNvPr>
          <p:cNvSpPr txBox="1"/>
          <p:nvPr/>
        </p:nvSpPr>
        <p:spPr>
          <a:xfrm>
            <a:off x="6938580" y="3705821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>
                <a:solidFill>
                  <a:srgbClr val="800080"/>
                </a:solidFill>
              </a:rPr>
              <a:t>Illuminates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4ABBF5-D1E5-D34D-47A2-CD33C4BA5B05}"/>
              </a:ext>
            </a:extLst>
          </p:cNvPr>
          <p:cNvSpPr txBox="1"/>
          <p:nvPr/>
        </p:nvSpPr>
        <p:spPr>
          <a:xfrm>
            <a:off x="4291165" y="1729126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Number of deployments by front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75F8ECB-694E-F6E9-2C03-D5B342858AE9}"/>
              </a:ext>
            </a:extLst>
          </p:cNvPr>
          <p:cNvCxnSpPr/>
          <p:nvPr/>
        </p:nvCxnSpPr>
        <p:spPr>
          <a:xfrm>
            <a:off x="4446794" y="4198263"/>
            <a:ext cx="747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4C1686-1D62-BCD9-E158-9180A88429CC}"/>
              </a:ext>
            </a:extLst>
          </p:cNvPr>
          <p:cNvCxnSpPr/>
          <p:nvPr/>
        </p:nvCxnSpPr>
        <p:spPr>
          <a:xfrm flipH="1">
            <a:off x="3923930" y="4198263"/>
            <a:ext cx="522864" cy="347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983843A-A650-3374-A856-30CA4B5DE59F}"/>
              </a:ext>
            </a:extLst>
          </p:cNvPr>
          <p:cNvSpPr txBox="1"/>
          <p:nvPr/>
        </p:nvSpPr>
        <p:spPr>
          <a:xfrm>
            <a:off x="1828800" y="4591533"/>
            <a:ext cx="3826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dirty="0"/>
              <a:t>The majority of deployments in the bug front reflect the 505</a:t>
            </a:r>
            <a:r>
              <a:rPr lang="en-AU" sz="1000" baseline="30000" dirty="0"/>
              <a:t>th</a:t>
            </a:r>
            <a:r>
              <a:rPr lang="en-AU" sz="1000" dirty="0"/>
              <a:t> responsiveness to the bug major orders issued in the period</a:t>
            </a:r>
          </a:p>
        </p:txBody>
      </p:sp>
    </p:spTree>
    <p:extLst>
      <p:ext uri="{BB962C8B-B14F-4D97-AF65-F5344CB8AC3E}">
        <p14:creationId xmlns:p14="http://schemas.microsoft.com/office/powerpoint/2010/main" val="396707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e chart with numbers and percentages&#10;&#10;Description automatically generated">
            <a:extLst>
              <a:ext uri="{FF2B5EF4-FFF2-40B4-BE49-F238E27FC236}">
                <a16:creationId xmlns:a16="http://schemas.microsoft.com/office/drawing/2014/main" id="{6D762F0C-4522-51D8-AC51-702893AFB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437" y="1933110"/>
            <a:ext cx="5486411" cy="27432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E96901F-61A9-4C05-B05D-C0A02DBEC352}"/>
              </a:ext>
            </a:extLst>
          </p:cNvPr>
          <p:cNvSpPr/>
          <p:nvPr/>
        </p:nvSpPr>
        <p:spPr>
          <a:xfrm>
            <a:off x="4500979" y="4102964"/>
            <a:ext cx="207880" cy="184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CB8E3E-F2DE-540A-16FA-CECE5EC4EC68}"/>
              </a:ext>
            </a:extLst>
          </p:cNvPr>
          <p:cNvSpPr/>
          <p:nvPr/>
        </p:nvSpPr>
        <p:spPr>
          <a:xfrm>
            <a:off x="5083945" y="2115845"/>
            <a:ext cx="207880" cy="184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161860-8B61-F594-5356-23483E76F993}"/>
              </a:ext>
            </a:extLst>
          </p:cNvPr>
          <p:cNvSpPr/>
          <p:nvPr/>
        </p:nvSpPr>
        <p:spPr>
          <a:xfrm>
            <a:off x="6096000" y="2472431"/>
            <a:ext cx="207880" cy="184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6F3FE4-EA97-DED8-7538-935CCB443710}"/>
              </a:ext>
            </a:extLst>
          </p:cNvPr>
          <p:cNvSpPr txBox="1"/>
          <p:nvPr/>
        </p:nvSpPr>
        <p:spPr>
          <a:xfrm>
            <a:off x="3913711" y="3856743"/>
            <a:ext cx="404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T10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B4D9EF-75F3-A863-C8B0-4EC2B065E8D9}"/>
              </a:ext>
            </a:extLst>
          </p:cNvPr>
          <p:cNvCxnSpPr/>
          <p:nvPr/>
        </p:nvCxnSpPr>
        <p:spPr>
          <a:xfrm>
            <a:off x="3742190" y="4102964"/>
            <a:ext cx="747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C319ED-B518-8E05-9DE0-33CF2D3FD9D2}"/>
              </a:ext>
            </a:extLst>
          </p:cNvPr>
          <p:cNvCxnSpPr/>
          <p:nvPr/>
        </p:nvCxnSpPr>
        <p:spPr>
          <a:xfrm flipH="1">
            <a:off x="3219326" y="4102964"/>
            <a:ext cx="522864" cy="347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2A214B-12B8-EB33-47BA-2753D95BEAD8}"/>
              </a:ext>
            </a:extLst>
          </p:cNvPr>
          <p:cNvSpPr txBox="1"/>
          <p:nvPr/>
        </p:nvSpPr>
        <p:spPr>
          <a:xfrm>
            <a:off x="6066408" y="2411162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T9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1FCE10-65E3-D9F1-96B1-414ACA08D4A4}"/>
              </a:ext>
            </a:extLst>
          </p:cNvPr>
          <p:cNvSpPr txBox="1"/>
          <p:nvPr/>
        </p:nvSpPr>
        <p:spPr>
          <a:xfrm>
            <a:off x="5021012" y="1992734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T8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F989C7-1384-53D9-E7D0-3DC9DD55E5E0}"/>
              </a:ext>
            </a:extLst>
          </p:cNvPr>
          <p:cNvSpPr txBox="1"/>
          <p:nvPr/>
        </p:nvSpPr>
        <p:spPr>
          <a:xfrm>
            <a:off x="1361609" y="4522426"/>
            <a:ext cx="3826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dirty="0"/>
              <a:t>The 505</a:t>
            </a:r>
            <a:r>
              <a:rPr lang="en-AU" sz="1000" baseline="30000" dirty="0"/>
              <a:t>th</a:t>
            </a:r>
            <a:r>
              <a:rPr lang="en-AU" sz="1000" dirty="0"/>
              <a:t> don’t back down and face the most difficulty missions available in the name of our beloved Super Earth</a:t>
            </a:r>
          </a:p>
        </p:txBody>
      </p:sp>
    </p:spTree>
    <p:extLst>
      <p:ext uri="{BB962C8B-B14F-4D97-AF65-F5344CB8AC3E}">
        <p14:creationId xmlns:p14="http://schemas.microsoft.com/office/powerpoint/2010/main" val="42975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008D495A-3CAB-49CA-47B3-4599FE67A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8" y="2286005"/>
            <a:ext cx="5486411" cy="2286005"/>
          </a:xfrm>
          <a:prstGeom prst="rect">
            <a:avLst/>
          </a:prstGeom>
        </p:spPr>
      </p:pic>
      <p:pic>
        <p:nvPicPr>
          <p:cNvPr id="13" name="Picture 1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0FC834D-1B96-E736-1C3B-A7454C84E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11" cy="22860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AEFB3E-DBC8-8F5D-CE30-FCE7A06342D4}"/>
              </a:ext>
            </a:extLst>
          </p:cNvPr>
          <p:cNvSpPr txBox="1"/>
          <p:nvPr/>
        </p:nvSpPr>
        <p:spPr>
          <a:xfrm>
            <a:off x="4943329" y="638318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err="1">
                <a:solidFill>
                  <a:srgbClr val="FFA500"/>
                </a:solidFill>
              </a:rPr>
              <a:t>Terminids</a:t>
            </a:r>
            <a:endParaRPr lang="en-AU" sz="1000" dirty="0">
              <a:solidFill>
                <a:srgbClr val="FFA5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162573-956C-1B13-2E84-2CD26BBF7200}"/>
              </a:ext>
            </a:extLst>
          </p:cNvPr>
          <p:cNvSpPr txBox="1"/>
          <p:nvPr/>
        </p:nvSpPr>
        <p:spPr>
          <a:xfrm>
            <a:off x="4884821" y="1339051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>
                <a:solidFill>
                  <a:srgbClr val="FF0000"/>
                </a:solidFill>
              </a:rPr>
              <a:t>Automatons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DE2A49-804C-5985-D321-7F8B434F9A33}"/>
              </a:ext>
            </a:extLst>
          </p:cNvPr>
          <p:cNvSpPr txBox="1"/>
          <p:nvPr/>
        </p:nvSpPr>
        <p:spPr>
          <a:xfrm>
            <a:off x="4919284" y="1585272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>
                <a:solidFill>
                  <a:srgbClr val="800080"/>
                </a:solidFill>
              </a:rPr>
              <a:t>Illuminates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0E0056-9780-D3CE-5A47-66F008F404E9}"/>
              </a:ext>
            </a:extLst>
          </p:cNvPr>
          <p:cNvSpPr txBox="1"/>
          <p:nvPr/>
        </p:nvSpPr>
        <p:spPr>
          <a:xfrm>
            <a:off x="4994008" y="2965586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err="1">
                <a:solidFill>
                  <a:srgbClr val="FFA500"/>
                </a:solidFill>
              </a:rPr>
              <a:t>Terminids</a:t>
            </a:r>
            <a:endParaRPr lang="en-AU" sz="1000" dirty="0">
              <a:solidFill>
                <a:srgbClr val="FFA5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A22465-B6FC-5EA6-688A-B9EEB56C30AB}"/>
              </a:ext>
            </a:extLst>
          </p:cNvPr>
          <p:cNvSpPr txBox="1"/>
          <p:nvPr/>
        </p:nvSpPr>
        <p:spPr>
          <a:xfrm>
            <a:off x="4935500" y="3533153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>
                <a:solidFill>
                  <a:srgbClr val="FF0000"/>
                </a:solidFill>
              </a:rPr>
              <a:t>Automatons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8556E5-2049-E79E-D28B-3F814C7CB629}"/>
              </a:ext>
            </a:extLst>
          </p:cNvPr>
          <p:cNvSpPr txBox="1"/>
          <p:nvPr/>
        </p:nvSpPr>
        <p:spPr>
          <a:xfrm>
            <a:off x="4969963" y="3841520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>
                <a:solidFill>
                  <a:srgbClr val="800080"/>
                </a:solidFill>
              </a:rPr>
              <a:t>Illuminates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2D0370-9084-894B-8ECD-C035780AB0A0}"/>
              </a:ext>
            </a:extLst>
          </p:cNvPr>
          <p:cNvSpPr txBox="1"/>
          <p:nvPr/>
        </p:nvSpPr>
        <p:spPr>
          <a:xfrm>
            <a:off x="4992974" y="60695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>
                <a:solidFill>
                  <a:srgbClr val="0000FF"/>
                </a:solidFill>
              </a:rPr>
              <a:t>Total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AB4095-C9CF-17E6-647B-BDE5CC9603EC}"/>
              </a:ext>
            </a:extLst>
          </p:cNvPr>
          <p:cNvSpPr txBox="1"/>
          <p:nvPr/>
        </p:nvSpPr>
        <p:spPr>
          <a:xfrm>
            <a:off x="5041687" y="2312991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>
                <a:solidFill>
                  <a:srgbClr val="0000FF"/>
                </a:solidFill>
              </a:rPr>
              <a:t>Total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FBCC0E-7607-9A82-B9BC-2B00A6DBE1D6}"/>
              </a:ext>
            </a:extLst>
          </p:cNvPr>
          <p:cNvSpPr txBox="1"/>
          <p:nvPr/>
        </p:nvSpPr>
        <p:spPr>
          <a:xfrm>
            <a:off x="6268282" y="920437"/>
            <a:ext cx="54864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As expected, due to the number of deployments, most of our confirmed kills and casualties happened in the bug front</a:t>
            </a:r>
            <a:endParaRPr lang="en-US" sz="1000" dirty="0"/>
          </a:p>
          <a:p>
            <a:endParaRPr lang="en-AU" sz="1000" dirty="0"/>
          </a:p>
        </p:txBody>
      </p:sp>
      <p:pic>
        <p:nvPicPr>
          <p:cNvPr id="27" name="Picture 26" descr="A graph of a number of dots&#10;&#10;Description automatically generated with medium confidence">
            <a:extLst>
              <a:ext uri="{FF2B5EF4-FFF2-40B4-BE49-F238E27FC236}">
                <a16:creationId xmlns:a16="http://schemas.microsoft.com/office/drawing/2014/main" id="{C6E6B77B-83A2-1B16-6359-41CECA0BF2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38" y="4571995"/>
            <a:ext cx="5486411" cy="228600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DC9F1F9-1866-6532-AAEE-057233DE394E}"/>
              </a:ext>
            </a:extLst>
          </p:cNvPr>
          <p:cNvSpPr txBox="1"/>
          <p:nvPr/>
        </p:nvSpPr>
        <p:spPr>
          <a:xfrm>
            <a:off x="5799839" y="4872479"/>
            <a:ext cx="54864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There is no clear correlation of K/D ratio with difficulty, however the number of non-T10 operations is low</a:t>
            </a:r>
          </a:p>
          <a:p>
            <a:endParaRPr lang="en-AU" sz="1000" dirty="0"/>
          </a:p>
          <a:p>
            <a:r>
              <a:rPr lang="en-AU" sz="1000" dirty="0"/>
              <a:t>Circle – T10</a:t>
            </a:r>
          </a:p>
          <a:p>
            <a:r>
              <a:rPr lang="en-AU" sz="1000" dirty="0"/>
              <a:t>Square – T9</a:t>
            </a:r>
          </a:p>
          <a:p>
            <a:r>
              <a:rPr lang="en-AU" sz="1000" dirty="0"/>
              <a:t>Diamond – T8</a:t>
            </a:r>
            <a:endParaRPr lang="en-US" sz="1000" dirty="0"/>
          </a:p>
          <a:p>
            <a:endParaRPr lang="en-AU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0C14D5-7CE3-BD16-EAE4-6FCB5571A52B}"/>
              </a:ext>
            </a:extLst>
          </p:cNvPr>
          <p:cNvSpPr txBox="1"/>
          <p:nvPr/>
        </p:nvSpPr>
        <p:spPr>
          <a:xfrm rot="16200000">
            <a:off x="-148164" y="5241520"/>
            <a:ext cx="785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K/D Ratio</a:t>
            </a:r>
          </a:p>
        </p:txBody>
      </p:sp>
    </p:spTree>
    <p:extLst>
      <p:ext uri="{BB962C8B-B14F-4D97-AF65-F5344CB8AC3E}">
        <p14:creationId xmlns:p14="http://schemas.microsoft.com/office/powerpoint/2010/main" val="1429695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9E88C-BBB5-6ADC-61E9-367AFBDAD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5903A80E-4B7D-0C68-847F-96421F6EA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" y="-37236"/>
            <a:ext cx="5486411" cy="2286005"/>
          </a:xfrm>
          <a:prstGeom prst="rect">
            <a:avLst/>
          </a:prstGeom>
        </p:spPr>
      </p:pic>
      <p:pic>
        <p:nvPicPr>
          <p:cNvPr id="7" name="Picture 6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D27E69E5-EF29-107F-160B-C9576CCA8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173646"/>
            <a:ext cx="5486411" cy="2286005"/>
          </a:xfrm>
          <a:prstGeom prst="rect">
            <a:avLst/>
          </a:prstGeom>
        </p:spPr>
      </p:pic>
      <p:pic>
        <p:nvPicPr>
          <p:cNvPr id="9" name="Picture 8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A7C0A40B-76F5-D5D4-A1D2-55663BCC4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688" y="4384528"/>
            <a:ext cx="5486411" cy="228600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2B03E37-C184-5EEB-3A18-45DF7D7BF1C7}"/>
              </a:ext>
            </a:extLst>
          </p:cNvPr>
          <p:cNvSpPr txBox="1"/>
          <p:nvPr/>
        </p:nvSpPr>
        <p:spPr>
          <a:xfrm>
            <a:off x="6268282" y="920437"/>
            <a:ext cx="548641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As expected, due to the number of deployments, most of our confirmed kills and casualties happened in the bug front</a:t>
            </a:r>
          </a:p>
          <a:p>
            <a:endParaRPr lang="en-AU" sz="1000" dirty="0"/>
          </a:p>
          <a:p>
            <a:r>
              <a:rPr lang="en-AU" sz="1000" dirty="0"/>
              <a:t>Stats:</a:t>
            </a:r>
          </a:p>
          <a:p>
            <a:r>
              <a:rPr lang="en-US" sz="1000" dirty="0"/>
              <a:t>Average Kills per Deployment (All three operations): 2574.6 --- 643.7 per helldiver</a:t>
            </a:r>
          </a:p>
          <a:p>
            <a:r>
              <a:rPr lang="en-US" sz="1000" dirty="0"/>
              <a:t>Average Casualties per Deployment (All three operations): 27.8 --- 6.9 per helldiver</a:t>
            </a:r>
          </a:p>
          <a:p>
            <a:r>
              <a:rPr lang="en-US" sz="1000" dirty="0"/>
              <a:t>Average Kills/Casualty ratio: 92.7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>
                <a:solidFill>
                  <a:srgbClr val="FF0000"/>
                </a:solidFill>
              </a:rPr>
              <a:t>Automaton front</a:t>
            </a:r>
          </a:p>
          <a:p>
            <a:r>
              <a:rPr lang="en-US" sz="1000" dirty="0">
                <a:solidFill>
                  <a:srgbClr val="FF0000"/>
                </a:solidFill>
              </a:rPr>
              <a:t>Average Kills per Deployment (All three operations): 1835.2 --- 458.8 per helldiver</a:t>
            </a:r>
          </a:p>
          <a:p>
            <a:r>
              <a:rPr lang="en-US" sz="1000" dirty="0">
                <a:solidFill>
                  <a:srgbClr val="FF0000"/>
                </a:solidFill>
              </a:rPr>
              <a:t>Average Casualties per Deployment (All three operations): 27.8 --- 6.9 per helldiver</a:t>
            </a:r>
          </a:p>
          <a:p>
            <a:r>
              <a:rPr lang="en-US" sz="1000" dirty="0">
                <a:solidFill>
                  <a:srgbClr val="FF0000"/>
                </a:solidFill>
              </a:rPr>
              <a:t>Average Kills/Casualty ratio: 66.1</a:t>
            </a:r>
          </a:p>
          <a:p>
            <a:endParaRPr lang="en-US" sz="1000" dirty="0"/>
          </a:p>
          <a:p>
            <a:r>
              <a:rPr lang="en-US" sz="1000" dirty="0" err="1">
                <a:solidFill>
                  <a:srgbClr val="FFA500"/>
                </a:solidFill>
              </a:rPr>
              <a:t>Terminid</a:t>
            </a:r>
            <a:r>
              <a:rPr lang="en-US" sz="1000" dirty="0">
                <a:solidFill>
                  <a:srgbClr val="FFA500"/>
                </a:solidFill>
              </a:rPr>
              <a:t> front</a:t>
            </a:r>
          </a:p>
          <a:p>
            <a:r>
              <a:rPr lang="en-US" sz="1000" dirty="0">
                <a:solidFill>
                  <a:srgbClr val="FFA500"/>
                </a:solidFill>
              </a:rPr>
              <a:t> Average Kills per Deployment (All three operations): 3021.7 --- 755.4 per helldiver</a:t>
            </a:r>
          </a:p>
          <a:p>
            <a:r>
              <a:rPr lang="en-US" sz="1000" dirty="0">
                <a:solidFill>
                  <a:srgbClr val="FFA500"/>
                </a:solidFill>
              </a:rPr>
              <a:t> Average Casualties per Deployment (All three operations): 29.6 --- 7.4 per helldiver</a:t>
            </a:r>
          </a:p>
          <a:p>
            <a:r>
              <a:rPr lang="en-US" sz="1000" dirty="0">
                <a:solidFill>
                  <a:srgbClr val="FFA500"/>
                </a:solidFill>
              </a:rPr>
              <a:t> Average Kills/Casualty ratio: 102.2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>
                <a:solidFill>
                  <a:srgbClr val="800080"/>
                </a:solidFill>
              </a:rPr>
              <a:t>Illuminate front</a:t>
            </a:r>
          </a:p>
          <a:p>
            <a:r>
              <a:rPr lang="en-US" sz="1000" dirty="0">
                <a:solidFill>
                  <a:srgbClr val="800080"/>
                </a:solidFill>
              </a:rPr>
              <a:t> Average Kills per Deployment (All three operations): 2488.5 --- 622.1 per helldiver</a:t>
            </a:r>
          </a:p>
          <a:p>
            <a:r>
              <a:rPr lang="en-US" sz="1000" dirty="0">
                <a:solidFill>
                  <a:srgbClr val="800080"/>
                </a:solidFill>
              </a:rPr>
              <a:t> Average Casualties per Deployment (All three operations): 21.5 --- 5.4 per helldiver</a:t>
            </a:r>
          </a:p>
          <a:p>
            <a:r>
              <a:rPr lang="en-US" sz="1000" dirty="0">
                <a:solidFill>
                  <a:srgbClr val="800080"/>
                </a:solidFill>
              </a:rPr>
              <a:t> Average Kills/Casualty ratio: 115.7</a:t>
            </a:r>
          </a:p>
          <a:p>
            <a:endParaRPr lang="en-US" sz="1000" dirty="0"/>
          </a:p>
          <a:p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75296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65243AFA-FBE6-437B-BD5A-9676CEC506A8}" vid="{32F230DE-0AB6-4FB4-A754-AF77CEC093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38</TotalTime>
  <Words>292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Antonio Bandeira Neto</dc:creator>
  <cp:lastModifiedBy>Luis Antonio Bandeira Neto</cp:lastModifiedBy>
  <cp:revision>1</cp:revision>
  <dcterms:created xsi:type="dcterms:W3CDTF">2025-02-03T07:56:08Z</dcterms:created>
  <dcterms:modified xsi:type="dcterms:W3CDTF">2025-02-03T08:34:11Z</dcterms:modified>
</cp:coreProperties>
</file>