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 name="Shape 4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 name="Shape 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3886198" x="0"/>
            <a:ext cy="29717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3886198" x="0"/>
            <a:ext cy="0" cx="9144000"/>
          </a:xfrm>
          <a:prstGeom prst="straightConnector1">
            <a:avLst/>
          </a:prstGeom>
          <a:noFill/>
          <a:ln w="28575" cap="flat">
            <a:solidFill>
              <a:schemeClr val="dk1"/>
            </a:solidFill>
            <a:prstDash val="solid"/>
            <a:round/>
            <a:headEnd w="med" len="med" type="none"/>
            <a:tailEnd w="med" len="med" type="none"/>
          </a:ln>
        </p:spPr>
      </p:cxnSp>
      <p:sp>
        <p:nvSpPr>
          <p:cNvPr id="10" name="Shape 10"/>
          <p:cNvSpPr txBox="1"/>
          <p:nvPr>
            <p:ph type="ctrTitle"/>
          </p:nvPr>
        </p:nvSpPr>
        <p:spPr>
          <a:xfrm>
            <a:off y="2157750" x="685800"/>
            <a:ext cy="1650599" cx="7772400"/>
          </a:xfrm>
          <a:prstGeom prst="rect">
            <a:avLst/>
          </a:prstGeom>
        </p:spPr>
        <p:txBody>
          <a:bodyPr bIns="91425" rIns="91425" lIns="91425" tIns="91425" anchor="b" anchorCtr="0"/>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1" name="Shape 11"/>
          <p:cNvSpPr txBox="1"/>
          <p:nvPr>
            <p:ph idx="1" type="subTitle"/>
          </p:nvPr>
        </p:nvSpPr>
        <p:spPr>
          <a:xfrm>
            <a:off y="3953037" x="685800"/>
            <a:ext cy="1259400" cx="7772400"/>
          </a:xfrm>
          <a:prstGeom prst="rect">
            <a:avLst/>
          </a:prstGeom>
        </p:spPr>
        <p:txBody>
          <a:bodyPr bIns="91425" rIns="91425" lIns="91425" tIns="91425" anchor="t" anchorCtr="0"/>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5036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503571" x="0"/>
            <a:ext cy="0" cx="9144000"/>
          </a:xfrm>
          <a:prstGeom prst="straightConnector1">
            <a:avLst/>
          </a:prstGeom>
          <a:noFill/>
          <a:ln w="28575" cap="flat">
            <a:solidFill>
              <a:schemeClr val="dk1"/>
            </a:solidFill>
            <a:prstDash val="solid"/>
            <a:round/>
            <a:headEnd w="med" len="med" type="none"/>
            <a:tailEnd w="med" len="med" type="none"/>
          </a:ln>
        </p:spPr>
      </p:cxnSp>
      <p:sp>
        <p:nvSpPr>
          <p:cNvPr id="15" name="Shape 15"/>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5036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503571" x="0"/>
            <a:ext cy="0" cx="9144000"/>
          </a:xfrm>
          <a:prstGeom prst="straightConnector1">
            <a:avLst/>
          </a:prstGeom>
          <a:noFill/>
          <a:ln w="28575" cap="flat">
            <a:solidFill>
              <a:schemeClr val="dk1"/>
            </a:solidFill>
            <a:prstDash val="solid"/>
            <a:round/>
            <a:headEnd w="med" len="med" type="none"/>
            <a:tailEnd w="med" len="med" type="none"/>
          </a:ln>
        </p:spPr>
      </p:cxnSp>
      <p:sp>
        <p:nvSpPr>
          <p:cNvPr id="20" name="Shape 20"/>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5036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503571" x="0"/>
            <a:ext cy="0" cx="9144000"/>
          </a:xfrm>
          <a:prstGeom prst="straightConnector1">
            <a:avLst/>
          </a:prstGeom>
          <a:noFill/>
          <a:ln w="28575" cap="flat">
            <a:solidFill>
              <a:schemeClr val="dk1"/>
            </a:solidFill>
            <a:prstDash val="solid"/>
            <a:round/>
            <a:headEnd w="med" len="med" type="none"/>
            <a:tailEnd w="med" len="med" type="none"/>
          </a:ln>
        </p:spPr>
      </p:cxnSp>
      <p:sp>
        <p:nvSpPr>
          <p:cNvPr id="26" name="Shape 26"/>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p:nvPr/>
        </p:nvSpPr>
        <p:spPr>
          <a:xfrm>
            <a:off y="5633442" x="0"/>
            <a:ext cy="12245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9" name="Shape 29"/>
          <p:cNvCxnSpPr/>
          <p:nvPr/>
        </p:nvCxnSpPr>
        <p:spPr>
          <a:xfrm>
            <a:off y="5633442" x="0"/>
            <a:ext cy="0" cx="9144000"/>
          </a:xfrm>
          <a:prstGeom prst="straightConnector1">
            <a:avLst/>
          </a:prstGeom>
          <a:noFill/>
          <a:ln w="28575" cap="flat">
            <a:solidFill>
              <a:schemeClr val="dk1"/>
            </a:solidFill>
            <a:prstDash val="solid"/>
            <a:round/>
            <a:headEnd w="med" len="med" type="none"/>
            <a:tailEnd w="med" len="med" type="none"/>
          </a:ln>
        </p:spPr>
      </p:cxnSp>
      <p:sp>
        <p:nvSpPr>
          <p:cNvPr id="30" name="Shape 30"/>
          <p:cNvSpPr txBox="1"/>
          <p:nvPr>
            <p:ph idx="1" type="body"/>
          </p:nvPr>
        </p:nvSpPr>
        <p:spPr>
          <a:xfrm>
            <a:off y="5875078" x="457200"/>
            <a:ext cy="692700" cx="8229600"/>
          </a:xfrm>
          <a:prstGeom prst="rect">
            <a:avLst/>
          </a:prstGeom>
        </p:spPr>
        <p:txBody>
          <a:bodyPr bIns="91425" rIns="91425" lIns="91425" tIns="91425" anchor="t" anchorCtr="0"/>
          <a:lstStyle>
            <a:lvl1pPr algn="ctr">
              <a:spcBef>
                <a:spcPts val="0"/>
              </a:spcBef>
              <a:buClr>
                <a:schemeClr val="lt1"/>
              </a:buClr>
              <a:buSzPct val="100000"/>
              <a:buNone/>
              <a:defRPr sz="18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Calibri"/>
              <a:buChar char="•"/>
              <a:defRPr/>
            </a:lvl1pPr>
            <a:lvl2pPr algn="l" rtl="0" indent="-107950" marL="742950">
              <a:spcBef>
                <a:spcPts val="560"/>
              </a:spcBef>
              <a:buClr>
                <a:schemeClr val="dk1"/>
              </a:buClr>
              <a:buFont typeface="Calibri"/>
              <a:buChar char="–"/>
              <a:defRPr/>
            </a:lvl2pPr>
            <a:lvl3pPr algn="l" rtl="0" indent="-76200" marL="1143000">
              <a:spcBef>
                <a:spcPts val="480"/>
              </a:spcBef>
              <a:buClr>
                <a:schemeClr val="dk1"/>
              </a:buClr>
              <a:buFont typeface="Calibri"/>
              <a:buChar char="•"/>
              <a:defRPr/>
            </a:lvl3pPr>
            <a:lvl4pPr algn="l" rtl="0" indent="-101600" marL="1600200">
              <a:spcBef>
                <a:spcPts val="400"/>
              </a:spcBef>
              <a:buClr>
                <a:schemeClr val="dk1"/>
              </a:buClr>
              <a:buFont typeface="Calibri"/>
              <a:buChar char="–"/>
              <a:defRPr/>
            </a:lvl4pPr>
            <a:lvl5pPr algn="l" rtl="0" indent="-101600" marL="2057400">
              <a:spcBef>
                <a:spcPts val="400"/>
              </a:spcBef>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35" name="Shape 35"/>
          <p:cNvSpPr txBox="1"/>
          <p:nvPr>
            <p:ph idx="10" type="dt"/>
          </p:nvPr>
        </p:nvSpPr>
        <p:spPr>
          <a:xfrm>
            <a:off y="6356350" x="457200"/>
            <a:ext cy="365099"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6" name="Shape 36"/>
          <p:cNvSpPr txBox="1"/>
          <p:nvPr>
            <p:ph idx="11" type="ftr"/>
          </p:nvPr>
        </p:nvSpPr>
        <p:spPr>
          <a:xfrm>
            <a:off y="6356350" x="3124200"/>
            <a:ext cy="365099"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7" name="Shape 37"/>
          <p:cNvSpPr txBox="1"/>
          <p:nvPr>
            <p:ph idx="12" type="sldNum"/>
          </p:nvPr>
        </p:nvSpPr>
        <p:spPr>
          <a:xfrm>
            <a:off y="6356350" x="6553200"/>
            <a:ext cy="365099"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1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1.png" Type="http://schemas.openxmlformats.org/officeDocument/2006/relationships/image" Id="rId3"/><Relationship Target="../media/image08.png" Type="http://schemas.openxmlformats.org/officeDocument/2006/relationships/image" Id="rId6"/><Relationship Target="../media/image06.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09.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38" name="Shape 38"/>
        <p:cNvGrpSpPr/>
        <p:nvPr/>
      </p:nvGrpSpPr>
      <p:grpSpPr>
        <a:xfrm>
          <a:off y="0" x="0"/>
          <a:ext cy="0" cx="0"/>
          <a:chOff y="0" x="0"/>
          <a:chExt cy="0" cx="0"/>
        </a:xfrm>
      </p:grpSpPr>
      <p:sp>
        <p:nvSpPr>
          <p:cNvPr id="39" name="Shape 39"/>
          <p:cNvSpPr txBox="1"/>
          <p:nvPr>
            <p:ph type="ctrTitle"/>
          </p:nvPr>
        </p:nvSpPr>
        <p:spPr>
          <a:xfrm>
            <a:off y="2354250" x="734550"/>
            <a:ext cy="1207799" cx="79035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rgbClr val="00FFFF"/>
                </a:solidFill>
                <a:latin typeface="Calibri"/>
                <a:ea typeface="Calibri"/>
                <a:cs typeface="Calibri"/>
                <a:sym typeface="Calibri"/>
              </a:rPr>
              <a:t>Group 4 </a:t>
            </a:r>
            <a:r>
              <a:rPr b="0" sz="4400" lang="en-US">
                <a:solidFill>
                  <a:srgbClr val="00FFFF"/>
                </a:solidFill>
                <a:latin typeface="Calibri"/>
                <a:ea typeface="Calibri"/>
                <a:cs typeface="Calibri"/>
                <a:sym typeface="Calibri"/>
              </a:rPr>
              <a:t>“Green on the Go!” App</a:t>
            </a:r>
          </a:p>
        </p:txBody>
      </p:sp>
      <p:sp>
        <p:nvSpPr>
          <p:cNvPr id="40" name="Shape 40"/>
          <p:cNvSpPr txBox="1"/>
          <p:nvPr>
            <p:ph idx="1" type="subTitle"/>
          </p:nvPr>
        </p:nvSpPr>
        <p:spPr>
          <a:xfrm>
            <a:off y="5190050" x="1387525"/>
            <a:ext cy="1321200" cx="7527899"/>
          </a:xfrm>
          <a:prstGeom prst="rect">
            <a:avLst/>
          </a:prstGeom>
          <a:noFill/>
          <a:ln>
            <a:noFill/>
          </a:ln>
        </p:spPr>
        <p:txBody>
          <a:bodyPr bIns="45700" rIns="91425" lIns="91425" tIns="45700" anchor="t" anchorCtr="0">
            <a:noAutofit/>
          </a:bodyPr>
          <a:lstStyle/>
          <a:p>
            <a:pPr algn="r" rtl="0" lvl="0" marR="0" indent="0" marL="0">
              <a:spcBef>
                <a:spcPts val="0"/>
              </a:spcBef>
              <a:buClr>
                <a:srgbClr val="888888"/>
              </a:buClr>
              <a:buSzPct val="25000"/>
              <a:buFont typeface="Calibri"/>
              <a:buNone/>
            </a:pPr>
            <a:r>
              <a:rPr sz="2400" lang="en-US">
                <a:solidFill>
                  <a:srgbClr val="FFFFFF"/>
                </a:solidFill>
                <a:latin typeface="Calibri"/>
                <a:ea typeface="Calibri"/>
                <a:cs typeface="Calibri"/>
                <a:sym typeface="Calibri"/>
              </a:rPr>
              <a:t>Project </a:t>
            </a:r>
            <a:r>
              <a:rPr strike="noStrike" u="none" b="0" cap="none" baseline="0" sz="2400" lang="en-US" i="0">
                <a:solidFill>
                  <a:srgbClr val="FFFFFF"/>
                </a:solidFill>
                <a:latin typeface="Calibri"/>
                <a:ea typeface="Calibri"/>
                <a:cs typeface="Calibri"/>
                <a:sym typeface="Calibri"/>
              </a:rPr>
              <a:t>Manager: Pelumi Omole</a:t>
            </a:r>
          </a:p>
          <a:p>
            <a:pPr algn="r" rtl="0" lvl="0" marR="0" indent="0" marL="0">
              <a:spcBef>
                <a:spcPts val="480"/>
              </a:spcBef>
              <a:buClr>
                <a:srgbClr val="888888"/>
              </a:buClr>
              <a:buSzPct val="25000"/>
              <a:buFont typeface="Calibri"/>
              <a:buNone/>
            </a:pPr>
            <a:r>
              <a:rPr strike="noStrike" u="none" b="0" cap="none" baseline="0" sz="2400" lang="en-US" i="0">
                <a:solidFill>
                  <a:srgbClr val="FFFFFF"/>
                </a:solidFill>
                <a:latin typeface="Calibri"/>
                <a:ea typeface="Calibri"/>
                <a:cs typeface="Calibri"/>
                <a:sym typeface="Calibri"/>
              </a:rPr>
              <a:t>Artists:</a:t>
            </a:r>
            <a:r>
              <a:rPr lang="en-US">
                <a:solidFill>
                  <a:srgbClr val="FFFFFF"/>
                </a:solidFill>
                <a:latin typeface="Calibri"/>
                <a:ea typeface="Calibri"/>
                <a:cs typeface="Calibri"/>
                <a:sym typeface="Calibri"/>
              </a:rPr>
              <a:t>Alec Handal</a:t>
            </a:r>
            <a:r>
              <a:rPr strike="noStrike" u="none" b="0" cap="none" baseline="0" sz="2400" lang="en-US" i="0">
                <a:solidFill>
                  <a:srgbClr val="FFFFFF"/>
                </a:solidFill>
                <a:latin typeface="Calibri"/>
                <a:ea typeface="Calibri"/>
                <a:cs typeface="Calibri"/>
                <a:sym typeface="Calibri"/>
              </a:rPr>
              <a:t> &amp; David Rodriguez</a:t>
            </a:r>
          </a:p>
          <a:p>
            <a:pPr algn="r" rtl="0" lvl="0" marR="0" indent="0" marL="0">
              <a:spcBef>
                <a:spcPts val="480"/>
              </a:spcBef>
              <a:buClr>
                <a:srgbClr val="888888"/>
              </a:buClr>
              <a:buSzPct val="25000"/>
              <a:buFont typeface="Calibri"/>
              <a:buNone/>
            </a:pPr>
            <a:r>
              <a:rPr strike="noStrike" u="none" b="0" cap="none" baseline="0" sz="2400" lang="en-US" i="0">
                <a:solidFill>
                  <a:srgbClr val="FFFFFF"/>
                </a:solidFill>
                <a:latin typeface="Calibri"/>
                <a:ea typeface="Calibri"/>
                <a:cs typeface="Calibri"/>
                <a:sym typeface="Calibri"/>
              </a:rPr>
              <a:t>Java </a:t>
            </a:r>
            <a:r>
              <a:rPr lang="en-US">
                <a:solidFill>
                  <a:srgbClr val="FFFFFF"/>
                </a:solidFill>
                <a:latin typeface="Calibri"/>
                <a:ea typeface="Calibri"/>
                <a:cs typeface="Calibri"/>
                <a:sym typeface="Calibri"/>
              </a:rPr>
              <a:t>Programmers</a:t>
            </a:r>
            <a:r>
              <a:rPr strike="noStrike" u="none" b="0" cap="none" baseline="0" sz="2400" lang="en-US" i="0">
                <a:solidFill>
                  <a:srgbClr val="FFFFFF"/>
                </a:solidFill>
                <a:latin typeface="Calibri"/>
                <a:ea typeface="Calibri"/>
                <a:cs typeface="Calibri"/>
                <a:sym typeface="Calibri"/>
              </a:rPr>
              <a:t>: Abhinav Komaravalli </a:t>
            </a:r>
            <a:r>
              <a:rPr lang="en-US">
                <a:solidFill>
                  <a:srgbClr val="FFFFFF"/>
                </a:solidFill>
                <a:latin typeface="Calibri"/>
                <a:ea typeface="Calibri"/>
                <a:cs typeface="Calibri"/>
                <a:sym typeface="Calibri"/>
              </a:rPr>
              <a:t>&amp; Alec Handal</a:t>
            </a:r>
          </a:p>
        </p:txBody>
      </p:sp>
      <p:pic>
        <p:nvPicPr>
          <p:cNvPr id="41" name="Shape 41"/>
          <p:cNvPicPr preferRelativeResize="0"/>
          <p:nvPr/>
        </p:nvPicPr>
        <p:blipFill rotWithShape="1">
          <a:blip r:embed="rId3"/>
          <a:srcRect t="13941" b="11626" r="0" l="0"/>
          <a:stretch/>
        </p:blipFill>
        <p:spPr>
          <a:xfrm>
            <a:off y="686200" x="3289500"/>
            <a:ext cy="1752600" cx="2565000"/>
          </a:xfrm>
          <a:prstGeom prst="rect">
            <a:avLst/>
          </a:prstGeom>
          <a:noFill/>
          <a:ln>
            <a:noFill/>
          </a:ln>
        </p:spPr>
      </p:pic>
      <p:sp>
        <p:nvSpPr>
          <p:cNvPr id="42" name="Shape 42"/>
          <p:cNvSpPr txBox="1"/>
          <p:nvPr/>
        </p:nvSpPr>
        <p:spPr>
          <a:xfrm>
            <a:off y="3505200" x="1752600"/>
            <a:ext cy="923329" cx="58674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1">
                <a:solidFill>
                  <a:srgbClr val="FFFFFF"/>
                </a:solidFill>
                <a:latin typeface="Calibri"/>
                <a:ea typeface="Calibri"/>
                <a:cs typeface="Calibri"/>
                <a:sym typeface="Calibri"/>
              </a:rPr>
              <a:t>An app designed to educate adults and children</a:t>
            </a:r>
            <a:r>
              <a:rPr sz="1800" lang="en-US" i="1">
                <a:solidFill>
                  <a:srgbClr val="FFFFFF"/>
                </a:solidFill>
                <a:latin typeface="Calibri"/>
                <a:ea typeface="Calibri"/>
                <a:cs typeface="Calibri"/>
                <a:sym typeface="Calibri"/>
              </a:rPr>
              <a:t> about the  dangers of improper environmental care and teach kids about proper recycling and disposal.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12" x="457200"/>
            <a:ext cy="1143000" cx="8229600"/>
          </a:xfrm>
          <a:prstGeom prst="rect">
            <a:avLst/>
          </a:prstGeom>
        </p:spPr>
        <p:txBody>
          <a:bodyPr bIns="91425" rIns="91425" lIns="91425" tIns="91425" anchor="ctr" anchorCtr="0">
            <a:noAutofit/>
          </a:bodyPr>
          <a:lstStyle/>
          <a:p>
            <a:pPr>
              <a:spcBef>
                <a:spcPts val="0"/>
              </a:spcBef>
              <a:buNone/>
            </a:pPr>
            <a:r>
              <a:rPr lang="en-US">
                <a:solidFill>
                  <a:srgbClr val="003171"/>
                </a:solidFill>
              </a:rPr>
              <a:t>Complete Mockup</a:t>
            </a:r>
          </a:p>
        </p:txBody>
      </p:sp>
      <p:sp>
        <p:nvSpPr>
          <p:cNvPr id="109" name="Shape 109"/>
          <p:cNvSpPr txBox="1"/>
          <p:nvPr>
            <p:ph idx="1" type="body"/>
          </p:nvPr>
        </p:nvSpPr>
        <p:spPr>
          <a:xfrm>
            <a:off y="1600200" x="457200"/>
            <a:ext cy="4526100" cx="8229600"/>
          </a:xfrm>
          <a:prstGeom prst="rect">
            <a:avLst/>
          </a:prstGeom>
        </p:spPr>
        <p:txBody>
          <a:bodyPr bIns="91425" rIns="91425" lIns="91425" tIns="91425" anchor="t" anchorCtr="0">
            <a:noAutofit/>
          </a:bodyPr>
          <a:lstStyle/>
          <a:p>
            <a:pPr>
              <a:spcBef>
                <a:spcPts val="0"/>
              </a:spcBef>
              <a:buNone/>
            </a:pPr>
            <a:r>
              <a:t/>
            </a:r>
            <a:endParaRPr/>
          </a:p>
        </p:txBody>
      </p:sp>
      <p:pic>
        <p:nvPicPr>
          <p:cNvPr id="110" name="Shape 110"/>
          <p:cNvPicPr preferRelativeResize="0"/>
          <p:nvPr/>
        </p:nvPicPr>
        <p:blipFill>
          <a:blip r:embed="rId3"/>
          <a:stretch>
            <a:fillRect/>
          </a:stretch>
        </p:blipFill>
        <p:spPr>
          <a:xfrm>
            <a:off y="956895" x="66724"/>
            <a:ext cy="5169403" cx="9010574"/>
          </a:xfrm>
          <a:prstGeom prst="rect">
            <a:avLst/>
          </a:prstGeom>
        </p:spPr>
      </p:pic>
      <p:sp>
        <p:nvSpPr>
          <p:cNvPr id="111" name="Shape 111"/>
          <p:cNvSpPr txBox="1"/>
          <p:nvPr/>
        </p:nvSpPr>
        <p:spPr>
          <a:xfrm>
            <a:off y="6115200" x="1373325"/>
            <a:ext cy="423300" cx="6408900"/>
          </a:xfrm>
          <a:prstGeom prst="rect">
            <a:avLst/>
          </a:prstGeom>
        </p:spPr>
        <p:txBody>
          <a:bodyPr bIns="91425" rIns="91425" lIns="91425" tIns="91425" anchor="t" anchorCtr="0">
            <a:noAutofit/>
          </a:bodyPr>
          <a:lstStyle/>
          <a:p>
            <a:pPr algn="ctr">
              <a:spcBef>
                <a:spcPts val="0"/>
              </a:spcBef>
              <a:buNone/>
            </a:pPr>
            <a:r>
              <a:rPr lang="en-US"/>
              <a:t>Interactive mockup available on Balsamiq</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z="4400" lang="en-US">
                <a:solidFill>
                  <a:srgbClr val="00387E"/>
                </a:solidFill>
                <a:latin typeface="Calibri"/>
                <a:ea typeface="Calibri"/>
                <a:cs typeface="Calibri"/>
                <a:sym typeface="Calibri"/>
              </a:rPr>
              <a:t>What is this app for?</a:t>
            </a:r>
          </a:p>
        </p:txBody>
      </p:sp>
      <p:sp>
        <p:nvSpPr>
          <p:cNvPr id="48" name="Shape 48"/>
          <p:cNvSpPr txBox="1"/>
          <p:nvPr>
            <p:ph idx="1" type="body"/>
          </p:nvPr>
        </p:nvSpPr>
        <p:spPr>
          <a:xfrm>
            <a:off y="1600200" x="457200"/>
            <a:ext cy="5111099" cx="8229600"/>
          </a:xfrm>
          <a:prstGeom prst="rect">
            <a:avLst/>
          </a:prstGeom>
          <a:noFill/>
          <a:ln>
            <a:noFill/>
          </a:ln>
        </p:spPr>
        <p:txBody>
          <a:bodyPr bIns="45700" rIns="91425" lIns="91425" tIns="45700" anchor="t" anchorCtr="0">
            <a:noAutofit/>
          </a:bodyPr>
          <a:lstStyle/>
          <a:p>
            <a:pPr rtl="0" lvl="0" marR="0">
              <a:spcBef>
                <a:spcPts val="0"/>
              </a:spcBef>
              <a:buClr>
                <a:schemeClr val="dk1"/>
              </a:buClr>
              <a:buSzPct val="114285"/>
              <a:buFont typeface="Calibri"/>
              <a:buNone/>
            </a:pPr>
            <a:r>
              <a:rPr sz="2800" lang="en-US">
                <a:solidFill>
                  <a:schemeClr val="dk1"/>
                </a:solidFill>
                <a:latin typeface="Calibri"/>
                <a:ea typeface="Calibri"/>
                <a:cs typeface="Calibri"/>
                <a:sym typeface="Calibri"/>
              </a:rPr>
              <a:t>  </a:t>
            </a:r>
            <a:r>
              <a:rPr sz="2800" lang="en-US">
                <a:latin typeface="Calibri"/>
                <a:ea typeface="Calibri"/>
                <a:cs typeface="Calibri"/>
                <a:sym typeface="Calibri"/>
              </a:rPr>
              <a:t>This app is being developed for the Museum of Discovery and Science to make visiting the “Go Green” exhibit more intuitive and fun, as well as to educate visitors on environmental care and going green. We want visitors to actively participate in a green lifestyle both inside and outside of the museum, and we are going to do this through the inclusion of fun activities such as a game and trivia within the app. These activities will entertain the user while teaching them about the environment, proper recycling, and health. Children are the target demographic for this app.</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sz="4400" lang="en-US">
                <a:solidFill>
                  <a:srgbClr val="00387E"/>
                </a:solidFill>
                <a:latin typeface="Calibri"/>
                <a:ea typeface="Calibri"/>
                <a:cs typeface="Calibri"/>
                <a:sym typeface="Calibri"/>
              </a:rPr>
              <a:t>Menu</a:t>
            </a:r>
          </a:p>
        </p:txBody>
      </p:sp>
      <p:sp>
        <p:nvSpPr>
          <p:cNvPr id="54" name="Shape 54"/>
          <p:cNvSpPr txBox="1"/>
          <p:nvPr>
            <p:ph idx="1" type="body"/>
          </p:nvPr>
        </p:nvSpPr>
        <p:spPr>
          <a:xfrm>
            <a:off y="1073325" x="396725"/>
            <a:ext cy="4526100" cx="8229600"/>
          </a:xfrm>
          <a:prstGeom prst="rect">
            <a:avLst/>
          </a:prstGeom>
        </p:spPr>
        <p:txBody>
          <a:bodyPr bIns="91425" rIns="91425" lIns="91425" tIns="91425" anchor="t" anchorCtr="0">
            <a:noAutofit/>
          </a:bodyPr>
          <a:lstStyle/>
          <a:p>
            <a:pPr rtl="0">
              <a:spcBef>
                <a:spcPts val="0"/>
              </a:spcBef>
              <a:buNone/>
            </a:pPr>
            <a:r>
              <a:rPr sz="2000" lang="en-US"/>
              <a:t>-The menu will be a simple, colorful gateway to the many different sub-applications within the app. Bright greens will be displayed all over the app with complimenting whites to create a pleasant look.</a:t>
            </a:r>
          </a:p>
          <a:p>
            <a:pPr>
              <a:spcBef>
                <a:spcPts val="0"/>
              </a:spcBef>
              <a:buNone/>
            </a:pPr>
            <a:r>
              <a:rPr sz="2000" lang="en-US"/>
              <a:t>- 4 Options available: “Interactive Map”, “Go Green!”, “Game”, and “About Us.”</a:t>
            </a:r>
          </a:p>
        </p:txBody>
      </p:sp>
      <p:pic>
        <p:nvPicPr>
          <p:cNvPr id="55" name="Shape 55"/>
          <p:cNvPicPr preferRelativeResize="0"/>
          <p:nvPr/>
        </p:nvPicPr>
        <p:blipFill>
          <a:blip r:embed="rId3"/>
          <a:stretch>
            <a:fillRect/>
          </a:stretch>
        </p:blipFill>
        <p:spPr>
          <a:xfrm>
            <a:off y="3230325" x="2562200"/>
            <a:ext cy="3438950" cx="4193249"/>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p:spPr>
        <p:txBody>
          <a:bodyPr bIns="91425" rIns="91425" lIns="91425" tIns="91425" anchor="ctr" anchorCtr="0">
            <a:noAutofit/>
          </a:bodyPr>
          <a:lstStyle/>
          <a:p>
            <a:pPr algn="l" rtl="0" lvl="0" indent="457200" marL="1371600">
              <a:spcBef>
                <a:spcPts val="0"/>
              </a:spcBef>
              <a:buNone/>
            </a:pPr>
            <a:r>
              <a:t/>
            </a:r>
            <a:endParaRPr sz="4400">
              <a:solidFill>
                <a:srgbClr val="00387E"/>
              </a:solidFill>
              <a:latin typeface="Calibri"/>
              <a:ea typeface="Calibri"/>
              <a:cs typeface="Calibri"/>
              <a:sym typeface="Calibri"/>
            </a:endParaRPr>
          </a:p>
          <a:p>
            <a:pPr algn="l" rtl="0" lvl="0" indent="457200" marL="1371600">
              <a:spcBef>
                <a:spcPts val="0"/>
              </a:spcBef>
              <a:buClr>
                <a:schemeClr val="dk1"/>
              </a:buClr>
              <a:buSzPct val="25000"/>
              <a:buFont typeface="Calibri"/>
              <a:buNone/>
            </a:pPr>
            <a:r>
              <a:rPr sz="4400" lang="en-US">
                <a:solidFill>
                  <a:srgbClr val="00387E"/>
                </a:solidFill>
                <a:latin typeface="Calibri"/>
                <a:ea typeface="Calibri"/>
                <a:cs typeface="Calibri"/>
                <a:sym typeface="Calibri"/>
              </a:rPr>
              <a:t>Interactive Map</a:t>
            </a:r>
          </a:p>
          <a:p>
            <a:pPr algn="l" rtl="0" lvl="0">
              <a:spcBef>
                <a:spcPts val="0"/>
              </a:spcBef>
              <a:buNone/>
            </a:pPr>
            <a:r>
              <a:rPr sz="4400" lang="en-US">
                <a:latin typeface="Calibri"/>
                <a:ea typeface="Calibri"/>
                <a:cs typeface="Calibri"/>
                <a:sym typeface="Calibri"/>
              </a:rPr>
              <a:t>Map</a:t>
            </a:r>
          </a:p>
        </p:txBody>
      </p:sp>
      <p:sp>
        <p:nvSpPr>
          <p:cNvPr id="61" name="Shape 61"/>
          <p:cNvSpPr txBox="1"/>
          <p:nvPr>
            <p:ph idx="1" type="body"/>
          </p:nvPr>
        </p:nvSpPr>
        <p:spPr>
          <a:xfrm>
            <a:off y="1600200" x="405375"/>
            <a:ext cy="4526100" cx="4371000"/>
          </a:xfrm>
          <a:prstGeom prst="rect">
            <a:avLst/>
          </a:prstGeom>
        </p:spPr>
        <p:txBody>
          <a:bodyPr bIns="91425" rIns="91425" lIns="91425" tIns="91425" anchor="t" anchorCtr="0">
            <a:noAutofit/>
          </a:bodyPr>
          <a:lstStyle/>
          <a:p>
            <a:pPr rtl="0" indent="0" marL="0">
              <a:spcBef>
                <a:spcPts val="0"/>
              </a:spcBef>
              <a:buNone/>
            </a:pPr>
            <a:r>
              <a:rPr sz="1800" lang="en-US">
                <a:latin typeface="Calibri"/>
                <a:ea typeface="Calibri"/>
                <a:cs typeface="Calibri"/>
                <a:sym typeface="Calibri"/>
              </a:rPr>
              <a:t>-The map that is presented in our app will be based on the floor plans available on the official museum webpage. Only the “Go Green” exhibit will be included in the map, as that is what the tool is designed for.</a:t>
            </a:r>
          </a:p>
          <a:p>
            <a:pPr rtl="0" indent="0" marL="0">
              <a:spcBef>
                <a:spcPts val="0"/>
              </a:spcBef>
              <a:buNone/>
            </a:pPr>
            <a:r>
              <a:rPr sz="1800" lang="en-US">
                <a:latin typeface="Calibri"/>
                <a:ea typeface="Calibri"/>
                <a:cs typeface="Calibri"/>
                <a:sym typeface="Calibri"/>
              </a:rPr>
              <a:t>-The map will be navigated through swipes and rotations, similar to the movement model present in Google Maps for Android.</a:t>
            </a:r>
          </a:p>
          <a:p>
            <a:pPr rtl="0" lvl="0" indent="0" marL="0">
              <a:spcBef>
                <a:spcPts val="0"/>
              </a:spcBef>
              <a:buNone/>
            </a:pPr>
            <a:r>
              <a:rPr sz="1800" lang="en-US">
                <a:latin typeface="Calibri"/>
                <a:ea typeface="Calibri"/>
                <a:cs typeface="Calibri"/>
                <a:sym typeface="Calibri"/>
              </a:rPr>
              <a:t>-Pins will show the locations of different exhibits. Tapping on a certain exhibit’s marker will take you straight to the information page about that exhibit in the “Exhibits &amp; Activities” section of the “Go Green!” sub-menu.</a:t>
            </a:r>
          </a:p>
        </p:txBody>
      </p:sp>
      <p:pic>
        <p:nvPicPr>
          <p:cNvPr id="62" name="Shape 62"/>
          <p:cNvPicPr preferRelativeResize="0"/>
          <p:nvPr/>
        </p:nvPicPr>
        <p:blipFill>
          <a:blip r:embed="rId3"/>
          <a:stretch>
            <a:fillRect/>
          </a:stretch>
        </p:blipFill>
        <p:spPr>
          <a:xfrm>
            <a:off y="1902336" x="4862750"/>
            <a:ext cy="3921824" cx="4077649"/>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37" x="336125"/>
            <a:ext cy="1143000" cx="8229600"/>
          </a:xfrm>
          <a:prstGeom prst="rect">
            <a:avLst/>
          </a:prstGeom>
        </p:spPr>
        <p:txBody>
          <a:bodyPr bIns="91425" rIns="91425" lIns="91425" tIns="91425" anchor="ctr" anchorCtr="0">
            <a:noAutofit/>
          </a:bodyPr>
          <a:lstStyle/>
          <a:p>
            <a:pPr>
              <a:spcBef>
                <a:spcPts val="0"/>
              </a:spcBef>
              <a:buNone/>
            </a:pPr>
            <a:r>
              <a:rPr sz="4400" lang="en-US">
                <a:solidFill>
                  <a:srgbClr val="00387E"/>
                </a:solidFill>
                <a:latin typeface="Calibri"/>
                <a:ea typeface="Calibri"/>
                <a:cs typeface="Calibri"/>
                <a:sym typeface="Calibri"/>
              </a:rPr>
              <a:t>Going Green!</a:t>
            </a:r>
          </a:p>
        </p:txBody>
      </p:sp>
      <p:sp>
        <p:nvSpPr>
          <p:cNvPr id="68" name="Shape 68"/>
          <p:cNvSpPr txBox="1"/>
          <p:nvPr>
            <p:ph idx="1" type="body"/>
          </p:nvPr>
        </p:nvSpPr>
        <p:spPr>
          <a:xfrm>
            <a:off y="1288875" x="457200"/>
            <a:ext cy="5058900" cx="5355599"/>
          </a:xfrm>
          <a:prstGeom prst="rect">
            <a:avLst/>
          </a:prstGeom>
        </p:spPr>
        <p:txBody>
          <a:bodyPr bIns="91425" rIns="91425" lIns="91425" tIns="91425" anchor="t" anchorCtr="0">
            <a:noAutofit/>
          </a:bodyPr>
          <a:lstStyle/>
          <a:p>
            <a:pPr rtl="0" indent="0" marL="0">
              <a:spcBef>
                <a:spcPts val="0"/>
              </a:spcBef>
              <a:buNone/>
            </a:pPr>
            <a:r>
              <a:rPr sz="1800" lang="en-US">
                <a:latin typeface="Calibri"/>
                <a:ea typeface="Calibri"/>
                <a:cs typeface="Calibri"/>
                <a:sym typeface="Calibri"/>
              </a:rPr>
              <a:t>-Three options will be available: Exhibits &amp; Activities, Learn More, and Trivia. </a:t>
            </a:r>
          </a:p>
          <a:p>
            <a:pPr rtl="0" indent="0" marL="0">
              <a:spcBef>
                <a:spcPts val="0"/>
              </a:spcBef>
              <a:buNone/>
            </a:pPr>
            <a:r>
              <a:rPr sz="1800" lang="en-US">
                <a:latin typeface="Calibri"/>
                <a:ea typeface="Calibri"/>
                <a:cs typeface="Calibri"/>
                <a:sym typeface="Calibri"/>
              </a:rPr>
              <a:t>-The Exhibits &amp; Activities option is present to inform visitors about the different stops present in the museum’s “Go Green” exhibit. A list of all the attractions will be displayed and fully swipeable. When an attraction is selected, visitors will be informed about the target age, type of exhibit, and what the exhibit is through a short description. This makes visiting more simple and enjoyable.</a:t>
            </a:r>
          </a:p>
          <a:p>
            <a:pPr rtl="0" indent="0" marL="0">
              <a:spcBef>
                <a:spcPts val="0"/>
              </a:spcBef>
              <a:buNone/>
            </a:pPr>
            <a:r>
              <a:rPr sz="1800" lang="en-US">
                <a:latin typeface="Calibri"/>
                <a:ea typeface="Calibri"/>
                <a:cs typeface="Calibri"/>
                <a:sym typeface="Calibri"/>
              </a:rPr>
              <a:t>-The Learn More option will contain articles on how people can go green at home, teach about different environmental issues, and promote healthy living as well.</a:t>
            </a:r>
          </a:p>
          <a:p>
            <a:pPr indent="0" marL="0">
              <a:spcBef>
                <a:spcPts val="0"/>
              </a:spcBef>
              <a:buNone/>
            </a:pPr>
            <a:r>
              <a:rPr sz="1800" lang="en-US">
                <a:latin typeface="Calibri"/>
                <a:ea typeface="Calibri"/>
                <a:cs typeface="Calibri"/>
                <a:sym typeface="Calibri"/>
              </a:rPr>
              <a:t>-The Trivia section will contain fun facts that will wow both kids and adults, and promote green living in a fun and interesting way.</a:t>
            </a:r>
          </a:p>
        </p:txBody>
      </p:sp>
      <p:pic>
        <p:nvPicPr>
          <p:cNvPr id="69" name="Shape 69"/>
          <p:cNvPicPr preferRelativeResize="0"/>
          <p:nvPr/>
        </p:nvPicPr>
        <p:blipFill>
          <a:blip r:embed="rId3"/>
          <a:stretch>
            <a:fillRect/>
          </a:stretch>
        </p:blipFill>
        <p:spPr>
          <a:xfrm>
            <a:off y="1197525" x="6138050"/>
            <a:ext cy="5457825" cx="268605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179643" x="399700"/>
            <a:ext cy="545999" cx="3170400"/>
          </a:xfrm>
          <a:prstGeom prst="rect">
            <a:avLst/>
          </a:prstGeom>
        </p:spPr>
        <p:txBody>
          <a:bodyPr bIns="91425" rIns="91425" lIns="91425" tIns="91425" anchor="ctr" anchorCtr="0">
            <a:noAutofit/>
          </a:bodyPr>
          <a:lstStyle/>
          <a:p>
            <a:pPr>
              <a:spcBef>
                <a:spcPts val="0"/>
              </a:spcBef>
              <a:buNone/>
            </a:pPr>
            <a:r>
              <a:rPr u="sng" b="0" sz="2400" lang="en-US">
                <a:solidFill>
                  <a:schemeClr val="dk2"/>
                </a:solidFill>
                <a:latin typeface="Calibri"/>
                <a:ea typeface="Calibri"/>
                <a:cs typeface="Calibri"/>
                <a:sym typeface="Calibri"/>
              </a:rPr>
              <a:t>Exhibits &amp; Activities</a:t>
            </a:r>
          </a:p>
        </p:txBody>
      </p:sp>
      <p:sp>
        <p:nvSpPr>
          <p:cNvPr id="75" name="Shape 75"/>
          <p:cNvSpPr txBox="1"/>
          <p:nvPr/>
        </p:nvSpPr>
        <p:spPr>
          <a:xfrm>
            <a:off y="179650" x="4278350"/>
            <a:ext cy="545999" cx="2314800"/>
          </a:xfrm>
          <a:prstGeom prst="rect">
            <a:avLst/>
          </a:prstGeom>
        </p:spPr>
        <p:txBody>
          <a:bodyPr bIns="91425" rIns="91425" lIns="91425" tIns="91425" anchor="t" anchorCtr="0">
            <a:noAutofit/>
          </a:bodyPr>
          <a:lstStyle/>
          <a:p>
            <a:pPr>
              <a:spcBef>
                <a:spcPts val="0"/>
              </a:spcBef>
              <a:buNone/>
            </a:pPr>
            <a:r>
              <a:rPr u="sng" sz="2400" lang="en-US">
                <a:solidFill>
                  <a:schemeClr val="dk2"/>
                </a:solidFill>
                <a:latin typeface="Calibri"/>
                <a:ea typeface="Calibri"/>
                <a:cs typeface="Calibri"/>
                <a:sym typeface="Calibri"/>
              </a:rPr>
              <a:t>Learn More!</a:t>
            </a:r>
          </a:p>
        </p:txBody>
      </p:sp>
      <p:sp>
        <p:nvSpPr>
          <p:cNvPr id="76" name="Shape 76"/>
          <p:cNvSpPr txBox="1"/>
          <p:nvPr/>
        </p:nvSpPr>
        <p:spPr>
          <a:xfrm>
            <a:off y="179650" x="7335950"/>
            <a:ext cy="545999" cx="2314800"/>
          </a:xfrm>
          <a:prstGeom prst="rect">
            <a:avLst/>
          </a:prstGeom>
        </p:spPr>
        <p:txBody>
          <a:bodyPr bIns="91425" rIns="91425" lIns="91425" tIns="91425" anchor="t" anchorCtr="0">
            <a:noAutofit/>
          </a:bodyPr>
          <a:lstStyle/>
          <a:p>
            <a:pPr rtl="0" lvl="0">
              <a:spcBef>
                <a:spcPts val="0"/>
              </a:spcBef>
              <a:buNone/>
            </a:pPr>
            <a:r>
              <a:rPr u="sng" sz="2400" lang="en-US">
                <a:solidFill>
                  <a:schemeClr val="dk2"/>
                </a:solidFill>
                <a:latin typeface="Calibri"/>
                <a:ea typeface="Calibri"/>
                <a:cs typeface="Calibri"/>
                <a:sym typeface="Calibri"/>
              </a:rPr>
              <a:t>Trivia!</a:t>
            </a:r>
          </a:p>
        </p:txBody>
      </p:sp>
      <p:cxnSp>
        <p:nvCxnSpPr>
          <p:cNvPr id="77" name="Shape 77"/>
          <p:cNvCxnSpPr/>
          <p:nvPr/>
        </p:nvCxnSpPr>
        <p:spPr>
          <a:xfrm>
            <a:off y="51750" x="3734175"/>
            <a:ext cy="6754499" cx="0"/>
          </a:xfrm>
          <a:prstGeom prst="straightConnector1">
            <a:avLst/>
          </a:prstGeom>
          <a:noFill/>
          <a:ln w="19050" cap="flat">
            <a:solidFill>
              <a:schemeClr val="dk2"/>
            </a:solidFill>
            <a:prstDash val="solid"/>
            <a:round/>
            <a:headEnd w="lg" len="lg" type="none"/>
            <a:tailEnd w="lg" len="lg" type="none"/>
          </a:ln>
        </p:spPr>
      </p:cxnSp>
      <p:cxnSp>
        <p:nvCxnSpPr>
          <p:cNvPr id="78" name="Shape 78"/>
          <p:cNvCxnSpPr/>
          <p:nvPr/>
        </p:nvCxnSpPr>
        <p:spPr>
          <a:xfrm>
            <a:off y="51750" x="6498150"/>
            <a:ext cy="6754499" cx="0"/>
          </a:xfrm>
          <a:prstGeom prst="straightConnector1">
            <a:avLst/>
          </a:prstGeom>
          <a:noFill/>
          <a:ln w="19050" cap="flat">
            <a:solidFill>
              <a:schemeClr val="dk2"/>
            </a:solidFill>
            <a:prstDash val="solid"/>
            <a:round/>
            <a:headEnd w="lg" len="lg" type="none"/>
            <a:tailEnd w="lg" len="lg" type="none"/>
          </a:ln>
        </p:spPr>
      </p:cxnSp>
      <p:pic>
        <p:nvPicPr>
          <p:cNvPr id="79" name="Shape 79"/>
          <p:cNvPicPr preferRelativeResize="0"/>
          <p:nvPr/>
        </p:nvPicPr>
        <p:blipFill>
          <a:blip r:embed="rId3"/>
          <a:stretch>
            <a:fillRect/>
          </a:stretch>
        </p:blipFill>
        <p:spPr>
          <a:xfrm>
            <a:off y="1016125" x="57400"/>
            <a:ext cy="3541273" cx="1806925"/>
          </a:xfrm>
          <a:prstGeom prst="rect">
            <a:avLst/>
          </a:prstGeom>
        </p:spPr>
      </p:pic>
      <p:sp>
        <p:nvSpPr>
          <p:cNvPr id="80" name="Shape 80"/>
          <p:cNvSpPr/>
          <p:nvPr/>
        </p:nvSpPr>
        <p:spPr>
          <a:xfrm rot="5400000">
            <a:off y="2251475" x="1724674"/>
            <a:ext cy="587999" cx="885900"/>
          </a:xfrm>
          <a:prstGeom prst="bentArrow">
            <a:avLst>
              <a:gd fmla="val 25000" name="adj1"/>
              <a:gd fmla="val 25000" name="adj2"/>
              <a:gd fmla="val 25000" name="adj3"/>
              <a:gd fmla="val 43750" name="adj4"/>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81" name="Shape 81"/>
          <p:cNvPicPr preferRelativeResize="0"/>
          <p:nvPr/>
        </p:nvPicPr>
        <p:blipFill>
          <a:blip r:embed="rId4"/>
          <a:stretch>
            <a:fillRect/>
          </a:stretch>
        </p:blipFill>
        <p:spPr>
          <a:xfrm>
            <a:off y="3100800" x="1864312"/>
            <a:ext cy="3429000" cx="1806949"/>
          </a:xfrm>
          <a:prstGeom prst="rect">
            <a:avLst/>
          </a:prstGeom>
        </p:spPr>
      </p:pic>
      <p:sp>
        <p:nvSpPr>
          <p:cNvPr id="82" name="Shape 82"/>
          <p:cNvSpPr txBox="1"/>
          <p:nvPr/>
        </p:nvSpPr>
        <p:spPr>
          <a:xfrm>
            <a:off y="2237050" x="2360887"/>
            <a:ext cy="545999" cx="2021099"/>
          </a:xfrm>
          <a:prstGeom prst="rect">
            <a:avLst/>
          </a:prstGeom>
        </p:spPr>
        <p:txBody>
          <a:bodyPr bIns="91425" rIns="91425" lIns="91425" tIns="91425" anchor="t" anchorCtr="0">
            <a:noAutofit/>
          </a:bodyPr>
          <a:lstStyle/>
          <a:p>
            <a:pPr>
              <a:spcBef>
                <a:spcPts val="0"/>
              </a:spcBef>
              <a:buNone/>
            </a:pPr>
            <a:r>
              <a:rPr lang="en-US">
                <a:solidFill>
                  <a:srgbClr val="666666"/>
                </a:solidFill>
              </a:rPr>
              <a:t>Option tapped:</a:t>
            </a:r>
          </a:p>
        </p:txBody>
      </p:sp>
      <p:pic>
        <p:nvPicPr>
          <p:cNvPr id="83" name="Shape 83"/>
          <p:cNvPicPr preferRelativeResize="0"/>
          <p:nvPr/>
        </p:nvPicPr>
        <p:blipFill>
          <a:blip r:embed="rId5"/>
          <a:stretch>
            <a:fillRect/>
          </a:stretch>
        </p:blipFill>
        <p:spPr>
          <a:xfrm>
            <a:off y="1865650" x="3782762"/>
            <a:ext cy="3493924" cx="2664324"/>
          </a:xfrm>
          <a:prstGeom prst="rect">
            <a:avLst/>
          </a:prstGeom>
        </p:spPr>
      </p:pic>
      <p:pic>
        <p:nvPicPr>
          <p:cNvPr id="84" name="Shape 84"/>
          <p:cNvPicPr preferRelativeResize="0"/>
          <p:nvPr/>
        </p:nvPicPr>
        <p:blipFill>
          <a:blip r:embed="rId6"/>
          <a:stretch>
            <a:fillRect/>
          </a:stretch>
        </p:blipFill>
        <p:spPr>
          <a:xfrm>
            <a:off y="1865650" x="6549225"/>
            <a:ext cy="3367875" cx="258250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74650" x="155475"/>
            <a:ext cy="1143000" cx="8531400"/>
          </a:xfrm>
          <a:prstGeom prst="rect">
            <a:avLst/>
          </a:prstGeom>
        </p:spPr>
        <p:txBody>
          <a:bodyPr bIns="91425" rIns="91425" lIns="91425" tIns="91425" anchor="ctr" anchorCtr="0">
            <a:noAutofit/>
          </a:bodyPr>
          <a:lstStyle/>
          <a:p>
            <a:pPr algn="l" rtl="0">
              <a:spcBef>
                <a:spcPts val="0"/>
              </a:spcBef>
              <a:buNone/>
            </a:pPr>
            <a:r>
              <a:rPr sz="4400" lang="en-US">
                <a:solidFill>
                  <a:srgbClr val="00387E"/>
                </a:solidFill>
                <a:latin typeface="Calibri"/>
                <a:ea typeface="Calibri"/>
                <a:cs typeface="Calibri"/>
                <a:sym typeface="Calibri"/>
              </a:rPr>
              <a:t>“Race to Recycle” Interactive Game</a:t>
            </a:r>
          </a:p>
          <a:p>
            <a:pPr>
              <a:spcBef>
                <a:spcPts val="0"/>
              </a:spcBef>
              <a:buNone/>
            </a:pPr>
            <a:r>
              <a:t/>
            </a:r>
            <a:endParaRPr/>
          </a:p>
        </p:txBody>
      </p:sp>
      <p:sp>
        <p:nvSpPr>
          <p:cNvPr id="90" name="Shape 90"/>
          <p:cNvSpPr txBox="1"/>
          <p:nvPr>
            <p:ph idx="1" type="body"/>
          </p:nvPr>
        </p:nvSpPr>
        <p:spPr>
          <a:xfrm>
            <a:off y="1116500" x="259125"/>
            <a:ext cy="4526100" cx="8229600"/>
          </a:xfrm>
          <a:prstGeom prst="rect">
            <a:avLst/>
          </a:prstGeom>
        </p:spPr>
        <p:txBody>
          <a:bodyPr bIns="91425" rIns="91425" lIns="91425" tIns="91425" anchor="t" anchorCtr="0">
            <a:noAutofit/>
          </a:bodyPr>
          <a:lstStyle/>
          <a:p>
            <a:pPr>
              <a:spcBef>
                <a:spcPts val="0"/>
              </a:spcBef>
              <a:buNone/>
            </a:pPr>
            <a:r>
              <a:rPr sz="1800" lang="en-US"/>
              <a:t>-No images of the game are currently available, as assets and gameplay have yet to be finalized. Our image for the game is for a simple, easily-accessible, and fun experience that will not only entertain the user of the app, but also teach them about how to recycle and what can and can NOT be recycled. No main menu is necessary; The game is started with a simple tap on the screen. 3 objects will appear, and the user is to tap the object that can be recycled. If they guess correctly, they get a point, and otherwise it's game over. The player only has 60 seconds to rack up as many points as they can, and this competitive challenge will promote kids to tell their friends about the game and compare scores with each other. Not only will this spread the fun, but it also will teach kids about proper recycling everywhere.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sz="4400" lang="en-US">
                <a:solidFill>
                  <a:srgbClr val="00387E"/>
                </a:solidFill>
                <a:latin typeface="Calibri"/>
                <a:ea typeface="Calibri"/>
                <a:cs typeface="Calibri"/>
                <a:sym typeface="Calibri"/>
              </a:rPr>
              <a:t>“Race to Recycle” Concept Text</a:t>
            </a:r>
          </a:p>
        </p:txBody>
      </p:sp>
      <p:pic>
        <p:nvPicPr>
          <p:cNvPr id="96" name="Shape 96"/>
          <p:cNvPicPr preferRelativeResize="0"/>
          <p:nvPr/>
        </p:nvPicPr>
        <p:blipFill>
          <a:blip r:embed="rId3"/>
          <a:stretch>
            <a:fillRect/>
          </a:stretch>
        </p:blipFill>
        <p:spPr>
          <a:xfrm>
            <a:off y="1271950" x="2343150"/>
            <a:ext cy="5457825" cx="44577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Clr>
                <a:schemeClr val="dk1"/>
              </a:buClr>
              <a:buFont typeface="Arial"/>
              <a:buNone/>
            </a:pPr>
            <a:r>
              <a:t/>
            </a:r>
            <a:endParaRPr sz="4400">
              <a:solidFill>
                <a:schemeClr val="dk2"/>
              </a:solidFill>
              <a:latin typeface="Calibri"/>
              <a:ea typeface="Calibri"/>
              <a:cs typeface="Calibri"/>
              <a:sym typeface="Calibri"/>
            </a:endParaRPr>
          </a:p>
          <a:p>
            <a:pPr rtl="0" lvl="0">
              <a:spcBef>
                <a:spcPts val="0"/>
              </a:spcBef>
              <a:buClr>
                <a:srgbClr val="000000"/>
              </a:buClr>
              <a:buFont typeface="Arial"/>
              <a:buNone/>
            </a:pPr>
            <a:r>
              <a:t/>
            </a:r>
            <a:endParaRPr sz="4400">
              <a:solidFill>
                <a:srgbClr val="00387E"/>
              </a:solidFill>
              <a:latin typeface="Calibri"/>
              <a:ea typeface="Calibri"/>
              <a:cs typeface="Calibri"/>
              <a:sym typeface="Calibri"/>
            </a:endParaRPr>
          </a:p>
          <a:p>
            <a:pPr rtl="0" lvl="0">
              <a:spcBef>
                <a:spcPts val="0"/>
              </a:spcBef>
              <a:buClr>
                <a:srgbClr val="000000"/>
              </a:buClr>
              <a:buSzPct val="25000"/>
              <a:buFont typeface="Arial"/>
              <a:buNone/>
            </a:pPr>
            <a:r>
              <a:rPr sz="4400" lang="en-US">
                <a:solidFill>
                  <a:srgbClr val="00387E"/>
                </a:solidFill>
                <a:latin typeface="Calibri"/>
                <a:ea typeface="Calibri"/>
                <a:cs typeface="Calibri"/>
                <a:sym typeface="Calibri"/>
              </a:rPr>
              <a:t>“About Us”</a:t>
            </a:r>
          </a:p>
          <a:p>
            <a:pPr rtl="0" lvl="0">
              <a:spcBef>
                <a:spcPts val="0"/>
              </a:spcBef>
              <a:buClr>
                <a:schemeClr val="dk1"/>
              </a:buClr>
              <a:buFont typeface="Arial"/>
              <a:buNone/>
            </a:pPr>
            <a:r>
              <a:t/>
            </a:r>
            <a:endParaRPr sz="4400">
              <a:solidFill>
                <a:schemeClr val="dk2"/>
              </a:solidFill>
              <a:latin typeface="Calibri"/>
              <a:ea typeface="Calibri"/>
              <a:cs typeface="Calibri"/>
              <a:sym typeface="Calibri"/>
            </a:endParaRPr>
          </a:p>
          <a:p>
            <a:pPr>
              <a:spcBef>
                <a:spcPts val="0"/>
              </a:spcBef>
              <a:buNone/>
            </a:pPr>
            <a:r>
              <a:t/>
            </a:r>
            <a:endParaRPr/>
          </a:p>
        </p:txBody>
      </p:sp>
      <p:sp>
        <p:nvSpPr>
          <p:cNvPr id="102" name="Shape 102"/>
          <p:cNvSpPr txBox="1"/>
          <p:nvPr>
            <p:ph idx="1" type="body"/>
          </p:nvPr>
        </p:nvSpPr>
        <p:spPr>
          <a:xfrm>
            <a:off y="1304150" x="241275"/>
            <a:ext cy="4526100" cx="4518000"/>
          </a:xfrm>
          <a:prstGeom prst="rect">
            <a:avLst/>
          </a:prstGeom>
        </p:spPr>
        <p:txBody>
          <a:bodyPr bIns="91425" rIns="91425" lIns="91425" tIns="91425" anchor="t" anchorCtr="0">
            <a:noAutofit/>
          </a:bodyPr>
          <a:lstStyle/>
          <a:p>
            <a:pPr rtl="0" lvl="0" indent="0" marL="0">
              <a:spcBef>
                <a:spcPts val="0"/>
              </a:spcBef>
              <a:buClr>
                <a:schemeClr val="dk1"/>
              </a:buClr>
              <a:buSzPct val="45833"/>
              <a:buFont typeface="Arial"/>
              <a:buNone/>
            </a:pPr>
            <a:r>
              <a:rPr sz="2400" lang="en-US">
                <a:latin typeface="Calibri"/>
                <a:ea typeface="Calibri"/>
                <a:cs typeface="Calibri"/>
                <a:sym typeface="Calibri"/>
              </a:rPr>
              <a:t>This last page will be a simple credits page listing Group 4’s members and positions. At the bottom of the page will be a link to the Group 4 wiki page, and our attachment to the FAU ESP program will be mentioned. Special thanks will be given to our instructor and TAs, as well as the sources of our trivia and the museum information. </a:t>
            </a:r>
          </a:p>
          <a:p>
            <a:pPr indent="0" marL="203200">
              <a:spcBef>
                <a:spcPts val="0"/>
              </a:spcBef>
              <a:buNone/>
            </a:pPr>
            <a:r>
              <a:t/>
            </a:r>
            <a:endParaRPr/>
          </a:p>
        </p:txBody>
      </p:sp>
      <p:pic>
        <p:nvPicPr>
          <p:cNvPr id="103" name="Shape 103"/>
          <p:cNvPicPr preferRelativeResize="0"/>
          <p:nvPr/>
        </p:nvPicPr>
        <p:blipFill rotWithShape="1">
          <a:blip r:embed="rId3"/>
          <a:srcRect t="0" b="0" r="25205" l="24444"/>
          <a:stretch/>
        </p:blipFill>
        <p:spPr>
          <a:xfrm>
            <a:off y="1304150" x="5161075"/>
            <a:ext cy="4728975" cx="2903274"/>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