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a:noFill/>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74" name="Shape 7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SzPct val="25000"/>
              <a:buFont typeface="Arial"/>
              <a:buNone/>
            </a:pPr>
            <a:r>
              <a:rPr strike="noStrike" u="none" b="0" cap="none" baseline="0" sz="1100" lang="en" i="0"/>
              <a:t>Outline:</a:t>
            </a:r>
          </a:p>
          <a:p>
            <a:pPr algn="l" rtl="0" lvl="0" marR="0" indent="0" marL="0">
              <a:spcBef>
                <a:spcPts val="0"/>
              </a:spcBef>
              <a:buFont typeface="Arial"/>
              <a:buNone/>
            </a:pPr>
            <a:r>
              <a:t/>
            </a:r>
            <a:endParaRPr strike="noStrike" u="none" b="0" cap="none" baseline="0" sz="1100" i="0"/>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Goal</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Our goal is to develop an app that gives an educational, helpful and easy experience to museum visitors.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Target audience</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Children</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Students</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Adults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Floor Map</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Primary focus of app</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Interactive</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Zoom/auto-zoom</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View each exhibit by tap</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See icons of exhibits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Floor map</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Customize</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Chose audience</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Exhibits and activities displayed change with selection</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Search bar</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About/Options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Provides</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Operating hours</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Phone number</a:t>
            </a:r>
          </a:p>
          <a:p>
            <a:pPr algn="l" rtl="0" lvl="1" marR="0" indent="0" marL="0">
              <a:spcBef>
                <a:spcPts val="0"/>
              </a:spcBef>
              <a:buSzPct val="25000"/>
              <a:buNone/>
            </a:pPr>
            <a:r>
              <a:rPr strike="noStrike" u="none" b="0" cap="none" baseline="0" sz="1100" lang="en" i="0">
                <a:solidFill>
                  <a:schemeClr val="dk1"/>
                </a:solidFill>
                <a:latin typeface="Arial"/>
                <a:ea typeface="Arial"/>
                <a:cs typeface="Arial"/>
                <a:sym typeface="Arial"/>
              </a:rPr>
              <a:t>Address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Authors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NFC</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Use of NFC and Tags</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Voiceover/Text-to-Speech</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Personal tour guide</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Thank You!</a:t>
            </a:r>
          </a:p>
          <a:p>
            <a:pPr algn="l" rtl="0" lvl="0" marR="0" indent="0" marL="0">
              <a:spcBef>
                <a:spcPts val="0"/>
              </a:spcBef>
              <a:buSzPct val="25000"/>
              <a:buNone/>
            </a:pPr>
            <a:r>
              <a:rPr strike="noStrike" u="none" b="0" cap="none" baseline="0" sz="1100" lang="en" i="0">
                <a:solidFill>
                  <a:schemeClr val="dk1"/>
                </a:solidFill>
                <a:latin typeface="Arial"/>
                <a:ea typeface="Arial"/>
                <a:cs typeface="Arial"/>
                <a:sym typeface="Arial"/>
              </a:rPr>
              <a:t>Sources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38" name="Shape 138"/>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44" name="Shape 144"/>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81" name="Shape 8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89" name="Shape 8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4" name="Shape 94"/>
        <p:cNvGrpSpPr/>
        <p:nvPr/>
      </p:nvGrpSpPr>
      <p:grpSpPr>
        <a:xfrm>
          <a:off y="0" x="0"/>
          <a:ext cy="0" cx="0"/>
          <a:chOff y="0" x="0"/>
          <a:chExt cy="0" cx="0"/>
        </a:xfrm>
      </p:grpSpPr>
      <p:sp>
        <p:nvSpPr>
          <p:cNvPr id="95" name="Shape 9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96" name="Shape 9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03" name="Shape 10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12" name="Shape 11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19" name="Shape 11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26" name="Shape 126"/>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a:noFill/>
          </a:ln>
        </p:spPr>
      </p:sp>
      <p:sp>
        <p:nvSpPr>
          <p:cNvPr id="132" name="Shape 132"/>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200150" x="0"/>
            <a:ext cy="2743199" cx="9144000"/>
          </a:xfrm>
          <a:prstGeom prst="rect">
            <a:avLst/>
          </a:prstGeom>
          <a:solidFill>
            <a:schemeClr val="dk1">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9" name="Shape 9"/>
          <p:cNvGrpSpPr/>
          <p:nvPr/>
        </p:nvGrpSpPr>
        <p:grpSpPr>
          <a:xfrm>
            <a:off y="-1077" x="0"/>
            <a:ext cy="5144626" cx="1827406"/>
            <a:chOff y="-1438" x="0"/>
            <a:chExt cy="6859503" cx="798028"/>
          </a:xfrm>
        </p:grpSpPr>
        <p:sp>
          <p:nvSpPr>
            <p:cNvPr id="10" name="Shape 10"/>
            <p:cNvSpPr/>
            <p:nvPr/>
          </p:nvSpPr>
          <p:spPr>
            <a:xfrm>
              <a:off y="-1438" x="0"/>
              <a:ext cy="6858065" cx="798028"/>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12" name="Shape 12"/>
          <p:cNvGrpSpPr/>
          <p:nvPr/>
        </p:nvGrpSpPr>
        <p:grpSpPr>
          <a:xfrm flipH="1">
            <a:off y="0" x="7316590"/>
            <a:ext cy="5144626" cx="1827406"/>
            <a:chOff y="-1438" x="0"/>
            <a:chExt cy="6859503" cx="798028"/>
          </a:xfrm>
        </p:grpSpPr>
        <p:sp>
          <p:nvSpPr>
            <p:cNvPr id="13" name="Shape 13"/>
            <p:cNvSpPr/>
            <p:nvPr/>
          </p:nvSpPr>
          <p:spPr>
            <a:xfrm>
              <a:off y="-1438" x="0"/>
              <a:ext cy="6858065" cx="798028"/>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15" name="Shape 15"/>
          <p:cNvSpPr txBox="1"/>
          <p:nvPr>
            <p:ph type="ctrTitle"/>
          </p:nvPr>
        </p:nvSpPr>
        <p:spPr>
          <a:xfrm>
            <a:off y="1568183" x="685800"/>
            <a:ext cy="1238099" cx="77724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chemeClr val="lt2"/>
              </a:buClr>
              <a:buFont typeface="Trebuchet MS"/>
              <a:buNone/>
              <a:defRPr/>
            </a:lvl1pPr>
            <a:lvl2pPr algn="ctr" rtl="0" marR="0" indent="0" marL="0">
              <a:lnSpc>
                <a:spcPct val="100000"/>
              </a:lnSpc>
              <a:spcBef>
                <a:spcPts val="0"/>
              </a:spcBef>
              <a:spcAft>
                <a:spcPts val="0"/>
              </a:spcAft>
              <a:buClr>
                <a:schemeClr val="lt2"/>
              </a:buClr>
              <a:buFont typeface="Trebuchet MS"/>
              <a:buNone/>
              <a:defRPr/>
            </a:lvl2pPr>
            <a:lvl3pPr algn="ctr" rtl="0" marR="0" indent="0" marL="0">
              <a:spcBef>
                <a:spcPts val="0"/>
              </a:spcBef>
              <a:buClr>
                <a:schemeClr val="lt2"/>
              </a:buClr>
              <a:buFont typeface="Trebuchet MS"/>
              <a:buNone/>
              <a:defRPr/>
            </a:lvl3pPr>
            <a:lvl4pPr algn="ctr" rtl="0" marR="0" indent="0" marL="0">
              <a:spcBef>
                <a:spcPts val="0"/>
              </a:spcBef>
              <a:buClr>
                <a:schemeClr val="lt2"/>
              </a:buClr>
              <a:buFont typeface="Trebuchet MS"/>
              <a:buNone/>
              <a:defRPr/>
            </a:lvl4pPr>
            <a:lvl5pPr algn="ctr" rtl="0" marR="0" indent="0" marL="0">
              <a:spcBef>
                <a:spcPts val="0"/>
              </a:spcBef>
              <a:buClr>
                <a:schemeClr val="lt2"/>
              </a:buClr>
              <a:buFont typeface="Trebuchet MS"/>
              <a:buNone/>
              <a:defRPr/>
            </a:lvl5pPr>
            <a:lvl6pPr algn="ctr" rtl="0" marR="0" indent="0" marL="0">
              <a:spcBef>
                <a:spcPts val="0"/>
              </a:spcBef>
              <a:buClr>
                <a:schemeClr val="lt2"/>
              </a:buClr>
              <a:buFont typeface="Trebuchet MS"/>
              <a:buNone/>
              <a:defRPr/>
            </a:lvl6pPr>
            <a:lvl7pPr algn="ctr" rtl="0" marR="0" indent="0" marL="0">
              <a:spcBef>
                <a:spcPts val="0"/>
              </a:spcBef>
              <a:buClr>
                <a:schemeClr val="lt2"/>
              </a:buClr>
              <a:buFont typeface="Trebuchet MS"/>
              <a:buNone/>
              <a:defRPr/>
            </a:lvl7pPr>
            <a:lvl8pPr algn="ctr" rtl="0" marR="0" indent="0" marL="0">
              <a:spcBef>
                <a:spcPts val="0"/>
              </a:spcBef>
              <a:buClr>
                <a:schemeClr val="lt2"/>
              </a:buClr>
              <a:buFont typeface="Trebuchet MS"/>
              <a:buNone/>
              <a:defRPr/>
            </a:lvl8pPr>
            <a:lvl9pPr algn="ctr" rtl="0" marR="0" indent="0" marL="0">
              <a:spcBef>
                <a:spcPts val="0"/>
              </a:spcBef>
              <a:buClr>
                <a:schemeClr val="lt2"/>
              </a:buClr>
              <a:buFont typeface="Trebuchet MS"/>
              <a:buNone/>
              <a:defRPr/>
            </a:lvl9pPr>
          </a:lstStyle>
          <a:p/>
        </p:txBody>
      </p:sp>
      <p:sp>
        <p:nvSpPr>
          <p:cNvPr id="16" name="Shape 16"/>
          <p:cNvSpPr txBox="1"/>
          <p:nvPr>
            <p:ph idx="1" type="subTitle"/>
          </p:nvPr>
        </p:nvSpPr>
        <p:spPr>
          <a:xfrm>
            <a:off y="2914650" x="685800"/>
            <a:ext cy="658500"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lt2"/>
              </a:buClr>
              <a:buFont typeface="Trebuchet MS"/>
              <a:buNone/>
              <a:defRPr/>
            </a:lvl1pPr>
            <a:lvl2pPr algn="ctr" rtl="0" marR="0" indent="0" marL="0">
              <a:lnSpc>
                <a:spcPct val="100000"/>
              </a:lnSpc>
              <a:spcBef>
                <a:spcPts val="0"/>
              </a:spcBef>
              <a:spcAft>
                <a:spcPts val="0"/>
              </a:spcAft>
              <a:buClr>
                <a:schemeClr val="lt2"/>
              </a:buClr>
              <a:buFont typeface="Trebuchet MS"/>
              <a:buNone/>
              <a:defRPr/>
            </a:lvl2pPr>
            <a:lvl3pPr algn="ctr" rtl="0" marR="0" indent="0" marL="0">
              <a:lnSpc>
                <a:spcPct val="100000"/>
              </a:lnSpc>
              <a:spcBef>
                <a:spcPts val="0"/>
              </a:spcBef>
              <a:spcAft>
                <a:spcPts val="0"/>
              </a:spcAft>
              <a:buClr>
                <a:schemeClr val="lt2"/>
              </a:buClr>
              <a:buFont typeface="Trebuchet MS"/>
              <a:buNone/>
              <a:defRPr/>
            </a:lvl3pPr>
            <a:lvl4pPr algn="ctr" rtl="0" marR="0" indent="0" marL="0">
              <a:lnSpc>
                <a:spcPct val="100000"/>
              </a:lnSpc>
              <a:spcBef>
                <a:spcPts val="0"/>
              </a:spcBef>
              <a:spcAft>
                <a:spcPts val="0"/>
              </a:spcAft>
              <a:buClr>
                <a:schemeClr val="lt2"/>
              </a:buClr>
              <a:buFont typeface="Trebuchet MS"/>
              <a:buNone/>
              <a:defRPr/>
            </a:lvl4pPr>
            <a:lvl5pPr algn="ctr" rtl="0" marR="0" indent="0" marL="0">
              <a:lnSpc>
                <a:spcPct val="100000"/>
              </a:lnSpc>
              <a:spcBef>
                <a:spcPts val="0"/>
              </a:spcBef>
              <a:spcAft>
                <a:spcPts val="0"/>
              </a:spcAft>
              <a:buClr>
                <a:schemeClr val="lt2"/>
              </a:buClr>
              <a:buFont typeface="Trebuchet MS"/>
              <a:buNone/>
              <a:defRPr/>
            </a:lvl5pPr>
            <a:lvl6pPr algn="ctr" rtl="0" marR="0" indent="0" marL="0">
              <a:lnSpc>
                <a:spcPct val="100000"/>
              </a:lnSpc>
              <a:spcBef>
                <a:spcPts val="0"/>
              </a:spcBef>
              <a:spcAft>
                <a:spcPts val="0"/>
              </a:spcAft>
              <a:buClr>
                <a:schemeClr val="lt2"/>
              </a:buClr>
              <a:buFont typeface="Trebuchet MS"/>
              <a:buNone/>
              <a:defRPr/>
            </a:lvl6pPr>
            <a:lvl7pPr algn="ctr" rtl="0" marR="0" indent="0" marL="0">
              <a:lnSpc>
                <a:spcPct val="100000"/>
              </a:lnSpc>
              <a:spcBef>
                <a:spcPts val="0"/>
              </a:spcBef>
              <a:spcAft>
                <a:spcPts val="0"/>
              </a:spcAft>
              <a:buClr>
                <a:schemeClr val="lt2"/>
              </a:buClr>
              <a:buFont typeface="Trebuchet MS"/>
              <a:buNone/>
              <a:defRPr/>
            </a:lvl7pPr>
            <a:lvl8pPr algn="ctr" rtl="0" marR="0" indent="0" marL="0">
              <a:lnSpc>
                <a:spcPct val="100000"/>
              </a:lnSpc>
              <a:spcBef>
                <a:spcPts val="0"/>
              </a:spcBef>
              <a:spcAft>
                <a:spcPts val="0"/>
              </a:spcAft>
              <a:buClr>
                <a:schemeClr val="lt2"/>
              </a:buClr>
              <a:buFont typeface="Trebuchet MS"/>
              <a:buNone/>
              <a:defRPr/>
            </a:lvl8pPr>
            <a:lvl9pPr algn="ctr" rtl="0" marR="0" indent="0" marL="0">
              <a:lnSpc>
                <a:spcPct val="100000"/>
              </a:lnSpc>
              <a:spcBef>
                <a:spcPts val="0"/>
              </a:spcBef>
              <a:spcAft>
                <a:spcPts val="0"/>
              </a:spcAft>
              <a:buClr>
                <a:schemeClr val="lt2"/>
              </a:buClr>
              <a:buFont typeface="Trebuchet MS"/>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077" x="0"/>
            <a:ext cy="1144198" cx="9144000"/>
          </a:xfrm>
          <a:prstGeom prst="rect">
            <a:avLst/>
          </a:pr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19" name="Shape 19"/>
          <p:cNvGrpSpPr/>
          <p:nvPr/>
        </p:nvGrpSpPr>
        <p:grpSpPr>
          <a:xfrm>
            <a:off y="-1077" x="0"/>
            <a:ext cy="5144626"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411"/>
              </a:srgb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22" name="Shape 22"/>
          <p:cNvGrpSpPr/>
          <p:nvPr/>
        </p:nvGrpSpPr>
        <p:grpSpPr>
          <a:xfrm flipH="1">
            <a:off y="0" x="8494492"/>
            <a:ext cy="5144626"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411"/>
              </a:srgb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25" name="Shape 25"/>
          <p:cNvSpPr/>
          <p:nvPr/>
        </p:nvSpPr>
        <p:spPr>
          <a:xfrm>
            <a:off y="4743450" x="0"/>
            <a:ext cy="401099" cx="9144000"/>
          </a:xfrm>
          <a:prstGeom prst="rect">
            <a:avLst/>
          </a:prstGeom>
          <a:solidFill>
            <a:schemeClr val="dk1">
              <a:alpha val="14509"/>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26" name="Shape 26"/>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077" x="0"/>
            <a:ext cy="1144198" cx="9144000"/>
          </a:xfrm>
          <a:prstGeom prst="rect">
            <a:avLst/>
          </a:pr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30" name="Shape 30"/>
          <p:cNvGrpSpPr/>
          <p:nvPr/>
        </p:nvGrpSpPr>
        <p:grpSpPr>
          <a:xfrm>
            <a:off y="-1077" x="0"/>
            <a:ext cy="5144626"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33" name="Shape 33"/>
          <p:cNvGrpSpPr/>
          <p:nvPr/>
        </p:nvGrpSpPr>
        <p:grpSpPr>
          <a:xfrm flipH="1">
            <a:off y="0" x="8494492"/>
            <a:ext cy="5144626"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411"/>
              </a:srgb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36" name="Shape 36"/>
          <p:cNvSpPr/>
          <p:nvPr/>
        </p:nvSpPr>
        <p:spPr>
          <a:xfrm>
            <a:off y="4743450" x="0"/>
            <a:ext cy="401099" cx="9144000"/>
          </a:xfrm>
          <a:prstGeom prst="rect">
            <a:avLst/>
          </a:prstGeom>
          <a:solidFill>
            <a:schemeClr val="dk1">
              <a:alpha val="14509"/>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37" name="Shape 37"/>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1" type="body"/>
          </p:nvPr>
        </p:nvSpPr>
        <p:spPr>
          <a:xfrm>
            <a:off y="1200150" x="457200"/>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2" type="body"/>
          </p:nvPr>
        </p:nvSpPr>
        <p:spPr>
          <a:xfrm>
            <a:off y="1200150" x="4692273"/>
            <a:ext cy="3725698"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077" x="0"/>
            <a:ext cy="1144198" cx="9144000"/>
          </a:xfrm>
          <a:prstGeom prst="rect">
            <a:avLst/>
          </a:pr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42" name="Shape 42"/>
          <p:cNvGrpSpPr/>
          <p:nvPr/>
        </p:nvGrpSpPr>
        <p:grpSpPr>
          <a:xfrm>
            <a:off y="-1077" x="0"/>
            <a:ext cy="5144626"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45" name="Shape 45"/>
          <p:cNvGrpSpPr/>
          <p:nvPr/>
        </p:nvGrpSpPr>
        <p:grpSpPr>
          <a:xfrm flipH="1">
            <a:off y="0" x="8494492"/>
            <a:ext cy="5144626"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48" name="Shape 48"/>
          <p:cNvSpPr/>
          <p:nvPr/>
        </p:nvSpPr>
        <p:spPr>
          <a:xfrm>
            <a:off y="4743450" x="0"/>
            <a:ext cy="401099" cx="9144000"/>
          </a:xfrm>
          <a:prstGeom prst="rect">
            <a:avLst/>
          </a:prstGeom>
          <a:solidFill>
            <a:schemeClr val="dk1">
              <a:alpha val="14509"/>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49" name="Shape 49"/>
          <p:cNvSpPr txBox="1"/>
          <p:nvPr>
            <p:ph type="title"/>
          </p:nvPr>
        </p:nvSpPr>
        <p:spPr>
          <a:xfrm>
            <a:off y="205978" x="457200"/>
            <a:ext cy="857400" cx="82296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077" x="0"/>
            <a:ext cy="1144198" cx="9144000"/>
          </a:xfrm>
          <a:prstGeom prst="rect">
            <a:avLst/>
          </a:pr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52" name="Shape 52"/>
          <p:cNvGrpSpPr/>
          <p:nvPr/>
        </p:nvGrpSpPr>
        <p:grpSpPr>
          <a:xfrm>
            <a:off y="-1077" x="0"/>
            <a:ext cy="5144626"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55" name="Shape 55"/>
          <p:cNvGrpSpPr/>
          <p:nvPr/>
        </p:nvGrpSpPr>
        <p:grpSpPr>
          <a:xfrm flipH="1">
            <a:off y="0" x="8494492"/>
            <a:ext cy="5144626"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58" name="Shape 58"/>
          <p:cNvSpPr/>
          <p:nvPr/>
        </p:nvSpPr>
        <p:spPr>
          <a:xfrm>
            <a:off y="4743450" x="0"/>
            <a:ext cy="401099" cx="9144000"/>
          </a:xfrm>
          <a:prstGeom prst="rect">
            <a:avLst/>
          </a:prstGeom>
          <a:solidFill>
            <a:schemeClr val="dk1">
              <a:alpha val="14509"/>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59" name="Shape 59"/>
          <p:cNvSpPr txBox="1"/>
          <p:nvPr>
            <p:ph idx="1" type="body"/>
          </p:nvPr>
        </p:nvSpPr>
        <p:spPr>
          <a:xfrm>
            <a:off y="4406308" x="457200"/>
            <a:ext cy="519599" cx="8229600"/>
          </a:xfrm>
          <a:prstGeom prst="rect">
            <a:avLst/>
          </a:prstGeom>
          <a:noFill/>
          <a:ln>
            <a:noFill/>
          </a:ln>
        </p:spPr>
        <p:txBody>
          <a:bodyPr bIns="91425" rIns="91425" lIns="91425" tIns="91425" anchor="t" anchorCtr="0"/>
          <a:lstStyle>
            <a:lvl1pPr algn="ctr" rtl="0">
              <a:spcBef>
                <a:spcPts val="0"/>
              </a:spcBef>
              <a:buClr>
                <a:schemeClr val="lt2"/>
              </a:buClr>
              <a:buFont typeface="Trebuchet MS"/>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077" x="0"/>
            <a:ext cy="1144198" cx="9144000"/>
          </a:xfrm>
          <a:prstGeom prst="rect">
            <a:avLst/>
          </a:prstGeom>
          <a:solidFill>
            <a:schemeClr val="dk2">
              <a:alpha val="20000"/>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nvGrpSpPr>
          <p:cNvPr id="62" name="Shape 62"/>
          <p:cNvGrpSpPr/>
          <p:nvPr/>
        </p:nvGrpSpPr>
        <p:grpSpPr>
          <a:xfrm>
            <a:off y="-1077" x="0"/>
            <a:ext cy="5144626"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grpSp>
        <p:nvGrpSpPr>
          <p:cNvPr id="65" name="Shape 65"/>
          <p:cNvGrpSpPr/>
          <p:nvPr/>
        </p:nvGrpSpPr>
        <p:grpSpPr>
          <a:xfrm flipH="1">
            <a:off y="0" x="8494492"/>
            <a:ext cy="5144626"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411"/>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grpSp>
      <p:sp>
        <p:nvSpPr>
          <p:cNvPr id="68" name="Shape 68"/>
          <p:cNvSpPr/>
          <p:nvPr/>
        </p:nvSpPr>
        <p:spPr>
          <a:xfrm>
            <a:off y="4743450" x="0"/>
            <a:ext cy="401099" cx="9144000"/>
          </a:xfrm>
          <a:prstGeom prst="rect">
            <a:avLst/>
          </a:prstGeom>
          <a:solidFill>
            <a:schemeClr val="dk1">
              <a:alpha val="14509"/>
            </a:schemeClr>
          </a:solidFill>
          <a:ln>
            <a:noFill/>
          </a:ln>
        </p:spPr>
        <p:txBody>
          <a:bodyPr bIns="45700" rIns="91425" lIns="91425" tIns="45700" anchor="ctr" anchorCtr="0">
            <a:noAutofit/>
          </a:bodyPr>
          <a:lstStyle/>
          <a:p>
            <a:pPr algn="l" rtl="0" lvl="0" marR="0" indent="0" marL="0">
              <a:lnSpc>
                <a:spcPct val="100000"/>
              </a:lnSpc>
              <a:spcBef>
                <a:spcPts val="0"/>
              </a:spcBef>
              <a:spcAft>
                <a:spcPts val="0"/>
              </a:spcAft>
              <a:buClr>
                <a:srgbClr val="000000"/>
              </a:buClr>
              <a:buFont typeface="Arial"/>
              <a:buNone/>
            </a:pPr>
            <a:r>
              <a:t/>
            </a:r>
            <a:endParaRPr strike="noStrike" u="none" b="0" cap="none" baseline="0" sz="1400" i="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lt2"/>
              </a:buClr>
              <a:buFont typeface="Trebuchet MS"/>
              <a:buNone/>
              <a:defRPr/>
            </a:lvl1pPr>
            <a:lvl2pPr algn="l" rtl="0" marR="0" indent="0" marL="0">
              <a:lnSpc>
                <a:spcPct val="100000"/>
              </a:lnSpc>
              <a:spcBef>
                <a:spcPts val="0"/>
              </a:spcBef>
              <a:spcAft>
                <a:spcPts val="0"/>
              </a:spcAft>
              <a:buClr>
                <a:schemeClr val="lt2"/>
              </a:buClr>
              <a:buFont typeface="Trebuchet MS"/>
              <a:buNone/>
              <a:defRPr/>
            </a:lvl2pPr>
            <a:lvl3pPr algn="l" rtl="0" marR="0" indent="0" marL="0">
              <a:spcBef>
                <a:spcPts val="0"/>
              </a:spcBef>
              <a:buClr>
                <a:schemeClr val="lt2"/>
              </a:buClr>
              <a:buFont typeface="Trebuchet MS"/>
              <a:buNone/>
              <a:defRPr/>
            </a:lvl3pPr>
            <a:lvl4pPr algn="l" rtl="0" marR="0" indent="0" marL="0">
              <a:spcBef>
                <a:spcPts val="0"/>
              </a:spcBef>
              <a:buClr>
                <a:schemeClr val="lt2"/>
              </a:buClr>
              <a:buFont typeface="Trebuchet MS"/>
              <a:buNone/>
              <a:defRPr/>
            </a:lvl4pPr>
            <a:lvl5pPr algn="l" rtl="0" marR="0" indent="0" marL="0">
              <a:spcBef>
                <a:spcPts val="0"/>
              </a:spcBef>
              <a:buClr>
                <a:schemeClr val="lt2"/>
              </a:buClr>
              <a:buFont typeface="Trebuchet MS"/>
              <a:buNone/>
              <a:defRPr/>
            </a:lvl5pPr>
            <a:lvl6pPr algn="l" rtl="0" marR="0" indent="0" marL="0">
              <a:spcBef>
                <a:spcPts val="0"/>
              </a:spcBef>
              <a:buClr>
                <a:schemeClr val="lt2"/>
              </a:buClr>
              <a:buFont typeface="Trebuchet MS"/>
              <a:buNone/>
              <a:defRPr/>
            </a:lvl6pPr>
            <a:lvl7pPr algn="l" rtl="0" marR="0" indent="0" marL="0">
              <a:spcBef>
                <a:spcPts val="0"/>
              </a:spcBef>
              <a:buClr>
                <a:schemeClr val="lt2"/>
              </a:buClr>
              <a:buFont typeface="Trebuchet MS"/>
              <a:buNone/>
              <a:defRPr/>
            </a:lvl7pPr>
            <a:lvl8pPr algn="l" rtl="0" marR="0" indent="0" marL="0">
              <a:spcBef>
                <a:spcPts val="0"/>
              </a:spcBef>
              <a:buClr>
                <a:schemeClr val="lt2"/>
              </a:buClr>
              <a:buFont typeface="Trebuchet MS"/>
              <a:buNone/>
              <a:defRPr/>
            </a:lvl8pPr>
            <a:lvl9pPr algn="l" rtl="0" marR="0" indent="0" marL="0">
              <a:spcBef>
                <a:spcPts val="0"/>
              </a:spcBef>
              <a:buClr>
                <a:schemeClr val="lt2"/>
              </a:buClr>
              <a:buFont typeface="Trebuchet MS"/>
              <a:buNone/>
              <a:defRPr/>
            </a:lvl9pPr>
          </a:lstStyle>
          <a:p/>
        </p:txBody>
      </p:sp>
      <p:sp>
        <p:nvSpPr>
          <p:cNvPr id="6" name="Shape 6"/>
          <p:cNvSpPr txBox="1"/>
          <p:nvPr>
            <p:ph idx="1" type="body"/>
          </p:nvPr>
        </p:nvSpPr>
        <p:spPr>
          <a:xfrm>
            <a:off y="1200150" x="457200"/>
            <a:ext cy="3725698" cx="8229600"/>
          </a:xfrm>
          <a:prstGeom prst="rect">
            <a:avLst/>
          </a:prstGeom>
          <a:noFill/>
          <a:ln>
            <a:noFill/>
          </a:ln>
        </p:spPr>
        <p:txBody>
          <a:bodyPr bIns="91425" rIns="91425" lIns="91425" tIns="91425" anchor="t" anchorCtr="0"/>
          <a:lstStyle>
            <a:lvl1pPr algn="l" rtl="0" marR="0" indent="0" marL="0">
              <a:lnSpc>
                <a:spcPct val="100000"/>
              </a:lnSpc>
              <a:spcBef>
                <a:spcPts val="600"/>
              </a:spcBef>
              <a:spcAft>
                <a:spcPts val="0"/>
              </a:spcAft>
              <a:buClr>
                <a:schemeClr val="lt1"/>
              </a:buClr>
              <a:buFont typeface="Trebuchet MS"/>
              <a:buNone/>
              <a:defRPr/>
            </a:lvl1pPr>
            <a:lvl2pPr algn="l" rtl="0" marR="0" indent="0" marL="0">
              <a:lnSpc>
                <a:spcPct val="100000"/>
              </a:lnSpc>
              <a:spcBef>
                <a:spcPts val="480"/>
              </a:spcBef>
              <a:spcAft>
                <a:spcPts val="0"/>
              </a:spcAft>
              <a:buClr>
                <a:schemeClr val="lt1"/>
              </a:buClr>
              <a:buFont typeface="Trebuchet MS"/>
              <a:buNone/>
              <a:defRPr/>
            </a:lvl2pPr>
            <a:lvl3pPr algn="l" rtl="0" marR="0" indent="0" marL="0">
              <a:lnSpc>
                <a:spcPct val="100000"/>
              </a:lnSpc>
              <a:spcBef>
                <a:spcPts val="480"/>
              </a:spcBef>
              <a:spcAft>
                <a:spcPts val="0"/>
              </a:spcAft>
              <a:buClr>
                <a:schemeClr val="lt1"/>
              </a:buClr>
              <a:buFont typeface="Trebuchet MS"/>
              <a:buNone/>
              <a:defRPr/>
            </a:lvl3pPr>
            <a:lvl4pPr algn="l" rtl="0" marR="0" indent="0" marL="0">
              <a:lnSpc>
                <a:spcPct val="100000"/>
              </a:lnSpc>
              <a:spcBef>
                <a:spcPts val="360"/>
              </a:spcBef>
              <a:spcAft>
                <a:spcPts val="0"/>
              </a:spcAft>
              <a:buClr>
                <a:schemeClr val="lt1"/>
              </a:buClr>
              <a:buFont typeface="Trebuchet MS"/>
              <a:buNone/>
              <a:defRPr/>
            </a:lvl4pPr>
            <a:lvl5pPr algn="l" rtl="0" marR="0" indent="0" marL="0">
              <a:lnSpc>
                <a:spcPct val="100000"/>
              </a:lnSpc>
              <a:spcBef>
                <a:spcPts val="360"/>
              </a:spcBef>
              <a:spcAft>
                <a:spcPts val="0"/>
              </a:spcAft>
              <a:buClr>
                <a:schemeClr val="lt1"/>
              </a:buClr>
              <a:buFont typeface="Trebuchet MS"/>
              <a:buNone/>
              <a:defRPr/>
            </a:lvl5pPr>
            <a:lvl6pPr algn="l" rtl="0" marR="0" indent="0" marL="0">
              <a:lnSpc>
                <a:spcPct val="100000"/>
              </a:lnSpc>
              <a:spcBef>
                <a:spcPts val="360"/>
              </a:spcBef>
              <a:spcAft>
                <a:spcPts val="0"/>
              </a:spcAft>
              <a:buClr>
                <a:schemeClr val="lt1"/>
              </a:buClr>
              <a:buFont typeface="Trebuchet MS"/>
              <a:buNone/>
              <a:defRPr/>
            </a:lvl6pPr>
            <a:lvl7pPr algn="l" rtl="0" marR="0" indent="0" marL="0">
              <a:lnSpc>
                <a:spcPct val="100000"/>
              </a:lnSpc>
              <a:spcBef>
                <a:spcPts val="360"/>
              </a:spcBef>
              <a:spcAft>
                <a:spcPts val="0"/>
              </a:spcAft>
              <a:buClr>
                <a:schemeClr val="lt1"/>
              </a:buClr>
              <a:buFont typeface="Trebuchet MS"/>
              <a:buNone/>
              <a:defRPr/>
            </a:lvl7pPr>
            <a:lvl8pPr algn="l" rtl="0" marR="0" indent="0" marL="0">
              <a:lnSpc>
                <a:spcPct val="100000"/>
              </a:lnSpc>
              <a:spcBef>
                <a:spcPts val="360"/>
              </a:spcBef>
              <a:spcAft>
                <a:spcPts val="0"/>
              </a:spcAft>
              <a:buClr>
                <a:schemeClr val="lt1"/>
              </a:buClr>
              <a:buFont typeface="Trebuchet MS"/>
              <a:buNone/>
              <a:defRPr/>
            </a:lvl8pPr>
            <a:lvl9pPr algn="l" rtl="0" marR="0" indent="0" marL="0">
              <a:lnSpc>
                <a:spcPct val="100000"/>
              </a:lnSpc>
              <a:spcBef>
                <a:spcPts val="360"/>
              </a:spcBef>
              <a:spcAft>
                <a:spcPts val="0"/>
              </a:spcAft>
              <a:buClr>
                <a:schemeClr val="lt1"/>
              </a:buClr>
              <a:buFont typeface="Trebuchet MS"/>
              <a:buNone/>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5.jpg" Type="http://schemas.openxmlformats.org/officeDocument/2006/relationships/image" Id="rId4"/><Relationship Target="../media/image00.jp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4.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6.jp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ctrTitle"/>
          </p:nvPr>
        </p:nvSpPr>
        <p:spPr>
          <a:xfrm>
            <a:off y="1590857" x="685800"/>
            <a:ext cy="1238099" cx="7772400"/>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spcAft>
                <a:spcPts val="0"/>
              </a:spcAft>
              <a:buClr>
                <a:schemeClr val="lt2"/>
              </a:buClr>
              <a:buSzPct val="25000"/>
              <a:buFont typeface="Trebuchet MS"/>
              <a:buNone/>
            </a:pPr>
            <a:r>
              <a:rPr strike="noStrike" u="none" b="1" cap="none" baseline="0" sz="5500" lang="en" i="0">
                <a:solidFill>
                  <a:schemeClr val="lt2"/>
                </a:solidFill>
                <a:latin typeface="Trebuchet MS"/>
                <a:ea typeface="Trebuchet MS"/>
                <a:cs typeface="Trebuchet MS"/>
                <a:sym typeface="Trebuchet MS"/>
                <a:rtl val="0"/>
              </a:rPr>
              <a:t>MODS Trek</a:t>
            </a:r>
          </a:p>
        </p:txBody>
      </p:sp>
      <p:sp>
        <p:nvSpPr>
          <p:cNvPr id="71" name="Shape 71"/>
          <p:cNvSpPr txBox="1"/>
          <p:nvPr>
            <p:ph idx="1" type="subTitle"/>
          </p:nvPr>
        </p:nvSpPr>
        <p:spPr>
          <a:xfrm>
            <a:off y="2940947" x="685800"/>
            <a:ext cy="999298" cx="7772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chemeClr val="lt2"/>
              </a:buClr>
              <a:buSzPct val="25000"/>
              <a:buFont typeface="Trebuchet MS"/>
              <a:buNone/>
            </a:pPr>
            <a:r>
              <a:rPr strike="noStrike" u="none" b="0" cap="none" baseline="0" sz="4800" lang="en" i="0">
                <a:solidFill>
                  <a:schemeClr val="lt2"/>
                </a:solidFill>
                <a:latin typeface="Trebuchet MS"/>
                <a:ea typeface="Trebuchet MS"/>
                <a:cs typeface="Trebuchet MS"/>
                <a:sym typeface="Trebuchet MS"/>
              </a:rPr>
              <a:t>Group 3</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b="1" sz="3600" lang="en">
                <a:solidFill>
                  <a:schemeClr val="lt2"/>
                </a:solidFill>
                <a:latin typeface="Trebuchet MS"/>
                <a:ea typeface="Trebuchet MS"/>
                <a:cs typeface="Trebuchet MS"/>
                <a:sym typeface="Trebuchet MS"/>
              </a:rPr>
              <a:t>Questions?</a:t>
            </a:r>
          </a:p>
        </p:txBody>
      </p:sp>
      <p:sp>
        <p:nvSpPr>
          <p:cNvPr id="135" name="Shape 135"/>
          <p:cNvSpPr txBox="1"/>
          <p:nvPr>
            <p:ph idx="1" type="body"/>
          </p:nvPr>
        </p:nvSpPr>
        <p:spPr>
          <a:xfrm>
            <a:off y="1243733" x="585185"/>
            <a:ext cy="3465299" cx="7626000"/>
          </a:xfrm>
          <a:prstGeom prst="rect">
            <a:avLst/>
          </a:prstGeom>
          <a:noFill/>
          <a:ln>
            <a:noFill/>
          </a:ln>
        </p:spPr>
        <p:txBody>
          <a:bodyPr bIns="91425" rIns="91425" lIns="91425" tIns="91425" anchor="t" anchorCtr="0">
            <a:noAutofit/>
          </a:bodyPr>
          <a:lstStyle/>
          <a:p>
            <a:pPr algn="l" rtl="0" lvl="0" marR="0">
              <a:lnSpc>
                <a:spcPct val="100000"/>
              </a:lnSpc>
              <a:spcBef>
                <a:spcPts val="0"/>
              </a:spcBef>
              <a:spcAft>
                <a:spcPts val="0"/>
              </a:spcAft>
              <a:buNone/>
            </a:pPr>
            <a:r>
              <a:rPr sz="2200" lang="en">
                <a:solidFill>
                  <a:schemeClr val="lt1"/>
                </a:solidFill>
                <a:latin typeface="Open Sans"/>
                <a:ea typeface="Open Sans"/>
                <a:cs typeface="Open Sans"/>
                <a:sym typeface="Open Sans"/>
              </a:rPr>
              <a:t>Please share any questions, comments, or concerns.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Thank You!</a:t>
            </a:r>
          </a:p>
        </p:txBody>
      </p:sp>
      <p:sp>
        <p:nvSpPr>
          <p:cNvPr id="141" name="Shape 141"/>
          <p:cNvSpPr txBox="1"/>
          <p:nvPr>
            <p:ph idx="1" type="body"/>
          </p:nvPr>
        </p:nvSpPr>
        <p:spPr>
          <a:xfrm>
            <a:off y="1155700" x="545804"/>
            <a:ext cy="3465298"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We hope that you choose MODS Trek to give visitors a heightened and unique museum experience!</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Goal</a:t>
            </a:r>
          </a:p>
        </p:txBody>
      </p:sp>
      <p:sp>
        <p:nvSpPr>
          <p:cNvPr id="77" name="Shape 77"/>
          <p:cNvSpPr txBox="1"/>
          <p:nvPr>
            <p:ph idx="1" type="body"/>
          </p:nvPr>
        </p:nvSpPr>
        <p:spPr>
          <a:xfrm>
            <a:off y="1155700" x="457200"/>
            <a:ext cy="3536874" cx="40295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Our goal is to develop an app that gives an educational, helpful, and easy experience to museum visitors. The target group for the app is a wide range; from children to students, to adults. We want to give users an immersive, fun, and interactive museum experience.</a:t>
            </a:r>
          </a:p>
        </p:txBody>
      </p:sp>
      <p:pic>
        <p:nvPicPr>
          <p:cNvPr id="78" name="Shape 78"/>
          <p:cNvPicPr preferRelativeResize="0"/>
          <p:nvPr/>
        </p:nvPicPr>
        <p:blipFill rotWithShape="1">
          <a:blip r:embed="rId3"/>
          <a:srcRect t="0" b="0" r="0" l="0"/>
          <a:stretch/>
        </p:blipFill>
        <p:spPr>
          <a:xfrm>
            <a:off y="1227275" x="5072775"/>
            <a:ext cy="3465298" cx="3465298"/>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idx="1" type="body"/>
          </p:nvPr>
        </p:nvSpPr>
        <p:spPr>
          <a:xfrm>
            <a:off y="1155700" x="457200"/>
            <a:ext cy="3569429" cx="49112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The app will primarily focus on a digital and interactive floor plan. At the welcome screen, the user may tap “Floor Plan” to display a map of the first floor. To view the second floor, the user will simply tap the “Second Floor” tab. The user will be able to </a:t>
            </a:r>
            <a:r>
              <a:rPr sz="2200" lang="en">
                <a:solidFill>
                  <a:schemeClr val="lt1"/>
                </a:solidFill>
                <a:latin typeface="Open Sans"/>
                <a:ea typeface="Open Sans"/>
                <a:cs typeface="Open Sans"/>
                <a:sym typeface="Open Sans"/>
                <a:rtl val="0"/>
              </a:rPr>
              <a:t>select an audience</a:t>
            </a:r>
            <a:r>
              <a:rPr strike="noStrike" u="none" b="0" cap="none" baseline="0" sz="2200" lang="en" i="0">
                <a:solidFill>
                  <a:schemeClr val="lt1"/>
                </a:solidFill>
                <a:latin typeface="Open Sans"/>
                <a:ea typeface="Open Sans"/>
                <a:cs typeface="Open Sans"/>
                <a:sym typeface="Open Sans"/>
                <a:rtl val="0"/>
              </a:rPr>
              <a:t>, click on each individual exhibit, and see the icons of exhibits on display. </a:t>
            </a:r>
          </a:p>
        </p:txBody>
      </p:sp>
      <p:sp>
        <p:nvSpPr>
          <p:cNvPr id="84" name="Shape 84"/>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Floor Map</a:t>
            </a:r>
          </a:p>
        </p:txBody>
      </p:sp>
      <p:pic>
        <p:nvPicPr>
          <p:cNvPr id="85" name="Shape 85"/>
          <p:cNvPicPr preferRelativeResize="0"/>
          <p:nvPr/>
        </p:nvPicPr>
        <p:blipFill rotWithShape="1">
          <a:blip r:embed="rId3"/>
          <a:srcRect t="0" b="0" r="0" l="0"/>
          <a:stretch/>
        </p:blipFill>
        <p:spPr>
          <a:xfrm>
            <a:off y="905650" x="6115050"/>
            <a:ext cy="4114800" cx="2571749"/>
          </a:xfrm>
          <a:prstGeom prst="rect">
            <a:avLst/>
          </a:prstGeom>
          <a:noFill/>
          <a:ln>
            <a:noFill/>
          </a:ln>
        </p:spPr>
      </p:pic>
      <p:pic>
        <p:nvPicPr>
          <p:cNvPr id="86" name="Shape 86"/>
          <p:cNvPicPr preferRelativeResize="0"/>
          <p:nvPr/>
        </p:nvPicPr>
        <p:blipFill rotWithShape="1">
          <a:blip r:embed="rId4"/>
          <a:srcRect t="0" b="0" r="0" l="0"/>
          <a:stretch/>
        </p:blipFill>
        <p:spPr>
          <a:xfrm>
            <a:off y="905650" x="6115050"/>
            <a:ext cy="4114800" cx="2571749"/>
          </a:xfrm>
          <a:prstGeom prst="rect">
            <a:avLst/>
          </a:prstGeom>
          <a:noFill/>
          <a:ln>
            <a:noFill/>
          </a:ln>
        </p:spPr>
      </p:pic>
    </p:spTree>
  </p:cSld>
  <p:clrMapOvr>
    <a:masterClrMapping/>
  </p:clrMapOvr>
  <p:transition spd="med">
    <p:fade/>
  </p:transition>
  <p:timing>
    <p:tnLst>
      <p:par>
        <p:cTn restart="never" dur="indefinite" nodeType="tmRoot">
          <p:childTnLst>
            <p:seq nextAc="seek" concurrent="1">
              <p:cTn id="2" dur="indefinite" nodeType="mainSeq">
                <p:childTnLst>
                  <p:par>
                    <p:cTn fill="hold">
                      <p:stCondLst>
                        <p:cond delay="indefinite"/>
                        <p:cond evt="onBegin" delay="0">
                          <p:tn val="2"/>
                        </p:cond>
                      </p:stCondLst>
                      <p:childTnLst>
                        <p:par>
                          <p:cTn fill="hold">
                            <p:stCondLst>
                              <p:cond delay="0"/>
                            </p:stCondLst>
                            <p:childTnLst>
                              <p:par>
                                <p:cTn presetID="10" fill="hold" presetSubtype="0" presetClass="entr"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childTnLst>
                          </p:cTn>
                        </p:par>
                        <p:par>
                          <p:cTn fill="hold">
                            <p:stCondLst>
                              <p:cond delay="500"/>
                            </p:stCondLst>
                            <p:childTnLst>
                              <p:par>
                                <p:cTn presetID="10" fill="hold" presetSubtype="0" presetClass="exit" nodeType="afterEffect">
                                  <p:stCondLst>
                                    <p:cond delay="0"/>
                                  </p:stCondLst>
                                  <p:childTnLst>
                                    <p:animEffect transition="out" filter="fade">
                                      <p:cBhvr>
                                        <p:cTn dur="500"/>
                                        <p:tgtEl>
                                          <p:spTgt spid="86"/>
                                        </p:tgtEl>
                                      </p:cBhvr>
                                    </p:animEffect>
                                    <p:set>
                                      <p:cBhvr>
                                        <p:cTn dur="1" fill="hold">
                                          <p:stCondLst>
                                            <p:cond delay="500"/>
                                          </p:stCondLst>
                                        </p:cTn>
                                        <p:tgtEl>
                                          <p:spTgt spid="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idx="1" type="body"/>
          </p:nvPr>
        </p:nvSpPr>
        <p:spPr>
          <a:xfrm>
            <a:off y="1155700" x="497625"/>
            <a:ext cy="3600299" cx="41864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100" lang="en" i="0">
                <a:solidFill>
                  <a:schemeClr val="lt1"/>
                </a:solidFill>
                <a:latin typeface="Open Sans"/>
                <a:ea typeface="Open Sans"/>
                <a:cs typeface="Open Sans"/>
                <a:sym typeface="Open Sans"/>
                <a:rtl val="0"/>
              </a:rPr>
              <a:t>Tapping the menu icon presents options which allow users to customize the app. Users will be able to change the audience of the app, in turn changing exhibits and activities displayed relative to the selection made. The map will have icons representing exhibits, restrooms, food, imax, etc.</a:t>
            </a:r>
          </a:p>
        </p:txBody>
      </p:sp>
      <p:sp>
        <p:nvSpPr>
          <p:cNvPr id="92" name="Shape 92"/>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Floor Map</a:t>
            </a:r>
          </a:p>
        </p:txBody>
      </p:sp>
      <p:pic>
        <p:nvPicPr>
          <p:cNvPr id="93" name="Shape 93"/>
          <p:cNvPicPr preferRelativeResize="0"/>
          <p:nvPr/>
        </p:nvPicPr>
        <p:blipFill rotWithShape="1">
          <a:blip r:embed="rId3"/>
          <a:srcRect t="0" b="0" r="0" l="0"/>
          <a:stretch/>
        </p:blipFill>
        <p:spPr>
          <a:xfrm>
            <a:off y="807210" x="6115050"/>
            <a:ext cy="4114800" cx="2571749"/>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y="0" x="0"/>
          <a:ext cy="0" cx="0"/>
          <a:chOff y="0" x="0"/>
          <a:chExt cy="0" cx="0"/>
        </a:xfrm>
      </p:grpSpPr>
      <p:sp>
        <p:nvSpPr>
          <p:cNvPr id="98" name="Shape 98"/>
          <p:cNvSpPr txBox="1"/>
          <p:nvPr>
            <p:ph idx="1" type="body"/>
          </p:nvPr>
        </p:nvSpPr>
        <p:spPr>
          <a:xfrm>
            <a:off y="1155700" x="497625"/>
            <a:ext cy="3600299" cx="4186499"/>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1900" lang="en" i="0">
                <a:solidFill>
                  <a:schemeClr val="lt1"/>
                </a:solidFill>
                <a:latin typeface="Open Sans"/>
                <a:ea typeface="Open Sans"/>
                <a:cs typeface="Open Sans"/>
                <a:sym typeface="Open Sans"/>
                <a:rtl val="0"/>
              </a:rPr>
              <a:t>Events and Programs will display upcoming and past museum events. This information, however, will come from the museum’s website to keep content accurate and up to date.</a:t>
            </a:r>
          </a:p>
        </p:txBody>
      </p:sp>
      <p:sp>
        <p:nvSpPr>
          <p:cNvPr id="99" name="Shape 99"/>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Events and Programs</a:t>
            </a:r>
          </a:p>
        </p:txBody>
      </p:sp>
      <p:pic>
        <p:nvPicPr>
          <p:cNvPr id="100" name="Shape 100"/>
          <p:cNvPicPr preferRelativeResize="0"/>
          <p:nvPr/>
        </p:nvPicPr>
        <p:blipFill rotWithShape="1">
          <a:blip r:embed="rId3"/>
          <a:srcRect t="2359" b="0" r="0" l="0"/>
          <a:stretch/>
        </p:blipFill>
        <p:spPr>
          <a:xfrm>
            <a:off y="738300" x="6115050"/>
            <a:ext cy="4017698" cx="2571749"/>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idx="1" type="body"/>
          </p:nvPr>
        </p:nvSpPr>
        <p:spPr>
          <a:xfrm>
            <a:off y="1155700" x="457200"/>
            <a:ext cy="3465298" cx="49112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The app also uses GPS, allowing users to see precisely where they are in the museum. This makes it easier for visitors to navigate the museum, giving them more independence.</a:t>
            </a:r>
          </a:p>
        </p:txBody>
      </p:sp>
      <p:sp>
        <p:nvSpPr>
          <p:cNvPr id="106" name="Shape 106"/>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GPS</a:t>
            </a:r>
          </a:p>
        </p:txBody>
      </p:sp>
      <p:pic>
        <p:nvPicPr>
          <p:cNvPr id="107" name="Shape 107"/>
          <p:cNvPicPr preferRelativeResize="0"/>
          <p:nvPr/>
        </p:nvPicPr>
        <p:blipFill rotWithShape="1">
          <a:blip r:embed="rId3"/>
          <a:srcRect t="0" b="0" r="0" l="0"/>
          <a:stretch/>
        </p:blipFill>
        <p:spPr>
          <a:xfrm>
            <a:off y="866274" x="6115050"/>
            <a:ext cy="4114800" cx="2571749"/>
          </a:xfrm>
          <a:prstGeom prst="rect">
            <a:avLst/>
          </a:prstGeom>
          <a:noFill/>
          <a:ln>
            <a:noFill/>
          </a:ln>
        </p:spPr>
      </p:pic>
      <p:cxnSp>
        <p:nvCxnSpPr>
          <p:cNvPr id="108" name="Shape 108"/>
          <p:cNvCxnSpPr/>
          <p:nvPr/>
        </p:nvCxnSpPr>
        <p:spPr>
          <a:xfrm>
            <a:off y="3484782" x="7477650"/>
            <a:ext cy="236256" cx="191988"/>
          </a:xfrm>
          <a:prstGeom prst="straightConnector1">
            <a:avLst/>
          </a:prstGeom>
          <a:noFill/>
          <a:ln w="9525" cap="flat">
            <a:solidFill>
              <a:srgbClr val="FF0000"/>
            </a:solidFill>
            <a:prstDash val="solid"/>
            <a:round/>
            <a:headEnd w="med" len="med" type="none"/>
            <a:tailEnd w="lg" len="lg" type="stealth"/>
          </a:ln>
        </p:spPr>
      </p:cxnSp>
      <p:sp>
        <p:nvSpPr>
          <p:cNvPr id="109" name="Shape 109"/>
          <p:cNvSpPr txBox="1"/>
          <p:nvPr/>
        </p:nvSpPr>
        <p:spPr>
          <a:xfrm>
            <a:off y="3177006" x="6803235"/>
            <a:ext cy="307777" cx="1348832"/>
          </a:xfrm>
          <a:prstGeom prst="rect">
            <a:avLst/>
          </a:prstGeom>
          <a:noFill/>
          <a:ln w="12700" cap="flat">
            <a:solidFill>
              <a:srgbClr val="FF0000"/>
            </a:solidFill>
            <a:prstDash val="solid"/>
            <a:round/>
            <a:headEnd w="med" len="med" type="none"/>
            <a:tailEnd w="med" len="med" type="none"/>
          </a:ln>
        </p:spPr>
        <p:txBody>
          <a:bodyPr bIns="45700" rIns="91425" lIns="91425" tIns="45700"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1400" lang="en" i="0">
                <a:solidFill>
                  <a:srgbClr val="000000"/>
                </a:solidFill>
                <a:latin typeface="Arial"/>
                <a:ea typeface="Arial"/>
                <a:cs typeface="Arial"/>
                <a:sym typeface="Arial"/>
                <a:rtl val="0"/>
              </a:rPr>
              <a:t>You are here</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NFC</a:t>
            </a:r>
          </a:p>
        </p:txBody>
      </p:sp>
      <p:sp>
        <p:nvSpPr>
          <p:cNvPr id="115" name="Shape 115"/>
          <p:cNvSpPr txBox="1"/>
          <p:nvPr>
            <p:ph idx="1" type="body"/>
          </p:nvPr>
        </p:nvSpPr>
        <p:spPr>
          <a:xfrm>
            <a:off y="1155700" x="457200"/>
            <a:ext cy="3465298" cx="4029598"/>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MODS Trek will also utilize NFC (near field communication). By placing tags throughout the museum, users can simply touch their android device to a tag, bringing them to the corresponding exhibit page.</a:t>
            </a:r>
          </a:p>
        </p:txBody>
      </p:sp>
      <p:pic>
        <p:nvPicPr>
          <p:cNvPr id="116" name="Shape 116"/>
          <p:cNvPicPr preferRelativeResize="0"/>
          <p:nvPr/>
        </p:nvPicPr>
        <p:blipFill rotWithShape="1">
          <a:blip r:embed="rId3"/>
          <a:srcRect t="0" b="0" r="0" l="0"/>
          <a:stretch/>
        </p:blipFill>
        <p:spPr>
          <a:xfrm>
            <a:off y="836741" x="6026439"/>
            <a:ext cy="4114800" cx="2571749"/>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About/Options</a:t>
            </a:r>
          </a:p>
        </p:txBody>
      </p:sp>
      <p:sp>
        <p:nvSpPr>
          <p:cNvPr id="122" name="Shape 122"/>
          <p:cNvSpPr txBox="1"/>
          <p:nvPr>
            <p:ph idx="1" type="body"/>
          </p:nvPr>
        </p:nvSpPr>
        <p:spPr>
          <a:xfrm>
            <a:off y="1342175" x="3212521"/>
            <a:ext cy="3465298" cx="4784057"/>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The About/Options page will provide the operating hours, phone number, and address of the museum. About/Options will also display the developers of the application.</a:t>
            </a:r>
          </a:p>
        </p:txBody>
      </p:sp>
      <p:pic>
        <p:nvPicPr>
          <p:cNvPr id="123" name="Shape 123"/>
          <p:cNvPicPr preferRelativeResize="0"/>
          <p:nvPr/>
        </p:nvPicPr>
        <p:blipFill rotWithShape="1">
          <a:blip r:embed="rId3"/>
          <a:srcRect t="2487" b="0" r="0" l="0"/>
          <a:stretch/>
        </p:blipFill>
        <p:spPr>
          <a:xfrm>
            <a:off y="1028700" x="457200"/>
            <a:ext cy="3962218" cx="2637368"/>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lt2"/>
              </a:buClr>
              <a:buSzPct val="25000"/>
              <a:buFont typeface="Trebuchet MS"/>
              <a:buNone/>
            </a:pPr>
            <a:r>
              <a:rPr strike="noStrike" u="none" b="1" cap="none" baseline="0" sz="3600" lang="en" i="0">
                <a:solidFill>
                  <a:schemeClr val="lt2"/>
                </a:solidFill>
                <a:latin typeface="Trebuchet MS"/>
                <a:ea typeface="Trebuchet MS"/>
                <a:cs typeface="Trebuchet MS"/>
                <a:sym typeface="Trebuchet MS"/>
                <a:rtl val="0"/>
              </a:rPr>
              <a:t>Future Plans</a:t>
            </a:r>
          </a:p>
        </p:txBody>
      </p:sp>
      <p:sp>
        <p:nvSpPr>
          <p:cNvPr id="129" name="Shape 129"/>
          <p:cNvSpPr txBox="1"/>
          <p:nvPr>
            <p:ph idx="1" type="body"/>
          </p:nvPr>
        </p:nvSpPr>
        <p:spPr>
          <a:xfrm>
            <a:off y="1243733" x="585185"/>
            <a:ext cy="3465298" cx="7625955"/>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lt1"/>
              </a:buClr>
              <a:buSzPct val="25000"/>
              <a:buFont typeface="Open Sans"/>
              <a:buNone/>
            </a:pPr>
            <a:r>
              <a:rPr strike="noStrike" u="none" b="0" cap="none" baseline="0" sz="2200" lang="en" i="0">
                <a:solidFill>
                  <a:schemeClr val="lt1"/>
                </a:solidFill>
                <a:latin typeface="Open Sans"/>
                <a:ea typeface="Open Sans"/>
                <a:cs typeface="Open Sans"/>
                <a:sym typeface="Open Sans"/>
                <a:rtl val="0"/>
              </a:rPr>
              <a:t>We hope to implement the following:</a:t>
            </a:r>
          </a:p>
          <a:p>
            <a:pPr algn="l" rtl="0" lvl="0" marR="0" indent="-342900" marL="342900">
              <a:lnSpc>
                <a:spcPct val="100000"/>
              </a:lnSpc>
              <a:spcBef>
                <a:spcPts val="0"/>
              </a:spcBef>
              <a:spcAft>
                <a:spcPts val="0"/>
              </a:spcAft>
              <a:buClr>
                <a:schemeClr val="lt1"/>
              </a:buClr>
              <a:buSzPct val="100000"/>
              <a:buFont typeface="Open Sans"/>
              <a:buChar char="•"/>
            </a:pPr>
            <a:r>
              <a:rPr strike="noStrike" u="none" b="0" cap="none" baseline="0" sz="2200" lang="en" i="0">
                <a:solidFill>
                  <a:schemeClr val="lt1"/>
                </a:solidFill>
                <a:latin typeface="Open Sans"/>
                <a:ea typeface="Open Sans"/>
                <a:cs typeface="Open Sans"/>
                <a:sym typeface="Open Sans"/>
                <a:rtl val="0"/>
              </a:rPr>
              <a:t>Voiceover</a:t>
            </a:r>
          </a:p>
          <a:p>
            <a:pPr algn="l" rtl="0" lvl="0" marR="0" indent="-342900" marL="342900">
              <a:lnSpc>
                <a:spcPct val="100000"/>
              </a:lnSpc>
              <a:spcBef>
                <a:spcPts val="0"/>
              </a:spcBef>
              <a:spcAft>
                <a:spcPts val="0"/>
              </a:spcAft>
              <a:buClr>
                <a:schemeClr val="lt1"/>
              </a:buClr>
              <a:buSzPct val="100000"/>
              <a:buFont typeface="Open Sans"/>
              <a:buChar char="•"/>
            </a:pPr>
            <a:r>
              <a:rPr strike="noStrike" u="none" b="0" cap="none" baseline="0" sz="2200" lang="en" i="0">
                <a:solidFill>
                  <a:schemeClr val="lt1"/>
                </a:solidFill>
                <a:latin typeface="Open Sans"/>
                <a:ea typeface="Open Sans"/>
                <a:cs typeface="Open Sans"/>
                <a:sym typeface="Open Sans"/>
                <a:rtl val="0"/>
              </a:rPr>
              <a:t>Mini-game</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