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hyperlink" Target="http://en.wikipedia.org/wiki/CEO" TargetMode="Externa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 Id="rId3" Type="http://schemas.openxmlformats.org/officeDocument/2006/relationships/hyperlink" Target="http://en.wikipedia.org/wiki/GitHub" TargetMode="External"/><Relationship Id="rId6" Type="http://schemas.openxmlformats.org/officeDocument/2006/relationships/hyperlink" Target="http://en.wikipedia.org/wiki/Gravatar" TargetMode="External"/><Relationship Id="rId5" Type="http://schemas.openxmlformats.org/officeDocument/2006/relationships/hyperlink" Target="http://en.wikipedia.org/wiki/Shared_web_hosting_servic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Tom Preston-Werner </a:t>
            </a:r>
            <a:r>
              <a:rPr lang="en" sz="1200"/>
              <a:t>is most prominently known for his role as founder and former </a:t>
            </a:r>
            <a:r>
              <a:rPr lang="en" sz="1200">
                <a:hlinkClick r:id="rId2"/>
              </a:rPr>
              <a:t>CEO</a:t>
            </a:r>
            <a:r>
              <a:rPr lang="en" sz="1200"/>
              <a:t> of </a:t>
            </a:r>
            <a:r>
              <a:rPr lang="en" sz="1200">
                <a:hlinkClick r:id="rId3"/>
              </a:rPr>
              <a:t>GitHub</a:t>
            </a:r>
            <a:r>
              <a:rPr lang="en" sz="1200"/>
              <a:t>,</a:t>
            </a:r>
            <a:r>
              <a:rPr baseline="30000" lang="en" sz="1200"/>
              <a:t> </a:t>
            </a:r>
            <a:r>
              <a:rPr lang="en" sz="1200"/>
              <a:t>a </a:t>
            </a:r>
            <a:r>
              <a:rPr lang="en" sz="1200">
                <a:hlinkClick r:id="rId4"/>
              </a:rPr>
              <a:t>Git</a:t>
            </a:r>
            <a:r>
              <a:rPr lang="en" sz="1200"/>
              <a:t> repository </a:t>
            </a:r>
            <a:r>
              <a:rPr lang="en" sz="1200">
                <a:hlinkClick r:id="rId5"/>
              </a:rPr>
              <a:t>web-based hosting service</a:t>
            </a:r>
            <a:r>
              <a:rPr lang="en" sz="1200"/>
              <a:t>, which he co-founded in 2008 with Chris Wanstrath and PJ Hyett. Preston-Werner is also the creator of the avatar service, </a:t>
            </a:r>
            <a:r>
              <a:rPr lang="en" sz="1200">
                <a:hlinkClick r:id="rId6"/>
              </a:rPr>
              <a:t>Gravatar</a:t>
            </a:r>
            <a:r>
              <a:rPr lang="en" sz="1200"/>
              <a:t>.</a:t>
            </a:r>
          </a:p>
          <a:p>
            <a:pPr lvl="0" rtl="0">
              <a:spcBef>
                <a:spcPts val="0"/>
              </a:spcBef>
              <a:buNone/>
            </a:pPr>
            <a:r>
              <a:t/>
            </a:r>
            <a:endParaRPr sz="1200"/>
          </a:p>
          <a:p>
            <a:pPr lvl="0" rtl="0">
              <a:lnSpc>
                <a:spcPct val="142500"/>
              </a:lnSpc>
              <a:spcBef>
                <a:spcPts val="1100"/>
              </a:spcBef>
              <a:spcAft>
                <a:spcPts val="1100"/>
              </a:spcAft>
              <a:buNone/>
            </a:pPr>
            <a:r>
              <a:rPr lang="en" sz="1200"/>
              <a:t>PJ Hyett is a software developer and entrepreneur who co-founded GitHub in 2008, along with Chris Wanstrath and Tom Preston-Werner, to simplify sharing code and make it easy to collaborate on building software. Today, GitHub is the largest code host in the world, with a community of five million people building software together. Prior to founding GitHub, PJ was a partner at Err Free, and a senior software engineer at CNET Network.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en.wikipedia.org/w/index.php?title=Chris_Wanstrath&amp;action=edit&amp;redlink=1" TargetMode="External"/><Relationship Id="rId3" Type="http://schemas.openxmlformats.org/officeDocument/2006/relationships/hyperlink" Target="http://en.wikipedia.org/wiki/Tom_Preston-Werner" TargetMode="External"/><Relationship Id="rId5" Type="http://schemas.openxmlformats.org/officeDocument/2006/relationships/hyperlink" Target="http://en.wikipedia.org/w/index.php?title=PJ_Hyett&amp;action=edit&amp;redlink=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en.wikipedia.org/wiki/Source_code_management" TargetMode="External"/><Relationship Id="rId3" Type="http://schemas.openxmlformats.org/officeDocument/2006/relationships/hyperlink" Target="http://en.wikipedia.org/wiki/Distributed_revision_contro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hyperlink" Target="http://developer.github.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help.github.com/articles/creating-an-access-token-for-command-line-use" TargetMode="External"/><Relationship Id="rId3" Type="http://schemas.openxmlformats.org/officeDocument/2006/relationships/hyperlink" Target="http://developer.github.com/v3/oaut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en"/>
              <a:t>Github Video Presentation</a:t>
            </a:r>
          </a:p>
        </p:txBody>
      </p:sp>
      <p:sp>
        <p:nvSpPr>
          <p:cNvPr id="31" name="Shape 31"/>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en"/>
              <a:t>By: Jason Nesbeth &amp; Jeffri Dabel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objective c(receiving result 1by 1)</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l">
              <a:lnSpc>
                <a:spcPct val="143000"/>
              </a:lnSpc>
              <a:spcBef>
                <a:spcPts val="1300"/>
              </a:spcBef>
              <a:spcAft>
                <a:spcPts val="1200"/>
              </a:spcAft>
              <a:buNone/>
            </a:pPr>
            <a:r>
              <a:t/>
            </a:r>
            <a:endParaRPr b="1" sz="1200">
              <a:solidFill>
                <a:srgbClr val="333333"/>
              </a:solidFill>
              <a:latin typeface="Georgia"/>
              <a:ea typeface="Georgia"/>
              <a:cs typeface="Georgia"/>
              <a:sym typeface="Georgia"/>
            </a:endParaRPr>
          </a:p>
          <a:p>
            <a:pPr lvl="0" rtl="0">
              <a:lnSpc>
                <a:spcPct val="145000"/>
              </a:lnSpc>
              <a:spcBef>
                <a:spcPts val="0"/>
              </a:spcBef>
              <a:buNone/>
            </a:pPr>
            <a:r>
              <a:rPr lang="en" sz="1000">
                <a:solidFill>
                  <a:srgbClr val="969896"/>
                </a:solidFill>
                <a:latin typeface="Verdana"/>
                <a:ea typeface="Verdana"/>
                <a:cs typeface="Verdana"/>
                <a:sym typeface="Verdana"/>
              </a:rPr>
              <a:t>// This method actually kicks off the request, handling any results using the</a:t>
            </a:r>
            <a:br>
              <a:rPr lang="en" sz="1000">
                <a:solidFill>
                  <a:srgbClr val="333333"/>
                </a:solidFill>
                <a:latin typeface="Verdana"/>
                <a:ea typeface="Verdana"/>
                <a:cs typeface="Verdana"/>
                <a:sym typeface="Verdana"/>
              </a:rPr>
            </a:br>
            <a:r>
              <a:rPr lang="en" sz="1000">
                <a:solidFill>
                  <a:srgbClr val="969896"/>
                </a:solidFill>
                <a:latin typeface="Verdana"/>
                <a:ea typeface="Verdana"/>
                <a:cs typeface="Verdana"/>
                <a:sym typeface="Verdana"/>
              </a:rPr>
              <a:t>// blocks below.</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[request </a:t>
            </a:r>
            <a:r>
              <a:rPr lang="en" sz="1000">
                <a:solidFill>
                  <a:srgbClr val="0086B3"/>
                </a:solidFill>
                <a:latin typeface="Verdana"/>
                <a:ea typeface="Verdana"/>
                <a:cs typeface="Verdana"/>
                <a:sym typeface="Verdana"/>
              </a:rPr>
              <a:t>subscribeNext:</a:t>
            </a:r>
            <a:r>
              <a:rPr lang="en" sz="1000">
                <a:solidFill>
                  <a:srgbClr val="333333"/>
                </a:solidFill>
                <a:latin typeface="Verdana"/>
                <a:ea typeface="Verdana"/>
                <a:cs typeface="Verdana"/>
                <a:sym typeface="Verdana"/>
              </a:rPr>
              <a:t>^(OCTRepository *repository) {</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This block is invoked for _each_ result received, so you can deal with</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them one-by-one as they arrive.</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0086B3"/>
                </a:solidFill>
                <a:latin typeface="Verdana"/>
                <a:ea typeface="Verdana"/>
                <a:cs typeface="Verdana"/>
                <a:sym typeface="Verdana"/>
              </a:rPr>
              <a:t>error:</a:t>
            </a:r>
            <a:r>
              <a:rPr lang="en" sz="1000">
                <a:solidFill>
                  <a:srgbClr val="333333"/>
                </a:solidFill>
                <a:latin typeface="Verdana"/>
                <a:ea typeface="Verdana"/>
                <a:cs typeface="Verdana"/>
                <a:sym typeface="Verdana"/>
              </a:rPr>
              <a:t>^(</a:t>
            </a:r>
            <a:r>
              <a:rPr lang="en" sz="1000">
                <a:solidFill>
                  <a:srgbClr val="0086B3"/>
                </a:solidFill>
                <a:latin typeface="Verdana"/>
                <a:ea typeface="Verdana"/>
                <a:cs typeface="Verdana"/>
                <a:sym typeface="Verdana"/>
              </a:rPr>
              <a:t>NSError</a:t>
            </a:r>
            <a:r>
              <a:rPr lang="en" sz="1000">
                <a:solidFill>
                  <a:srgbClr val="333333"/>
                </a:solidFill>
                <a:latin typeface="Verdana"/>
                <a:ea typeface="Verdana"/>
                <a:cs typeface="Verdana"/>
                <a:sym typeface="Verdana"/>
              </a:rPr>
              <a:t> *error) {</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Invoked when an error occurs.</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Your `next` and `completed` blocks won't be invoked after this point.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0086B3"/>
                </a:solidFill>
                <a:latin typeface="Verdana"/>
                <a:ea typeface="Verdana"/>
                <a:cs typeface="Verdana"/>
                <a:sym typeface="Verdana"/>
              </a:rPr>
              <a:t>completed:</a:t>
            </a: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Invoked when the request completes and we've received/processed all the</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results.</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a:t>
            </a:r>
          </a:p>
          <a:p>
            <a:pPr lvl="0" rtl="0">
              <a:lnSpc>
                <a:spcPct val="143000"/>
              </a:lnSpc>
              <a:spcBef>
                <a:spcPts val="1300"/>
              </a:spcBef>
              <a:spcAft>
                <a:spcPts val="1200"/>
              </a:spcAft>
              <a:buClr>
                <a:schemeClr val="dk1"/>
              </a:buClr>
              <a:buFont typeface="Arial"/>
              <a:buNone/>
            </a:pPr>
            <a:r>
              <a:t/>
            </a:r>
            <a:endParaRPr b="1" sz="2000">
              <a:solidFill>
                <a:srgbClr val="333333"/>
              </a:solidFill>
            </a:endParaRP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Php(third party API) cache usage</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5000"/>
              </a:lnSpc>
              <a:spcBef>
                <a:spcPts val="0"/>
              </a:spcBef>
              <a:buClr>
                <a:schemeClr val="dk1"/>
              </a:buClr>
              <a:buSzPct val="110000"/>
              <a:buFont typeface="Arial"/>
              <a:buNone/>
            </a:pPr>
            <a:r>
              <a:rPr lang="en" sz="1000">
                <a:solidFill>
                  <a:srgbClr val="333333"/>
                </a:solidFill>
                <a:latin typeface="Verdana"/>
                <a:ea typeface="Verdana"/>
                <a:cs typeface="Verdana"/>
                <a:sym typeface="Verdana"/>
              </a:rPr>
              <a:t>&lt;?php</a:t>
            </a:r>
            <a:br>
              <a:rPr lang="en" sz="1000">
                <a:solidFill>
                  <a:srgbClr val="333333"/>
                </a:solidFill>
                <a:latin typeface="Verdana"/>
                <a:ea typeface="Verdana"/>
                <a:cs typeface="Verdana"/>
                <a:sym typeface="Verdana"/>
              </a:rPr>
            </a:br>
            <a:r>
              <a:rPr lang="en" sz="1000">
                <a:solidFill>
                  <a:srgbClr val="969896"/>
                </a:solidFill>
                <a:latin typeface="Verdana"/>
                <a:ea typeface="Verdana"/>
                <a:cs typeface="Verdana"/>
                <a:sym typeface="Verdana"/>
              </a:rPr>
              <a:t>// This file is generated by Composer</a:t>
            </a:r>
            <a:br>
              <a:rPr lang="en" sz="1000">
                <a:solidFill>
                  <a:srgbClr val="333333"/>
                </a:solidFill>
                <a:latin typeface="Verdana"/>
                <a:ea typeface="Verdana"/>
                <a:cs typeface="Verdana"/>
                <a:sym typeface="Verdana"/>
              </a:rPr>
            </a:br>
            <a:r>
              <a:rPr lang="en" sz="1000">
                <a:solidFill>
                  <a:srgbClr val="A71D5D"/>
                </a:solidFill>
                <a:latin typeface="Verdana"/>
                <a:ea typeface="Verdana"/>
                <a:cs typeface="Verdana"/>
                <a:sym typeface="Verdana"/>
              </a:rPr>
              <a:t>require_once</a:t>
            </a:r>
            <a:r>
              <a:rPr lang="en" sz="1000">
                <a:solidFill>
                  <a:srgbClr val="333333"/>
                </a:solidFill>
                <a:latin typeface="Verdana"/>
                <a:ea typeface="Verdana"/>
                <a:cs typeface="Verdana"/>
                <a:sym typeface="Verdana"/>
              </a:rPr>
              <a:t> </a:t>
            </a:r>
            <a:r>
              <a:rPr lang="en" sz="1000">
                <a:solidFill>
                  <a:srgbClr val="183691"/>
                </a:solidFill>
                <a:latin typeface="Verdana"/>
                <a:ea typeface="Verdana"/>
                <a:cs typeface="Verdana"/>
                <a:sym typeface="Verdana"/>
              </a:rPr>
              <a:t>'vendor/autoload.php'</a:t>
            </a: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$client </a:t>
            </a:r>
            <a:r>
              <a:rPr lang="en" sz="1000">
                <a:solidFill>
                  <a:srgbClr val="A71D5D"/>
                </a:solidFill>
                <a:latin typeface="Verdana"/>
                <a:ea typeface="Verdana"/>
                <a:cs typeface="Verdana"/>
                <a:sym typeface="Verdana"/>
              </a:rPr>
              <a:t>=</a:t>
            </a:r>
            <a:r>
              <a:rPr lang="en" sz="1000">
                <a:solidFill>
                  <a:srgbClr val="333333"/>
                </a:solidFill>
                <a:latin typeface="Verdana"/>
                <a:ea typeface="Verdana"/>
                <a:cs typeface="Verdana"/>
                <a:sym typeface="Verdana"/>
              </a:rPr>
              <a:t> </a:t>
            </a:r>
            <a:r>
              <a:rPr lang="en" sz="1000">
                <a:solidFill>
                  <a:srgbClr val="A71D5D"/>
                </a:solidFill>
                <a:latin typeface="Verdana"/>
                <a:ea typeface="Verdana"/>
                <a:cs typeface="Verdana"/>
                <a:sym typeface="Verdana"/>
              </a:rPr>
              <a:t>new</a:t>
            </a:r>
            <a:r>
              <a:rPr lang="en" sz="1000">
                <a:solidFill>
                  <a:srgbClr val="333333"/>
                </a:solidFill>
                <a:latin typeface="Verdana"/>
                <a:ea typeface="Verdana"/>
                <a:cs typeface="Verdana"/>
                <a:sym typeface="Verdana"/>
              </a:rPr>
              <a:t> </a:t>
            </a:r>
            <a:r>
              <a:rPr lang="en" sz="1000">
                <a:solidFill>
                  <a:srgbClr val="0086B3"/>
                </a:solidFill>
                <a:latin typeface="Verdana"/>
                <a:ea typeface="Verdana"/>
                <a:cs typeface="Verdana"/>
                <a:sym typeface="Verdana"/>
              </a:rPr>
              <a:t>\Github\Client</a:t>
            </a: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A71D5D"/>
                </a:solidFill>
                <a:latin typeface="Verdana"/>
                <a:ea typeface="Verdana"/>
                <a:cs typeface="Verdana"/>
                <a:sym typeface="Verdana"/>
              </a:rPr>
              <a:t>new</a:t>
            </a:r>
            <a:r>
              <a:rPr lang="en" sz="1000">
                <a:solidFill>
                  <a:srgbClr val="333333"/>
                </a:solidFill>
                <a:latin typeface="Verdana"/>
                <a:ea typeface="Verdana"/>
                <a:cs typeface="Verdana"/>
                <a:sym typeface="Verdana"/>
              </a:rPr>
              <a:t> </a:t>
            </a:r>
            <a:r>
              <a:rPr lang="en" sz="1000">
                <a:solidFill>
                  <a:srgbClr val="0086B3"/>
                </a:solidFill>
                <a:latin typeface="Verdana"/>
                <a:ea typeface="Verdana"/>
                <a:cs typeface="Verdana"/>
                <a:sym typeface="Verdana"/>
              </a:rPr>
              <a:t>\Github\HttpClient\CachedHttpClient</a:t>
            </a:r>
            <a:r>
              <a:rPr lang="en" sz="1000">
                <a:solidFill>
                  <a:srgbClr val="333333"/>
                </a:solidFill>
                <a:latin typeface="Verdana"/>
                <a:ea typeface="Verdana"/>
                <a:cs typeface="Verdana"/>
                <a:sym typeface="Verdana"/>
              </a:rPr>
              <a:t>(</a:t>
            </a:r>
            <a:r>
              <a:rPr lang="en" sz="1000">
                <a:solidFill>
                  <a:srgbClr val="0086B3"/>
                </a:solidFill>
                <a:latin typeface="Verdana"/>
                <a:ea typeface="Verdana"/>
                <a:cs typeface="Verdana"/>
                <a:sym typeface="Verdana"/>
              </a:rPr>
              <a:t>array</a:t>
            </a:r>
            <a:r>
              <a:rPr lang="en" sz="1000">
                <a:solidFill>
                  <a:srgbClr val="333333"/>
                </a:solidFill>
                <a:latin typeface="Verdana"/>
                <a:ea typeface="Verdana"/>
                <a:cs typeface="Verdana"/>
                <a:sym typeface="Verdana"/>
              </a:rPr>
              <a:t>(</a:t>
            </a:r>
            <a:r>
              <a:rPr lang="en" sz="1000">
                <a:solidFill>
                  <a:srgbClr val="183691"/>
                </a:solidFill>
                <a:latin typeface="Verdana"/>
                <a:ea typeface="Verdana"/>
                <a:cs typeface="Verdana"/>
                <a:sym typeface="Verdana"/>
              </a:rPr>
              <a:t>'cache_dir'</a:t>
            </a:r>
            <a:r>
              <a:rPr lang="en" sz="1000">
                <a:solidFill>
                  <a:srgbClr val="333333"/>
                </a:solidFill>
                <a:latin typeface="Verdana"/>
                <a:ea typeface="Verdana"/>
                <a:cs typeface="Verdana"/>
                <a:sym typeface="Verdana"/>
              </a:rPr>
              <a:t> </a:t>
            </a:r>
            <a:r>
              <a:rPr lang="en" sz="1000">
                <a:solidFill>
                  <a:srgbClr val="A71D5D"/>
                </a:solidFill>
                <a:latin typeface="Verdana"/>
                <a:ea typeface="Verdana"/>
                <a:cs typeface="Verdana"/>
                <a:sym typeface="Verdana"/>
              </a:rPr>
              <a:t>=&gt;</a:t>
            </a:r>
            <a:r>
              <a:rPr lang="en" sz="1000">
                <a:solidFill>
                  <a:srgbClr val="333333"/>
                </a:solidFill>
                <a:latin typeface="Verdana"/>
                <a:ea typeface="Verdana"/>
                <a:cs typeface="Verdana"/>
                <a:sym typeface="Verdana"/>
              </a:rPr>
              <a:t> </a:t>
            </a:r>
            <a:r>
              <a:rPr lang="en" sz="1000">
                <a:solidFill>
                  <a:srgbClr val="183691"/>
                </a:solidFill>
                <a:latin typeface="Verdana"/>
                <a:ea typeface="Verdana"/>
                <a:cs typeface="Verdana"/>
                <a:sym typeface="Verdana"/>
              </a:rPr>
              <a:t>'/tmp/github-api-cache'</a:t>
            </a: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br>
              <a:rPr lang="en" sz="1000">
                <a:solidFill>
                  <a:srgbClr val="333333"/>
                </a:solidFill>
                <a:latin typeface="Verdana"/>
                <a:ea typeface="Verdana"/>
                <a:cs typeface="Verdana"/>
                <a:sym typeface="Verdana"/>
              </a:rPr>
            </a:br>
            <a:r>
              <a:rPr lang="en" sz="1000">
                <a:solidFill>
                  <a:srgbClr val="969896"/>
                </a:solidFill>
                <a:latin typeface="Verdana"/>
                <a:ea typeface="Verdana"/>
                <a:cs typeface="Verdana"/>
                <a:sym typeface="Verdana"/>
              </a:rPr>
              <a:t>// Or select directly which cache you want to use</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$client </a:t>
            </a:r>
            <a:r>
              <a:rPr lang="en" sz="1000">
                <a:solidFill>
                  <a:srgbClr val="A71D5D"/>
                </a:solidFill>
                <a:latin typeface="Verdana"/>
                <a:ea typeface="Verdana"/>
                <a:cs typeface="Verdana"/>
                <a:sym typeface="Verdana"/>
              </a:rPr>
              <a:t>=</a:t>
            </a:r>
            <a:r>
              <a:rPr lang="en" sz="1000">
                <a:solidFill>
                  <a:srgbClr val="333333"/>
                </a:solidFill>
                <a:latin typeface="Verdana"/>
                <a:ea typeface="Verdana"/>
                <a:cs typeface="Verdana"/>
                <a:sym typeface="Verdana"/>
              </a:rPr>
              <a:t> </a:t>
            </a:r>
            <a:r>
              <a:rPr lang="en" sz="1000">
                <a:solidFill>
                  <a:srgbClr val="A71D5D"/>
                </a:solidFill>
                <a:latin typeface="Verdana"/>
                <a:ea typeface="Verdana"/>
                <a:cs typeface="Verdana"/>
                <a:sym typeface="Verdana"/>
              </a:rPr>
              <a:t>new</a:t>
            </a:r>
            <a:r>
              <a:rPr lang="en" sz="1000">
                <a:solidFill>
                  <a:srgbClr val="333333"/>
                </a:solidFill>
                <a:latin typeface="Verdana"/>
                <a:ea typeface="Verdana"/>
                <a:cs typeface="Verdana"/>
                <a:sym typeface="Verdana"/>
              </a:rPr>
              <a:t> </a:t>
            </a:r>
            <a:r>
              <a:rPr lang="en" sz="1000">
                <a:solidFill>
                  <a:srgbClr val="0086B3"/>
                </a:solidFill>
                <a:latin typeface="Verdana"/>
                <a:ea typeface="Verdana"/>
                <a:cs typeface="Verdana"/>
                <a:sym typeface="Verdana"/>
              </a:rPr>
              <a:t>\Github\HttpClient\CachedHttpClient</a:t>
            </a: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$client</a:t>
            </a:r>
            <a:r>
              <a:rPr lang="en" sz="1000">
                <a:solidFill>
                  <a:srgbClr val="A71D5D"/>
                </a:solidFill>
                <a:latin typeface="Verdana"/>
                <a:ea typeface="Verdana"/>
                <a:cs typeface="Verdana"/>
                <a:sym typeface="Verdana"/>
              </a:rPr>
              <a:t>-&gt;</a:t>
            </a:r>
            <a:r>
              <a:rPr lang="en" sz="1000">
                <a:solidFill>
                  <a:srgbClr val="333333"/>
                </a:solidFill>
                <a:latin typeface="Verdana"/>
                <a:ea typeface="Verdana"/>
                <a:cs typeface="Verdana"/>
                <a:sym typeface="Verdana"/>
              </a:rPr>
              <a:t>setCache(</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Built in one, or any cache implementing this interface:</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969896"/>
                </a:solidFill>
                <a:latin typeface="Verdana"/>
                <a:ea typeface="Verdana"/>
                <a:cs typeface="Verdana"/>
                <a:sym typeface="Verdana"/>
              </a:rPr>
              <a:t>// Github\HttpClient\Cache\CacheInterface</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    </a:t>
            </a:r>
            <a:r>
              <a:rPr lang="en" sz="1000">
                <a:solidFill>
                  <a:srgbClr val="A71D5D"/>
                </a:solidFill>
                <a:latin typeface="Verdana"/>
                <a:ea typeface="Verdana"/>
                <a:cs typeface="Verdana"/>
                <a:sym typeface="Verdana"/>
              </a:rPr>
              <a:t>new</a:t>
            </a:r>
            <a:r>
              <a:rPr lang="en" sz="1000">
                <a:solidFill>
                  <a:srgbClr val="333333"/>
                </a:solidFill>
                <a:latin typeface="Verdana"/>
                <a:ea typeface="Verdana"/>
                <a:cs typeface="Verdana"/>
                <a:sym typeface="Verdana"/>
              </a:rPr>
              <a:t> </a:t>
            </a:r>
            <a:r>
              <a:rPr lang="en" sz="1000">
                <a:solidFill>
                  <a:srgbClr val="0086B3"/>
                </a:solidFill>
                <a:latin typeface="Verdana"/>
                <a:ea typeface="Verdana"/>
                <a:cs typeface="Verdana"/>
                <a:sym typeface="Verdana"/>
              </a:rPr>
              <a:t>\Github\HttpClient\Cache\FilesystemCache</a:t>
            </a:r>
            <a:r>
              <a:rPr lang="en" sz="1000">
                <a:solidFill>
                  <a:srgbClr val="333333"/>
                </a:solidFill>
                <a:latin typeface="Verdana"/>
                <a:ea typeface="Verdana"/>
                <a:cs typeface="Verdana"/>
                <a:sym typeface="Verdana"/>
              </a:rPr>
              <a:t>(</a:t>
            </a:r>
            <a:r>
              <a:rPr lang="en" sz="1000">
                <a:solidFill>
                  <a:srgbClr val="183691"/>
                </a:solidFill>
                <a:latin typeface="Verdana"/>
                <a:ea typeface="Verdana"/>
                <a:cs typeface="Verdana"/>
                <a:sym typeface="Verdana"/>
              </a:rPr>
              <a:t>'/tmp/github-api-cache'</a:t>
            </a: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a:t>
            </a:r>
            <a:br>
              <a:rPr lang="en" sz="1000">
                <a:solidFill>
                  <a:srgbClr val="333333"/>
                </a:solidFill>
                <a:latin typeface="Verdana"/>
                <a:ea typeface="Verdana"/>
                <a:cs typeface="Verdana"/>
                <a:sym typeface="Verdana"/>
              </a:rPr>
            </a:br>
            <a:r>
              <a:rPr lang="en" sz="1000">
                <a:solidFill>
                  <a:srgbClr val="333333"/>
                </a:solidFill>
                <a:latin typeface="Verdana"/>
                <a:ea typeface="Verdana"/>
                <a:cs typeface="Verdana"/>
                <a:sym typeface="Verdana"/>
              </a:rPr>
              <a:t>$client </a:t>
            </a:r>
            <a:r>
              <a:rPr lang="en" sz="1000">
                <a:solidFill>
                  <a:srgbClr val="A71D5D"/>
                </a:solidFill>
                <a:latin typeface="Verdana"/>
                <a:ea typeface="Verdana"/>
                <a:cs typeface="Verdana"/>
                <a:sym typeface="Verdana"/>
              </a:rPr>
              <a:t>=</a:t>
            </a:r>
            <a:r>
              <a:rPr lang="en" sz="1000">
                <a:solidFill>
                  <a:srgbClr val="333333"/>
                </a:solidFill>
                <a:latin typeface="Verdana"/>
                <a:ea typeface="Verdana"/>
                <a:cs typeface="Verdana"/>
                <a:sym typeface="Verdana"/>
              </a:rPr>
              <a:t> </a:t>
            </a:r>
            <a:r>
              <a:rPr lang="en" sz="1000">
                <a:solidFill>
                  <a:srgbClr val="A71D5D"/>
                </a:solidFill>
                <a:latin typeface="Verdana"/>
                <a:ea typeface="Verdana"/>
                <a:cs typeface="Verdana"/>
                <a:sym typeface="Verdana"/>
              </a:rPr>
              <a:t>new</a:t>
            </a:r>
            <a:r>
              <a:rPr lang="en" sz="1000">
                <a:solidFill>
                  <a:srgbClr val="333333"/>
                </a:solidFill>
                <a:latin typeface="Verdana"/>
                <a:ea typeface="Verdana"/>
                <a:cs typeface="Verdana"/>
                <a:sym typeface="Verdana"/>
              </a:rPr>
              <a:t> </a:t>
            </a:r>
            <a:r>
              <a:rPr lang="en" sz="1000">
                <a:solidFill>
                  <a:srgbClr val="0086B3"/>
                </a:solidFill>
                <a:latin typeface="Verdana"/>
                <a:ea typeface="Verdana"/>
                <a:cs typeface="Verdana"/>
                <a:sym typeface="Verdana"/>
              </a:rPr>
              <a:t>\Github\Client</a:t>
            </a:r>
            <a:r>
              <a:rPr lang="en" sz="1000">
                <a:solidFill>
                  <a:srgbClr val="333333"/>
                </a:solidFill>
                <a:latin typeface="Verdana"/>
                <a:ea typeface="Verdana"/>
                <a:cs typeface="Verdana"/>
                <a:sym typeface="Verdana"/>
              </a:rPr>
              <a:t>($client);</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Github allows users to contribute to a project by forking it, applying their own changes, and then sending a pull request to the Repo Master. What are some of the ethics involved with this process? i.e. How would a Repo Master approach a Contributor about changes he/she can not accept?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About GitHub</a:t>
            </a:r>
          </a:p>
        </p:txBody>
      </p:sp>
      <p:sp>
        <p:nvSpPr>
          <p:cNvPr id="37" name="Shape 37"/>
          <p:cNvSpPr txBox="1"/>
          <p:nvPr/>
        </p:nvSpPr>
        <p:spPr>
          <a:xfrm>
            <a:off x="377375" y="1166075"/>
            <a:ext cx="8229600" cy="3626099"/>
          </a:xfrm>
          <a:prstGeom prst="rect">
            <a:avLst/>
          </a:prstGeom>
          <a:noFill/>
          <a:ln>
            <a:noFill/>
          </a:ln>
        </p:spPr>
        <p:txBody>
          <a:bodyPr anchorCtr="0" anchor="t" bIns="91425" lIns="91425" rIns="91425" tIns="91425">
            <a:noAutofit/>
          </a:bodyPr>
          <a:lstStyle/>
          <a:p>
            <a:pPr indent="-317500" lvl="0" marL="457200" rtl="0">
              <a:lnSpc>
                <a:spcPct val="154000"/>
              </a:lnSpc>
              <a:spcBef>
                <a:spcPts val="0"/>
              </a:spcBef>
              <a:buClr>
                <a:srgbClr val="000000"/>
              </a:buClr>
              <a:buSzPct val="58333"/>
              <a:buFont typeface="Times New Roman"/>
              <a:buChar char="●"/>
            </a:pPr>
            <a:r>
              <a:rPr lang="en" sz="2400">
                <a:latin typeface="Times New Roman"/>
                <a:ea typeface="Times New Roman"/>
                <a:cs typeface="Times New Roman"/>
                <a:sym typeface="Times New Roman"/>
              </a:rPr>
              <a:t>The founders of GitHub </a:t>
            </a:r>
            <a:r>
              <a:rPr lang="en" sz="2400">
                <a:latin typeface="Times New Roman"/>
                <a:ea typeface="Times New Roman"/>
                <a:cs typeface="Times New Roman"/>
                <a:sym typeface="Times New Roman"/>
                <a:hlinkClick r:id="rId3"/>
              </a:rPr>
              <a:t>Tom Preston-Werner</a:t>
            </a:r>
            <a:r>
              <a:rPr lang="en">
                <a:latin typeface="Times New Roman"/>
                <a:ea typeface="Times New Roman"/>
                <a:cs typeface="Times New Roman"/>
                <a:sym typeface="Times New Roman"/>
              </a:rPr>
              <a:t>, </a:t>
            </a:r>
            <a:r>
              <a:rPr lang="en" sz="2400">
                <a:latin typeface="Times New Roman"/>
                <a:ea typeface="Times New Roman"/>
                <a:cs typeface="Times New Roman"/>
                <a:sym typeface="Times New Roman"/>
                <a:hlinkClick r:id="rId4"/>
              </a:rPr>
              <a:t>Chris Wanstrath</a:t>
            </a:r>
            <a:r>
              <a:rPr lang="en">
                <a:latin typeface="Times New Roman"/>
                <a:ea typeface="Times New Roman"/>
                <a:cs typeface="Times New Roman"/>
                <a:sym typeface="Times New Roman"/>
              </a:rPr>
              <a:t>, </a:t>
            </a:r>
            <a:r>
              <a:rPr lang="en" sz="2400">
                <a:latin typeface="Times New Roman"/>
                <a:ea typeface="Times New Roman"/>
                <a:cs typeface="Times New Roman"/>
                <a:sym typeface="Times New Roman"/>
                <a:hlinkClick r:id="rId5"/>
              </a:rPr>
              <a:t>PJ Hyett</a:t>
            </a:r>
            <a:r>
              <a:rPr lang="en" sz="2400">
                <a:latin typeface="Times New Roman"/>
                <a:ea typeface="Times New Roman"/>
                <a:cs typeface="Times New Roman"/>
                <a:sym typeface="Times New Roman"/>
              </a:rPr>
              <a:t>.</a:t>
            </a:r>
          </a:p>
          <a:p>
            <a:pPr indent="-381000" lvl="0" marL="457200" rtl="0">
              <a:lnSpc>
                <a:spcPct val="154000"/>
              </a:lnSpc>
              <a:spcBef>
                <a:spcPts val="0"/>
              </a:spcBef>
              <a:buClr>
                <a:srgbClr val="000000"/>
              </a:buClr>
              <a:buSzPct val="100000"/>
              <a:buFont typeface="Times New Roman"/>
              <a:buChar char="●"/>
            </a:pPr>
            <a:r>
              <a:rPr lang="en" sz="2400">
                <a:latin typeface="Times New Roman"/>
                <a:ea typeface="Times New Roman"/>
                <a:cs typeface="Times New Roman"/>
                <a:sym typeface="Times New Roman"/>
              </a:rPr>
              <a:t>GitHub was written in Ruby and an expansion of Git.</a:t>
            </a:r>
          </a:p>
          <a:p>
            <a:pPr indent="-381000" lvl="0" marL="457200" rtl="0">
              <a:lnSpc>
                <a:spcPct val="154000"/>
              </a:lnSpc>
              <a:spcBef>
                <a:spcPts val="0"/>
              </a:spcBef>
              <a:buClr>
                <a:srgbClr val="000000"/>
              </a:buClr>
              <a:buSzPct val="100000"/>
              <a:buFont typeface="Times New Roman"/>
              <a:buChar char="●"/>
            </a:pPr>
            <a:r>
              <a:rPr lang="en" sz="2400">
                <a:latin typeface="Times New Roman"/>
                <a:ea typeface="Times New Roman"/>
                <a:cs typeface="Times New Roman"/>
                <a:sym typeface="Times New Roman"/>
              </a:rPr>
              <a:t>As of 2014, GitHub reports having over 3.4 million users and with 16.7 million repositories making it the largest code host in the world.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It is a web version control application that hosts the Git repositories created by companies and individuals. It offers all of the </a:t>
            </a:r>
            <a:r>
              <a:rPr lang="en" sz="2400">
                <a:hlinkClick r:id="rId3"/>
              </a:rPr>
              <a:t>distributed revision control</a:t>
            </a:r>
            <a:r>
              <a:rPr lang="en" sz="2400"/>
              <a:t> and </a:t>
            </a:r>
            <a:r>
              <a:rPr lang="en" sz="2400">
                <a:hlinkClick r:id="rId4"/>
              </a:rPr>
              <a:t>source code management</a:t>
            </a:r>
            <a:r>
              <a:rPr lang="en" sz="2400"/>
              <a:t>(SCM) functionality of Git as well as adding its own features.</a:t>
            </a:r>
          </a:p>
        </p:txBody>
      </p:sp>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What is GitHub?</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Version control is a system that records changes to a file or set of files over time so that you can recall specific versions later.</a:t>
            </a:r>
          </a:p>
          <a:p>
            <a:pPr indent="-381000" lvl="0" marL="457200" rtl="0">
              <a:spcBef>
                <a:spcPts val="0"/>
              </a:spcBef>
              <a:buClr>
                <a:srgbClr val="000000"/>
              </a:buClr>
              <a:buSzPct val="100000"/>
              <a:buFont typeface="Arial"/>
              <a:buChar char="●"/>
            </a:pPr>
            <a:r>
              <a:rPr lang="en" sz="2400"/>
              <a:t>There are three different systems for version control, all of which Git and GitHub uses for full functionality.</a:t>
            </a:r>
          </a:p>
          <a:p>
            <a:pPr indent="-381000" lvl="0" marL="457200" rtl="0">
              <a:spcBef>
                <a:spcPts val="0"/>
              </a:spcBef>
              <a:buClr>
                <a:srgbClr val="000000"/>
              </a:buClr>
              <a:buSzPct val="100000"/>
              <a:buFont typeface="Arial"/>
              <a:buChar char="●"/>
            </a:pPr>
            <a:r>
              <a:rPr lang="en" sz="2400"/>
              <a:t>There are:</a:t>
            </a:r>
          </a:p>
          <a:p>
            <a:pPr indent="-381000" lvl="1" marL="914400" rtl="0">
              <a:spcBef>
                <a:spcPts val="0"/>
              </a:spcBef>
              <a:buClr>
                <a:srgbClr val="000000"/>
              </a:buClr>
              <a:buSzPct val="100000"/>
              <a:buFont typeface="Courier New"/>
              <a:buChar char="o"/>
            </a:pPr>
            <a:r>
              <a:rPr lang="en" sz="2400"/>
              <a:t>Local Version Systems</a:t>
            </a:r>
          </a:p>
          <a:p>
            <a:pPr indent="-381000" lvl="1" marL="914400" rtl="0">
              <a:spcBef>
                <a:spcPts val="0"/>
              </a:spcBef>
              <a:buClr>
                <a:srgbClr val="000000"/>
              </a:buClr>
              <a:buSzPct val="100000"/>
              <a:buFont typeface="Courier New"/>
              <a:buChar char="o"/>
            </a:pPr>
            <a:r>
              <a:rPr lang="en" sz="2400"/>
              <a:t>Centralized Version Systems</a:t>
            </a:r>
          </a:p>
          <a:p>
            <a:pPr indent="-381000" lvl="1" marL="914400" rtl="0">
              <a:spcBef>
                <a:spcPts val="0"/>
              </a:spcBef>
              <a:buClr>
                <a:srgbClr val="000000"/>
              </a:buClr>
              <a:buSzPct val="100000"/>
              <a:buFont typeface="Courier New"/>
              <a:buChar char="o"/>
            </a:pPr>
            <a:r>
              <a:rPr lang="en" sz="2400"/>
              <a:t>Distributed Version Systems</a:t>
            </a:r>
          </a:p>
        </p:txBody>
      </p:sp>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Version Control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1448903"/>
            <a:ext cx="8229600" cy="2753099"/>
          </a:xfrm>
          <a:prstGeom prst="rect">
            <a:avLst/>
          </a:prstGeom>
        </p:spPr>
        <p:txBody>
          <a:bodyPr anchorCtr="0" anchor="b" bIns="91425" lIns="91425" rIns="91425" tIns="91425">
            <a:noAutofit/>
          </a:bodyPr>
          <a:lstStyle/>
          <a:p>
            <a:pPr algn="ctr">
              <a:spcBef>
                <a:spcPts val="0"/>
              </a:spcBef>
              <a:buNone/>
            </a:pPr>
            <a:r>
              <a:rPr lang="en" sz="7200"/>
              <a:t>Example on How git and github works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Ruby API examples</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Ruby on rails api that uses OAuth2.0 to get information from github and push information to github. </a:t>
            </a:r>
          </a:p>
          <a:p>
            <a:pPr lvl="0" rtl="0">
              <a:spcBef>
                <a:spcPts val="0"/>
              </a:spcBef>
              <a:buClr>
                <a:schemeClr val="dk1"/>
              </a:buClr>
              <a:buSzPct val="73333"/>
              <a:buFont typeface="Arial"/>
              <a:buNone/>
            </a:pPr>
            <a:r>
              <a:rPr lang="en" sz="1500">
                <a:solidFill>
                  <a:srgbClr val="333333"/>
                </a:solidFill>
                <a:latin typeface="Georgia"/>
                <a:ea typeface="Georgia"/>
                <a:cs typeface="Georgia"/>
                <a:sym typeface="Georgia"/>
              </a:rPr>
              <a:t>Octokit is a family of client libraries for the GitHub API.</a:t>
            </a:r>
          </a:p>
          <a:p>
            <a:pPr lvl="0" rtl="0">
              <a:spcBef>
                <a:spcPts val="0"/>
              </a:spcBef>
              <a:buClr>
                <a:schemeClr val="dk1"/>
              </a:buClr>
              <a:buSzPct val="73333"/>
              <a:buFont typeface="Arial"/>
              <a:buNone/>
            </a:pPr>
            <a:r>
              <a:rPr lang="en" sz="1500">
                <a:latin typeface="Georgia"/>
                <a:ea typeface="Georgia"/>
                <a:cs typeface="Georgia"/>
                <a:sym typeface="Georgia"/>
              </a:rPr>
              <a:t>Octokit.rb wraps the </a:t>
            </a:r>
            <a:r>
              <a:rPr lang="en" sz="1500">
                <a:solidFill>
                  <a:srgbClr val="0055AA"/>
                </a:solidFill>
                <a:latin typeface="Georgia"/>
                <a:ea typeface="Georgia"/>
                <a:cs typeface="Georgia"/>
                <a:sym typeface="Georgia"/>
                <a:hlinkClick r:id="rId3"/>
              </a:rPr>
              <a:t>GitHub API</a:t>
            </a:r>
            <a:r>
              <a:rPr lang="en" sz="1500">
                <a:latin typeface="Georgia"/>
                <a:ea typeface="Georgia"/>
                <a:cs typeface="Georgia"/>
                <a:sym typeface="Georgia"/>
              </a:rPr>
              <a:t> in a flat API client that follows Ruby conventions and requires little knowledge of REST. Most methods have positional arguments for required input and an options hash for optional parameters, headers, or other options:</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Making a request using octokit.rb</a:t>
            </a:r>
          </a:p>
        </p:txBody>
      </p:sp>
      <p:sp>
        <p:nvSpPr>
          <p:cNvPr id="66" name="Shape 66"/>
          <p:cNvSpPr txBox="1"/>
          <p:nvPr>
            <p:ph idx="1" type="body"/>
          </p:nvPr>
        </p:nvSpPr>
        <p:spPr>
          <a:xfrm>
            <a:off x="389675" y="1245175"/>
            <a:ext cx="8229600" cy="3725699"/>
          </a:xfrm>
          <a:prstGeom prst="rect">
            <a:avLst/>
          </a:prstGeom>
        </p:spPr>
        <p:txBody>
          <a:bodyPr anchorCtr="0" anchor="t" bIns="91425" lIns="91425" rIns="91425" tIns="91425">
            <a:noAutofit/>
          </a:bodyPr>
          <a:lstStyle/>
          <a:p>
            <a:pPr lvl="0" rtl="0">
              <a:lnSpc>
                <a:spcPct val="115000"/>
              </a:lnSpc>
              <a:spcBef>
                <a:spcPts val="300"/>
              </a:spcBef>
              <a:buClr>
                <a:schemeClr val="dk1"/>
              </a:buClr>
              <a:buSzPct val="55000"/>
              <a:buFont typeface="Arial"/>
              <a:buNone/>
            </a:pPr>
            <a:r>
              <a:rPr lang="en" sz="2000">
                <a:solidFill>
                  <a:srgbClr val="0066FF"/>
                </a:solidFill>
                <a:latin typeface="Georgia"/>
                <a:ea typeface="Georgia"/>
                <a:cs typeface="Georgia"/>
                <a:sym typeface="Georgia"/>
              </a:rPr>
              <a:t># Provide authentication credentials</a:t>
            </a:r>
            <a:br>
              <a:rPr lang="en" sz="2000">
                <a:solidFill>
                  <a:srgbClr val="0066FF"/>
                </a:solidFill>
                <a:latin typeface="Georgia"/>
                <a:ea typeface="Georgia"/>
                <a:cs typeface="Georgia"/>
                <a:sym typeface="Georgia"/>
              </a:rPr>
            </a:br>
            <a:r>
              <a:rPr lang="en" sz="2000">
                <a:solidFill>
                  <a:srgbClr val="585CF6"/>
                </a:solidFill>
                <a:latin typeface="Georgia"/>
                <a:ea typeface="Georgia"/>
                <a:cs typeface="Georgia"/>
                <a:sym typeface="Georgia"/>
              </a:rPr>
              <a:t>Octokit</a:t>
            </a:r>
            <a:r>
              <a:rPr lang="en" sz="2000">
                <a:latin typeface="Georgia"/>
                <a:ea typeface="Georgia"/>
                <a:cs typeface="Georgia"/>
                <a:sym typeface="Georgia"/>
              </a:rPr>
              <a:t>.configure </a:t>
            </a:r>
            <a:r>
              <a:rPr lang="en" sz="2000">
                <a:solidFill>
                  <a:srgbClr val="0000FF"/>
                </a:solidFill>
                <a:latin typeface="Georgia"/>
                <a:ea typeface="Georgia"/>
                <a:cs typeface="Georgia"/>
                <a:sym typeface="Georgia"/>
              </a:rPr>
              <a:t>do</a:t>
            </a:r>
            <a:r>
              <a:rPr lang="en" sz="2000">
                <a:latin typeface="Georgia"/>
                <a:ea typeface="Georgia"/>
                <a:cs typeface="Georgia"/>
                <a:sym typeface="Georgia"/>
              </a:rPr>
              <a:t> |c|</a:t>
            </a:r>
            <a:br>
              <a:rPr lang="en" sz="2000">
                <a:latin typeface="Georgia"/>
                <a:ea typeface="Georgia"/>
                <a:cs typeface="Georgia"/>
                <a:sym typeface="Georgia"/>
              </a:rPr>
            </a:br>
            <a:r>
              <a:rPr lang="en" sz="2000">
                <a:latin typeface="Georgia"/>
                <a:ea typeface="Georgia"/>
                <a:cs typeface="Georgia"/>
                <a:sym typeface="Georgia"/>
              </a:rPr>
              <a:t>  c.login = </a:t>
            </a:r>
            <a:r>
              <a:rPr lang="en" sz="2000">
                <a:solidFill>
                  <a:srgbClr val="036A07"/>
                </a:solidFill>
                <a:latin typeface="Georgia"/>
                <a:ea typeface="Georgia"/>
                <a:cs typeface="Georgia"/>
                <a:sym typeface="Georgia"/>
              </a:rPr>
              <a:t>'defunkt'</a:t>
            </a:r>
            <a:br>
              <a:rPr lang="en" sz="2000">
                <a:latin typeface="Georgia"/>
                <a:ea typeface="Georgia"/>
                <a:cs typeface="Georgia"/>
                <a:sym typeface="Georgia"/>
              </a:rPr>
            </a:br>
            <a:r>
              <a:rPr lang="en" sz="2000">
                <a:latin typeface="Georgia"/>
                <a:ea typeface="Georgia"/>
                <a:cs typeface="Georgia"/>
                <a:sym typeface="Georgia"/>
              </a:rPr>
              <a:t>  c.password = </a:t>
            </a:r>
            <a:r>
              <a:rPr lang="en" sz="2000">
                <a:solidFill>
                  <a:srgbClr val="036A07"/>
                </a:solidFill>
                <a:latin typeface="Georgia"/>
                <a:ea typeface="Georgia"/>
                <a:cs typeface="Georgia"/>
                <a:sym typeface="Georgia"/>
              </a:rPr>
              <a:t>'c0d3b4ssssss!'</a:t>
            </a:r>
            <a:br>
              <a:rPr lang="en" sz="2000">
                <a:latin typeface="Georgia"/>
                <a:ea typeface="Georgia"/>
                <a:cs typeface="Georgia"/>
                <a:sym typeface="Georgia"/>
              </a:rPr>
            </a:br>
            <a:r>
              <a:rPr lang="en" sz="2000">
                <a:solidFill>
                  <a:srgbClr val="0000FF"/>
                </a:solidFill>
                <a:latin typeface="Georgia"/>
                <a:ea typeface="Georgia"/>
                <a:cs typeface="Georgia"/>
                <a:sym typeface="Georgia"/>
              </a:rPr>
              <a:t>end</a:t>
            </a:r>
            <a:br>
              <a:rPr lang="en" sz="2000">
                <a:latin typeface="Georgia"/>
                <a:ea typeface="Georgia"/>
                <a:cs typeface="Georgia"/>
                <a:sym typeface="Georgia"/>
              </a:rPr>
            </a:br>
            <a:br>
              <a:rPr lang="en" sz="2000">
                <a:latin typeface="Georgia"/>
                <a:ea typeface="Georgia"/>
                <a:cs typeface="Georgia"/>
                <a:sym typeface="Georgia"/>
              </a:rPr>
            </a:br>
            <a:r>
              <a:rPr lang="en" sz="2000">
                <a:solidFill>
                  <a:srgbClr val="0066FF"/>
                </a:solidFill>
                <a:latin typeface="Georgia"/>
                <a:ea typeface="Georgia"/>
                <a:cs typeface="Georgia"/>
                <a:sym typeface="Georgia"/>
              </a:rPr>
              <a:t># Fetch the current user</a:t>
            </a:r>
            <a:br>
              <a:rPr lang="en" sz="2000">
                <a:solidFill>
                  <a:srgbClr val="0066FF"/>
                </a:solidFill>
                <a:latin typeface="Georgia"/>
                <a:ea typeface="Georgia"/>
                <a:cs typeface="Georgia"/>
                <a:sym typeface="Georgia"/>
              </a:rPr>
            </a:br>
            <a:r>
              <a:rPr lang="en" sz="2000">
                <a:solidFill>
                  <a:srgbClr val="585CF6"/>
                </a:solidFill>
                <a:latin typeface="Georgia"/>
                <a:ea typeface="Georgia"/>
                <a:cs typeface="Georgia"/>
                <a:sym typeface="Georgia"/>
              </a:rPr>
              <a:t>Octokit</a:t>
            </a:r>
            <a:r>
              <a:rPr lang="en" sz="2000">
                <a:latin typeface="Georgia"/>
                <a:ea typeface="Georgia"/>
                <a:cs typeface="Georgia"/>
                <a:sym typeface="Georgia"/>
              </a:rPr>
              <a:t>.user</a:t>
            </a:r>
          </a:p>
          <a:p>
            <a:pPr>
              <a:spcBef>
                <a:spcPts val="0"/>
              </a:spcBef>
              <a:buNone/>
            </a:pPr>
            <a:r>
              <a:t/>
            </a:r>
            <a:endParaRPr sz="2000">
              <a:solidFill>
                <a:srgbClr val="333333"/>
              </a:solidFill>
              <a:latin typeface="Georgia"/>
              <a:ea typeface="Georgia"/>
              <a:cs typeface="Georgia"/>
              <a:sym typeface="Georgi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Authentication(oauth access token)</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rgbClr val="0055AA"/>
                </a:solidFill>
                <a:latin typeface="Verdana"/>
                <a:ea typeface="Verdana"/>
                <a:cs typeface="Verdana"/>
                <a:sym typeface="Verdana"/>
                <a:hlinkClick r:id="rId3"/>
              </a:rPr>
              <a:t>OAuth access tokens</a:t>
            </a:r>
            <a:r>
              <a:rPr lang="en" sz="1000">
                <a:latin typeface="Verdana"/>
                <a:ea typeface="Verdana"/>
                <a:cs typeface="Verdana"/>
                <a:sym typeface="Verdana"/>
              </a:rPr>
              <a:t> provide two main benefits over using your username and password:</a:t>
            </a:r>
          </a:p>
          <a:p>
            <a:pPr indent="-292100" lvl="0" marL="457200" rtl="0">
              <a:lnSpc>
                <a:spcPct val="115000"/>
              </a:lnSpc>
              <a:spcBef>
                <a:spcPts val="0"/>
              </a:spcBef>
              <a:buClr>
                <a:srgbClr val="000000"/>
              </a:buClr>
              <a:buSzPct val="100000"/>
              <a:buFont typeface="Arial"/>
              <a:buChar char="●"/>
            </a:pPr>
            <a:r>
              <a:rPr b="1" lang="en" sz="1000">
                <a:latin typeface="Verdana"/>
                <a:ea typeface="Verdana"/>
                <a:cs typeface="Verdana"/>
                <a:sym typeface="Verdana"/>
              </a:rPr>
              <a:t>Revokable access</a:t>
            </a:r>
            <a:r>
              <a:rPr lang="en" sz="1000">
                <a:latin typeface="Verdana"/>
                <a:ea typeface="Verdana"/>
                <a:cs typeface="Verdana"/>
                <a:sym typeface="Verdana"/>
              </a:rPr>
              <a:t> and </a:t>
            </a:r>
            <a:r>
              <a:rPr b="1" lang="en" sz="1000">
                <a:latin typeface="Verdana"/>
                <a:ea typeface="Verdana"/>
                <a:cs typeface="Verdana"/>
                <a:sym typeface="Verdana"/>
              </a:rPr>
              <a:t>Limited access</a:t>
            </a:r>
            <a:r>
              <a:rPr lang="en" sz="1000">
                <a:latin typeface="Verdana"/>
                <a:ea typeface="Verdana"/>
                <a:cs typeface="Verdana"/>
                <a:sym typeface="Verdana"/>
              </a:rPr>
              <a:t>.</a:t>
            </a:r>
          </a:p>
          <a:p>
            <a:pPr lvl="0" rtl="0">
              <a:lnSpc>
                <a:spcPct val="115000"/>
              </a:lnSpc>
              <a:spcBef>
                <a:spcPts val="0"/>
              </a:spcBef>
              <a:buNone/>
            </a:pPr>
            <a:r>
              <a:rPr lang="en" sz="1200">
                <a:latin typeface="Verdana"/>
                <a:ea typeface="Verdana"/>
                <a:cs typeface="Verdana"/>
                <a:sym typeface="Verdana"/>
              </a:rPr>
              <a:t>To use an access token with the Octokit client, pass your token in the :access_token options parameter in lieu of your username and password:</a:t>
            </a:r>
          </a:p>
          <a:p>
            <a:pPr rtl="0">
              <a:spcBef>
                <a:spcPts val="0"/>
              </a:spcBef>
              <a:buNone/>
            </a:pPr>
            <a:r>
              <a:t/>
            </a:r>
            <a:endParaRPr sz="1200">
              <a:latin typeface="Verdana"/>
              <a:ea typeface="Verdana"/>
              <a:cs typeface="Verdana"/>
              <a:sym typeface="Verdana"/>
            </a:endParaRPr>
          </a:p>
          <a:p>
            <a:pPr lvl="0" rtl="0">
              <a:lnSpc>
                <a:spcPct val="115000"/>
              </a:lnSpc>
              <a:spcBef>
                <a:spcPts val="300"/>
              </a:spcBef>
              <a:buClr>
                <a:schemeClr val="dk1"/>
              </a:buClr>
              <a:buSzPct val="110000"/>
              <a:buFont typeface="Arial"/>
              <a:buNone/>
            </a:pPr>
            <a:r>
              <a:rPr lang="en" sz="1000"/>
              <a:t>client = </a:t>
            </a:r>
            <a:r>
              <a:rPr lang="en" sz="1000">
                <a:solidFill>
                  <a:srgbClr val="585CF6"/>
                </a:solidFill>
              </a:rPr>
              <a:t>Octokit</a:t>
            </a:r>
            <a:r>
              <a:rPr lang="en" sz="1000"/>
              <a:t>::</a:t>
            </a:r>
            <a:r>
              <a:rPr lang="en" sz="1000">
                <a:solidFill>
                  <a:srgbClr val="585CF6"/>
                </a:solidFill>
              </a:rPr>
              <a:t>Client</a:t>
            </a:r>
            <a:r>
              <a:rPr lang="en" sz="1000"/>
              <a:t>.</a:t>
            </a:r>
            <a:r>
              <a:rPr lang="en" sz="1000">
                <a:solidFill>
                  <a:srgbClr val="0085FF"/>
                </a:solidFill>
              </a:rPr>
              <a:t>new</a:t>
            </a:r>
            <a:r>
              <a:rPr lang="en" sz="1000"/>
              <a:t>(</a:t>
            </a:r>
            <a:r>
              <a:rPr lang="en" sz="1000">
                <a:solidFill>
                  <a:srgbClr val="C5060B"/>
                </a:solidFill>
              </a:rPr>
              <a:t>:access_token</a:t>
            </a:r>
            <a:r>
              <a:rPr lang="en" sz="1000"/>
              <a:t> =&gt; </a:t>
            </a:r>
            <a:r>
              <a:rPr lang="en" sz="1000">
                <a:solidFill>
                  <a:srgbClr val="036A07"/>
                </a:solidFill>
              </a:rPr>
              <a:t>"&lt;your 40 char token&gt;"</a:t>
            </a:r>
            <a:r>
              <a:rPr lang="en" sz="1000"/>
              <a:t>)</a:t>
            </a:r>
            <a:br>
              <a:rPr lang="en" sz="1000"/>
            </a:br>
            <a:br>
              <a:rPr lang="en" sz="1000"/>
            </a:br>
            <a:r>
              <a:rPr lang="en" sz="1000"/>
              <a:t>user = client.user</a:t>
            </a:r>
            <a:br>
              <a:rPr lang="en" sz="1000"/>
            </a:br>
            <a:r>
              <a:rPr lang="en" sz="1000"/>
              <a:t>user.login</a:t>
            </a:r>
            <a:br>
              <a:rPr lang="en" sz="1000"/>
            </a:br>
            <a:r>
              <a:rPr lang="en" sz="1000">
                <a:solidFill>
                  <a:srgbClr val="0066FF"/>
                </a:solidFill>
              </a:rPr>
              <a:t># =&gt; "defunkt"</a:t>
            </a:r>
          </a:p>
          <a:p>
            <a:pPr rtl="0">
              <a:spcBef>
                <a:spcPts val="0"/>
              </a:spcBef>
              <a:buNone/>
            </a:pPr>
            <a:r>
              <a:rPr lang="en" sz="1000">
                <a:latin typeface="Verdana"/>
                <a:ea typeface="Verdana"/>
                <a:cs typeface="Verdana"/>
                <a:sym typeface="Verdana"/>
              </a:rPr>
              <a:t>You can </a:t>
            </a:r>
            <a:r>
              <a:rPr lang="en" sz="1000">
                <a:solidFill>
                  <a:srgbClr val="0055AA"/>
                </a:solidFill>
                <a:latin typeface="Verdana"/>
                <a:ea typeface="Verdana"/>
                <a:cs typeface="Verdana"/>
                <a:sym typeface="Verdana"/>
                <a:hlinkClick r:id="rId4"/>
              </a:rPr>
              <a:t>create access tokens through your GitHub Account Settings</a:t>
            </a:r>
            <a:r>
              <a:rPr lang="en" sz="1000">
                <a:latin typeface="Verdana"/>
                <a:ea typeface="Verdana"/>
                <a:cs typeface="Verdana"/>
                <a:sym typeface="Verdana"/>
              </a:rPr>
              <a:t> or with a basic authenticated Octokit client:</a:t>
            </a:r>
          </a:p>
          <a:p>
            <a:pPr rtl="0">
              <a:spcBef>
                <a:spcPts val="0"/>
              </a:spcBef>
              <a:buNone/>
            </a:pPr>
            <a:r>
              <a:t/>
            </a:r>
            <a:endParaRPr sz="1000">
              <a:latin typeface="Verdana"/>
              <a:ea typeface="Verdana"/>
              <a:cs typeface="Verdana"/>
              <a:sym typeface="Verdana"/>
            </a:endParaRPr>
          </a:p>
          <a:p>
            <a:pPr lvl="0" rtl="0">
              <a:lnSpc>
                <a:spcPct val="115000"/>
              </a:lnSpc>
              <a:spcBef>
                <a:spcPts val="300"/>
              </a:spcBef>
              <a:buClr>
                <a:schemeClr val="dk1"/>
              </a:buClr>
              <a:buSzPct val="110000"/>
              <a:buFont typeface="Arial"/>
              <a:buNone/>
            </a:pPr>
            <a:r>
              <a:rPr lang="en" sz="1000"/>
              <a:t>client = </a:t>
            </a:r>
            <a:r>
              <a:rPr lang="en" sz="1000">
                <a:solidFill>
                  <a:srgbClr val="585CF6"/>
                </a:solidFill>
              </a:rPr>
              <a:t>Octokit</a:t>
            </a:r>
            <a:r>
              <a:rPr lang="en" sz="1000"/>
              <a:t>::</a:t>
            </a:r>
            <a:r>
              <a:rPr lang="en" sz="1000">
                <a:solidFill>
                  <a:srgbClr val="585CF6"/>
                </a:solidFill>
              </a:rPr>
              <a:t>Client</a:t>
            </a:r>
            <a:r>
              <a:rPr lang="en" sz="1000"/>
              <a:t>.</a:t>
            </a:r>
            <a:r>
              <a:rPr lang="en" sz="1000">
                <a:solidFill>
                  <a:srgbClr val="0085FF"/>
                </a:solidFill>
              </a:rPr>
              <a:t>new</a:t>
            </a:r>
            <a:r>
              <a:rPr lang="en" sz="1000"/>
              <a:t> \</a:t>
            </a:r>
            <a:br>
              <a:rPr lang="en" sz="1000"/>
            </a:br>
            <a:r>
              <a:rPr lang="en" sz="1000"/>
              <a:t>  </a:t>
            </a:r>
            <a:r>
              <a:rPr lang="en" sz="1000">
                <a:solidFill>
                  <a:srgbClr val="C5060B"/>
                </a:solidFill>
              </a:rPr>
              <a:t>:login</a:t>
            </a:r>
            <a:r>
              <a:rPr lang="en" sz="1000"/>
              <a:t>    =&gt; </a:t>
            </a:r>
            <a:r>
              <a:rPr lang="en" sz="1000">
                <a:solidFill>
                  <a:srgbClr val="036A07"/>
                </a:solidFill>
              </a:rPr>
              <a:t>'defunkt'</a:t>
            </a:r>
            <a:r>
              <a:rPr lang="en" sz="1000"/>
              <a:t>,</a:t>
            </a:r>
            <a:br>
              <a:rPr lang="en" sz="1000"/>
            </a:br>
            <a:r>
              <a:rPr lang="en" sz="1000"/>
              <a:t>  </a:t>
            </a:r>
            <a:r>
              <a:rPr lang="en" sz="1000">
                <a:solidFill>
                  <a:srgbClr val="C5060B"/>
                </a:solidFill>
              </a:rPr>
              <a:t>:password</a:t>
            </a:r>
            <a:r>
              <a:rPr lang="en" sz="1000"/>
              <a:t> =&gt; </a:t>
            </a:r>
            <a:r>
              <a:rPr lang="en" sz="1000">
                <a:solidFill>
                  <a:srgbClr val="036A07"/>
                </a:solidFill>
              </a:rPr>
              <a:t>'c0d3b4ssssss!'</a:t>
            </a:r>
            <a:br>
              <a:rPr lang="en" sz="1000"/>
            </a:br>
            <a:br>
              <a:rPr lang="en" sz="1000"/>
            </a:br>
            <a:r>
              <a:rPr lang="en" sz="1000"/>
              <a:t>client.create_authorization(</a:t>
            </a:r>
            <a:r>
              <a:rPr lang="en" sz="1000">
                <a:solidFill>
                  <a:srgbClr val="C5060B"/>
                </a:solidFill>
              </a:rPr>
              <a:t>:scopes</a:t>
            </a:r>
            <a:r>
              <a:rPr lang="en" sz="1000"/>
              <a:t> =&gt; [</a:t>
            </a:r>
            <a:r>
              <a:rPr lang="en" sz="1000">
                <a:solidFill>
                  <a:srgbClr val="036A07"/>
                </a:solidFill>
              </a:rPr>
              <a:t>"user"</a:t>
            </a:r>
            <a:r>
              <a:rPr lang="en" sz="1000"/>
              <a:t>], </a:t>
            </a:r>
            <a:r>
              <a:rPr lang="en" sz="1000">
                <a:solidFill>
                  <a:srgbClr val="C5060B"/>
                </a:solidFill>
              </a:rPr>
              <a:t>:note</a:t>
            </a:r>
            <a:r>
              <a:rPr lang="en" sz="1000"/>
              <a:t> =&gt; </a:t>
            </a:r>
            <a:r>
              <a:rPr lang="en" sz="1000">
                <a:solidFill>
                  <a:srgbClr val="036A07"/>
                </a:solidFill>
              </a:rPr>
              <a:t>"Name of token"</a:t>
            </a:r>
            <a:r>
              <a:rPr lang="en" sz="1000"/>
              <a:t>)</a:t>
            </a:r>
            <a:br>
              <a:rPr lang="en" sz="1000"/>
            </a:br>
            <a:r>
              <a:rPr lang="en" sz="1000">
                <a:solidFill>
                  <a:srgbClr val="0066FF"/>
                </a:solidFill>
              </a:rPr>
              <a:t># =&gt; &lt;your new oauth token&gt;</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15000"/>
              </a:lnSpc>
              <a:spcBef>
                <a:spcPts val="1400"/>
              </a:spcBef>
              <a:spcAft>
                <a:spcPts val="400"/>
              </a:spcAft>
              <a:buClr>
                <a:schemeClr val="dk1"/>
              </a:buClr>
              <a:buFont typeface="Arial"/>
              <a:buNone/>
            </a:pPr>
            <a:r>
              <a:t/>
            </a:r>
            <a:endParaRPr sz="1300">
              <a:latin typeface="Verdana"/>
              <a:ea typeface="Verdana"/>
              <a:cs typeface="Verdana"/>
              <a:sym typeface="Verdana"/>
            </a:endParaRPr>
          </a:p>
          <a:p>
            <a:pPr>
              <a:spcBef>
                <a:spcPts val="0"/>
              </a:spcBef>
              <a:buNone/>
            </a:pPr>
            <a:r>
              <a:rPr lang="en"/>
              <a:t>consuming resources</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500">
                <a:latin typeface="Georgia"/>
                <a:ea typeface="Georgia"/>
                <a:cs typeface="Georgia"/>
                <a:sym typeface="Georgia"/>
              </a:rPr>
              <a:t>Most methods return a Resource object which provides dot notation and [] access for fields returned in the API response.</a:t>
            </a:r>
          </a:p>
          <a:p>
            <a:pPr lvl="0" rtl="0">
              <a:lnSpc>
                <a:spcPct val="115000"/>
              </a:lnSpc>
              <a:spcBef>
                <a:spcPts val="300"/>
              </a:spcBef>
              <a:buClr>
                <a:schemeClr val="dk1"/>
              </a:buClr>
              <a:buSzPct val="78571"/>
              <a:buFont typeface="Arial"/>
              <a:buNone/>
            </a:pPr>
            <a:r>
              <a:rPr lang="en" sz="1400">
                <a:solidFill>
                  <a:srgbClr val="0066FF"/>
                </a:solidFill>
              </a:rPr>
              <a:t># Fetch a user</a:t>
            </a:r>
            <a:br>
              <a:rPr lang="en" sz="1400">
                <a:solidFill>
                  <a:srgbClr val="0066FF"/>
                </a:solidFill>
              </a:rPr>
            </a:br>
            <a:r>
              <a:rPr lang="en" sz="1400"/>
              <a:t>user = </a:t>
            </a:r>
            <a:r>
              <a:rPr lang="en" sz="1400">
                <a:solidFill>
                  <a:srgbClr val="585CF6"/>
                </a:solidFill>
              </a:rPr>
              <a:t>Octokit</a:t>
            </a:r>
            <a:r>
              <a:rPr lang="en" sz="1400"/>
              <a:t>.user </a:t>
            </a:r>
            <a:r>
              <a:rPr lang="en" sz="1400">
                <a:solidFill>
                  <a:srgbClr val="036A07"/>
                </a:solidFill>
              </a:rPr>
              <a:t>'jbarnette'</a:t>
            </a:r>
            <a:br>
              <a:rPr lang="en" sz="1400"/>
            </a:br>
            <a:r>
              <a:rPr lang="en" sz="1400"/>
              <a:t>puts user.name</a:t>
            </a:r>
            <a:br>
              <a:rPr lang="en" sz="1400"/>
            </a:br>
            <a:r>
              <a:rPr lang="en" sz="1400">
                <a:solidFill>
                  <a:srgbClr val="0066FF"/>
                </a:solidFill>
              </a:rPr>
              <a:t># =&gt; "John Barnette"</a:t>
            </a:r>
            <a:br>
              <a:rPr lang="en" sz="1400">
                <a:solidFill>
                  <a:srgbClr val="0066FF"/>
                </a:solidFill>
              </a:rPr>
            </a:br>
            <a:r>
              <a:rPr lang="en" sz="1400"/>
              <a:t>puts user.fields</a:t>
            </a:r>
            <a:br>
              <a:rPr lang="en" sz="1400"/>
            </a:br>
            <a:r>
              <a:rPr lang="en" sz="1400">
                <a:solidFill>
                  <a:srgbClr val="0066FF"/>
                </a:solidFill>
              </a:rPr>
              <a:t># =&gt; &lt;Set: {:login, :id, :gravatar_id, :type, :name, :company, :blog, :location, :email, :hireable, :bio, :public_repos, :followers, :following, :created_at, :updated_at, :public_gists}&gt;</a:t>
            </a:r>
            <a:br>
              <a:rPr lang="en" sz="1400">
                <a:solidFill>
                  <a:srgbClr val="0066FF"/>
                </a:solidFill>
              </a:rPr>
            </a:br>
            <a:r>
              <a:rPr lang="en" sz="1400"/>
              <a:t>puts user[</a:t>
            </a:r>
            <a:r>
              <a:rPr lang="en" sz="1400">
                <a:solidFill>
                  <a:srgbClr val="C5060B"/>
                </a:solidFill>
              </a:rPr>
              <a:t>:company</a:t>
            </a:r>
            <a:r>
              <a:rPr lang="en" sz="1400"/>
              <a:t>]</a:t>
            </a:r>
            <a:br>
              <a:rPr lang="en" sz="1400"/>
            </a:br>
            <a:r>
              <a:rPr lang="en" sz="1400">
                <a:solidFill>
                  <a:srgbClr val="0066FF"/>
                </a:solidFill>
              </a:rPr>
              <a:t># =&gt; "GitHub"</a:t>
            </a:r>
            <a:br>
              <a:rPr lang="en" sz="1400">
                <a:solidFill>
                  <a:srgbClr val="0066FF"/>
                </a:solidFill>
              </a:rPr>
            </a:br>
            <a:r>
              <a:rPr lang="en" sz="1400"/>
              <a:t>user.rels[</a:t>
            </a:r>
            <a:r>
              <a:rPr lang="en" sz="1400">
                <a:solidFill>
                  <a:srgbClr val="C5060B"/>
                </a:solidFill>
              </a:rPr>
              <a:t>:gists</a:t>
            </a:r>
            <a:r>
              <a:rPr lang="en" sz="1400"/>
              <a:t>].href</a:t>
            </a:r>
            <a:br>
              <a:rPr lang="en" sz="1400"/>
            </a:br>
            <a:r>
              <a:rPr lang="en" sz="1400">
                <a:solidFill>
                  <a:srgbClr val="0066FF"/>
                </a:solidFill>
              </a:rPr>
              <a:t># =&gt; "https://api.github.com/users/jbarnette/gists"</a:t>
            </a:r>
          </a:p>
          <a:p>
            <a:pPr>
              <a:spcBef>
                <a:spcPts val="0"/>
              </a:spcBef>
              <a:buNone/>
            </a:pPr>
            <a:r>
              <a:t/>
            </a:r>
            <a:endParaRPr sz="1500">
              <a:latin typeface="Georgia"/>
              <a:ea typeface="Georgia"/>
              <a:cs typeface="Georgia"/>
              <a:sym typeface="Georgia"/>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