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57" r:id="rId7"/>
    <p:sldId id="262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0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13205"/>
            <a:ext cx="9144000" cy="768178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18936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8130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86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1 блок текс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24100"/>
            <a:ext cx="10536666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260350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блока текс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260350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24100"/>
            <a:ext cx="5065712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6315075" y="2324100"/>
            <a:ext cx="5065712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438187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260350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24100"/>
            <a:ext cx="5065712" cy="37909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idx="1"/>
          </p:nvPr>
        </p:nvSpPr>
        <p:spPr>
          <a:xfrm>
            <a:off x="6315075" y="2339976"/>
            <a:ext cx="5068888" cy="3784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0838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3698875"/>
            <a:ext cx="7200900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E77-A09F-40A9-96D6-FF1278AC86E2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514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1E77-A09F-40A9-96D6-FF1278AC86E2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07BA-F074-4703-A2FE-492F1E52F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0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5872-efficient-and-robust-automated-machine-learn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arine/sdsj2018_lightgbm_baselin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pandas-big-data/" TargetMode="External"/><Relationship Id="rId2" Type="http://schemas.openxmlformats.org/officeDocument/2006/relationships/hyperlink" Target="https://github.com/rshekhovtsov/sdsj-201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z910/sdsj2018" TargetMode="External"/><Relationship Id="rId2" Type="http://schemas.openxmlformats.org/officeDocument/2006/relationships/hyperlink" Target="https://github.com/vlarine/sdsj2018_lightgbm_base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testAI/sberbank-catbo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Journey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Sberbank</a:t>
            </a:r>
            <a:endParaRPr lang="ru-RU" dirty="0"/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8229600" y="5794134"/>
            <a:ext cx="3586840" cy="62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Роман </a:t>
            </a:r>
            <a:r>
              <a:rPr lang="ru-RU" dirty="0" err="1" smtClean="0"/>
              <a:t>Шеховцов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87184" y="3625399"/>
            <a:ext cx="7200900" cy="1926318"/>
          </a:xfrm>
        </p:spPr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4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Наивный, но не Байес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045027" y="2253343"/>
            <a:ext cx="10662557" cy="840922"/>
          </a:xfrm>
        </p:spPr>
        <p:txBody>
          <a:bodyPr>
            <a:normAutofit/>
          </a:bodyPr>
          <a:lstStyle/>
          <a:p>
            <a:r>
              <a:rPr lang="ru-RU" dirty="0"/>
              <a:t>Подсмотрел, что хорошо работало у авторов </a:t>
            </a:r>
            <a:r>
              <a:rPr lang="fr-FR" dirty="0"/>
              <a:t>auto-sklearn</a:t>
            </a:r>
            <a:r>
              <a:rPr lang="en-US" dirty="0"/>
              <a:t>:</a:t>
            </a:r>
            <a:endParaRPr lang="ru-RU" dirty="0"/>
          </a:p>
          <a:p>
            <a:r>
              <a:rPr lang="fr-FR" dirty="0">
                <a:hlinkClick r:id="rId2"/>
              </a:rPr>
              <a:t>papers.nips.cc/paper/5872-efficient-and-robust-automated-machine-learning</a:t>
            </a:r>
            <a:r>
              <a:rPr lang="ru-RU" dirty="0"/>
              <a:t> 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half" idx="13"/>
          </p:nvPr>
        </p:nvSpPr>
        <p:spPr>
          <a:xfrm>
            <a:off x="6666138" y="3256185"/>
            <a:ext cx="5065712" cy="2465614"/>
          </a:xfrm>
        </p:spPr>
        <p:txBody>
          <a:bodyPr/>
          <a:lstStyle/>
          <a:p>
            <a:r>
              <a:rPr lang="ru-RU" dirty="0" smtClean="0"/>
              <a:t>И использовал</a:t>
            </a:r>
            <a:r>
              <a:rPr lang="en-US" dirty="0" smtClean="0"/>
              <a:t> </a:t>
            </a:r>
            <a:r>
              <a:rPr lang="en-US" dirty="0" err="1" smtClean="0"/>
              <a:t>GridSearchCV</a:t>
            </a:r>
            <a:r>
              <a:rPr lang="en-US" dirty="0" smtClean="0"/>
              <a:t>:</a:t>
            </a:r>
            <a:endParaRPr lang="en-US" dirty="0"/>
          </a:p>
          <a:p>
            <a:r>
              <a:rPr lang="fr-FR" dirty="0"/>
              <a:t>param_grid = {</a:t>
            </a:r>
          </a:p>
          <a:p>
            <a:r>
              <a:rPr lang="fr-FR" dirty="0"/>
              <a:t>            'min_samples_leaf': range(1, 30),</a:t>
            </a:r>
          </a:p>
          <a:p>
            <a:r>
              <a:rPr lang="fr-FR" dirty="0"/>
              <a:t>            'max_features': np.arange(0.1, 1.1, 0.1),</a:t>
            </a:r>
          </a:p>
          <a:p>
            <a:r>
              <a:rPr lang="fr-FR" dirty="0"/>
              <a:t>        </a:t>
            </a:r>
            <a:r>
              <a:rPr lang="fr-FR" dirty="0" smtClean="0"/>
              <a:t>}</a:t>
            </a:r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1114652" y="3282039"/>
            <a:ext cx="5065712" cy="2413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Взял из </a:t>
            </a:r>
            <a:r>
              <a:rPr lang="en-US" dirty="0" err="1" smtClean="0"/>
              <a:t>sklearn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GradientBoosting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RandomForest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ExtraTrees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AdaBoost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80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Заколдованный </a:t>
            </a:r>
            <a:r>
              <a:rPr lang="en-US" dirty="0" err="1" smtClean="0"/>
              <a:t>lightgbm_baseline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39787" y="2324099"/>
            <a:ext cx="5046663" cy="3015343"/>
          </a:xfrm>
        </p:spPr>
        <p:txBody>
          <a:bodyPr>
            <a:normAutofit/>
          </a:bodyPr>
          <a:lstStyle/>
          <a:p>
            <a:r>
              <a:rPr lang="fr-FR" dirty="0" smtClean="0">
                <a:hlinkClick r:id="rId2"/>
              </a:rPr>
              <a:t>github.com/vlarine/sdsj2018_lightgbm_baseline</a:t>
            </a:r>
            <a:r>
              <a:rPr lang="fr-FR" dirty="0" smtClean="0"/>
              <a:t> 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Пробовал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xgboost</a:t>
            </a:r>
            <a:endParaRPr lang="en-US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lightgbm</a:t>
            </a:r>
            <a:endParaRPr lang="en-US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catboost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10" name="Текст 8"/>
          <p:cNvSpPr>
            <a:spLocks noGrp="1"/>
          </p:cNvSpPr>
          <p:nvPr>
            <p:ph type="body" sz="half" idx="2"/>
          </p:nvPr>
        </p:nvSpPr>
        <p:spPr>
          <a:xfrm>
            <a:off x="5633359" y="3061607"/>
            <a:ext cx="5867400" cy="1477729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err="1" smtClean="0"/>
              <a:t>Тюнил</a:t>
            </a:r>
            <a:r>
              <a:rPr lang="ru-RU" sz="2000" dirty="0" smtClean="0"/>
              <a:t> параметры по </a:t>
            </a:r>
            <a:r>
              <a:rPr lang="ru-RU" sz="2000" dirty="0" err="1" smtClean="0"/>
              <a:t>гайдам</a:t>
            </a:r>
            <a:r>
              <a:rPr lang="ru-RU" sz="2000" dirty="0" smtClean="0"/>
              <a:t> авторов библиотек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Пробовал </a:t>
            </a:r>
            <a:r>
              <a:rPr lang="en-US" sz="2000" dirty="0" err="1" smtClean="0"/>
              <a:t>RandomSearchCV</a:t>
            </a:r>
            <a:r>
              <a:rPr lang="en-US" sz="2000" dirty="0" smtClean="0"/>
              <a:t> </a:t>
            </a:r>
            <a:r>
              <a:rPr lang="ru-RU" sz="2000" dirty="0" smtClean="0"/>
              <a:t>и свой </a:t>
            </a:r>
            <a:r>
              <a:rPr lang="en-US" sz="2000" dirty="0" smtClean="0"/>
              <a:t>random search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ru-RU" sz="2100" dirty="0"/>
              <a:t>Пробовал </a:t>
            </a:r>
            <a:r>
              <a:rPr lang="ru-RU" sz="2100" dirty="0" err="1"/>
              <a:t>категорийные</a:t>
            </a:r>
            <a:r>
              <a:rPr lang="ru-RU" sz="2100" dirty="0"/>
              <a:t> </a:t>
            </a:r>
            <a:r>
              <a:rPr lang="ru-RU" sz="2100" dirty="0" err="1"/>
              <a:t>фичи</a:t>
            </a:r>
            <a:r>
              <a:rPr lang="ru-RU" sz="2100" dirty="0"/>
              <a:t> </a:t>
            </a:r>
            <a:r>
              <a:rPr lang="en-US" sz="2100" dirty="0" err="1"/>
              <a:t>lightgbm</a:t>
            </a:r>
            <a:r>
              <a:rPr lang="en-US" sz="2100" dirty="0"/>
              <a:t> </a:t>
            </a:r>
            <a:r>
              <a:rPr lang="ru-RU" sz="2100" dirty="0"/>
              <a:t>и </a:t>
            </a:r>
            <a:r>
              <a:rPr lang="en-US" sz="2100" dirty="0" err="1" smtClean="0"/>
              <a:t>catboost</a:t>
            </a:r>
            <a:endParaRPr lang="en-US" sz="2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/>
              <a:t>Использовал </a:t>
            </a:r>
            <a:r>
              <a:rPr lang="en-US" sz="2000" dirty="0" err="1" smtClean="0"/>
              <a:t>hyperopt</a:t>
            </a:r>
            <a:endParaRPr lang="ru-RU" sz="2000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11" name="Текст 8"/>
          <p:cNvSpPr>
            <a:spLocks noGrp="1"/>
          </p:cNvSpPr>
          <p:nvPr>
            <p:ph type="body" sz="half" idx="2"/>
          </p:nvPr>
        </p:nvSpPr>
        <p:spPr>
          <a:xfrm>
            <a:off x="1360713" y="4735286"/>
            <a:ext cx="9897837" cy="775607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Пришел к выводу, что «заколдованные»</a:t>
            </a:r>
            <a:r>
              <a:rPr lang="en-US" sz="2400" dirty="0" smtClean="0"/>
              <a:t> </a:t>
            </a:r>
            <a:r>
              <a:rPr lang="ru-RU" sz="2400" dirty="0" smtClean="0"/>
              <a:t>параметры – глобальный или близкий к нему оптимум в </a:t>
            </a:r>
            <a:r>
              <a:rPr lang="en-US" sz="2400" dirty="0" err="1" smtClean="0"/>
              <a:t>param_space</a:t>
            </a:r>
            <a:r>
              <a:rPr lang="ru-RU" sz="2400" dirty="0" smtClean="0"/>
              <a:t> </a:t>
            </a:r>
            <a:r>
              <a:rPr lang="en-US" sz="2400" dirty="0" err="1" smtClean="0"/>
              <a:t>LightGBM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Использовал это.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24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07772"/>
            <a:ext cx="10536666" cy="3790950"/>
          </a:xfrm>
        </p:spPr>
        <p:txBody>
          <a:bodyPr>
            <a:normAutofit/>
          </a:bodyPr>
          <a:lstStyle/>
          <a:p>
            <a:r>
              <a:rPr lang="en-US" b="1" dirty="0" smtClean="0"/>
              <a:t>Pipeline</a:t>
            </a:r>
            <a:r>
              <a:rPr lang="en-US" dirty="0" smtClean="0"/>
              <a:t> - </a:t>
            </a:r>
            <a:r>
              <a:rPr lang="ru-RU" dirty="0" smtClean="0"/>
              <a:t>набор шагов</a:t>
            </a:r>
            <a:r>
              <a:rPr lang="en-US" dirty="0" smtClean="0"/>
              <a:t>. </a:t>
            </a:r>
            <a:r>
              <a:rPr lang="ru-RU" dirty="0" smtClean="0"/>
              <a:t>Каждый шаг получает один или более </a:t>
            </a:r>
            <a:r>
              <a:rPr lang="ru-RU" dirty="0" err="1" smtClean="0"/>
              <a:t>датасетов</a:t>
            </a:r>
            <a:r>
              <a:rPr lang="ru-RU" dirty="0" smtClean="0"/>
              <a:t> на входе и выдает один или более </a:t>
            </a:r>
            <a:r>
              <a:rPr lang="ru-RU" dirty="0" err="1" smtClean="0"/>
              <a:t>датасетов</a:t>
            </a:r>
            <a:r>
              <a:rPr lang="ru-RU" dirty="0" smtClean="0"/>
              <a:t> на выходе. </a:t>
            </a:r>
          </a:p>
          <a:p>
            <a:r>
              <a:rPr lang="en-US" b="1" dirty="0" smtClean="0"/>
              <a:t>Step (</a:t>
            </a:r>
            <a:r>
              <a:rPr lang="ru-RU" b="1" dirty="0" smtClean="0"/>
              <a:t>шаг</a:t>
            </a:r>
            <a:r>
              <a:rPr lang="en-US" b="1" dirty="0" smtClean="0"/>
              <a:t>)</a:t>
            </a:r>
            <a:r>
              <a:rPr lang="ru-RU" dirty="0" smtClean="0"/>
              <a:t> – содержит одну или более моделей. Для каждой модели генерируется тем или иным алгоритмом множество </a:t>
            </a:r>
            <a:r>
              <a:rPr lang="ru-RU" dirty="0" err="1" smtClean="0"/>
              <a:t>инстансов</a:t>
            </a:r>
            <a:r>
              <a:rPr lang="ru-RU" dirty="0" smtClean="0"/>
              <a:t> с разными параметрами.</a:t>
            </a:r>
          </a:p>
          <a:p>
            <a:r>
              <a:rPr lang="ru-RU" b="1" dirty="0"/>
              <a:t>Модель</a:t>
            </a:r>
            <a:r>
              <a:rPr lang="ru-RU" dirty="0"/>
              <a:t> </a:t>
            </a:r>
            <a:r>
              <a:rPr lang="ru-RU" dirty="0" smtClean="0"/>
              <a:t>– класс-обертка (</a:t>
            </a:r>
            <a:r>
              <a:rPr lang="en-US" dirty="0" err="1" smtClean="0"/>
              <a:t>LightGbmWrapper</a:t>
            </a:r>
            <a:r>
              <a:rPr lang="en-US" dirty="0" smtClean="0"/>
              <a:t>, </a:t>
            </a:r>
            <a:r>
              <a:rPr lang="en-US" dirty="0" err="1" smtClean="0"/>
              <a:t>XGBoostWrapper</a:t>
            </a:r>
            <a:r>
              <a:rPr lang="en-US" dirty="0" smtClean="0"/>
              <a:t>, …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b="1" dirty="0" smtClean="0"/>
              <a:t>Итерация</a:t>
            </a:r>
            <a:r>
              <a:rPr lang="ru-RU" dirty="0" smtClean="0"/>
              <a:t> – прогон всех выживших на текущий момент </a:t>
            </a:r>
            <a:r>
              <a:rPr lang="ru-RU" dirty="0" err="1" smtClean="0"/>
              <a:t>инстансов</a:t>
            </a:r>
            <a:r>
              <a:rPr lang="ru-RU" dirty="0" smtClean="0"/>
              <a:t> шага. Если на шаге возможен </a:t>
            </a:r>
            <a:r>
              <a:rPr lang="ru-RU" dirty="0" err="1" smtClean="0"/>
              <a:t>скоринг</a:t>
            </a:r>
            <a:r>
              <a:rPr lang="ru-RU" dirty="0" smtClean="0"/>
              <a:t> – расчет </a:t>
            </a:r>
            <a:r>
              <a:rPr lang="en-US" dirty="0" smtClean="0"/>
              <a:t>score</a:t>
            </a:r>
            <a:r>
              <a:rPr lang="ru-RU" dirty="0" smtClean="0"/>
              <a:t> и просеивание успешных моделей.</a:t>
            </a:r>
          </a:p>
          <a:p>
            <a:r>
              <a:rPr lang="en-US" b="1" dirty="0" smtClean="0"/>
              <a:t>Subsampling</a:t>
            </a:r>
            <a:r>
              <a:rPr lang="en-US" dirty="0" smtClean="0"/>
              <a:t> – </a:t>
            </a:r>
            <a:r>
              <a:rPr lang="ru-RU" dirty="0" smtClean="0"/>
              <a:t>берем часть данных, например 4 000 строк.</a:t>
            </a:r>
          </a:p>
          <a:p>
            <a:r>
              <a:rPr lang="en-US" b="1" dirty="0" smtClean="0"/>
              <a:t>Success halving</a:t>
            </a:r>
            <a:r>
              <a:rPr lang="en-US" dirty="0" smtClean="0"/>
              <a:t> – </a:t>
            </a:r>
            <a:r>
              <a:rPr lang="ru-RU" dirty="0" smtClean="0"/>
              <a:t>фиксируем бюджет на итерацию. На каждой итерации</a:t>
            </a:r>
            <a:r>
              <a:rPr lang="ru-RU" dirty="0"/>
              <a:t> </a:t>
            </a:r>
            <a:r>
              <a:rPr lang="ru-RU" dirty="0" smtClean="0"/>
              <a:t>оставляем лучшую половину моделей, но удваиваем размер </a:t>
            </a:r>
            <a:r>
              <a:rPr lang="ru-RU" dirty="0" err="1" smtClean="0"/>
              <a:t>сэмпла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r>
              <a:rPr lang="en-US" dirty="0" smtClean="0"/>
              <a:t> pipeline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611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07772"/>
            <a:ext cx="10536666" cy="37909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первого семпла пробовал брать от 500 до 40 000 строк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Начиная с 4 000, качество обучения становилось приемлемым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Значения до 10 000 работали достаточно быстро, еще немного поднимая качество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классификации</a:t>
            </a:r>
            <a:r>
              <a:rPr lang="en-US" dirty="0" smtClean="0"/>
              <a:t>: </a:t>
            </a:r>
            <a:r>
              <a:rPr lang="ru-RU" dirty="0" smtClean="0"/>
              <a:t>написал свой </a:t>
            </a:r>
            <a:r>
              <a:rPr lang="ru-RU" dirty="0" err="1" smtClean="0"/>
              <a:t>семплер</a:t>
            </a:r>
            <a:r>
              <a:rPr lang="ru-RU" dirty="0" smtClean="0"/>
              <a:t> со стратификацией.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регрессии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fr-FR" dirty="0"/>
              <a:t>np.random.choice(rows, sample_rows, </a:t>
            </a:r>
            <a:r>
              <a:rPr lang="fr-FR" dirty="0"/>
              <a:t>replace</a:t>
            </a:r>
            <a:r>
              <a:rPr lang="fr-FR" dirty="0"/>
              <a:t>=</a:t>
            </a:r>
            <a:r>
              <a:rPr lang="fr-FR" b="1" dirty="0"/>
              <a:t>False</a:t>
            </a:r>
            <a:r>
              <a:rPr lang="fr-F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маленьких </a:t>
            </a:r>
            <a:r>
              <a:rPr lang="ru-RU" dirty="0" err="1" smtClean="0"/>
              <a:t>датасетов</a:t>
            </a:r>
            <a:r>
              <a:rPr lang="ru-RU" dirty="0" smtClean="0"/>
              <a:t> (по факту – только для первого) прикрутил 5</a:t>
            </a:r>
            <a:r>
              <a:rPr lang="en-US" dirty="0" smtClean="0"/>
              <a:t>-fold CV.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Для больших – разбивал семпл на </a:t>
            </a:r>
            <a:r>
              <a:rPr lang="en-US" dirty="0" smtClean="0"/>
              <a:t>train / test.</a:t>
            </a:r>
            <a:endParaRPr lang="fr-FR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Сэмплинг</a:t>
            </a:r>
            <a:r>
              <a:rPr lang="ru-RU" dirty="0" smtClean="0"/>
              <a:t> и </a:t>
            </a:r>
            <a:r>
              <a:rPr lang="en-US" dirty="0" smtClean="0"/>
              <a:t>train / test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081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07772"/>
            <a:ext cx="10536666" cy="37909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</a:t>
            </a:r>
            <a:r>
              <a:rPr lang="en-US" sz="1600" dirty="0" smtClean="0"/>
              <a:t>owncast </a:t>
            </a:r>
            <a:r>
              <a:rPr lang="ru-RU" sz="1600" dirty="0" smtClean="0"/>
              <a:t>колонок </a:t>
            </a:r>
            <a:r>
              <a:rPr lang="fr-FR" sz="1600" b="1" dirty="0" smtClean="0"/>
              <a:t>int</a:t>
            </a:r>
            <a:r>
              <a:rPr lang="fr-FR" sz="1600" dirty="0" smtClean="0"/>
              <a:t>, </a:t>
            </a:r>
            <a:r>
              <a:rPr lang="fr-FR" sz="1600" b="1" dirty="0" smtClean="0"/>
              <a:t>int32</a:t>
            </a:r>
            <a:r>
              <a:rPr lang="fr-FR" sz="1600" dirty="0" smtClean="0"/>
              <a:t>, </a:t>
            </a:r>
            <a:r>
              <a:rPr lang="fr-FR" sz="1600" b="1" dirty="0" smtClean="0"/>
              <a:t>int64</a:t>
            </a:r>
            <a:r>
              <a:rPr lang="fr-FR" sz="1600" dirty="0" smtClean="0"/>
              <a:t>,</a:t>
            </a:r>
            <a:r>
              <a:rPr lang="ru-RU" sz="1600" b="1" dirty="0" smtClean="0"/>
              <a:t> </a:t>
            </a:r>
            <a:r>
              <a:rPr lang="fr-FR" sz="1600" b="1" dirty="0" smtClean="0"/>
              <a:t>float</a:t>
            </a:r>
            <a:r>
              <a:rPr lang="fr-FR" sz="1600" dirty="0" smtClean="0"/>
              <a:t>, </a:t>
            </a:r>
            <a:r>
              <a:rPr lang="fr-FR" sz="1600" b="1" dirty="0" smtClean="0"/>
              <a:t>float32</a:t>
            </a:r>
            <a:r>
              <a:rPr lang="fr-FR" sz="1600" dirty="0" smtClean="0"/>
              <a:t>,</a:t>
            </a:r>
            <a:r>
              <a:rPr lang="ru-RU" sz="1600" dirty="0" smtClean="0"/>
              <a:t> </a:t>
            </a:r>
            <a:r>
              <a:rPr lang="fr-FR" sz="1600" b="1" dirty="0" smtClean="0"/>
              <a:t>float64</a:t>
            </a:r>
            <a:endParaRPr lang="ru-RU" sz="1600" dirty="0" smtClean="0"/>
          </a:p>
          <a:p>
            <a:pPr marL="285750" indent="-285750">
              <a:buFontTx/>
              <a:buChar char="-"/>
            </a:pPr>
            <a:r>
              <a:rPr lang="ru-RU" sz="1600" dirty="0" smtClean="0"/>
              <a:t>Преобразование колонок </a:t>
            </a:r>
            <a:r>
              <a:rPr lang="en-US" sz="1600" b="1" dirty="0" smtClean="0"/>
              <a:t>object</a:t>
            </a:r>
            <a:r>
              <a:rPr lang="en-US" sz="1600" dirty="0" smtClean="0"/>
              <a:t> </a:t>
            </a:r>
            <a:r>
              <a:rPr lang="ru-RU" sz="1600" dirty="0" smtClean="0"/>
              <a:t>к </a:t>
            </a:r>
            <a:r>
              <a:rPr lang="en-US" sz="1600" b="1" dirty="0" smtClean="0"/>
              <a:t>category</a:t>
            </a:r>
            <a:r>
              <a:rPr lang="ru-RU" sz="1600" dirty="0" smtClean="0"/>
              <a:t> (</a:t>
            </a:r>
            <a:r>
              <a:rPr lang="ru-RU" sz="1600" dirty="0" smtClean="0"/>
              <a:t>если уникальных значений меньше ½</a:t>
            </a:r>
            <a:r>
              <a:rPr lang="en-US" sz="1600" dirty="0" smtClean="0"/>
              <a:t> </a:t>
            </a:r>
            <a:r>
              <a:rPr lang="ru-RU" sz="1600" dirty="0" smtClean="0"/>
              <a:t>числа строк)</a:t>
            </a:r>
            <a:endParaRPr lang="ru-RU" sz="1600" b="1" dirty="0" smtClean="0"/>
          </a:p>
          <a:p>
            <a:pPr marL="285750" indent="-285750">
              <a:buFontTx/>
              <a:buChar char="-"/>
            </a:pPr>
            <a:r>
              <a:rPr lang="ru-RU" sz="1600" dirty="0" smtClean="0"/>
              <a:t>На данных </a:t>
            </a:r>
            <a:r>
              <a:rPr lang="en-US" sz="1600" dirty="0" smtClean="0"/>
              <a:t>SDSJ </a:t>
            </a:r>
            <a:r>
              <a:rPr lang="ru-RU" sz="1600" dirty="0"/>
              <a:t>уменьшает потребление памяти</a:t>
            </a:r>
            <a:r>
              <a:rPr lang="en-US" sz="1600" dirty="0"/>
              <a:t> </a:t>
            </a:r>
            <a:r>
              <a:rPr lang="en-US" sz="1600" dirty="0" err="1"/>
              <a:t>pandas.DataFrame</a:t>
            </a:r>
            <a:r>
              <a:rPr lang="en-US" sz="1600" dirty="0" smtClean="0"/>
              <a:t>()</a:t>
            </a:r>
            <a:r>
              <a:rPr lang="ru-RU" sz="1600" dirty="0" smtClean="0"/>
              <a:t> в 2-6 раз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Ускоряет обработку</a:t>
            </a:r>
            <a:r>
              <a:rPr lang="en-US" sz="1600" dirty="0" smtClean="0"/>
              <a:t> </a:t>
            </a:r>
            <a:r>
              <a:rPr lang="ru-RU" sz="1600" dirty="0" smtClean="0"/>
              <a:t>больших </a:t>
            </a:r>
            <a:r>
              <a:rPr lang="ru-RU" sz="1600" dirty="0" err="1" smtClean="0"/>
              <a:t>датасетов</a:t>
            </a:r>
            <a:r>
              <a:rPr lang="ru-RU" sz="1600" dirty="0" smtClean="0"/>
              <a:t> (которая упирается в размер памяти)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Учел внутреннюю структуру </a:t>
            </a:r>
            <a:r>
              <a:rPr lang="en-US" sz="1600" dirty="0" err="1"/>
              <a:t>pandas.DataFrame</a:t>
            </a:r>
            <a:r>
              <a:rPr lang="ru-RU" sz="1600" dirty="0"/>
              <a:t>,  поэтому функция работает </a:t>
            </a:r>
            <a:r>
              <a:rPr lang="ru-RU" sz="1600" dirty="0" smtClean="0"/>
              <a:t>быстро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ru-RU" sz="1600" dirty="0" smtClean="0"/>
              <a:t>50 строк кода</a:t>
            </a:r>
            <a:r>
              <a:rPr lang="en-US" sz="1600" dirty="0"/>
              <a:t> </a:t>
            </a:r>
            <a:r>
              <a:rPr lang="en-US" sz="1600" dirty="0" smtClean="0">
                <a:hlinkClick r:id="rId2"/>
              </a:rPr>
              <a:t>github.com/</a:t>
            </a:r>
            <a:r>
              <a:rPr lang="en-US" sz="1600" dirty="0" err="1" smtClean="0">
                <a:hlinkClick r:id="rId2"/>
              </a:rPr>
              <a:t>rshekhovtsov</a:t>
            </a:r>
            <a:r>
              <a:rPr lang="en-US" sz="1600" dirty="0" smtClean="0">
                <a:hlinkClick r:id="rId2"/>
              </a:rPr>
              <a:t>/sdsj-2018</a:t>
            </a:r>
            <a:r>
              <a:rPr lang="en-US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Основана </a:t>
            </a:r>
            <a:r>
              <a:rPr lang="ru-RU" sz="1600" dirty="0"/>
              <a:t>на статье </a:t>
            </a:r>
            <a:r>
              <a:rPr lang="fr-FR" sz="1600" dirty="0" smtClean="0">
                <a:hlinkClick r:id="rId3"/>
              </a:rPr>
              <a:t>dataquest.io/blog/pandas-big-data</a:t>
            </a:r>
            <a:endParaRPr lang="ru-RU" sz="1600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optimize_dataframe</a:t>
            </a:r>
            <a:r>
              <a:rPr lang="en-US" dirty="0" smtClean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для больших файлов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30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07772"/>
            <a:ext cx="10536666" cy="37909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Стратегическая ошибка</a:t>
            </a:r>
            <a:r>
              <a:rPr lang="en-US" sz="2400" dirty="0" smtClean="0"/>
              <a:t>: 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/>
              <a:t>Н</a:t>
            </a:r>
            <a:r>
              <a:rPr lang="ru-RU" sz="1800" dirty="0" smtClean="0"/>
              <a:t>е стоило писать </a:t>
            </a:r>
            <a:r>
              <a:rPr lang="en-US" sz="1800" dirty="0" err="1" smtClean="0"/>
              <a:t>automl</a:t>
            </a:r>
            <a:r>
              <a:rPr lang="en-US" sz="1800" dirty="0" smtClean="0"/>
              <a:t>-</a:t>
            </a:r>
            <a:r>
              <a:rPr lang="ru-RU" sz="1800" dirty="0" err="1" smtClean="0"/>
              <a:t>фреймворк</a:t>
            </a:r>
            <a:r>
              <a:rPr lang="ru-RU" sz="1800" dirty="0" smtClean="0"/>
              <a:t> общего назначения на первом соревновании.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Потратил две недели.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Понял, что всё успеваю как раз к Новому году.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Прибил код гвоздями.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Ошибки новичка</a:t>
            </a:r>
            <a:r>
              <a:rPr lang="en-US" sz="2400" dirty="0" smtClean="0"/>
              <a:t>: 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Не попробовал ансамбли моделей.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Не продумал более изощренную схему </a:t>
            </a:r>
            <a:r>
              <a:rPr lang="ru-RU" sz="1800" dirty="0" err="1" smtClean="0"/>
              <a:t>валидации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200" dirty="0" smtClean="0"/>
              <a:t>Фиксация </a:t>
            </a:r>
            <a:r>
              <a:rPr lang="en-US" sz="2200" dirty="0" err="1" smtClean="0"/>
              <a:t>random_state</a:t>
            </a:r>
            <a:r>
              <a:rPr lang="en-US" sz="2200" dirty="0" smtClean="0"/>
              <a:t> = </a:t>
            </a:r>
            <a:r>
              <a:rPr lang="ru-RU" sz="2200" dirty="0" smtClean="0"/>
              <a:t>русская рулетка. Вместо этого нужно делать </a:t>
            </a:r>
            <a:r>
              <a:rPr lang="en-US" sz="2200" dirty="0" smtClean="0"/>
              <a:t>CV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и уроки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4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07772"/>
            <a:ext cx="10536666" cy="37909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Geographic features enrichment: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Видел </a:t>
            </a:r>
            <a:r>
              <a:rPr lang="ru-RU" sz="1800" dirty="0" err="1" smtClean="0"/>
              <a:t>категорийные</a:t>
            </a:r>
            <a:r>
              <a:rPr lang="ru-RU" sz="1800" dirty="0" smtClean="0"/>
              <a:t> </a:t>
            </a:r>
            <a:r>
              <a:rPr lang="ru-RU" sz="1800" dirty="0" err="1" smtClean="0"/>
              <a:t>фичи</a:t>
            </a:r>
            <a:r>
              <a:rPr lang="ru-RU" sz="1800" dirty="0" smtClean="0"/>
              <a:t> с территориальными банками Сбербанка.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Каждый такой банк обслуживает определенный регион – федеральный округ или несколько областей. В них разное социально-экономическое положение, что прямо влияет на денежки.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Можно было найти </a:t>
            </a:r>
            <a:r>
              <a:rPr lang="ru-RU" sz="1800" dirty="0" err="1" smtClean="0"/>
              <a:t>социоэкономическую</a:t>
            </a:r>
            <a:r>
              <a:rPr lang="ru-RU" sz="1800" dirty="0" smtClean="0"/>
              <a:t> статистику (средние зарплаты, бюджеты) и обогатить </a:t>
            </a:r>
            <a:r>
              <a:rPr lang="ru-RU" sz="1800" dirty="0" err="1" smtClean="0"/>
              <a:t>датасеты</a:t>
            </a:r>
            <a:r>
              <a:rPr lang="ru-RU" sz="1800" dirty="0" smtClean="0"/>
              <a:t> сгенерированными по ней </a:t>
            </a:r>
            <a:r>
              <a:rPr lang="ru-RU" sz="1800" dirty="0" err="1" smtClean="0"/>
              <a:t>фичами</a:t>
            </a:r>
            <a:r>
              <a:rPr lang="ru-RU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Meta-learning: </a:t>
            </a:r>
            <a:endParaRPr lang="ru-RU" sz="2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Сохраняем результаты экспериментов и характеристики </a:t>
            </a:r>
            <a:r>
              <a:rPr lang="ru-RU" sz="1800" dirty="0" err="1" smtClean="0"/>
              <a:t>датасетов</a:t>
            </a:r>
            <a:r>
              <a:rPr lang="ru-RU" sz="1800" dirty="0" smtClean="0"/>
              <a:t> в БД.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Для новых </a:t>
            </a:r>
            <a:r>
              <a:rPr lang="ru-RU" sz="1800" dirty="0" err="1" smtClean="0"/>
              <a:t>датасетов</a:t>
            </a:r>
            <a:r>
              <a:rPr lang="ru-RU" sz="1800" dirty="0" smtClean="0"/>
              <a:t> вычисляем близость к старым и используем успешно показавшие себя ранее параметры.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 smtClean="0"/>
              <a:t>Не улучшает итоговый </a:t>
            </a:r>
            <a:r>
              <a:rPr lang="en-US" sz="1800" dirty="0" smtClean="0"/>
              <a:t>score</a:t>
            </a:r>
            <a:r>
              <a:rPr lang="ru-RU" sz="1800" dirty="0" smtClean="0"/>
              <a:t>, но ускоряет сходимость к нему.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успел сделать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259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397576"/>
            <a:ext cx="10536666" cy="8273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Ориентировался на результаты локальной </a:t>
            </a:r>
            <a:r>
              <a:rPr lang="ru-RU" dirty="0" err="1" smtClean="0"/>
              <a:t>валидации</a:t>
            </a:r>
            <a:r>
              <a:rPr lang="ru-RU" dirty="0" smtClean="0"/>
              <a:t>, а не на </a:t>
            </a:r>
            <a:r>
              <a:rPr lang="en-US" dirty="0" smtClean="0"/>
              <a:t>leaderboard</a:t>
            </a:r>
            <a:endParaRPr lang="ru-RU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сделал хорошо. </a:t>
            </a:r>
            <a:br>
              <a:rPr lang="ru-RU" dirty="0" smtClean="0"/>
            </a:br>
            <a:r>
              <a:rPr lang="ru-RU" dirty="0" smtClean="0"/>
              <a:t>Что понравилось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7515" y="4514849"/>
            <a:ext cx="6679267" cy="29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ru-RU" sz="12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839788" y="3339194"/>
            <a:ext cx="10536666" cy="1649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mtClean="0"/>
              <a:t>Платформа и организация соревнований.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mtClean="0"/>
              <a:t>Параметры </a:t>
            </a:r>
            <a:r>
              <a:rPr lang="en-US" smtClean="0"/>
              <a:t>lightGBM </a:t>
            </a:r>
            <a:r>
              <a:rPr lang="ru-RU" smtClean="0"/>
              <a:t>от </a:t>
            </a:r>
            <a:r>
              <a:rPr lang="en-US" b="1" smtClean="0"/>
              <a:t>vlarine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github.com/vlarine/sdsj2018_lightgbm_baseline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mtClean="0"/>
              <a:t>Код </a:t>
            </a:r>
            <a:r>
              <a:rPr lang="en-US" b="1" smtClean="0"/>
              <a:t>tyz910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fr-FR" smtClean="0">
                <a:hlinkClick r:id="rId3"/>
              </a:rPr>
              <a:t>github.com/tyz910/sdsj2018</a:t>
            </a:r>
            <a:endParaRPr lang="fr-F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mtClean="0"/>
              <a:t>add_holidays() </a:t>
            </a:r>
            <a:r>
              <a:rPr lang="ru-RU" smtClean="0"/>
              <a:t>от </a:t>
            </a:r>
            <a:r>
              <a:rPr lang="fr-FR" b="1" smtClean="0"/>
              <a:t>nd7141</a:t>
            </a:r>
            <a:r>
              <a:rPr lang="fr-FR" smtClean="0"/>
              <a:t>: </a:t>
            </a:r>
            <a:r>
              <a:rPr lang="fr-FR" smtClean="0">
                <a:hlinkClick r:id="rId4"/>
              </a:rPr>
              <a:t>github.com/contestAI/sberbank-catboost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19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5">
      <a:majorFont>
        <a:latin typeface="Fedra Sans Pro Medium"/>
        <a:ea typeface=""/>
        <a:cs typeface=""/>
      </a:majorFont>
      <a:minorFont>
        <a:latin typeface="Fedra Sans Pro Norm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568</Words>
  <Application>Microsoft Office PowerPoint</Application>
  <PresentationFormat>Произвольный</PresentationFormat>
  <Paragraphs>78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Sberbank</vt:lpstr>
      <vt:lpstr>Наивный, но не Байес</vt:lpstr>
      <vt:lpstr>Заколдованный lightgbm_baseline</vt:lpstr>
      <vt:lpstr>AutoML pipeline</vt:lpstr>
      <vt:lpstr>Сэмплинг и train / test</vt:lpstr>
      <vt:lpstr>optimize_dataframe() для больших файлов</vt:lpstr>
      <vt:lpstr>Ошибки и уроки</vt:lpstr>
      <vt:lpstr>Что не успел сделать</vt:lpstr>
      <vt:lpstr>Что сделал хорошо.  Что понравилось</vt:lpstr>
      <vt:lpstr>Спасибо!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Sberbank</dc:title>
  <dc:creator>Андрей Гуров</dc:creator>
  <cp:lastModifiedBy>Рома</cp:lastModifiedBy>
  <cp:revision>26</cp:revision>
  <dcterms:created xsi:type="dcterms:W3CDTF">2018-11-02T17:21:09Z</dcterms:created>
  <dcterms:modified xsi:type="dcterms:W3CDTF">2018-11-08T22:34:50Z</dcterms:modified>
</cp:coreProperties>
</file>