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60" r:id="rId5"/>
    <p:sldId id="277" r:id="rId6"/>
    <p:sldId id="273" r:id="rId7"/>
    <p:sldId id="258" r:id="rId8"/>
    <p:sldId id="270" r:id="rId9"/>
    <p:sldId id="269" r:id="rId10"/>
    <p:sldId id="272" r:id="rId11"/>
    <p:sldId id="268" r:id="rId12"/>
    <p:sldId id="271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E7BEF-125E-487A-9F73-509774480EE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91B2F76-5D0C-43BF-8A78-8BA93BD4A5F9}">
      <dgm:prSet/>
      <dgm:spPr/>
      <dgm:t>
        <a:bodyPr/>
        <a:lstStyle/>
        <a:p>
          <a:pPr algn="ctr"/>
          <a:r>
            <a:rPr lang="en-US" dirty="0"/>
            <a:t>The implementation of the UI was left out due to the complexity of the rules.</a:t>
          </a:r>
        </a:p>
      </dgm:t>
    </dgm:pt>
    <dgm:pt modelId="{5AB31D80-3DCF-46AA-98D3-9CF2C8DFE795}" type="parTrans" cxnId="{E3F56DF0-CFAF-4973-AB9C-3A6F8D5BB4D6}">
      <dgm:prSet/>
      <dgm:spPr/>
      <dgm:t>
        <a:bodyPr/>
        <a:lstStyle/>
        <a:p>
          <a:endParaRPr lang="en-US"/>
        </a:p>
      </dgm:t>
    </dgm:pt>
    <dgm:pt modelId="{D9FD3215-A88A-4FEA-9F1E-2ED4A80A45E3}" type="sibTrans" cxnId="{E3F56DF0-CFAF-4973-AB9C-3A6F8D5BB4D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FD3B5D9-8537-4D17-B5A7-1B374E190CDD}">
      <dgm:prSet/>
      <dgm:spPr/>
      <dgm:t>
        <a:bodyPr/>
        <a:lstStyle/>
        <a:p>
          <a:r>
            <a:rPr lang="en-US" dirty="0"/>
            <a:t>Insertion of the data with respect to the rule engine</a:t>
          </a:r>
        </a:p>
      </dgm:t>
    </dgm:pt>
    <dgm:pt modelId="{94BBB248-9213-4766-B8FC-6D1FDC441AF1}" type="parTrans" cxnId="{DF5BB99E-2909-4F5A-BA8E-9C8BB5F91064}">
      <dgm:prSet/>
      <dgm:spPr/>
      <dgm:t>
        <a:bodyPr/>
        <a:lstStyle/>
        <a:p>
          <a:endParaRPr lang="en-US"/>
        </a:p>
      </dgm:t>
    </dgm:pt>
    <dgm:pt modelId="{5CB82527-61EF-4B53-8FA8-F1E71060BAC9}" type="sibTrans" cxnId="{DF5BB99E-2909-4F5A-BA8E-9C8BB5F910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59A3ADD-76F9-4E8B-865C-01D282486557}">
      <dgm:prSet/>
      <dgm:spPr/>
      <dgm:t>
        <a:bodyPr/>
        <a:lstStyle/>
        <a:p>
          <a:r>
            <a:rPr lang="en-US"/>
            <a:t>However, the entire backend is working with the full-fledged use cases and rules engine.</a:t>
          </a:r>
        </a:p>
      </dgm:t>
    </dgm:pt>
    <dgm:pt modelId="{8297064D-A953-446A-A11D-7E5BAEEA543D}" type="parTrans" cxnId="{6D1DAE54-54A3-4FB6-8208-BBBE61051BED}">
      <dgm:prSet/>
      <dgm:spPr/>
      <dgm:t>
        <a:bodyPr/>
        <a:lstStyle/>
        <a:p>
          <a:endParaRPr lang="en-US"/>
        </a:p>
      </dgm:t>
    </dgm:pt>
    <dgm:pt modelId="{A7043BBB-413F-4F92-A102-5D828CFFB27B}" type="sibTrans" cxnId="{6D1DAE54-54A3-4FB6-8208-BBBE61051BE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FD9914-F7F6-4E77-8E40-FBD3AF3C2539}" type="pres">
      <dgm:prSet presAssocID="{EEEE7BEF-125E-487A-9F73-509774480EE6}" presName="Name0" presStyleCnt="0">
        <dgm:presLayoutVars>
          <dgm:animLvl val="lvl"/>
          <dgm:resizeHandles val="exact"/>
        </dgm:presLayoutVars>
      </dgm:prSet>
      <dgm:spPr/>
    </dgm:pt>
    <dgm:pt modelId="{D32EBFE8-DED4-41B6-A855-99B9EC33DDEE}" type="pres">
      <dgm:prSet presAssocID="{A91B2F76-5D0C-43BF-8A78-8BA93BD4A5F9}" presName="compositeNode" presStyleCnt="0">
        <dgm:presLayoutVars>
          <dgm:bulletEnabled val="1"/>
        </dgm:presLayoutVars>
      </dgm:prSet>
      <dgm:spPr/>
    </dgm:pt>
    <dgm:pt modelId="{08E48D8B-BA49-4A1F-B859-F1250B3AA8EF}" type="pres">
      <dgm:prSet presAssocID="{A91B2F76-5D0C-43BF-8A78-8BA93BD4A5F9}" presName="bgRect" presStyleLbl="bgAccFollowNode1" presStyleIdx="0" presStyleCnt="3"/>
      <dgm:spPr/>
    </dgm:pt>
    <dgm:pt modelId="{854DA661-FA67-4901-9903-5F7DF42E2AC8}" type="pres">
      <dgm:prSet presAssocID="{D9FD3215-A88A-4FEA-9F1E-2ED4A80A45E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B32B2D2-4DE7-4144-B5C1-EE23FFAB9D32}" type="pres">
      <dgm:prSet presAssocID="{A91B2F76-5D0C-43BF-8A78-8BA93BD4A5F9}" presName="bottomLine" presStyleLbl="alignNode1" presStyleIdx="1" presStyleCnt="6">
        <dgm:presLayoutVars/>
      </dgm:prSet>
      <dgm:spPr/>
    </dgm:pt>
    <dgm:pt modelId="{E537AE61-B249-496A-8428-303A642A5071}" type="pres">
      <dgm:prSet presAssocID="{A91B2F76-5D0C-43BF-8A78-8BA93BD4A5F9}" presName="nodeText" presStyleLbl="bgAccFollowNode1" presStyleIdx="0" presStyleCnt="3">
        <dgm:presLayoutVars>
          <dgm:bulletEnabled val="1"/>
        </dgm:presLayoutVars>
      </dgm:prSet>
      <dgm:spPr/>
    </dgm:pt>
    <dgm:pt modelId="{D049A359-0AB7-4948-9D39-2F638FAA9703}" type="pres">
      <dgm:prSet presAssocID="{D9FD3215-A88A-4FEA-9F1E-2ED4A80A45E3}" presName="sibTrans" presStyleCnt="0"/>
      <dgm:spPr/>
    </dgm:pt>
    <dgm:pt modelId="{729D3FFB-D18C-46A5-8C33-143A69557E7A}" type="pres">
      <dgm:prSet presAssocID="{3FD3B5D9-8537-4D17-B5A7-1B374E190CDD}" presName="compositeNode" presStyleCnt="0">
        <dgm:presLayoutVars>
          <dgm:bulletEnabled val="1"/>
        </dgm:presLayoutVars>
      </dgm:prSet>
      <dgm:spPr/>
    </dgm:pt>
    <dgm:pt modelId="{62F07293-BA61-4B52-852D-A58A68D2353E}" type="pres">
      <dgm:prSet presAssocID="{3FD3B5D9-8537-4D17-B5A7-1B374E190CDD}" presName="bgRect" presStyleLbl="bgAccFollowNode1" presStyleIdx="1" presStyleCnt="3"/>
      <dgm:spPr/>
    </dgm:pt>
    <dgm:pt modelId="{E0B03053-23B0-4AFE-8F1A-3F213601873C}" type="pres">
      <dgm:prSet presAssocID="{5CB82527-61EF-4B53-8FA8-F1E71060BAC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F3E009-86EC-455A-97FA-325D12F757AF}" type="pres">
      <dgm:prSet presAssocID="{3FD3B5D9-8537-4D17-B5A7-1B374E190CDD}" presName="bottomLine" presStyleLbl="alignNode1" presStyleIdx="3" presStyleCnt="6">
        <dgm:presLayoutVars/>
      </dgm:prSet>
      <dgm:spPr/>
    </dgm:pt>
    <dgm:pt modelId="{B909EE16-ABDD-4A88-81A4-8F27707757F0}" type="pres">
      <dgm:prSet presAssocID="{3FD3B5D9-8537-4D17-B5A7-1B374E190CDD}" presName="nodeText" presStyleLbl="bgAccFollowNode1" presStyleIdx="1" presStyleCnt="3">
        <dgm:presLayoutVars>
          <dgm:bulletEnabled val="1"/>
        </dgm:presLayoutVars>
      </dgm:prSet>
      <dgm:spPr/>
    </dgm:pt>
    <dgm:pt modelId="{C6D7E12F-8B18-4871-A340-9B20F3B660B7}" type="pres">
      <dgm:prSet presAssocID="{5CB82527-61EF-4B53-8FA8-F1E71060BAC9}" presName="sibTrans" presStyleCnt="0"/>
      <dgm:spPr/>
    </dgm:pt>
    <dgm:pt modelId="{E733D05D-1312-4C66-BE70-C2EDA07A8207}" type="pres">
      <dgm:prSet presAssocID="{859A3ADD-76F9-4E8B-865C-01D282486557}" presName="compositeNode" presStyleCnt="0">
        <dgm:presLayoutVars>
          <dgm:bulletEnabled val="1"/>
        </dgm:presLayoutVars>
      </dgm:prSet>
      <dgm:spPr/>
    </dgm:pt>
    <dgm:pt modelId="{8B9DE950-114D-495F-AF49-A30660BB9840}" type="pres">
      <dgm:prSet presAssocID="{859A3ADD-76F9-4E8B-865C-01D282486557}" presName="bgRect" presStyleLbl="bgAccFollowNode1" presStyleIdx="2" presStyleCnt="3"/>
      <dgm:spPr/>
    </dgm:pt>
    <dgm:pt modelId="{82C7AC99-1635-4773-B39D-9AD734C9E36E}" type="pres">
      <dgm:prSet presAssocID="{A7043BBB-413F-4F92-A102-5D828CFFB27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54F7D76-738A-45A0-BBB2-7B554199B39A}" type="pres">
      <dgm:prSet presAssocID="{859A3ADD-76F9-4E8B-865C-01D282486557}" presName="bottomLine" presStyleLbl="alignNode1" presStyleIdx="5" presStyleCnt="6">
        <dgm:presLayoutVars/>
      </dgm:prSet>
      <dgm:spPr/>
    </dgm:pt>
    <dgm:pt modelId="{307BBF76-A322-4B3E-A2EF-6EF4EA27118E}" type="pres">
      <dgm:prSet presAssocID="{859A3ADD-76F9-4E8B-865C-01D28248655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CE68227-7882-4EA2-A925-4A06E699EE2B}" type="presOf" srcId="{EEEE7BEF-125E-487A-9F73-509774480EE6}" destId="{47FD9914-F7F6-4E77-8E40-FBD3AF3C2539}" srcOrd="0" destOrd="0" presId="urn:microsoft.com/office/officeart/2016/7/layout/BasicLinearProcessNumbered"/>
    <dgm:cxn modelId="{9849C545-34D2-49F2-B20B-B9EC839A1FC5}" type="presOf" srcId="{3FD3B5D9-8537-4D17-B5A7-1B374E190CDD}" destId="{B909EE16-ABDD-4A88-81A4-8F27707757F0}" srcOrd="1" destOrd="0" presId="urn:microsoft.com/office/officeart/2016/7/layout/BasicLinearProcessNumbered"/>
    <dgm:cxn modelId="{54B6376C-77ED-443D-B7F0-5D2552190882}" type="presOf" srcId="{859A3ADD-76F9-4E8B-865C-01D282486557}" destId="{307BBF76-A322-4B3E-A2EF-6EF4EA27118E}" srcOrd="1" destOrd="0" presId="urn:microsoft.com/office/officeart/2016/7/layout/BasicLinearProcessNumbered"/>
    <dgm:cxn modelId="{6D1DAE54-54A3-4FB6-8208-BBBE61051BED}" srcId="{EEEE7BEF-125E-487A-9F73-509774480EE6}" destId="{859A3ADD-76F9-4E8B-865C-01D282486557}" srcOrd="2" destOrd="0" parTransId="{8297064D-A953-446A-A11D-7E5BAEEA543D}" sibTransId="{A7043BBB-413F-4F92-A102-5D828CFFB27B}"/>
    <dgm:cxn modelId="{C7D88557-80BB-41AA-8690-5FBC8D89432F}" type="presOf" srcId="{D9FD3215-A88A-4FEA-9F1E-2ED4A80A45E3}" destId="{854DA661-FA67-4901-9903-5F7DF42E2AC8}" srcOrd="0" destOrd="0" presId="urn:microsoft.com/office/officeart/2016/7/layout/BasicLinearProcessNumbered"/>
    <dgm:cxn modelId="{EBD7E083-1626-45DA-9091-F746D3D0A197}" type="presOf" srcId="{5CB82527-61EF-4B53-8FA8-F1E71060BAC9}" destId="{E0B03053-23B0-4AFE-8F1A-3F213601873C}" srcOrd="0" destOrd="0" presId="urn:microsoft.com/office/officeart/2016/7/layout/BasicLinearProcessNumbered"/>
    <dgm:cxn modelId="{660E949D-698C-46E6-98CB-D3B7941EE718}" type="presOf" srcId="{A7043BBB-413F-4F92-A102-5D828CFFB27B}" destId="{82C7AC99-1635-4773-B39D-9AD734C9E36E}" srcOrd="0" destOrd="0" presId="urn:microsoft.com/office/officeart/2016/7/layout/BasicLinearProcessNumbered"/>
    <dgm:cxn modelId="{DF5BB99E-2909-4F5A-BA8E-9C8BB5F91064}" srcId="{EEEE7BEF-125E-487A-9F73-509774480EE6}" destId="{3FD3B5D9-8537-4D17-B5A7-1B374E190CDD}" srcOrd="1" destOrd="0" parTransId="{94BBB248-9213-4766-B8FC-6D1FDC441AF1}" sibTransId="{5CB82527-61EF-4B53-8FA8-F1E71060BAC9}"/>
    <dgm:cxn modelId="{7D71F6A3-259D-41E9-9F2F-429AED739F81}" type="presOf" srcId="{3FD3B5D9-8537-4D17-B5A7-1B374E190CDD}" destId="{62F07293-BA61-4B52-852D-A58A68D2353E}" srcOrd="0" destOrd="0" presId="urn:microsoft.com/office/officeart/2016/7/layout/BasicLinearProcessNumbered"/>
    <dgm:cxn modelId="{D17ACEBF-8BC0-435F-9208-7EE53EBFCC79}" type="presOf" srcId="{A91B2F76-5D0C-43BF-8A78-8BA93BD4A5F9}" destId="{08E48D8B-BA49-4A1F-B859-F1250B3AA8EF}" srcOrd="0" destOrd="0" presId="urn:microsoft.com/office/officeart/2016/7/layout/BasicLinearProcessNumbered"/>
    <dgm:cxn modelId="{10FADCCC-9664-48A1-BE5A-EBE970D679A2}" type="presOf" srcId="{859A3ADD-76F9-4E8B-865C-01D282486557}" destId="{8B9DE950-114D-495F-AF49-A30660BB9840}" srcOrd="0" destOrd="0" presId="urn:microsoft.com/office/officeart/2016/7/layout/BasicLinearProcessNumbered"/>
    <dgm:cxn modelId="{E3F56DF0-CFAF-4973-AB9C-3A6F8D5BB4D6}" srcId="{EEEE7BEF-125E-487A-9F73-509774480EE6}" destId="{A91B2F76-5D0C-43BF-8A78-8BA93BD4A5F9}" srcOrd="0" destOrd="0" parTransId="{5AB31D80-3DCF-46AA-98D3-9CF2C8DFE795}" sibTransId="{D9FD3215-A88A-4FEA-9F1E-2ED4A80A45E3}"/>
    <dgm:cxn modelId="{E7F1B4F3-9FE1-462C-A2F8-13F3E8503C04}" type="presOf" srcId="{A91B2F76-5D0C-43BF-8A78-8BA93BD4A5F9}" destId="{E537AE61-B249-496A-8428-303A642A5071}" srcOrd="1" destOrd="0" presId="urn:microsoft.com/office/officeart/2016/7/layout/BasicLinearProcessNumbered"/>
    <dgm:cxn modelId="{BB447576-9C41-465E-8C78-0AF9ED234F55}" type="presParOf" srcId="{47FD9914-F7F6-4E77-8E40-FBD3AF3C2539}" destId="{D32EBFE8-DED4-41B6-A855-99B9EC33DDEE}" srcOrd="0" destOrd="0" presId="urn:microsoft.com/office/officeart/2016/7/layout/BasicLinearProcessNumbered"/>
    <dgm:cxn modelId="{23EDF8A9-E7C1-4769-A8C8-234DEB653A96}" type="presParOf" srcId="{D32EBFE8-DED4-41B6-A855-99B9EC33DDEE}" destId="{08E48D8B-BA49-4A1F-B859-F1250B3AA8EF}" srcOrd="0" destOrd="0" presId="urn:microsoft.com/office/officeart/2016/7/layout/BasicLinearProcessNumbered"/>
    <dgm:cxn modelId="{75A5547C-B188-4EAF-BEF1-E2D02507C477}" type="presParOf" srcId="{D32EBFE8-DED4-41B6-A855-99B9EC33DDEE}" destId="{854DA661-FA67-4901-9903-5F7DF42E2AC8}" srcOrd="1" destOrd="0" presId="urn:microsoft.com/office/officeart/2016/7/layout/BasicLinearProcessNumbered"/>
    <dgm:cxn modelId="{6E71191D-DEC1-466F-9D46-5C9BEDE84AD4}" type="presParOf" srcId="{D32EBFE8-DED4-41B6-A855-99B9EC33DDEE}" destId="{5B32B2D2-4DE7-4144-B5C1-EE23FFAB9D32}" srcOrd="2" destOrd="0" presId="urn:microsoft.com/office/officeart/2016/7/layout/BasicLinearProcessNumbered"/>
    <dgm:cxn modelId="{2BBE87D9-FC83-4EBD-B567-8700700A9E10}" type="presParOf" srcId="{D32EBFE8-DED4-41B6-A855-99B9EC33DDEE}" destId="{E537AE61-B249-496A-8428-303A642A5071}" srcOrd="3" destOrd="0" presId="urn:microsoft.com/office/officeart/2016/7/layout/BasicLinearProcessNumbered"/>
    <dgm:cxn modelId="{7818893D-4142-41ED-9B4C-0FF32F0E4917}" type="presParOf" srcId="{47FD9914-F7F6-4E77-8E40-FBD3AF3C2539}" destId="{D049A359-0AB7-4948-9D39-2F638FAA9703}" srcOrd="1" destOrd="0" presId="urn:microsoft.com/office/officeart/2016/7/layout/BasicLinearProcessNumbered"/>
    <dgm:cxn modelId="{0F4FEA6A-D95F-445E-A424-E62713DECC90}" type="presParOf" srcId="{47FD9914-F7F6-4E77-8E40-FBD3AF3C2539}" destId="{729D3FFB-D18C-46A5-8C33-143A69557E7A}" srcOrd="2" destOrd="0" presId="urn:microsoft.com/office/officeart/2016/7/layout/BasicLinearProcessNumbered"/>
    <dgm:cxn modelId="{6F5F6819-2311-4B48-BC9E-DB9E449FD9F1}" type="presParOf" srcId="{729D3FFB-D18C-46A5-8C33-143A69557E7A}" destId="{62F07293-BA61-4B52-852D-A58A68D2353E}" srcOrd="0" destOrd="0" presId="urn:microsoft.com/office/officeart/2016/7/layout/BasicLinearProcessNumbered"/>
    <dgm:cxn modelId="{62D0914C-6EB4-4A52-961B-A1CF6281E47B}" type="presParOf" srcId="{729D3FFB-D18C-46A5-8C33-143A69557E7A}" destId="{E0B03053-23B0-4AFE-8F1A-3F213601873C}" srcOrd="1" destOrd="0" presId="urn:microsoft.com/office/officeart/2016/7/layout/BasicLinearProcessNumbered"/>
    <dgm:cxn modelId="{90F238C8-0475-47C3-BF78-7E78B0483F50}" type="presParOf" srcId="{729D3FFB-D18C-46A5-8C33-143A69557E7A}" destId="{EDF3E009-86EC-455A-97FA-325D12F757AF}" srcOrd="2" destOrd="0" presId="urn:microsoft.com/office/officeart/2016/7/layout/BasicLinearProcessNumbered"/>
    <dgm:cxn modelId="{177E8E40-8048-4072-A9EC-AB9659D68A17}" type="presParOf" srcId="{729D3FFB-D18C-46A5-8C33-143A69557E7A}" destId="{B909EE16-ABDD-4A88-81A4-8F27707757F0}" srcOrd="3" destOrd="0" presId="urn:microsoft.com/office/officeart/2016/7/layout/BasicLinearProcessNumbered"/>
    <dgm:cxn modelId="{40FFEE12-AD3C-485F-B15C-B9CCE97AF6EE}" type="presParOf" srcId="{47FD9914-F7F6-4E77-8E40-FBD3AF3C2539}" destId="{C6D7E12F-8B18-4871-A340-9B20F3B660B7}" srcOrd="3" destOrd="0" presId="urn:microsoft.com/office/officeart/2016/7/layout/BasicLinearProcessNumbered"/>
    <dgm:cxn modelId="{EB945382-1A58-4E70-A1C8-85376C0E30D3}" type="presParOf" srcId="{47FD9914-F7F6-4E77-8E40-FBD3AF3C2539}" destId="{E733D05D-1312-4C66-BE70-C2EDA07A8207}" srcOrd="4" destOrd="0" presId="urn:microsoft.com/office/officeart/2016/7/layout/BasicLinearProcessNumbered"/>
    <dgm:cxn modelId="{63B7070E-1B04-4B2C-A77B-DF4096A34D2C}" type="presParOf" srcId="{E733D05D-1312-4C66-BE70-C2EDA07A8207}" destId="{8B9DE950-114D-495F-AF49-A30660BB9840}" srcOrd="0" destOrd="0" presId="urn:microsoft.com/office/officeart/2016/7/layout/BasicLinearProcessNumbered"/>
    <dgm:cxn modelId="{39FE25A1-AE07-45F5-B84F-4A189410CFD4}" type="presParOf" srcId="{E733D05D-1312-4C66-BE70-C2EDA07A8207}" destId="{82C7AC99-1635-4773-B39D-9AD734C9E36E}" srcOrd="1" destOrd="0" presId="urn:microsoft.com/office/officeart/2016/7/layout/BasicLinearProcessNumbered"/>
    <dgm:cxn modelId="{D2F74EF6-AE17-46CA-B3C1-D36971782039}" type="presParOf" srcId="{E733D05D-1312-4C66-BE70-C2EDA07A8207}" destId="{D54F7D76-738A-45A0-BBB2-7B554199B39A}" srcOrd="2" destOrd="0" presId="urn:microsoft.com/office/officeart/2016/7/layout/BasicLinearProcessNumbered"/>
    <dgm:cxn modelId="{7B106156-420E-440D-8A73-9D040C6F39C5}" type="presParOf" srcId="{E733D05D-1312-4C66-BE70-C2EDA07A8207}" destId="{307BBF76-A322-4B3E-A2EF-6EF4EA27118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48D8B-BA49-4A1F-B859-F1250B3AA8EF}">
      <dsp:nvSpPr>
        <dsp:cNvPr id="0" name=""/>
        <dsp:cNvSpPr/>
      </dsp:nvSpPr>
      <dsp:spPr>
        <a:xfrm>
          <a:off x="0" y="0"/>
          <a:ext cx="3286125" cy="408097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implementation of the UI was left out due to the complexity of the rules.</a:t>
          </a:r>
        </a:p>
      </dsp:txBody>
      <dsp:txXfrm>
        <a:off x="0" y="1550770"/>
        <a:ext cx="3286125" cy="2448584"/>
      </dsp:txXfrm>
    </dsp:sp>
    <dsp:sp modelId="{854DA661-FA67-4901-9903-5F7DF42E2AC8}">
      <dsp:nvSpPr>
        <dsp:cNvPr id="0" name=""/>
        <dsp:cNvSpPr/>
      </dsp:nvSpPr>
      <dsp:spPr>
        <a:xfrm>
          <a:off x="1030916" y="408097"/>
          <a:ext cx="1224292" cy="1224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10209" y="587390"/>
        <a:ext cx="865706" cy="865706"/>
      </dsp:txXfrm>
    </dsp:sp>
    <dsp:sp modelId="{5B32B2D2-4DE7-4144-B5C1-EE23FFAB9D32}">
      <dsp:nvSpPr>
        <dsp:cNvPr id="0" name=""/>
        <dsp:cNvSpPr/>
      </dsp:nvSpPr>
      <dsp:spPr>
        <a:xfrm>
          <a:off x="0" y="4080902"/>
          <a:ext cx="328612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07293-BA61-4B52-852D-A58A68D2353E}">
      <dsp:nvSpPr>
        <dsp:cNvPr id="0" name=""/>
        <dsp:cNvSpPr/>
      </dsp:nvSpPr>
      <dsp:spPr>
        <a:xfrm>
          <a:off x="3614737" y="0"/>
          <a:ext cx="3286125" cy="408097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Insertion of the data with respect to the rule engine</a:t>
          </a:r>
        </a:p>
      </dsp:txBody>
      <dsp:txXfrm>
        <a:off x="3614737" y="1550770"/>
        <a:ext cx="3286125" cy="2448584"/>
      </dsp:txXfrm>
    </dsp:sp>
    <dsp:sp modelId="{E0B03053-23B0-4AFE-8F1A-3F213601873C}">
      <dsp:nvSpPr>
        <dsp:cNvPr id="0" name=""/>
        <dsp:cNvSpPr/>
      </dsp:nvSpPr>
      <dsp:spPr>
        <a:xfrm>
          <a:off x="4645653" y="408097"/>
          <a:ext cx="1224292" cy="1224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4946" y="587390"/>
        <a:ext cx="865706" cy="865706"/>
      </dsp:txXfrm>
    </dsp:sp>
    <dsp:sp modelId="{EDF3E009-86EC-455A-97FA-325D12F757AF}">
      <dsp:nvSpPr>
        <dsp:cNvPr id="0" name=""/>
        <dsp:cNvSpPr/>
      </dsp:nvSpPr>
      <dsp:spPr>
        <a:xfrm>
          <a:off x="3614737" y="4080902"/>
          <a:ext cx="328612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E950-114D-495F-AF49-A30660BB9840}">
      <dsp:nvSpPr>
        <dsp:cNvPr id="0" name=""/>
        <dsp:cNvSpPr/>
      </dsp:nvSpPr>
      <dsp:spPr>
        <a:xfrm>
          <a:off x="7229475" y="0"/>
          <a:ext cx="3286125" cy="4080974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However, the entire backend is working with the full-fledged use cases and rules engine.</a:t>
          </a:r>
        </a:p>
      </dsp:txBody>
      <dsp:txXfrm>
        <a:off x="7229475" y="1550770"/>
        <a:ext cx="3286125" cy="2448584"/>
      </dsp:txXfrm>
    </dsp:sp>
    <dsp:sp modelId="{82C7AC99-1635-4773-B39D-9AD734C9E36E}">
      <dsp:nvSpPr>
        <dsp:cNvPr id="0" name=""/>
        <dsp:cNvSpPr/>
      </dsp:nvSpPr>
      <dsp:spPr>
        <a:xfrm>
          <a:off x="8260391" y="408097"/>
          <a:ext cx="1224292" cy="12242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451" tIns="12700" rIns="954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9684" y="587390"/>
        <a:ext cx="865706" cy="865706"/>
      </dsp:txXfrm>
    </dsp:sp>
    <dsp:sp modelId="{D54F7D76-738A-45A0-BBB2-7B554199B39A}">
      <dsp:nvSpPr>
        <dsp:cNvPr id="0" name=""/>
        <dsp:cNvSpPr/>
      </dsp:nvSpPr>
      <dsp:spPr>
        <a:xfrm>
          <a:off x="7229475" y="4080902"/>
          <a:ext cx="328612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CCB-AF82-456A-85FA-055355EC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F75D-A893-4DE3-B5DB-7FA095066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B888-5A36-4EA7-B852-880B33C4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6AD9-AD2B-4509-9680-2E28369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B286-7F93-406A-9833-38C83B5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3125-2159-4711-B063-E1D290AE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E14F7-111D-460E-94E3-DA0D1FBB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35B6-B371-4B89-87EF-00BF30EF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3D29-3789-4C6A-AE50-DB5EB337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FFB0-FC11-41AF-9A4F-B9DF1E32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2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12623-E378-4741-8D87-8795D54A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C945F-BF01-4B77-AFC8-607D7578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F53F-A6A6-4C5A-84C2-95485CCC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D759-7C0B-4D42-BC26-7E6BB158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F6E3-53A0-4400-820E-4304D38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791B-B38B-4EBB-8431-A326689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59F7-F482-4279-B1E8-737A793D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C853-19B5-4CE3-BB44-12FAABDD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07F3-68BD-4F80-9F0A-7085D8B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ACD27-5945-4C8D-83C6-C3D02A31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325-B229-4F7E-8D91-DC7203D9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61D0-9F6C-4436-AE9E-4F43825F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B21F-9C10-454A-B4ED-7BB7754F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FCF6-7C1D-49EA-8625-8A7DA5CD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3860-B704-4C49-B1A1-B678B8FF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FECB-A579-475E-B7FF-AC2B5B75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989C-32FE-4404-B616-463CC0F3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65644-E0DE-453B-A649-F5241A957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801-AEFF-4417-AA40-B715EC4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B121-495B-4B94-A31B-0C0D6DB1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A2E5B-8E57-40D3-97D7-E33D7F7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0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4880-1FE6-4A49-A00A-D8470ED2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5EB3-B03B-4BD9-B8F6-17D554EC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78B97-6E14-4F02-8263-9AE3008D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097AD-5EC1-4A0A-9E6F-E3F0C9D2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7C56B-4EFA-4617-B943-2B70A314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34EB2-F38D-45B3-B548-E59ADA07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A8F2B-C52C-49A2-820B-2978B68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769A1-E5A0-44E4-AF9B-02E3C76B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A061-CE96-4238-A828-33F49257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A3610-1946-4DB2-AB8F-C26185F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05DD-6700-432E-8D02-B60B0B7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E404-3D00-4B97-8F3E-6E53FBF6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578DC-E7B6-4061-A7F1-64872D3A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2BC83-6DA1-4EBE-96EC-07479868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0A7E-7476-411C-B179-E7F97930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A99C-B14D-4D83-A670-1A47B795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7D6F-E2BC-4A33-A015-48D23C91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3F25E-1EE1-49C5-B93F-B3116F26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34D22-A942-4B89-B796-7AE30A3A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17097-9A6F-4E5B-8E28-CEF89A91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988B-1920-4528-85B2-DDC8C23D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A1F-C478-4A8F-AAF5-3A5A2C1F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EF5E-F36A-4C3D-8FE5-8A00DFA2E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CE134-4E8D-4CE6-8AF4-77CC0323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C4FC-24A5-46FA-8B45-58438F8C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866F-D1E9-4A8A-9A22-2C14C9C0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C1A3-EF53-490A-8B0F-9DA6FA8A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E191-0621-4117-B7DA-9CAAF80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0D45-A899-4DD6-AA0D-298535D3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AFFC-5AFE-4105-80F4-97FBE75D2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A612-2422-4BBE-B205-7E023D219CBC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8278-13C6-459A-8D43-2D55F34B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3C87-4ED6-4E18-B530-FC90915CF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3FD8-E093-4708-AC48-2698DAEA1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nsider trading">
            <a:extLst>
              <a:ext uri="{FF2B5EF4-FFF2-40B4-BE49-F238E27FC236}">
                <a16:creationId xmlns:a16="http://schemas.microsoft.com/office/drawing/2014/main" id="{F1FEF2C4-05A2-46B4-A891-A22E2F19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828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DE68E-48DB-445D-AC34-C90EBE25D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1936" y="2523648"/>
            <a:ext cx="6560600" cy="819517"/>
          </a:xfrm>
        </p:spPr>
        <p:txBody>
          <a:bodyPr>
            <a:noAutofit/>
          </a:bodyPr>
          <a:lstStyle/>
          <a:p>
            <a:pPr algn="r"/>
            <a:r>
              <a:rPr lang="en-IN" sz="6600" dirty="0">
                <a:latin typeface="Bookman Old Style" panose="02050604050505020204" pitchFamily="18" charset="0"/>
                <a:ea typeface="MS PGothic" panose="020B0600070205080204" pitchFamily="34" charset="-128"/>
              </a:rPr>
              <a:t>iTrap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B5EF-81BE-455B-B9E7-7ED108DF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7745" y="3382926"/>
            <a:ext cx="7642053" cy="4768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IN" sz="3200" i="1" dirty="0"/>
              <a:t>Rule Engine based Insider Trading Detection System</a:t>
            </a:r>
          </a:p>
        </p:txBody>
      </p:sp>
      <p:sp>
        <p:nvSpPr>
          <p:cNvPr id="4" name="Google Shape;222;p37">
            <a:extLst>
              <a:ext uri="{FF2B5EF4-FFF2-40B4-BE49-F238E27FC236}">
                <a16:creationId xmlns:a16="http://schemas.microsoft.com/office/drawing/2014/main" id="{FC9A3756-9950-4CD1-BC4F-DE8411B4F3E8}"/>
              </a:ext>
            </a:extLst>
          </p:cNvPr>
          <p:cNvSpPr txBox="1">
            <a:spLocks/>
          </p:cNvSpPr>
          <p:nvPr/>
        </p:nvSpPr>
        <p:spPr>
          <a:xfrm>
            <a:off x="8834400" y="4987186"/>
            <a:ext cx="2678136" cy="14455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r>
              <a:rPr lang="en-IN" altLang="zh-CN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FARIS SUMADI </a:t>
            </a:r>
            <a:endParaRPr lang="en-IN" sz="1400" dirty="0"/>
          </a:p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r>
              <a:rPr lang="en-IN" altLang="zh-CN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YUZHE LI</a:t>
            </a:r>
            <a:endParaRPr lang="en-IN" sz="1400" dirty="0"/>
          </a:p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r>
              <a:rPr lang="en-IN" altLang="zh-CN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ASHWIN MADHUSUDAN</a:t>
            </a:r>
            <a:endParaRPr lang="en-IN" sz="1400" dirty="0"/>
          </a:p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r>
              <a:rPr lang="en-IN" altLang="zh-CN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SINDHU RAGHAVENDRA</a:t>
            </a:r>
            <a:endParaRPr lang="en-IN" sz="1400" dirty="0"/>
          </a:p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r>
              <a:rPr lang="en-IN" altLang="zh-CN" sz="1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CHRISTY JOSEPH ANOOP</a:t>
            </a:r>
            <a:endParaRPr lang="en-IN" sz="1400" dirty="0"/>
          </a:p>
          <a:p>
            <a:pPr algn="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200"/>
              <a:buFont typeface="Calibri"/>
              <a:buNone/>
            </a:pPr>
            <a:endParaRPr lang="en-IN" sz="14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B383B-CAF4-4608-B306-F83851700DEC}"/>
              </a:ext>
            </a:extLst>
          </p:cNvPr>
          <p:cNvSpPr txBox="1">
            <a:spLocks/>
          </p:cNvSpPr>
          <p:nvPr/>
        </p:nvSpPr>
        <p:spPr>
          <a:xfrm>
            <a:off x="8757138" y="4346750"/>
            <a:ext cx="2832661" cy="640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4400" b="1" dirty="0">
                <a:solidFill>
                  <a:srgbClr val="C00000"/>
                </a:solidFill>
              </a:rPr>
              <a:t>Team REBEL</a:t>
            </a:r>
          </a:p>
        </p:txBody>
      </p:sp>
    </p:spTree>
    <p:extLst>
      <p:ext uri="{BB962C8B-B14F-4D97-AF65-F5344CB8AC3E}">
        <p14:creationId xmlns:p14="http://schemas.microsoft.com/office/powerpoint/2010/main" val="61939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D26DB-2E64-4FDE-987D-05798B60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42" y="806679"/>
            <a:ext cx="5149361" cy="14540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Open sans"/>
              </a:rPr>
              <a:t>Implementation</a:t>
            </a:r>
            <a:endParaRPr lang="en-US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Image result for Stock graph clipart">
            <a:extLst>
              <a:ext uri="{FF2B5EF4-FFF2-40B4-BE49-F238E27FC236}">
                <a16:creationId xmlns:a16="http://schemas.microsoft.com/office/drawing/2014/main" id="{6E451DF2-A42E-4084-BB8C-FA8A23361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4" r="1" b="17162"/>
          <a:stretch/>
        </p:blipFill>
        <p:spPr bwMode="auto">
          <a:xfrm>
            <a:off x="6632714" y="1"/>
            <a:ext cx="3674754" cy="2106932"/>
          </a:xfrm>
          <a:custGeom>
            <a:avLst/>
            <a:gdLst>
              <a:gd name="connsiteX0" fmla="*/ 21954 w 3674754"/>
              <a:gd name="connsiteY0" fmla="*/ 0 h 2106932"/>
              <a:gd name="connsiteX1" fmla="*/ 3652800 w 3674754"/>
              <a:gd name="connsiteY1" fmla="*/ 0 h 2106932"/>
              <a:gd name="connsiteX2" fmla="*/ 3665268 w 3674754"/>
              <a:gd name="connsiteY2" fmla="*/ 81694 h 2106932"/>
              <a:gd name="connsiteX3" fmla="*/ 3674754 w 3674754"/>
              <a:gd name="connsiteY3" fmla="*/ 269555 h 2106932"/>
              <a:gd name="connsiteX4" fmla="*/ 1837377 w 3674754"/>
              <a:gd name="connsiteY4" fmla="*/ 2106932 h 2106932"/>
              <a:gd name="connsiteX5" fmla="*/ 0 w 3674754"/>
              <a:gd name="connsiteY5" fmla="*/ 269555 h 2106932"/>
              <a:gd name="connsiteX6" fmla="*/ 9486 w 3674754"/>
              <a:gd name="connsiteY6" fmla="*/ 81694 h 210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187B-7AF0-45F7-BFF6-623F748F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97" y="2260731"/>
            <a:ext cx="6766741" cy="4227992"/>
          </a:xfrm>
        </p:spPr>
        <p:txBody>
          <a:bodyPr anchor="ctr">
            <a:normAutofit/>
          </a:bodyPr>
          <a:lstStyle/>
          <a:p>
            <a:r>
              <a:rPr lang="en-IN" sz="2200" dirty="0">
                <a:solidFill>
                  <a:srgbClr val="000000"/>
                </a:solidFill>
              </a:rPr>
              <a:t>Many procedures: one per rule (</a:t>
            </a:r>
            <a:r>
              <a:rPr lang="en-IN" sz="2200" i="1" dirty="0">
                <a:solidFill>
                  <a:srgbClr val="000000"/>
                </a:solidFill>
              </a:rPr>
              <a:t>Complicated Rules</a:t>
            </a:r>
            <a:r>
              <a:rPr lang="en-IN" sz="2200" dirty="0">
                <a:solidFill>
                  <a:srgbClr val="000000"/>
                </a:solidFill>
              </a:rPr>
              <a:t>)</a:t>
            </a:r>
          </a:p>
          <a:p>
            <a:r>
              <a:rPr lang="en-IN" sz="2200" dirty="0">
                <a:solidFill>
                  <a:srgbClr val="000000"/>
                </a:solidFill>
              </a:rPr>
              <a:t>The output of each procedure is a view of potential cases based on the rule</a:t>
            </a:r>
          </a:p>
          <a:p>
            <a:r>
              <a:rPr lang="en-IN" sz="2200" dirty="0">
                <a:solidFill>
                  <a:srgbClr val="000000"/>
                </a:solidFill>
              </a:rPr>
              <a:t>Each of these procedures calls another procedure that adds cases to the case table.</a:t>
            </a:r>
          </a:p>
          <a:p>
            <a:r>
              <a:rPr lang="en-IN" sz="2200" dirty="0">
                <a:solidFill>
                  <a:srgbClr val="000000"/>
                </a:solidFill>
              </a:rPr>
              <a:t>Creates a backup of the cases to avoid data mishaps.</a:t>
            </a:r>
          </a:p>
          <a:p>
            <a:r>
              <a:rPr lang="en-IN" sz="2200" dirty="0">
                <a:solidFill>
                  <a:srgbClr val="000000"/>
                </a:solidFill>
              </a:rPr>
              <a:t> Grants and permissions carefully chosen per users.</a:t>
            </a:r>
          </a:p>
          <a:p>
            <a:endParaRPr lang="en-IN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7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Image result for insider trading">
            <a:extLst>
              <a:ext uri="{FF2B5EF4-FFF2-40B4-BE49-F238E27FC236}">
                <a16:creationId xmlns:a16="http://schemas.microsoft.com/office/drawing/2014/main" id="{A5D30D07-E499-4BE3-8149-7AA0ED200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3" r="7271" b="1"/>
          <a:stretch/>
        </p:blipFill>
        <p:spPr bwMode="auto">
          <a:xfrm>
            <a:off x="7399326" y="3086207"/>
            <a:ext cx="4792674" cy="3781268"/>
          </a:xfrm>
          <a:custGeom>
            <a:avLst/>
            <a:gdLst>
              <a:gd name="connsiteX0" fmla="*/ 2554615 w 4792674"/>
              <a:gd name="connsiteY0" fmla="*/ 0 h 3781268"/>
              <a:gd name="connsiteX1" fmla="*/ 4672942 w 4792674"/>
              <a:gd name="connsiteY1" fmla="*/ 1126306 h 3781268"/>
              <a:gd name="connsiteX2" fmla="*/ 4792674 w 4792674"/>
              <a:gd name="connsiteY2" fmla="*/ 1323391 h 3781268"/>
              <a:gd name="connsiteX3" fmla="*/ 4792674 w 4792674"/>
              <a:gd name="connsiteY3" fmla="*/ 3781268 h 3781268"/>
              <a:gd name="connsiteX4" fmla="*/ 313779 w 4792674"/>
              <a:gd name="connsiteY4" fmla="*/ 3781268 h 3781268"/>
              <a:gd name="connsiteX5" fmla="*/ 308328 w 4792674"/>
              <a:gd name="connsiteY5" fmla="*/ 3772297 h 3781268"/>
              <a:gd name="connsiteX6" fmla="*/ 0 w 4792674"/>
              <a:gd name="connsiteY6" fmla="*/ 2554615 h 3781268"/>
              <a:gd name="connsiteX7" fmla="*/ 2554615 w 4792674"/>
              <a:gd name="connsiteY7" fmla="*/ 0 h 378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1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1E7BE-E3AF-4B6E-B6E4-81508FFBD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8" y="643467"/>
            <a:ext cx="67939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26DB-2E64-4FDE-987D-05798B60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1" y="494445"/>
            <a:ext cx="6387102" cy="1211263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Open sans"/>
              </a:rPr>
              <a:t>Impact of Application</a:t>
            </a:r>
            <a:endParaRPr lang="en-US" sz="4800" b="1" dirty="0"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187B-7AF0-45F7-BFF6-623F748F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20008"/>
            <a:ext cx="6711880" cy="45544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400" dirty="0"/>
              <a:t>Upon integration of data sources, this application will:</a:t>
            </a:r>
          </a:p>
          <a:p>
            <a:r>
              <a:rPr lang="en-IN" sz="2400" dirty="0"/>
              <a:t>Allow analysts to focus on decision making </a:t>
            </a:r>
            <a:r>
              <a:rPr lang="en-IN" sz="2400" i="1" dirty="0"/>
              <a:t>as opposed to data collection</a:t>
            </a:r>
          </a:p>
          <a:p>
            <a:r>
              <a:rPr lang="en-IN" sz="2400" dirty="0"/>
              <a:t>Allow the escalation of cases into violations and the posting of observations publicly</a:t>
            </a:r>
          </a:p>
          <a:p>
            <a:r>
              <a:rPr lang="en-IN" sz="2400" dirty="0"/>
              <a:t>Many companies can work together to fight insider trading.</a:t>
            </a:r>
          </a:p>
          <a:p>
            <a:pPr lvl="1"/>
            <a:r>
              <a:rPr lang="en-IN" sz="2000" i="1" dirty="0"/>
              <a:t>Example: </a:t>
            </a:r>
            <a:r>
              <a:rPr lang="en-IN" sz="2000" dirty="0"/>
              <a:t>Apple, Google and Microsoft.</a:t>
            </a:r>
            <a:endParaRPr lang="en-IN" sz="2000" i="1" dirty="0"/>
          </a:p>
          <a:p>
            <a:endParaRPr lang="en-US" sz="24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insider trading">
            <a:extLst>
              <a:ext uri="{FF2B5EF4-FFF2-40B4-BE49-F238E27FC236}">
                <a16:creationId xmlns:a16="http://schemas.microsoft.com/office/drawing/2014/main" id="{754E3CBC-C64B-4768-8A33-EBC27D0B2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r="6114" b="-1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mage result for Stock graph clipart">
            <a:extLst>
              <a:ext uri="{FF2B5EF4-FFF2-40B4-BE49-F238E27FC236}">
                <a16:creationId xmlns:a16="http://schemas.microsoft.com/office/drawing/2014/main" id="{6E451DF2-A42E-4084-BB8C-FA8A23361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7" r="1" b="5284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14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Open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E9151-E691-4838-B467-9B051E04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71" y="5564788"/>
            <a:ext cx="8437685" cy="109633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What could have been done better?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	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latin typeface="Open san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BCD0E8-E50E-45CE-ABDD-9BE0DCB8F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47214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04AFC37-7172-40AC-945F-DD5461DAE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6157" y="4042276"/>
            <a:ext cx="3299685" cy="68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D5F861-6093-4A2E-BD75-03F7A22A1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9" y="4042275"/>
            <a:ext cx="999393" cy="6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78B50-ABEF-44C9-88C5-DE139457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772033"/>
            <a:ext cx="6003882" cy="1105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>
                    <a:lumMod val="75000"/>
                  </a:schemeClr>
                </a:solidFill>
                <a:latin typeface="Open sans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4190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4A9F-593C-4820-9B86-0B84388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AB61-71BF-4F22-A7E6-8CA61B4B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45688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2B19-4FA8-4D39-9D22-73D8FF3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8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Open sans"/>
              </a:rPr>
              <a:t>Biggest insider trading case of all time</a:t>
            </a:r>
            <a:endParaRPr lang="en-IN" dirty="0">
              <a:latin typeface="Open sans"/>
            </a:endParaRPr>
          </a:p>
        </p:txBody>
      </p:sp>
      <p:pic>
        <p:nvPicPr>
          <p:cNvPr id="4" name="Picture 6" descr="Image result for albert h wiggin">
            <a:extLst>
              <a:ext uri="{FF2B5EF4-FFF2-40B4-BE49-F238E27FC236}">
                <a16:creationId xmlns:a16="http://schemas.microsoft.com/office/drawing/2014/main" id="{CCB11278-7922-4A35-BADA-40188773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93" y="1463296"/>
            <a:ext cx="2962596" cy="393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88F387-30E8-482F-B28F-494CD0ED83F6}"/>
              </a:ext>
            </a:extLst>
          </p:cNvPr>
          <p:cNvSpPr/>
          <p:nvPr/>
        </p:nvSpPr>
        <p:spPr>
          <a:xfrm>
            <a:off x="3591307" y="5401861"/>
            <a:ext cx="50093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Albert H. Wiggin </a:t>
            </a:r>
          </a:p>
          <a:p>
            <a:pPr algn="ctr"/>
            <a:r>
              <a:rPr lang="en-IN" sz="32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C00000"/>
                </a:solidFill>
              </a:rPr>
              <a:t>The Market Crash Millionaire</a:t>
            </a:r>
          </a:p>
        </p:txBody>
      </p:sp>
      <p:pic>
        <p:nvPicPr>
          <p:cNvPr id="7" name="Picture 6" descr="Image result for insider trading">
            <a:extLst>
              <a:ext uri="{FF2B5EF4-FFF2-40B4-BE49-F238E27FC236}">
                <a16:creationId xmlns:a16="http://schemas.microsoft.com/office/drawing/2014/main" id="{3D7884E2-DC26-4D71-94B5-20C810316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6924">
            <a:off x="3649011" y="3349684"/>
            <a:ext cx="4803958" cy="106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8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45FC-7605-44E2-97A8-ABA5D88E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C00000"/>
                </a:solidFill>
                <a:latin typeface="Open sans"/>
              </a:rPr>
              <a:t>Existing Solutions</a:t>
            </a:r>
          </a:p>
        </p:txBody>
      </p:sp>
      <p:sp>
        <p:nvSpPr>
          <p:cNvPr id="4108" name="Freeform: Shape 78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9" name="Freeform: Shape 8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Freeform: Shape 8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1" name="Freeform: Shape 84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VigilantÃ©">
            <a:extLst>
              <a:ext uri="{FF2B5EF4-FFF2-40B4-BE49-F238E27FC236}">
                <a16:creationId xmlns:a16="http://schemas.microsoft.com/office/drawing/2014/main" id="{48C27940-5336-441C-9F58-1F0724A79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6" y="575323"/>
            <a:ext cx="2410097" cy="77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Freeform: Shape 86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3" name="Oval 88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 descr="STAR COMPLIANCE">
            <a:extLst>
              <a:ext uri="{FF2B5EF4-FFF2-40B4-BE49-F238E27FC236}">
                <a16:creationId xmlns:a16="http://schemas.microsoft.com/office/drawing/2014/main" id="{AA846141-AB40-461D-A5AC-D0785AB1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789" y="1793900"/>
            <a:ext cx="1939835" cy="7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asiscode compliance">
            <a:extLst>
              <a:ext uri="{FF2B5EF4-FFF2-40B4-BE49-F238E27FC236}">
                <a16:creationId xmlns:a16="http://schemas.microsoft.com/office/drawing/2014/main" id="{E384DC97-2DE7-4E7D-A6E0-CD589D42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3" y="4157350"/>
            <a:ext cx="2329136" cy="14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Freeform: Shape 90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5" name="Freeform: Shape 92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4" name="Picture 8" descr="Image result for thomson reuters">
            <a:extLst>
              <a:ext uri="{FF2B5EF4-FFF2-40B4-BE49-F238E27FC236}">
                <a16:creationId xmlns:a16="http://schemas.microsoft.com/office/drawing/2014/main" id="{F14D0020-E74F-4020-9CCF-505A0AD0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419" y="786918"/>
            <a:ext cx="2488491" cy="14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6" name="Picture 10" descr="PracticeLeague Logo">
            <a:extLst>
              <a:ext uri="{FF2B5EF4-FFF2-40B4-BE49-F238E27FC236}">
                <a16:creationId xmlns:a16="http://schemas.microsoft.com/office/drawing/2014/main" id="{EC63707A-C5FC-45F5-A170-A4EF5348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582" y="5370047"/>
            <a:ext cx="2135777" cy="6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7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A6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204B-040B-4B4E-B23A-1ED4F4A7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  <a:latin typeface="Open sans"/>
              </a:rPr>
              <a:t>PROBLEM STATEMENT</a:t>
            </a:r>
          </a:p>
        </p:txBody>
      </p:sp>
      <p:pic>
        <p:nvPicPr>
          <p:cNvPr id="6154" name="Picture 10" descr="Image result for insider trading">
            <a:extLst>
              <a:ext uri="{FF2B5EF4-FFF2-40B4-BE49-F238E27FC236}">
                <a16:creationId xmlns:a16="http://schemas.microsoft.com/office/drawing/2014/main" id="{E19E5522-BB55-4F94-BF64-493EF3044B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7157-BBAA-4006-933A-D99CE27C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We seek to provide an out-of-box solution for compliance departments to filter trade information based on a rules engine, aggregate cases for review, and functionally enhance cases with observations.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84C7-7ABB-47F5-AE8C-6A9EB0F7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iTRAP</a:t>
            </a:r>
          </a:p>
        </p:txBody>
      </p:sp>
      <p:pic>
        <p:nvPicPr>
          <p:cNvPr id="4098" name="Picture 2" descr="Image result for insider trading">
            <a:extLst>
              <a:ext uri="{FF2B5EF4-FFF2-40B4-BE49-F238E27FC236}">
                <a16:creationId xmlns:a16="http://schemas.microsoft.com/office/drawing/2014/main" id="{503CA6A6-4D11-4E18-BA15-59E20A6BB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 bwMode="auto">
          <a:xfrm>
            <a:off x="-3984" y="10"/>
            <a:ext cx="12195983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79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C966-8BF7-4A41-B840-0FDD10AE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098"/>
            <a:ext cx="10515600" cy="4309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Abstract High level Diagram</a:t>
            </a:r>
            <a:endParaRPr lang="en-US" sz="36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B8EA00-478D-4130-B019-41E6F2FF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19" y="734136"/>
            <a:ext cx="7429735" cy="5825089"/>
          </a:xfrm>
        </p:spPr>
      </p:pic>
    </p:spTree>
    <p:extLst>
      <p:ext uri="{BB962C8B-B14F-4D97-AF65-F5344CB8AC3E}">
        <p14:creationId xmlns:p14="http://schemas.microsoft.com/office/powerpoint/2010/main" val="187051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26DB-2E64-4FDE-987D-05798B60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398551"/>
            <a:ext cx="6387102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Open sans"/>
              </a:rPr>
              <a:t>Uniqueness</a:t>
            </a:r>
            <a:endParaRPr lang="en-US" b="1" dirty="0">
              <a:latin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187B-7AF0-45F7-BFF6-623F748F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048608"/>
            <a:ext cx="7089950" cy="4123592"/>
          </a:xfrm>
        </p:spPr>
        <p:txBody>
          <a:bodyPr anchor="t">
            <a:normAutofit/>
          </a:bodyPr>
          <a:lstStyle/>
          <a:p>
            <a:r>
              <a:rPr lang="en-IN" dirty="0"/>
              <a:t>Out-of-Box Rules Engine</a:t>
            </a:r>
          </a:p>
          <a:p>
            <a:r>
              <a:rPr lang="en-IN" dirty="0"/>
              <a:t>Rule Ranking / Categorization</a:t>
            </a:r>
          </a:p>
          <a:p>
            <a:r>
              <a:rPr lang="en-IN" dirty="0"/>
              <a:t>Case Probability of Legitimacy (Decision Aid)</a:t>
            </a:r>
          </a:p>
          <a:p>
            <a:r>
              <a:rPr lang="en-IN" dirty="0"/>
              <a:t>Observation Log per Case</a:t>
            </a:r>
          </a:p>
          <a:p>
            <a:r>
              <a:rPr lang="en-IN" dirty="0"/>
              <a:t>Open Source Repository of Posted Observations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8196" name="Freeform: Shape 70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Image result for insider trading">
            <a:extLst>
              <a:ext uri="{FF2B5EF4-FFF2-40B4-BE49-F238E27FC236}">
                <a16:creationId xmlns:a16="http://schemas.microsoft.com/office/drawing/2014/main" id="{4A557442-136E-4006-BB1E-2A4114F1E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3" b="3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Image result for Stock graph clipart">
            <a:extLst>
              <a:ext uri="{FF2B5EF4-FFF2-40B4-BE49-F238E27FC236}">
                <a16:creationId xmlns:a16="http://schemas.microsoft.com/office/drawing/2014/main" id="{6E451DF2-A42E-4084-BB8C-FA8A23361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7" r="1" b="5284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3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3A48-62DF-4CFB-ABBC-A5694660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Open sans"/>
              </a:rPr>
              <a:t>Rule Engine: Rule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070F-0625-4D29-B102-71E85BEA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5" y="1514841"/>
            <a:ext cx="6353908" cy="48332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lvl="0" fontAlgn="base"/>
            <a:r>
              <a:rPr lang="en-US" b="1" dirty="0"/>
              <a:t>Benchmark Tests</a:t>
            </a:r>
          </a:p>
          <a:p>
            <a:pPr lvl="1" fontAlgn="base"/>
            <a:r>
              <a:rPr lang="en-IN" sz="2000" dirty="0"/>
              <a:t>Industry standard tests.</a:t>
            </a:r>
          </a:p>
          <a:p>
            <a:pPr lvl="2" fontAlgn="base"/>
            <a:r>
              <a:rPr lang="en-IN" sz="1600" i="1" u="sng" dirty="0"/>
              <a:t>Example</a:t>
            </a:r>
            <a:r>
              <a:rPr lang="en-IN" sz="1600" dirty="0"/>
              <a:t>: </a:t>
            </a:r>
            <a:r>
              <a:rPr lang="en-US" sz="1600" dirty="0"/>
              <a:t>If any transaction type was executed within 15 days of a company merger or acquisition (M&amp;A) announcement, then generate a case for analysis.</a:t>
            </a:r>
          </a:p>
          <a:p>
            <a:pPr marL="914400" lvl="2" indent="0" fontAlgn="base">
              <a:buNone/>
            </a:pPr>
            <a:endParaRPr lang="en-IN" sz="2000" dirty="0"/>
          </a:p>
          <a:p>
            <a:pPr lvl="0" fontAlgn="base"/>
            <a:r>
              <a:rPr lang="en-US" b="1" dirty="0"/>
              <a:t>Critical Tests</a:t>
            </a:r>
          </a:p>
          <a:p>
            <a:pPr lvl="1" fontAlgn="base"/>
            <a:r>
              <a:rPr lang="en-US" sz="2000" dirty="0"/>
              <a:t>Non-Industry Standards</a:t>
            </a:r>
          </a:p>
          <a:p>
            <a:pPr lvl="2" fontAlgn="base"/>
            <a:r>
              <a:rPr lang="en-US" sz="1600" i="1" u="sng" dirty="0"/>
              <a:t>Example</a:t>
            </a:r>
            <a:r>
              <a:rPr lang="en-US" sz="1600" dirty="0"/>
              <a:t>: If a "buy" transaction type was executed within 15 days of a subsequent 10%-day stock price move upward, then generate a case for analysis.</a:t>
            </a:r>
          </a:p>
          <a:p>
            <a:pPr marL="914400" lvl="2" indent="0" fontAlgn="base">
              <a:buNone/>
            </a:pPr>
            <a:endParaRPr lang="en-IN" dirty="0"/>
          </a:p>
          <a:p>
            <a:pPr lvl="0" fontAlgn="base"/>
            <a:r>
              <a:rPr lang="en-US" b="1" dirty="0"/>
              <a:t>Major Tests</a:t>
            </a:r>
          </a:p>
          <a:p>
            <a:pPr lvl="1" fontAlgn="base"/>
            <a:r>
              <a:rPr lang="en-US" sz="1800" dirty="0"/>
              <a:t>Broader based tests</a:t>
            </a:r>
          </a:p>
          <a:p>
            <a:pPr lvl="2" fontAlgn="base"/>
            <a:r>
              <a:rPr lang="en-US" sz="1600" i="1" u="sng" dirty="0"/>
              <a:t>Example</a:t>
            </a:r>
            <a:r>
              <a:rPr lang="en-US" sz="1600" dirty="0"/>
              <a:t>: If a transaction dollar amount is more than 10% of the portfolio's size (in $), then generate a case for analysis.</a:t>
            </a:r>
            <a:endParaRPr lang="en-IN" sz="1600" dirty="0"/>
          </a:p>
        </p:txBody>
      </p:sp>
      <p:pic>
        <p:nvPicPr>
          <p:cNvPr id="2050" name="Picture 2" descr="Image result for insider trading">
            <a:extLst>
              <a:ext uri="{FF2B5EF4-FFF2-40B4-BE49-F238E27FC236}">
                <a16:creationId xmlns:a16="http://schemas.microsoft.com/office/drawing/2014/main" id="{BE2D2B84-7D23-40C8-A3EE-9E7751F65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2611" r="25019"/>
          <a:stretch/>
        </p:blipFill>
        <p:spPr bwMode="auto">
          <a:xfrm>
            <a:off x="6796453" y="1825624"/>
            <a:ext cx="5395547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63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379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Bookman Old Style</vt:lpstr>
      <vt:lpstr>Calibri</vt:lpstr>
      <vt:lpstr>Calibri Light</vt:lpstr>
      <vt:lpstr>Open sans</vt:lpstr>
      <vt:lpstr>Office Theme</vt:lpstr>
      <vt:lpstr>iTrap</vt:lpstr>
      <vt:lpstr>PowerPoint Presentation</vt:lpstr>
      <vt:lpstr>Biggest insider trading case of all time</vt:lpstr>
      <vt:lpstr>Existing Solutions</vt:lpstr>
      <vt:lpstr>PROBLEM STATEMENT</vt:lpstr>
      <vt:lpstr>iTRAP</vt:lpstr>
      <vt:lpstr>Abstract High level Diagram</vt:lpstr>
      <vt:lpstr>Uniqueness</vt:lpstr>
      <vt:lpstr>Rule Engine: Rule Types</vt:lpstr>
      <vt:lpstr>Implementation</vt:lpstr>
      <vt:lpstr>PowerPoint Presentation</vt:lpstr>
      <vt:lpstr>Impact of Application</vt:lpstr>
      <vt:lpstr>What could have been done better?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Rebel</dc:title>
  <dc:creator>Christy Joseph Anoop</dc:creator>
  <cp:lastModifiedBy>Christy Joseph Anoop</cp:lastModifiedBy>
  <cp:revision>99</cp:revision>
  <dcterms:created xsi:type="dcterms:W3CDTF">2018-10-18T22:13:38Z</dcterms:created>
  <dcterms:modified xsi:type="dcterms:W3CDTF">2018-11-29T23:43:43Z</dcterms:modified>
</cp:coreProperties>
</file>