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8" r:id="rId3"/>
    <p:sldId id="257"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10/18/2021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608435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10/18/2021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73839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10/18/2021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16004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10/18/2021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4718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10/18/2021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1303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10/18/2021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0642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10/18/2021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27230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10/18/2021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26448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10/18/2021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6619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10/18/2021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592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10/18/2021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03241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10/18/2021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45493558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01" r:id="rId3"/>
    <p:sldLayoutId id="2147483702" r:id="rId4"/>
    <p:sldLayoutId id="2147483703" r:id="rId5"/>
    <p:sldLayoutId id="2147483704" r:id="rId6"/>
    <p:sldLayoutId id="2147483705" r:id="rId7"/>
    <p:sldLayoutId id="2147483709" r:id="rId8"/>
    <p:sldLayoutId id="2147483706" r:id="rId9"/>
    <p:sldLayoutId id="2147483707" r:id="rId10"/>
    <p:sldLayoutId id="2147483708"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 stack of blue paper">
            <a:extLst>
              <a:ext uri="{FF2B5EF4-FFF2-40B4-BE49-F238E27FC236}">
                <a16:creationId xmlns:a16="http://schemas.microsoft.com/office/drawing/2014/main" id="{64F9684B-098F-4DFD-A57F-D89D2BFB3452}"/>
              </a:ext>
            </a:extLst>
          </p:cNvPr>
          <p:cNvPicPr>
            <a:picLocks noChangeAspect="1"/>
          </p:cNvPicPr>
          <p:nvPr/>
        </p:nvPicPr>
        <p:blipFill rotWithShape="1">
          <a:blip r:embed="rId2">
            <a:alphaModFix amt="60000"/>
          </a:blip>
          <a:srcRect t="15726" r="-1" b="-1"/>
          <a:stretch/>
        </p:blipFill>
        <p:spPr>
          <a:xfrm>
            <a:off x="10156" y="-1"/>
            <a:ext cx="12188952" cy="6856614"/>
          </a:xfrm>
          <a:prstGeom prst="rect">
            <a:avLst/>
          </a:prstGeom>
        </p:spPr>
      </p:pic>
      <p:grpSp>
        <p:nvGrpSpPr>
          <p:cNvPr id="13" name="Group 12">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14" name="Picture 13">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15" name="Picture 14">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CA9D7EB2-DF53-4CF0-B73C-D680FEE6730B}"/>
              </a:ext>
            </a:extLst>
          </p:cNvPr>
          <p:cNvSpPr>
            <a:spLocks noGrp="1"/>
          </p:cNvSpPr>
          <p:nvPr>
            <p:ph type="ctrTitle"/>
          </p:nvPr>
        </p:nvSpPr>
        <p:spPr>
          <a:xfrm>
            <a:off x="-220172" y="267105"/>
            <a:ext cx="12402016" cy="1224543"/>
          </a:xfrm>
        </p:spPr>
        <p:txBody>
          <a:bodyPr anchor="b">
            <a:noAutofit/>
          </a:bodyPr>
          <a:lstStyle/>
          <a:p>
            <a:r>
              <a:rPr lang="en-US" sz="3000" b="1" i="0" dirty="0">
                <a:solidFill>
                  <a:schemeClr val="bg1"/>
                </a:solidFill>
                <a:effectLst/>
                <a:latin typeface="Helvetica Neue"/>
              </a:rPr>
              <a:t>Uber Case Study</a:t>
            </a:r>
            <a:br>
              <a:rPr lang="en-US" sz="3000" b="1" i="0" dirty="0">
                <a:solidFill>
                  <a:schemeClr val="bg1"/>
                </a:solidFill>
                <a:effectLst/>
                <a:latin typeface="Helvetica Neue"/>
              </a:rPr>
            </a:br>
            <a:r>
              <a:rPr lang="en-US" sz="3000" b="1" i="0" dirty="0">
                <a:solidFill>
                  <a:schemeClr val="bg1"/>
                </a:solidFill>
                <a:effectLst/>
                <a:latin typeface="Helvetica Neue"/>
              </a:rPr>
              <a:t> Internal Audit Analytics Exercise: 2020 strategy for Riyadh Market</a:t>
            </a:r>
          </a:p>
        </p:txBody>
      </p:sp>
      <p:sp>
        <p:nvSpPr>
          <p:cNvPr id="3" name="Subtitle 2">
            <a:extLst>
              <a:ext uri="{FF2B5EF4-FFF2-40B4-BE49-F238E27FC236}">
                <a16:creationId xmlns:a16="http://schemas.microsoft.com/office/drawing/2014/main" id="{EA4DE45B-1313-46FB-9B1E-C8CB73626407}"/>
              </a:ext>
            </a:extLst>
          </p:cNvPr>
          <p:cNvSpPr>
            <a:spLocks noGrp="1"/>
          </p:cNvSpPr>
          <p:nvPr>
            <p:ph type="subTitle" idx="1"/>
          </p:nvPr>
        </p:nvSpPr>
        <p:spPr>
          <a:xfrm>
            <a:off x="624150" y="2441359"/>
            <a:ext cx="10943700" cy="4305670"/>
          </a:xfrm>
        </p:spPr>
        <p:txBody>
          <a:bodyPr anchor="t">
            <a:normAutofit fontScale="92500" lnSpcReduction="10000"/>
          </a:bodyPr>
          <a:lstStyle/>
          <a:p>
            <a:pPr algn="l"/>
            <a:r>
              <a:rPr lang="en-US" sz="2200" dirty="0">
                <a:solidFill>
                  <a:srgbClr val="FFFFFF"/>
                </a:solidFill>
                <a:latin typeface="Helvetica Neue"/>
              </a:rPr>
              <a:t>Overview of data:</a:t>
            </a:r>
          </a:p>
          <a:p>
            <a:pPr marL="457200" indent="-457200" algn="l">
              <a:buClr>
                <a:schemeClr val="bg1"/>
              </a:buClr>
              <a:buAutoNum type="arabicPeriod"/>
            </a:pPr>
            <a:r>
              <a:rPr lang="en-US" sz="2200" dirty="0">
                <a:solidFill>
                  <a:srgbClr val="FFFFFF"/>
                </a:solidFill>
                <a:latin typeface="Helvetica Neue"/>
              </a:rPr>
              <a:t>The dataset provided gives information of 40k trips in the EMEA region – Riyadh city</a:t>
            </a:r>
          </a:p>
          <a:p>
            <a:pPr marL="457200" indent="-457200" algn="l">
              <a:buClr>
                <a:schemeClr val="bg1"/>
              </a:buClr>
              <a:buAutoNum type="arabicPeriod"/>
            </a:pPr>
            <a:r>
              <a:rPr lang="en-US" sz="2200" dirty="0">
                <a:solidFill>
                  <a:srgbClr val="FFFFFF"/>
                </a:solidFill>
                <a:latin typeface="Helvetica Neue"/>
              </a:rPr>
              <a:t>Number of trips:</a:t>
            </a:r>
          </a:p>
          <a:p>
            <a:pPr algn="l">
              <a:buClr>
                <a:schemeClr val="bg1"/>
              </a:buClr>
            </a:pPr>
            <a:r>
              <a:rPr lang="en-US" sz="2200" dirty="0">
                <a:solidFill>
                  <a:srgbClr val="FFFFFF"/>
                </a:solidFill>
                <a:latin typeface="Helvetica Neue"/>
              </a:rPr>
              <a:t>	- Completed: 28.5k </a:t>
            </a:r>
            <a:r>
              <a:rPr lang="en-US" sz="1600" dirty="0">
                <a:solidFill>
                  <a:srgbClr val="FFFFFF"/>
                </a:solidFill>
                <a:latin typeface="Helvetica Neue"/>
              </a:rPr>
              <a:t>(71.37%)</a:t>
            </a:r>
          </a:p>
          <a:p>
            <a:pPr algn="l">
              <a:buClr>
                <a:schemeClr val="bg1"/>
              </a:buClr>
            </a:pPr>
            <a:r>
              <a:rPr lang="en-US" sz="2200" dirty="0">
                <a:solidFill>
                  <a:srgbClr val="FFFFFF"/>
                </a:solidFill>
                <a:latin typeface="Helvetica Neue"/>
              </a:rPr>
              <a:t>	- Trips cancelled (rider): 10.1k </a:t>
            </a:r>
            <a:r>
              <a:rPr lang="en-US" sz="1600" dirty="0">
                <a:solidFill>
                  <a:srgbClr val="FFFFFF"/>
                </a:solidFill>
                <a:latin typeface="Helvetica Neue"/>
              </a:rPr>
              <a:t>(25.43%)</a:t>
            </a:r>
          </a:p>
          <a:p>
            <a:pPr algn="l">
              <a:buClr>
                <a:schemeClr val="bg1"/>
              </a:buClr>
            </a:pPr>
            <a:r>
              <a:rPr lang="en-US" sz="2200" dirty="0">
                <a:solidFill>
                  <a:srgbClr val="FFFFFF"/>
                </a:solidFill>
                <a:latin typeface="Helvetica Neue"/>
              </a:rPr>
              <a:t>	- Trips cancelled (driver): 1k </a:t>
            </a:r>
            <a:r>
              <a:rPr lang="en-US" sz="1600" dirty="0">
                <a:solidFill>
                  <a:srgbClr val="FFFFFF"/>
                </a:solidFill>
                <a:latin typeface="Helvetica Neue"/>
              </a:rPr>
              <a:t>(2.5%)</a:t>
            </a:r>
          </a:p>
          <a:p>
            <a:pPr algn="l">
              <a:buClr>
                <a:schemeClr val="bg1"/>
              </a:buClr>
            </a:pPr>
            <a:r>
              <a:rPr lang="en-US" sz="1600" dirty="0">
                <a:solidFill>
                  <a:srgbClr val="FFFFFF"/>
                </a:solidFill>
                <a:latin typeface="Helvetica Neue"/>
              </a:rPr>
              <a:t>	</a:t>
            </a:r>
            <a:r>
              <a:rPr lang="en-US" sz="2200" dirty="0">
                <a:solidFill>
                  <a:srgbClr val="FFFFFF"/>
                </a:solidFill>
                <a:latin typeface="Helvetica Neue"/>
              </a:rPr>
              <a:t>- Trips unfulfilled: 234 </a:t>
            </a:r>
            <a:r>
              <a:rPr lang="en-US" sz="1600" dirty="0">
                <a:solidFill>
                  <a:srgbClr val="FFFFFF"/>
                </a:solidFill>
                <a:latin typeface="Helvetica Neue"/>
              </a:rPr>
              <a:t>(0.58%)</a:t>
            </a:r>
          </a:p>
          <a:p>
            <a:pPr algn="l">
              <a:buClr>
                <a:schemeClr val="bg1"/>
              </a:buClr>
            </a:pPr>
            <a:r>
              <a:rPr lang="en-US" sz="1600" dirty="0">
                <a:solidFill>
                  <a:srgbClr val="FFFFFF"/>
                </a:solidFill>
                <a:latin typeface="Helvetica Neue"/>
              </a:rPr>
              <a:t>	</a:t>
            </a:r>
            <a:r>
              <a:rPr lang="en-US" sz="2200" dirty="0">
                <a:solidFill>
                  <a:srgbClr val="FFFFFF"/>
                </a:solidFill>
                <a:latin typeface="Helvetica Neue"/>
              </a:rPr>
              <a:t>- Fare Split: 8 </a:t>
            </a:r>
            <a:r>
              <a:rPr lang="en-US" sz="1600" dirty="0">
                <a:solidFill>
                  <a:srgbClr val="FFFFFF"/>
                </a:solidFill>
                <a:latin typeface="Helvetica Neue"/>
              </a:rPr>
              <a:t>(0.02%)</a:t>
            </a:r>
          </a:p>
          <a:p>
            <a:pPr marL="457200" indent="-457200" algn="l">
              <a:buClr>
                <a:schemeClr val="bg1"/>
              </a:buClr>
              <a:buFont typeface="+mj-lt"/>
              <a:buAutoNum type="arabicPeriod" startAt="3"/>
            </a:pPr>
            <a:r>
              <a:rPr lang="en-US" sz="2200" dirty="0">
                <a:solidFill>
                  <a:srgbClr val="FFFFFF"/>
                </a:solidFill>
                <a:latin typeface="Helvetica Neue"/>
              </a:rPr>
              <a:t>Average fare/ride: $6 (88% paid in cash)</a:t>
            </a:r>
            <a:r>
              <a:rPr lang="en-US" sz="2200" dirty="0">
                <a:solidFill>
                  <a:srgbClr val="FFFFFF"/>
                </a:solidFill>
              </a:rPr>
              <a:t>, total fare: $177k (completed rides)</a:t>
            </a:r>
          </a:p>
          <a:p>
            <a:pPr marL="457200" indent="-457200" algn="l">
              <a:buClr>
                <a:schemeClr val="bg1"/>
              </a:buClr>
              <a:buFont typeface="+mj-lt"/>
              <a:buAutoNum type="arabicPeriod" startAt="3"/>
            </a:pPr>
            <a:r>
              <a:rPr lang="en-US" sz="2200" dirty="0">
                <a:solidFill>
                  <a:srgbClr val="FFFFFF"/>
                </a:solidFill>
              </a:rPr>
              <a:t>Surged trips: 25% of the completed trips</a:t>
            </a:r>
          </a:p>
          <a:p>
            <a:pPr marL="457200" indent="-457200" algn="l">
              <a:buClr>
                <a:schemeClr val="bg1"/>
              </a:buClr>
              <a:buFont typeface="+mj-lt"/>
              <a:buAutoNum type="arabicPeriod" startAt="3"/>
            </a:pPr>
            <a:endParaRPr lang="en-US" sz="2200" dirty="0">
              <a:solidFill>
                <a:srgbClr val="FFFFFF"/>
              </a:solidFill>
            </a:endParaRPr>
          </a:p>
          <a:p>
            <a:pPr marL="457200" indent="-457200" algn="l">
              <a:buClr>
                <a:schemeClr val="bg1"/>
              </a:buClr>
              <a:buFont typeface="+mj-lt"/>
              <a:buAutoNum type="arabicPeriod" startAt="3"/>
            </a:pPr>
            <a:endParaRPr lang="en-US" sz="2200" dirty="0">
              <a:solidFill>
                <a:srgbClr val="FFFFFF"/>
              </a:solidFill>
            </a:endParaRPr>
          </a:p>
        </p:txBody>
      </p:sp>
    </p:spTree>
    <p:extLst>
      <p:ext uri="{BB962C8B-B14F-4D97-AF65-F5344CB8AC3E}">
        <p14:creationId xmlns:p14="http://schemas.microsoft.com/office/powerpoint/2010/main" val="82357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 stack of blue paper">
            <a:extLst>
              <a:ext uri="{FF2B5EF4-FFF2-40B4-BE49-F238E27FC236}">
                <a16:creationId xmlns:a16="http://schemas.microsoft.com/office/drawing/2014/main" id="{64F9684B-098F-4DFD-A57F-D89D2BFB3452}"/>
              </a:ext>
            </a:extLst>
          </p:cNvPr>
          <p:cNvPicPr>
            <a:picLocks noChangeAspect="1"/>
          </p:cNvPicPr>
          <p:nvPr/>
        </p:nvPicPr>
        <p:blipFill rotWithShape="1">
          <a:blip r:embed="rId2">
            <a:alphaModFix amt="60000"/>
          </a:blip>
          <a:srcRect t="15726" r="-1" b="-1"/>
          <a:stretch/>
        </p:blipFill>
        <p:spPr>
          <a:xfrm>
            <a:off x="10156" y="-1"/>
            <a:ext cx="12188952" cy="6856614"/>
          </a:xfrm>
          <a:prstGeom prst="rect">
            <a:avLst/>
          </a:prstGeom>
        </p:spPr>
      </p:pic>
      <p:grpSp>
        <p:nvGrpSpPr>
          <p:cNvPr id="13" name="Group 12">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14" name="Picture 13">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15" name="Picture 14">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CA9D7EB2-DF53-4CF0-B73C-D680FEE6730B}"/>
              </a:ext>
            </a:extLst>
          </p:cNvPr>
          <p:cNvSpPr>
            <a:spLocks noGrp="1"/>
          </p:cNvSpPr>
          <p:nvPr>
            <p:ph type="ctrTitle"/>
          </p:nvPr>
        </p:nvSpPr>
        <p:spPr>
          <a:xfrm>
            <a:off x="-210016" y="-314626"/>
            <a:ext cx="12402016" cy="1224543"/>
          </a:xfrm>
        </p:spPr>
        <p:txBody>
          <a:bodyPr anchor="b">
            <a:noAutofit/>
          </a:bodyPr>
          <a:lstStyle/>
          <a:p>
            <a:r>
              <a:rPr lang="en-US" sz="3000" b="1" i="0" dirty="0">
                <a:solidFill>
                  <a:schemeClr val="bg1"/>
                </a:solidFill>
                <a:effectLst/>
                <a:latin typeface="Helvetica Neue"/>
              </a:rPr>
              <a:t>Cancellation Analysis</a:t>
            </a:r>
          </a:p>
        </p:txBody>
      </p:sp>
      <p:sp>
        <p:nvSpPr>
          <p:cNvPr id="3" name="Subtitle 2">
            <a:extLst>
              <a:ext uri="{FF2B5EF4-FFF2-40B4-BE49-F238E27FC236}">
                <a16:creationId xmlns:a16="http://schemas.microsoft.com/office/drawing/2014/main" id="{EA4DE45B-1313-46FB-9B1E-C8CB73626407}"/>
              </a:ext>
            </a:extLst>
          </p:cNvPr>
          <p:cNvSpPr>
            <a:spLocks noGrp="1"/>
          </p:cNvSpPr>
          <p:nvPr>
            <p:ph type="subTitle" idx="1"/>
          </p:nvPr>
        </p:nvSpPr>
        <p:spPr>
          <a:xfrm>
            <a:off x="335124" y="1118586"/>
            <a:ext cx="8444892" cy="5166804"/>
          </a:xfrm>
        </p:spPr>
        <p:txBody>
          <a:bodyPr anchor="t">
            <a:normAutofit fontScale="85000" lnSpcReduction="20000"/>
          </a:bodyPr>
          <a:lstStyle/>
          <a:p>
            <a:pPr algn="l">
              <a:buClr>
                <a:schemeClr val="bg1"/>
              </a:buClr>
            </a:pPr>
            <a:r>
              <a:rPr lang="en-US" sz="2200" dirty="0">
                <a:solidFill>
                  <a:srgbClr val="FFFFFF"/>
                </a:solidFill>
                <a:latin typeface="Helvetica Neue"/>
              </a:rPr>
              <a:t>  </a:t>
            </a:r>
            <a:r>
              <a:rPr lang="en-US" sz="2200" b="1" u="sng" dirty="0">
                <a:solidFill>
                  <a:srgbClr val="FFFFFF"/>
                </a:solidFill>
                <a:latin typeface="Helvetica Neue"/>
              </a:rPr>
              <a:t>Driver cancellation during surge:</a:t>
            </a:r>
          </a:p>
          <a:p>
            <a:pPr algn="l">
              <a:buClr>
                <a:schemeClr val="bg1"/>
              </a:buClr>
            </a:pPr>
            <a:endParaRPr lang="en-US" sz="2200" b="1" u="sng" dirty="0">
              <a:solidFill>
                <a:srgbClr val="FFFFFF"/>
              </a:solidFill>
              <a:latin typeface="Helvetica Neue"/>
            </a:endParaRPr>
          </a:p>
          <a:p>
            <a:pPr algn="l">
              <a:buClr>
                <a:schemeClr val="bg1"/>
              </a:buClr>
            </a:pPr>
            <a:r>
              <a:rPr lang="en-US" sz="2200" dirty="0">
                <a:solidFill>
                  <a:srgbClr val="FFFFFF"/>
                </a:solidFill>
                <a:latin typeface="Helvetica Neue"/>
              </a:rPr>
              <a:t>- Demand for rides increases -&gt; Prices go up -&gt; Riders pay more/ wait</a:t>
            </a:r>
          </a:p>
          <a:p>
            <a:pPr algn="l">
              <a:buClr>
                <a:schemeClr val="bg1"/>
              </a:buClr>
            </a:pPr>
            <a:r>
              <a:rPr lang="en-US" sz="2200" dirty="0">
                <a:solidFill>
                  <a:srgbClr val="FFFFFF"/>
                </a:solidFill>
                <a:latin typeface="Helvetica Neue"/>
              </a:rPr>
              <a:t>a. </a:t>
            </a:r>
            <a:r>
              <a:rPr lang="en-US" sz="2200" b="1" u="sng" dirty="0">
                <a:solidFill>
                  <a:srgbClr val="FFFFFF"/>
                </a:solidFill>
                <a:latin typeface="Helvetica Neue"/>
              </a:rPr>
              <a:t>Findings</a:t>
            </a:r>
            <a:r>
              <a:rPr lang="en-US" sz="2200" dirty="0">
                <a:solidFill>
                  <a:srgbClr val="FFFFFF"/>
                </a:solidFill>
                <a:latin typeface="Helvetica Neue"/>
              </a:rPr>
              <a:t>: Based on the graph, 25% of the trips are getting canceled by the driver during surge</a:t>
            </a:r>
          </a:p>
          <a:p>
            <a:pPr algn="l">
              <a:buClr>
                <a:schemeClr val="bg1"/>
              </a:buClr>
            </a:pPr>
            <a:endParaRPr lang="en-US" sz="2200" dirty="0">
              <a:solidFill>
                <a:srgbClr val="FFFFFF"/>
              </a:solidFill>
              <a:latin typeface="Helvetica Neue"/>
            </a:endParaRPr>
          </a:p>
          <a:p>
            <a:pPr algn="l">
              <a:buClr>
                <a:schemeClr val="bg1"/>
              </a:buClr>
            </a:pPr>
            <a:r>
              <a:rPr lang="en-US" sz="2200" dirty="0">
                <a:solidFill>
                  <a:srgbClr val="FFFFFF"/>
                </a:solidFill>
                <a:latin typeface="Helvetica Neue"/>
              </a:rPr>
              <a:t>b. </a:t>
            </a:r>
            <a:r>
              <a:rPr lang="en-US" sz="2200" b="1" u="sng" dirty="0">
                <a:solidFill>
                  <a:srgbClr val="FFFFFF"/>
                </a:solidFill>
                <a:latin typeface="Helvetica Neue"/>
              </a:rPr>
              <a:t>Hypothesis</a:t>
            </a:r>
            <a:r>
              <a:rPr lang="en-US" sz="2200" dirty="0">
                <a:solidFill>
                  <a:srgbClr val="FFFFFF"/>
                </a:solidFill>
                <a:latin typeface="Helvetica Neue"/>
              </a:rPr>
              <a:t>: Due to high surge pricing, the revenue lost for uber for cancellation of a ride during </a:t>
            </a:r>
            <a:r>
              <a:rPr lang="en-US" sz="2200" b="1" dirty="0">
                <a:solidFill>
                  <a:srgbClr val="FFFFFF"/>
                </a:solidFill>
                <a:latin typeface="Helvetica Neue"/>
              </a:rPr>
              <a:t>surge hours </a:t>
            </a:r>
            <a:r>
              <a:rPr lang="en-US" sz="2200" dirty="0">
                <a:solidFill>
                  <a:srgbClr val="FFFFFF"/>
                </a:solidFill>
                <a:latin typeface="Helvetica Neue"/>
              </a:rPr>
              <a:t>will be </a:t>
            </a:r>
            <a:r>
              <a:rPr lang="en-US" sz="2200" b="1" dirty="0">
                <a:solidFill>
                  <a:srgbClr val="FFFFFF"/>
                </a:solidFill>
                <a:latin typeface="Helvetica Neue"/>
              </a:rPr>
              <a:t>more</a:t>
            </a:r>
            <a:r>
              <a:rPr lang="en-US" sz="2200" dirty="0">
                <a:solidFill>
                  <a:srgbClr val="FFFFFF"/>
                </a:solidFill>
                <a:latin typeface="Helvetica Neue"/>
              </a:rPr>
              <a:t> than the revenue lost for cancellation of a ride during </a:t>
            </a:r>
            <a:r>
              <a:rPr lang="en-US" sz="2200" b="1" dirty="0">
                <a:solidFill>
                  <a:srgbClr val="FFFFFF"/>
                </a:solidFill>
                <a:latin typeface="Helvetica Neue"/>
              </a:rPr>
              <a:t>non-surge hours</a:t>
            </a:r>
            <a:r>
              <a:rPr lang="en-US" sz="2200" dirty="0">
                <a:solidFill>
                  <a:srgbClr val="FFFFFF"/>
                </a:solidFill>
                <a:latin typeface="Helvetica Neue"/>
              </a:rPr>
              <a:t>. If the cancellations can be further reduced to less than 25% then more revenue can be generated. </a:t>
            </a:r>
          </a:p>
          <a:p>
            <a:pPr algn="l">
              <a:buClr>
                <a:schemeClr val="bg1"/>
              </a:buClr>
            </a:pPr>
            <a:endParaRPr lang="en-US" sz="2200" dirty="0">
              <a:solidFill>
                <a:srgbClr val="FFFFFF"/>
              </a:solidFill>
              <a:latin typeface="Helvetica Neue"/>
            </a:endParaRPr>
          </a:p>
          <a:p>
            <a:pPr algn="l">
              <a:lnSpc>
                <a:spcPct val="120000"/>
              </a:lnSpc>
              <a:buClr>
                <a:schemeClr val="bg1"/>
              </a:buClr>
            </a:pPr>
            <a:r>
              <a:rPr lang="en-US" sz="2200" dirty="0">
                <a:solidFill>
                  <a:srgbClr val="FFFFFF"/>
                </a:solidFill>
                <a:latin typeface="Helvetica Neue"/>
              </a:rPr>
              <a:t>c. </a:t>
            </a:r>
            <a:r>
              <a:rPr lang="en-US" sz="2200" b="1" u="sng" dirty="0">
                <a:solidFill>
                  <a:srgbClr val="FFFFFF"/>
                </a:solidFill>
                <a:latin typeface="Helvetica Neue"/>
              </a:rPr>
              <a:t>Recommendation</a:t>
            </a:r>
            <a:r>
              <a:rPr lang="en-US" sz="2200" dirty="0">
                <a:solidFill>
                  <a:srgbClr val="FFFFFF"/>
                </a:solidFill>
                <a:latin typeface="Helvetica Neue"/>
              </a:rPr>
              <a:t>: Advantages of surge pricing could be explained to drivers and need to ensure that the drivers don’t cancel the rides during peak hours. Drivers could be incentivized if the trip is not getting canceled by a driver during surge hours.</a:t>
            </a:r>
          </a:p>
        </p:txBody>
      </p:sp>
      <p:pic>
        <p:nvPicPr>
          <p:cNvPr id="10" name="Picture 9">
            <a:extLst>
              <a:ext uri="{FF2B5EF4-FFF2-40B4-BE49-F238E27FC236}">
                <a16:creationId xmlns:a16="http://schemas.microsoft.com/office/drawing/2014/main" id="{EE3C2F77-396F-441E-B47A-7F20E5E779EF}"/>
              </a:ext>
            </a:extLst>
          </p:cNvPr>
          <p:cNvPicPr>
            <a:picLocks noChangeAspect="1"/>
          </p:cNvPicPr>
          <p:nvPr/>
        </p:nvPicPr>
        <p:blipFill>
          <a:blip r:embed="rId4"/>
          <a:stretch>
            <a:fillRect/>
          </a:stretch>
        </p:blipFill>
        <p:spPr>
          <a:xfrm>
            <a:off x="8483760" y="909917"/>
            <a:ext cx="3528593" cy="2057400"/>
          </a:xfrm>
          <a:prstGeom prst="rect">
            <a:avLst/>
          </a:prstGeom>
        </p:spPr>
      </p:pic>
    </p:spTree>
    <p:extLst>
      <p:ext uri="{BB962C8B-B14F-4D97-AF65-F5344CB8AC3E}">
        <p14:creationId xmlns:p14="http://schemas.microsoft.com/office/powerpoint/2010/main" val="420744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 stack of blue paper">
            <a:extLst>
              <a:ext uri="{FF2B5EF4-FFF2-40B4-BE49-F238E27FC236}">
                <a16:creationId xmlns:a16="http://schemas.microsoft.com/office/drawing/2014/main" id="{64F9684B-098F-4DFD-A57F-D89D2BFB3452}"/>
              </a:ext>
            </a:extLst>
          </p:cNvPr>
          <p:cNvPicPr>
            <a:picLocks noChangeAspect="1"/>
          </p:cNvPicPr>
          <p:nvPr/>
        </p:nvPicPr>
        <p:blipFill rotWithShape="1">
          <a:blip r:embed="rId2">
            <a:alphaModFix amt="60000"/>
          </a:blip>
          <a:srcRect t="15726" r="-1" b="-1"/>
          <a:stretch/>
        </p:blipFill>
        <p:spPr>
          <a:xfrm>
            <a:off x="10156" y="-1"/>
            <a:ext cx="12188952" cy="6856614"/>
          </a:xfrm>
          <a:prstGeom prst="rect">
            <a:avLst/>
          </a:prstGeom>
        </p:spPr>
      </p:pic>
      <p:grpSp>
        <p:nvGrpSpPr>
          <p:cNvPr id="13" name="Group 12">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14" name="Picture 13">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15" name="Picture 14">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CA9D7EB2-DF53-4CF0-B73C-D680FEE6730B}"/>
              </a:ext>
            </a:extLst>
          </p:cNvPr>
          <p:cNvSpPr>
            <a:spLocks noGrp="1"/>
          </p:cNvSpPr>
          <p:nvPr>
            <p:ph type="ctrTitle"/>
          </p:nvPr>
        </p:nvSpPr>
        <p:spPr>
          <a:xfrm>
            <a:off x="-210016" y="-314626"/>
            <a:ext cx="12402016" cy="1224543"/>
          </a:xfrm>
        </p:spPr>
        <p:txBody>
          <a:bodyPr anchor="b">
            <a:noAutofit/>
          </a:bodyPr>
          <a:lstStyle/>
          <a:p>
            <a:r>
              <a:rPr lang="en-US" sz="3000" b="1" i="0" dirty="0">
                <a:solidFill>
                  <a:schemeClr val="bg1"/>
                </a:solidFill>
                <a:effectLst/>
                <a:latin typeface="Helvetica Neue"/>
              </a:rPr>
              <a:t>Surge Analysis</a:t>
            </a:r>
          </a:p>
        </p:txBody>
      </p:sp>
      <p:sp>
        <p:nvSpPr>
          <p:cNvPr id="3" name="Subtitle 2">
            <a:extLst>
              <a:ext uri="{FF2B5EF4-FFF2-40B4-BE49-F238E27FC236}">
                <a16:creationId xmlns:a16="http://schemas.microsoft.com/office/drawing/2014/main" id="{EA4DE45B-1313-46FB-9B1E-C8CB73626407}"/>
              </a:ext>
            </a:extLst>
          </p:cNvPr>
          <p:cNvSpPr>
            <a:spLocks noGrp="1"/>
          </p:cNvSpPr>
          <p:nvPr>
            <p:ph type="subTitle" idx="1"/>
          </p:nvPr>
        </p:nvSpPr>
        <p:spPr>
          <a:xfrm>
            <a:off x="335124" y="1118586"/>
            <a:ext cx="8444892" cy="5166804"/>
          </a:xfrm>
        </p:spPr>
        <p:txBody>
          <a:bodyPr anchor="t">
            <a:normAutofit fontScale="85000" lnSpcReduction="20000"/>
          </a:bodyPr>
          <a:lstStyle/>
          <a:p>
            <a:pPr algn="l">
              <a:buClr>
                <a:schemeClr val="bg1"/>
              </a:buClr>
            </a:pPr>
            <a:r>
              <a:rPr lang="en-US" sz="2200" dirty="0">
                <a:solidFill>
                  <a:srgbClr val="FFFFFF"/>
                </a:solidFill>
                <a:latin typeface="Helvetica Neue"/>
              </a:rPr>
              <a:t>  How does surge works? </a:t>
            </a:r>
          </a:p>
          <a:p>
            <a:pPr algn="l">
              <a:buClr>
                <a:schemeClr val="bg1"/>
              </a:buClr>
            </a:pPr>
            <a:r>
              <a:rPr lang="en-US" sz="2200" dirty="0">
                <a:solidFill>
                  <a:srgbClr val="FFFFFF"/>
                </a:solidFill>
                <a:latin typeface="Helvetica Neue"/>
              </a:rPr>
              <a:t>- Demand for rides increases -&gt; Prices go up -&gt; Riders pay more/ wait</a:t>
            </a:r>
          </a:p>
          <a:p>
            <a:pPr algn="l">
              <a:buClr>
                <a:schemeClr val="bg1"/>
              </a:buClr>
            </a:pPr>
            <a:r>
              <a:rPr lang="en-US" sz="2200" dirty="0">
                <a:solidFill>
                  <a:srgbClr val="FFFFFF"/>
                </a:solidFill>
                <a:latin typeface="Helvetica Neue"/>
              </a:rPr>
              <a:t>a. </a:t>
            </a:r>
            <a:r>
              <a:rPr lang="en-US" sz="2200" b="1" u="sng" dirty="0">
                <a:solidFill>
                  <a:srgbClr val="FFFFFF"/>
                </a:solidFill>
                <a:latin typeface="Helvetica Neue"/>
              </a:rPr>
              <a:t>Hypothesis</a:t>
            </a:r>
            <a:r>
              <a:rPr lang="en-US" sz="2200" dirty="0">
                <a:solidFill>
                  <a:srgbClr val="FFFFFF"/>
                </a:solidFill>
                <a:latin typeface="Helvetica Neue"/>
              </a:rPr>
              <a:t>: Based on the graph, let’s assume that the average surge should be at 20%</a:t>
            </a:r>
          </a:p>
          <a:p>
            <a:pPr algn="l">
              <a:buClr>
                <a:schemeClr val="bg1"/>
              </a:buClr>
            </a:pPr>
            <a:endParaRPr lang="en-US" sz="2200" dirty="0">
              <a:solidFill>
                <a:srgbClr val="FFFFFF"/>
              </a:solidFill>
              <a:latin typeface="Helvetica Neue"/>
            </a:endParaRPr>
          </a:p>
          <a:p>
            <a:pPr algn="l">
              <a:buClr>
                <a:schemeClr val="bg1"/>
              </a:buClr>
            </a:pPr>
            <a:r>
              <a:rPr lang="en-US" sz="2200" dirty="0">
                <a:solidFill>
                  <a:srgbClr val="FFFFFF"/>
                </a:solidFill>
                <a:latin typeface="Helvetica Neue"/>
              </a:rPr>
              <a:t>b. </a:t>
            </a:r>
            <a:r>
              <a:rPr lang="en-US" sz="2200" b="1" u="sng" dirty="0">
                <a:solidFill>
                  <a:srgbClr val="FFFFFF"/>
                </a:solidFill>
                <a:latin typeface="Helvetica Neue"/>
              </a:rPr>
              <a:t>Findings</a:t>
            </a:r>
            <a:r>
              <a:rPr lang="en-US" sz="2200" dirty="0">
                <a:solidFill>
                  <a:srgbClr val="FFFFFF"/>
                </a:solidFill>
                <a:latin typeface="Helvetica Neue"/>
              </a:rPr>
              <a:t>: There is a huge spike in rides at 9 AM (28%) and another at                                                         9 PM (17%) – local time considered</a:t>
            </a:r>
          </a:p>
          <a:p>
            <a:pPr algn="l">
              <a:buClr>
                <a:schemeClr val="bg1"/>
              </a:buClr>
            </a:pPr>
            <a:endParaRPr lang="en-US" sz="2200" dirty="0">
              <a:solidFill>
                <a:srgbClr val="FFFFFF"/>
              </a:solidFill>
              <a:latin typeface="Helvetica Neue"/>
            </a:endParaRPr>
          </a:p>
          <a:p>
            <a:pPr algn="l">
              <a:buClr>
                <a:schemeClr val="bg1"/>
              </a:buClr>
            </a:pPr>
            <a:r>
              <a:rPr lang="en-US" sz="2200" dirty="0">
                <a:solidFill>
                  <a:srgbClr val="FFFFFF"/>
                </a:solidFill>
                <a:latin typeface="Helvetica Neue"/>
              </a:rPr>
              <a:t>c. </a:t>
            </a:r>
            <a:r>
              <a:rPr lang="en-US" sz="2200" b="1" u="sng" dirty="0">
                <a:solidFill>
                  <a:srgbClr val="FFFFFF"/>
                </a:solidFill>
                <a:latin typeface="Helvetica Neue"/>
              </a:rPr>
              <a:t>Conclusion</a:t>
            </a:r>
            <a:r>
              <a:rPr lang="en-US" sz="2200" dirty="0">
                <a:solidFill>
                  <a:srgbClr val="FFFFFF"/>
                </a:solidFill>
                <a:latin typeface="Helvetica Neue"/>
              </a:rPr>
              <a:t>: Uber should ensure that during these times, request should be fulfilled to provide a better rider experience</a:t>
            </a:r>
          </a:p>
          <a:p>
            <a:pPr algn="l">
              <a:buClr>
                <a:schemeClr val="bg1"/>
              </a:buClr>
            </a:pPr>
            <a:endParaRPr lang="en-US" sz="2200" dirty="0">
              <a:solidFill>
                <a:srgbClr val="FFFFFF"/>
              </a:solidFill>
              <a:latin typeface="Helvetica Neue"/>
            </a:endParaRPr>
          </a:p>
          <a:p>
            <a:pPr algn="l">
              <a:lnSpc>
                <a:spcPct val="120000"/>
              </a:lnSpc>
              <a:buClr>
                <a:schemeClr val="bg1"/>
              </a:buClr>
            </a:pPr>
            <a:r>
              <a:rPr lang="en-US" sz="2200" dirty="0">
                <a:solidFill>
                  <a:srgbClr val="FFFFFF"/>
                </a:solidFill>
                <a:latin typeface="Helvetica Neue"/>
              </a:rPr>
              <a:t>d. </a:t>
            </a:r>
            <a:r>
              <a:rPr lang="en-US" sz="2200" b="1" u="sng" dirty="0">
                <a:solidFill>
                  <a:srgbClr val="FFFFFF"/>
                </a:solidFill>
                <a:latin typeface="Helvetica Neue"/>
              </a:rPr>
              <a:t>Recommendation</a:t>
            </a:r>
            <a:r>
              <a:rPr lang="en-US" sz="2200" dirty="0">
                <a:solidFill>
                  <a:srgbClr val="FFFFFF"/>
                </a:solidFill>
                <a:latin typeface="Helvetica Neue"/>
              </a:rPr>
              <a:t>: Advantages of surge pricing could be explained to drivers and need to ensure that the drivers don’t cancel the rides during peak hours. Areas that are busiest during peak hours could be allocated with more drivers to ensure that requests are fulfilled</a:t>
            </a:r>
          </a:p>
        </p:txBody>
      </p:sp>
      <p:pic>
        <p:nvPicPr>
          <p:cNvPr id="7" name="Picture 6">
            <a:extLst>
              <a:ext uri="{FF2B5EF4-FFF2-40B4-BE49-F238E27FC236}">
                <a16:creationId xmlns:a16="http://schemas.microsoft.com/office/drawing/2014/main" id="{50D6D07C-4F77-44EF-B00C-C678D8160ADB}"/>
              </a:ext>
            </a:extLst>
          </p:cNvPr>
          <p:cNvPicPr>
            <a:picLocks noChangeAspect="1"/>
          </p:cNvPicPr>
          <p:nvPr/>
        </p:nvPicPr>
        <p:blipFill>
          <a:blip r:embed="rId4"/>
          <a:stretch>
            <a:fillRect/>
          </a:stretch>
        </p:blipFill>
        <p:spPr>
          <a:xfrm>
            <a:off x="8780016" y="1376707"/>
            <a:ext cx="3243263" cy="3249258"/>
          </a:xfrm>
          <a:prstGeom prst="rect">
            <a:avLst/>
          </a:prstGeom>
        </p:spPr>
      </p:pic>
    </p:spTree>
    <p:extLst>
      <p:ext uri="{BB962C8B-B14F-4D97-AF65-F5344CB8AC3E}">
        <p14:creationId xmlns:p14="http://schemas.microsoft.com/office/powerpoint/2010/main" val="368880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 stack of blue paper">
            <a:extLst>
              <a:ext uri="{FF2B5EF4-FFF2-40B4-BE49-F238E27FC236}">
                <a16:creationId xmlns:a16="http://schemas.microsoft.com/office/drawing/2014/main" id="{64F9684B-098F-4DFD-A57F-D89D2BFB3452}"/>
              </a:ext>
            </a:extLst>
          </p:cNvPr>
          <p:cNvPicPr>
            <a:picLocks noChangeAspect="1"/>
          </p:cNvPicPr>
          <p:nvPr/>
        </p:nvPicPr>
        <p:blipFill rotWithShape="1">
          <a:blip r:embed="rId2">
            <a:alphaModFix amt="60000"/>
          </a:blip>
          <a:srcRect t="15726" r="-1" b="-1"/>
          <a:stretch/>
        </p:blipFill>
        <p:spPr>
          <a:xfrm>
            <a:off x="10156" y="-1"/>
            <a:ext cx="12188952" cy="6856614"/>
          </a:xfrm>
          <a:prstGeom prst="rect">
            <a:avLst/>
          </a:prstGeom>
        </p:spPr>
      </p:pic>
      <p:grpSp>
        <p:nvGrpSpPr>
          <p:cNvPr id="13" name="Group 12">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14" name="Picture 13">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15" name="Picture 14">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CA9D7EB2-DF53-4CF0-B73C-D680FEE6730B}"/>
              </a:ext>
            </a:extLst>
          </p:cNvPr>
          <p:cNvSpPr>
            <a:spLocks noGrp="1"/>
          </p:cNvSpPr>
          <p:nvPr>
            <p:ph type="ctrTitle"/>
          </p:nvPr>
        </p:nvSpPr>
        <p:spPr>
          <a:xfrm>
            <a:off x="-210016" y="-314626"/>
            <a:ext cx="12402016" cy="1224543"/>
          </a:xfrm>
        </p:spPr>
        <p:txBody>
          <a:bodyPr anchor="b">
            <a:noAutofit/>
          </a:bodyPr>
          <a:lstStyle/>
          <a:p>
            <a:r>
              <a:rPr lang="en-US" sz="3000" b="1" i="0" dirty="0">
                <a:solidFill>
                  <a:schemeClr val="bg1"/>
                </a:solidFill>
                <a:effectLst/>
                <a:latin typeface="Helvetica Neue"/>
              </a:rPr>
              <a:t>Demand-Supply Disparity Analysis</a:t>
            </a:r>
          </a:p>
        </p:txBody>
      </p:sp>
      <p:sp>
        <p:nvSpPr>
          <p:cNvPr id="3" name="Subtitle 2">
            <a:extLst>
              <a:ext uri="{FF2B5EF4-FFF2-40B4-BE49-F238E27FC236}">
                <a16:creationId xmlns:a16="http://schemas.microsoft.com/office/drawing/2014/main" id="{EA4DE45B-1313-46FB-9B1E-C8CB73626407}"/>
              </a:ext>
            </a:extLst>
          </p:cNvPr>
          <p:cNvSpPr>
            <a:spLocks noGrp="1"/>
          </p:cNvSpPr>
          <p:nvPr>
            <p:ph type="subTitle" idx="1"/>
          </p:nvPr>
        </p:nvSpPr>
        <p:spPr>
          <a:xfrm>
            <a:off x="335123" y="1118586"/>
            <a:ext cx="11689889" cy="3447152"/>
          </a:xfrm>
        </p:spPr>
        <p:txBody>
          <a:bodyPr anchor="t">
            <a:normAutofit fontScale="70000" lnSpcReduction="20000"/>
          </a:bodyPr>
          <a:lstStyle/>
          <a:p>
            <a:pPr algn="l">
              <a:buClr>
                <a:schemeClr val="bg1"/>
              </a:buClr>
            </a:pPr>
            <a:r>
              <a:rPr lang="en-US" sz="2200" dirty="0">
                <a:solidFill>
                  <a:srgbClr val="FFFFFF"/>
                </a:solidFill>
                <a:latin typeface="Helvetica Neue"/>
              </a:rPr>
              <a:t>  </a:t>
            </a:r>
            <a:r>
              <a:rPr lang="en-US" sz="2200" b="1" u="sng" dirty="0">
                <a:solidFill>
                  <a:srgbClr val="FFFFFF"/>
                </a:solidFill>
                <a:latin typeface="Helvetica Neue"/>
              </a:rPr>
              <a:t>Disparity based on the vehicle type:</a:t>
            </a:r>
          </a:p>
          <a:p>
            <a:pPr algn="l">
              <a:buClr>
                <a:schemeClr val="bg1"/>
              </a:buClr>
            </a:pPr>
            <a:endParaRPr lang="en-US" sz="2200" dirty="0">
              <a:solidFill>
                <a:srgbClr val="FFFFFF"/>
              </a:solidFill>
              <a:latin typeface="Helvetica Neue"/>
            </a:endParaRPr>
          </a:p>
          <a:p>
            <a:pPr algn="l">
              <a:buClr>
                <a:schemeClr val="bg1"/>
              </a:buClr>
            </a:pPr>
            <a:r>
              <a:rPr lang="en-US" sz="2200" dirty="0">
                <a:solidFill>
                  <a:srgbClr val="FFFFFF"/>
                </a:solidFill>
                <a:latin typeface="Helvetica Neue"/>
              </a:rPr>
              <a:t>a. </a:t>
            </a:r>
            <a:r>
              <a:rPr lang="en-US" sz="2200" b="1" u="sng" dirty="0">
                <a:solidFill>
                  <a:srgbClr val="FFFFFF"/>
                </a:solidFill>
                <a:latin typeface="Helvetica Neue"/>
              </a:rPr>
              <a:t>Findings</a:t>
            </a:r>
            <a:r>
              <a:rPr lang="en-US" sz="2200" dirty="0">
                <a:solidFill>
                  <a:srgbClr val="FFFFFF"/>
                </a:solidFill>
                <a:latin typeface="Helvetica Neue"/>
              </a:rPr>
              <a:t>: Based on table, the gap in number of Black Car requested vs the number of Black Car being the vehicle type is more than 50%. Requested #: 8692 and Vehicle Type #: 94. The demand is not met here and instead UberX is sent for the request of Black Car. From Second table, it is seen that Average fare/ trip of a Black Car is 3 times more than the average fare/ trip of UberX</a:t>
            </a:r>
          </a:p>
          <a:p>
            <a:pPr algn="l">
              <a:buClr>
                <a:schemeClr val="bg1"/>
              </a:buClr>
            </a:pPr>
            <a:endParaRPr lang="en-US" sz="2200" dirty="0">
              <a:solidFill>
                <a:srgbClr val="FFFFFF"/>
              </a:solidFill>
              <a:latin typeface="Helvetica Neue"/>
            </a:endParaRPr>
          </a:p>
          <a:p>
            <a:pPr algn="l">
              <a:buClr>
                <a:schemeClr val="bg1"/>
              </a:buClr>
            </a:pPr>
            <a:r>
              <a:rPr lang="en-US" sz="2200" dirty="0">
                <a:solidFill>
                  <a:srgbClr val="FFFFFF"/>
                </a:solidFill>
                <a:latin typeface="Helvetica Neue"/>
              </a:rPr>
              <a:t>b. </a:t>
            </a:r>
            <a:r>
              <a:rPr lang="en-US" sz="2200" b="1" u="sng" dirty="0">
                <a:solidFill>
                  <a:srgbClr val="FFFFFF"/>
                </a:solidFill>
                <a:latin typeface="Helvetica Neue"/>
              </a:rPr>
              <a:t>Analysis</a:t>
            </a:r>
            <a:r>
              <a:rPr lang="en-US" sz="2200" dirty="0">
                <a:solidFill>
                  <a:srgbClr val="FFFFFF"/>
                </a:solidFill>
                <a:latin typeface="Helvetica Neue"/>
              </a:rPr>
              <a:t>: The revenue can be increased by supplying Black Car when requested at least by 50% (4.5k), leading to additional revenue of $38k (22% additional revenue)</a:t>
            </a:r>
          </a:p>
          <a:p>
            <a:pPr algn="l">
              <a:buClr>
                <a:schemeClr val="bg1"/>
              </a:buClr>
            </a:pPr>
            <a:endParaRPr lang="en-US" sz="2200" dirty="0">
              <a:solidFill>
                <a:srgbClr val="FFFFFF"/>
              </a:solidFill>
              <a:latin typeface="Helvetica Neue"/>
            </a:endParaRPr>
          </a:p>
          <a:p>
            <a:pPr algn="l">
              <a:lnSpc>
                <a:spcPct val="120000"/>
              </a:lnSpc>
              <a:buClr>
                <a:schemeClr val="bg1"/>
              </a:buClr>
            </a:pPr>
            <a:r>
              <a:rPr lang="en-US" sz="2200" dirty="0">
                <a:solidFill>
                  <a:srgbClr val="FFFFFF"/>
                </a:solidFill>
                <a:latin typeface="Helvetica Neue"/>
              </a:rPr>
              <a:t>c. </a:t>
            </a:r>
            <a:r>
              <a:rPr lang="en-US" sz="2200" b="1" u="sng" dirty="0">
                <a:solidFill>
                  <a:srgbClr val="FFFFFF"/>
                </a:solidFill>
                <a:latin typeface="Helvetica Neue"/>
              </a:rPr>
              <a:t>Recommendation</a:t>
            </a:r>
            <a:r>
              <a:rPr lang="en-US" sz="2200" dirty="0">
                <a:solidFill>
                  <a:srgbClr val="FFFFFF"/>
                </a:solidFill>
                <a:latin typeface="Helvetica Neue"/>
              </a:rPr>
              <a:t>: Uber could focus on increasing the number of Black Cars to make sure that whenever there is a demand for Black Car, it is met. </a:t>
            </a:r>
          </a:p>
        </p:txBody>
      </p:sp>
      <p:pic>
        <p:nvPicPr>
          <p:cNvPr id="12" name="Content Placeholder 4">
            <a:extLst>
              <a:ext uri="{FF2B5EF4-FFF2-40B4-BE49-F238E27FC236}">
                <a16:creationId xmlns:a16="http://schemas.microsoft.com/office/drawing/2014/main" id="{E63B3AF4-D3DC-4634-8FF4-E0FD54D4E0B4}"/>
              </a:ext>
            </a:extLst>
          </p:cNvPr>
          <p:cNvPicPr>
            <a:picLocks noChangeAspect="1"/>
          </p:cNvPicPr>
          <p:nvPr/>
        </p:nvPicPr>
        <p:blipFill>
          <a:blip r:embed="rId4"/>
          <a:stretch>
            <a:fillRect/>
          </a:stretch>
        </p:blipFill>
        <p:spPr>
          <a:xfrm>
            <a:off x="166988" y="4565738"/>
            <a:ext cx="4605425" cy="1920787"/>
          </a:xfrm>
          <a:prstGeom prst="rect">
            <a:avLst/>
          </a:prstGeom>
        </p:spPr>
      </p:pic>
      <p:pic>
        <p:nvPicPr>
          <p:cNvPr id="6" name="Picture 5">
            <a:extLst>
              <a:ext uri="{FF2B5EF4-FFF2-40B4-BE49-F238E27FC236}">
                <a16:creationId xmlns:a16="http://schemas.microsoft.com/office/drawing/2014/main" id="{B093B60F-F37A-4EAF-8DC3-8E708DE7A904}"/>
              </a:ext>
            </a:extLst>
          </p:cNvPr>
          <p:cNvPicPr>
            <a:picLocks noChangeAspect="1"/>
          </p:cNvPicPr>
          <p:nvPr/>
        </p:nvPicPr>
        <p:blipFill>
          <a:blip r:embed="rId5"/>
          <a:stretch>
            <a:fillRect/>
          </a:stretch>
        </p:blipFill>
        <p:spPr>
          <a:xfrm>
            <a:off x="4982429" y="4759389"/>
            <a:ext cx="3110027" cy="1247794"/>
          </a:xfrm>
          <a:prstGeom prst="rect">
            <a:avLst/>
          </a:prstGeom>
        </p:spPr>
      </p:pic>
      <p:pic>
        <p:nvPicPr>
          <p:cNvPr id="10" name="Picture 9">
            <a:extLst>
              <a:ext uri="{FF2B5EF4-FFF2-40B4-BE49-F238E27FC236}">
                <a16:creationId xmlns:a16="http://schemas.microsoft.com/office/drawing/2014/main" id="{B9A7A7B1-E933-4AD0-8080-797BE5A51130}"/>
              </a:ext>
            </a:extLst>
          </p:cNvPr>
          <p:cNvPicPr>
            <a:picLocks noChangeAspect="1"/>
          </p:cNvPicPr>
          <p:nvPr/>
        </p:nvPicPr>
        <p:blipFill>
          <a:blip r:embed="rId6"/>
          <a:stretch>
            <a:fillRect/>
          </a:stretch>
        </p:blipFill>
        <p:spPr>
          <a:xfrm>
            <a:off x="8190696" y="4467225"/>
            <a:ext cx="3824882" cy="2012697"/>
          </a:xfrm>
          <a:prstGeom prst="rect">
            <a:avLst/>
          </a:prstGeom>
        </p:spPr>
      </p:pic>
    </p:spTree>
    <p:extLst>
      <p:ext uri="{BB962C8B-B14F-4D97-AF65-F5344CB8AC3E}">
        <p14:creationId xmlns:p14="http://schemas.microsoft.com/office/powerpoint/2010/main" val="1904803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 stack of blue paper">
            <a:extLst>
              <a:ext uri="{FF2B5EF4-FFF2-40B4-BE49-F238E27FC236}">
                <a16:creationId xmlns:a16="http://schemas.microsoft.com/office/drawing/2014/main" id="{64F9684B-098F-4DFD-A57F-D89D2BFB3452}"/>
              </a:ext>
            </a:extLst>
          </p:cNvPr>
          <p:cNvPicPr>
            <a:picLocks noChangeAspect="1"/>
          </p:cNvPicPr>
          <p:nvPr/>
        </p:nvPicPr>
        <p:blipFill rotWithShape="1">
          <a:blip r:embed="rId2">
            <a:alphaModFix amt="60000"/>
          </a:blip>
          <a:srcRect t="15726" r="-1" b="-1"/>
          <a:stretch/>
        </p:blipFill>
        <p:spPr>
          <a:xfrm>
            <a:off x="10156" y="-1"/>
            <a:ext cx="12188952" cy="6856614"/>
          </a:xfrm>
          <a:prstGeom prst="rect">
            <a:avLst/>
          </a:prstGeom>
        </p:spPr>
      </p:pic>
      <p:grpSp>
        <p:nvGrpSpPr>
          <p:cNvPr id="13" name="Group 12">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14" name="Picture 13">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15" name="Picture 14">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CA9D7EB2-DF53-4CF0-B73C-D680FEE6730B}"/>
              </a:ext>
            </a:extLst>
          </p:cNvPr>
          <p:cNvSpPr>
            <a:spLocks noGrp="1"/>
          </p:cNvSpPr>
          <p:nvPr>
            <p:ph type="ctrTitle"/>
          </p:nvPr>
        </p:nvSpPr>
        <p:spPr>
          <a:xfrm>
            <a:off x="-210016" y="-314626"/>
            <a:ext cx="12402016" cy="1224543"/>
          </a:xfrm>
        </p:spPr>
        <p:txBody>
          <a:bodyPr anchor="b">
            <a:noAutofit/>
          </a:bodyPr>
          <a:lstStyle/>
          <a:p>
            <a:r>
              <a:rPr lang="en-US" sz="3000" b="1" i="0" dirty="0">
                <a:solidFill>
                  <a:schemeClr val="bg1"/>
                </a:solidFill>
                <a:effectLst/>
                <a:latin typeface="Helvetica Neue"/>
              </a:rPr>
              <a:t>Secondary Analysis</a:t>
            </a:r>
          </a:p>
        </p:txBody>
      </p:sp>
      <p:sp>
        <p:nvSpPr>
          <p:cNvPr id="3" name="Subtitle 2">
            <a:extLst>
              <a:ext uri="{FF2B5EF4-FFF2-40B4-BE49-F238E27FC236}">
                <a16:creationId xmlns:a16="http://schemas.microsoft.com/office/drawing/2014/main" id="{EA4DE45B-1313-46FB-9B1E-C8CB73626407}"/>
              </a:ext>
            </a:extLst>
          </p:cNvPr>
          <p:cNvSpPr>
            <a:spLocks noGrp="1"/>
          </p:cNvSpPr>
          <p:nvPr>
            <p:ph type="subTitle" idx="1"/>
          </p:nvPr>
        </p:nvSpPr>
        <p:spPr>
          <a:xfrm>
            <a:off x="-7108" y="1118586"/>
            <a:ext cx="9567418" cy="5166804"/>
          </a:xfrm>
        </p:spPr>
        <p:txBody>
          <a:bodyPr anchor="t">
            <a:normAutofit/>
          </a:bodyPr>
          <a:lstStyle/>
          <a:p>
            <a:pPr algn="l">
              <a:buClr>
                <a:schemeClr val="bg1"/>
              </a:buClr>
            </a:pPr>
            <a:r>
              <a:rPr lang="en-US" sz="2200" b="1" u="sng" dirty="0">
                <a:solidFill>
                  <a:srgbClr val="FFFFFF"/>
                </a:solidFill>
                <a:latin typeface="Helvetica Neue"/>
              </a:rPr>
              <a:t>Mode of payment</a:t>
            </a:r>
            <a:r>
              <a:rPr lang="en-US" sz="2200" dirty="0">
                <a:solidFill>
                  <a:srgbClr val="FFFFFF"/>
                </a:solidFill>
                <a:latin typeface="Helvetica Neue"/>
              </a:rPr>
              <a:t>:</a:t>
            </a:r>
          </a:p>
          <a:p>
            <a:pPr algn="l">
              <a:buClr>
                <a:schemeClr val="bg1"/>
              </a:buClr>
            </a:pPr>
            <a:r>
              <a:rPr lang="en-US" sz="2200" dirty="0">
                <a:solidFill>
                  <a:srgbClr val="FFFFFF"/>
                </a:solidFill>
                <a:latin typeface="Helvetica Neue"/>
              </a:rPr>
              <a:t>Riders in Riyadh are paying in either cash or via apps, credit/ debit cards, coupons.</a:t>
            </a:r>
          </a:p>
          <a:p>
            <a:pPr algn="l">
              <a:buClr>
                <a:schemeClr val="bg1"/>
              </a:buClr>
            </a:pPr>
            <a:r>
              <a:rPr lang="en-US" sz="2200" dirty="0">
                <a:solidFill>
                  <a:srgbClr val="FFFFFF"/>
                </a:solidFill>
                <a:latin typeface="Helvetica Neue"/>
              </a:rPr>
              <a:t>a. </a:t>
            </a:r>
            <a:r>
              <a:rPr lang="en-US" sz="2200" b="1" u="sng" dirty="0">
                <a:solidFill>
                  <a:srgbClr val="FFFFFF"/>
                </a:solidFill>
                <a:latin typeface="Helvetica Neue"/>
              </a:rPr>
              <a:t>Findings</a:t>
            </a:r>
            <a:r>
              <a:rPr lang="en-US" sz="2200" dirty="0">
                <a:solidFill>
                  <a:srgbClr val="FFFFFF"/>
                </a:solidFill>
                <a:latin typeface="Helvetica Neue"/>
              </a:rPr>
              <a:t>: Based on data, 84% of the rides are paid by riders in cash</a:t>
            </a:r>
          </a:p>
          <a:p>
            <a:pPr marL="457200" indent="-457200" algn="l">
              <a:buClr>
                <a:schemeClr val="bg1"/>
              </a:buClr>
              <a:buAutoNum type="alphaLcPeriod"/>
            </a:pPr>
            <a:endParaRPr lang="en-US" sz="2200" dirty="0">
              <a:solidFill>
                <a:srgbClr val="FFFFFF"/>
              </a:solidFill>
              <a:latin typeface="Helvetica Neue"/>
            </a:endParaRPr>
          </a:p>
          <a:p>
            <a:pPr algn="l">
              <a:lnSpc>
                <a:spcPct val="120000"/>
              </a:lnSpc>
              <a:buClr>
                <a:schemeClr val="bg1"/>
              </a:buClr>
            </a:pPr>
            <a:r>
              <a:rPr lang="en-US" sz="2200" dirty="0">
                <a:solidFill>
                  <a:srgbClr val="FFFFFF"/>
                </a:solidFill>
                <a:latin typeface="Helvetica Neue"/>
              </a:rPr>
              <a:t>b. </a:t>
            </a:r>
            <a:r>
              <a:rPr lang="en-US" sz="2200" b="1" u="sng" dirty="0">
                <a:solidFill>
                  <a:srgbClr val="FFFFFF"/>
                </a:solidFill>
                <a:latin typeface="Helvetica Neue"/>
              </a:rPr>
              <a:t>Recommendation</a:t>
            </a:r>
            <a:r>
              <a:rPr lang="en-US" sz="2200" dirty="0">
                <a:solidFill>
                  <a:srgbClr val="FFFFFF"/>
                </a:solidFill>
                <a:latin typeface="Helvetica Neue"/>
              </a:rPr>
              <a:t>: Uber can build better relations with Riyadh, as Saudi Arabia is steadily moving towards building a </a:t>
            </a:r>
            <a:r>
              <a:rPr lang="en-US" sz="2200" b="1" dirty="0">
                <a:solidFill>
                  <a:srgbClr val="FFFFFF"/>
                </a:solidFill>
                <a:latin typeface="Helvetica Neue"/>
              </a:rPr>
              <a:t>Cashless Society </a:t>
            </a:r>
            <a:r>
              <a:rPr lang="en-US" sz="2200" dirty="0">
                <a:solidFill>
                  <a:srgbClr val="FFFFFF"/>
                </a:solidFill>
                <a:latin typeface="Helvetica Neue"/>
              </a:rPr>
              <a:t>by 2030, by encouraging riders to pay in cash via promotions/ offers on Uber. This can be achieved by establishing relations with companies like MasterCard, Visa, PayPal, or any local financial services.</a:t>
            </a:r>
          </a:p>
        </p:txBody>
      </p:sp>
      <p:pic>
        <p:nvPicPr>
          <p:cNvPr id="6" name="Picture 5">
            <a:extLst>
              <a:ext uri="{FF2B5EF4-FFF2-40B4-BE49-F238E27FC236}">
                <a16:creationId xmlns:a16="http://schemas.microsoft.com/office/drawing/2014/main" id="{CAE0C7B1-5816-4882-9672-412B4798918B}"/>
              </a:ext>
            </a:extLst>
          </p:cNvPr>
          <p:cNvPicPr>
            <a:picLocks noChangeAspect="1"/>
          </p:cNvPicPr>
          <p:nvPr/>
        </p:nvPicPr>
        <p:blipFill>
          <a:blip r:embed="rId4"/>
          <a:stretch>
            <a:fillRect/>
          </a:stretch>
        </p:blipFill>
        <p:spPr>
          <a:xfrm>
            <a:off x="9764968" y="2689882"/>
            <a:ext cx="2219325" cy="847725"/>
          </a:xfrm>
          <a:prstGeom prst="rect">
            <a:avLst/>
          </a:prstGeom>
        </p:spPr>
      </p:pic>
    </p:spTree>
    <p:extLst>
      <p:ext uri="{BB962C8B-B14F-4D97-AF65-F5344CB8AC3E}">
        <p14:creationId xmlns:p14="http://schemas.microsoft.com/office/powerpoint/2010/main" val="2013215036"/>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1C2431"/>
      </a:dk2>
      <a:lt2>
        <a:srgbClr val="F0F3F1"/>
      </a:lt2>
      <a:accent1>
        <a:srgbClr val="C34DA2"/>
      </a:accent1>
      <a:accent2>
        <a:srgbClr val="A13BB1"/>
      </a:accent2>
      <a:accent3>
        <a:srgbClr val="824DC3"/>
      </a:accent3>
      <a:accent4>
        <a:srgbClr val="4743B5"/>
      </a:accent4>
      <a:accent5>
        <a:srgbClr val="4D7AC3"/>
      </a:accent5>
      <a:accent6>
        <a:srgbClr val="3B9AB1"/>
      </a:accent6>
      <a:hlink>
        <a:srgbClr val="3F5BB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1810</TotalTime>
  <Words>678</Words>
  <Application>Microsoft Office PowerPoint</Application>
  <PresentationFormat>Widescreen</PresentationFormat>
  <Paragraphs>44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Avenir Next LT Pro</vt:lpstr>
      <vt:lpstr>AvenirNext LT Pro Medium</vt:lpstr>
      <vt:lpstr>Helvetica Neue</vt:lpstr>
      <vt:lpstr>Sabon Next LT</vt:lpstr>
      <vt:lpstr>DappledVTI</vt:lpstr>
      <vt:lpstr>Uber Case Study  Internal Audit Analytics Exercise: 2020 strategy for Riyadh Market</vt:lpstr>
      <vt:lpstr>Cancellation Analysis</vt:lpstr>
      <vt:lpstr>Surge Analysis</vt:lpstr>
      <vt:lpstr>Demand-Supply Disparity Analysis</vt:lpstr>
      <vt:lpstr>Secondary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Case Study  Internal Audit Analytics Exercise: 2020 strategy for Riyadh Market</dc:title>
  <dc:creator>Sindhu Raghavendra</dc:creator>
  <cp:lastModifiedBy>Sindhu Raghavendra</cp:lastModifiedBy>
  <cp:revision>15</cp:revision>
  <dcterms:created xsi:type="dcterms:W3CDTF">2021-10-17T20:53:26Z</dcterms:created>
  <dcterms:modified xsi:type="dcterms:W3CDTF">2021-10-19T04:43:44Z</dcterms:modified>
</cp:coreProperties>
</file>