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74291-A723-29BA-458E-F4E8E30B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49F42A-AE1F-6227-B367-9CAE5F34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CH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16907-C81F-6A4A-3AFA-3CA77576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94F95-0960-C111-8519-DAA886FE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68C22-7998-6F55-F31F-E66511C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3106-881F-7AA0-FD2B-8DF3EB19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9EDFAD-01E8-AC50-75A8-F003B9CF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EE318-9EFE-4BCF-2B2D-70800FD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DBBEF-79E6-5B2E-44FF-9586D27C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E6101-3559-DAF5-1CA5-57E66064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0A5DAD-EB53-309B-1CA3-29B7D26C2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8BAA6E-D803-98E8-E0C2-E4848DF96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3E4B1-4498-509F-8BC7-330743B2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5EA09-4181-4DFE-FCDA-A9D1A46F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00004-0447-761B-D121-C82D914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CB6-403D-C483-B08A-E9191A7A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351AC-A9B7-E949-12ED-4E16DE57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3BD520-E65E-FE18-9B00-ACB7D950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C4BD2-EFE1-C69B-80C6-A2BDFD87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46FF5-35B5-1B13-4E93-39C9D0AD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1632C-3149-7079-5575-8C28EF18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C15BD-A793-99D5-1223-71CAB100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964AC9-56A9-C4A2-8A70-F9CC363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B3460-16FE-48C3-3ACB-C093DF56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9FCCD-5707-F4D7-2C28-E371A63B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F21A4-45E4-179A-9CE7-4A63A71C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E009B-C644-E2B5-2D27-2F1FCA829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BE051B-0B5B-FB04-E272-0F1D991F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B656A-4718-738B-BDBB-3D992E53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CCB0C-23BF-C992-3D09-87E12569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77D15-2139-EE0F-AABE-5D398EC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38EB1-74BC-1F2D-F5F3-191FCC5F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E731F-8A7A-AC53-FD45-914980F8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F26FC1-DD6F-44F5-8240-4212BEA1F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C6864C-4C97-3AC6-CB0A-051F4925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B6D9B8-D6EA-14F7-8ABF-CA4AC5D75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2FADD-BF37-5CFF-0A46-DF7DFB55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2DE829-82E7-B1F9-1C41-ABD3CB21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59FF4-2083-C91A-9DF3-9F310C1B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C93D-12C3-7047-8D8F-1B4D1BF4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BB083C-2F1E-759D-64BF-F604C2A4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04B965-C831-3E05-96DD-4024E44C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17605B-52F7-EFC5-2C62-757CD06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080876-9853-E12D-19D3-635DD2DC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A61296-2FB2-765A-82CF-5A6D6B93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21E3A-717F-A733-D52A-31D8980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0CF78-4B30-DB27-9ED5-9ED6987C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BD386-5CD6-0BF4-D23A-19C19610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63999-5367-8BBA-87A0-003FA173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EFCAC5-A906-37CE-E9E8-AFD0A486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80E421-330A-E1AA-07E2-9F41EA7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9E19CC-A834-C9B1-D777-6301263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79D21-4DDC-6AEF-94EB-48DB36C2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753B30-B5A1-C6AF-B832-858C79DD4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CH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D77696-A742-94BD-EBA8-C8656DE0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BD2832-9E6E-4A15-8514-743DB62F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D7799A-0510-2EC4-95B5-6FA4F06F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1A893-934C-7CCC-07FA-C136D18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C05B7-66EA-5293-FC43-FCEEB712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CH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09F8F9-214B-CB9B-CA83-83B62EE5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CH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CA77C-E5C5-1026-7EB1-29F75BD51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F4ED15-4A0A-3E6B-0875-08092B9BE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7C511-F6CD-9268-6E45-4C290BB86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source=web&amp;rct=j&amp;opi=89978449&amp;url=https://proproprogs.ru/ml/ml-optimizatory-gradientnyh-algoritmov-rmsprop-adadelta-adam-nadam&amp;ved=2ahUKEwiE1Z3bpPWJAxX-AxAIHX6RN-8QFnoECA0QAQ&amp;usg=AOvVaw1rZxQgwcOP1SRlg1LTfub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file:////var/folders/mb/02swjd253sn8zgydp4vrsdyc0000gn/T/com.microsoft.Word/WebArchiveCopyPasteTempFiles/image026.png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02A56-3E7E-2397-F48C-1A926F6B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152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6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градиентного спуска 1 порядка</a:t>
            </a:r>
            <a:br>
              <a:rPr lang="ru-RU" sz="6100" dirty="0">
                <a:effectLst/>
                <a:latin typeface="Helvetica Neue" panose="02000503000000020004" pitchFamily="2" charset="0"/>
              </a:rPr>
            </a:br>
            <a:endParaRPr lang="ru-CH" sz="61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7C158-49CE-ED37-2742-FCC884C2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154" y="4492181"/>
            <a:ext cx="8496559" cy="1326226"/>
          </a:xfrm>
        </p:spPr>
        <p:txBody>
          <a:bodyPr anchor="ctr">
            <a:noAutofit/>
          </a:bodyPr>
          <a:lstStyle/>
          <a:p>
            <a:r>
              <a:rPr lang="ru-CH" dirty="0"/>
              <a:t>Студенты:</a:t>
            </a:r>
            <a:r>
              <a:rPr lang="en-US" dirty="0"/>
              <a:t> </a:t>
            </a:r>
            <a:r>
              <a:rPr lang="ru-RU" dirty="0" err="1"/>
              <a:t>Дубовицкий</a:t>
            </a:r>
            <a:r>
              <a:rPr lang="ru-RU" dirty="0"/>
              <a:t> Владислав </a:t>
            </a:r>
          </a:p>
          <a:p>
            <a:r>
              <a:rPr lang="en-US" dirty="0"/>
              <a:t>            </a:t>
            </a:r>
            <a:r>
              <a:rPr lang="ru-RU" dirty="0" err="1"/>
              <a:t>Ироносов</a:t>
            </a:r>
            <a:r>
              <a:rPr lang="ru-RU" dirty="0"/>
              <a:t> Артемий</a:t>
            </a:r>
            <a:endParaRPr lang="en-US" dirty="0"/>
          </a:p>
          <a:p>
            <a:r>
              <a:rPr lang="ru-RU" dirty="0"/>
              <a:t>Группа:</a:t>
            </a:r>
            <a:r>
              <a:rPr lang="en-US" dirty="0"/>
              <a:t> 5030102/10401</a:t>
            </a:r>
          </a:p>
        </p:txBody>
      </p:sp>
    </p:spTree>
    <p:extLst>
      <p:ext uri="{BB962C8B-B14F-4D97-AF65-F5344CB8AC3E}">
        <p14:creationId xmlns:p14="http://schemas.microsoft.com/office/powerpoint/2010/main" val="365234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6CFBA-99A4-6945-045B-7CAC483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CH" dirty="0"/>
              <a:t>Источники информации: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39B54-817C-B774-2188-B92C741E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1.https://</a:t>
            </a:r>
            <a:r>
              <a:rPr lang="en-US" sz="1600" dirty="0" err="1"/>
              <a:t>www.google.com</a:t>
            </a:r>
            <a:r>
              <a:rPr lang="en-US" sz="1600" dirty="0"/>
              <a:t>/</a:t>
            </a:r>
            <a:r>
              <a:rPr lang="en-US" sz="1600" dirty="0" err="1"/>
              <a:t>url?sa</a:t>
            </a:r>
            <a:r>
              <a:rPr lang="en-US" sz="1600" dirty="0"/>
              <a:t>=</a:t>
            </a:r>
            <a:r>
              <a:rPr lang="en-US" sz="1600" dirty="0" err="1"/>
              <a:t>t&amp;source</a:t>
            </a:r>
            <a:r>
              <a:rPr lang="en-US" sz="1600" dirty="0"/>
              <a:t>=</a:t>
            </a:r>
            <a:r>
              <a:rPr lang="en-US" sz="1600" dirty="0" err="1"/>
              <a:t>web&amp;rct</a:t>
            </a:r>
            <a:r>
              <a:rPr lang="en-US" sz="1600" dirty="0"/>
              <a:t>=</a:t>
            </a:r>
            <a:r>
              <a:rPr lang="en-US" sz="1600" dirty="0" err="1"/>
              <a:t>j&amp;opi</a:t>
            </a:r>
            <a:r>
              <a:rPr lang="en-US" sz="1600" dirty="0"/>
              <a:t>=89978449&amp;url=https://</a:t>
            </a:r>
            <a:r>
              <a:rPr lang="en-US" sz="1600" dirty="0" err="1"/>
              <a:t>arxiv.org</a:t>
            </a:r>
            <a:r>
              <a:rPr lang="en-US" sz="1600" dirty="0"/>
              <a:t>/html/2312.07465v3&amp;ved=2ahUKEwiFv6uopPWJAxUiJxAIHSjLAGYQFnoECDAQAQ&amp;usg=AOvVaw1z1eTPm8xdHTZIBoV4YxCM.</a:t>
            </a:r>
          </a:p>
          <a:p>
            <a:r>
              <a:rPr lang="en-US" sz="1600" dirty="0"/>
              <a:t>2.https://</a:t>
            </a:r>
            <a:r>
              <a:rPr lang="en-US" sz="1600" dirty="0" err="1"/>
              <a:t>www.google.com</a:t>
            </a:r>
            <a:r>
              <a:rPr lang="en-US" sz="1600" dirty="0"/>
              <a:t>/</a:t>
            </a:r>
            <a:r>
              <a:rPr lang="en-US" sz="1600" dirty="0" err="1"/>
              <a:t>url?sa</a:t>
            </a:r>
            <a:r>
              <a:rPr lang="en-US" sz="1600" dirty="0"/>
              <a:t>=</a:t>
            </a:r>
            <a:r>
              <a:rPr lang="en-US" sz="1600" dirty="0" err="1"/>
              <a:t>t&amp;source</a:t>
            </a:r>
            <a:r>
              <a:rPr lang="en-US" sz="1600" dirty="0"/>
              <a:t>=</a:t>
            </a:r>
            <a:r>
              <a:rPr lang="en-US" sz="1600" dirty="0" err="1"/>
              <a:t>web&amp;rct</a:t>
            </a:r>
            <a:r>
              <a:rPr lang="en-US" sz="1600" dirty="0"/>
              <a:t>=</a:t>
            </a:r>
            <a:r>
              <a:rPr lang="en-US" sz="1600" dirty="0" err="1"/>
              <a:t>j&amp;opi</a:t>
            </a:r>
            <a:r>
              <a:rPr lang="en-US" sz="1600" dirty="0"/>
              <a:t>=89978449&amp;url=http://</a:t>
            </a:r>
            <a:r>
              <a:rPr lang="en-US" sz="1600" dirty="0" err="1"/>
              <a:t>mech.math.msu.su</a:t>
            </a:r>
            <a:r>
              <a:rPr lang="en-US" sz="1600" dirty="0"/>
              <a:t>/~</a:t>
            </a:r>
            <a:r>
              <a:rPr lang="en-US" sz="1600" dirty="0" err="1"/>
              <a:t>vvb</a:t>
            </a:r>
            <a:r>
              <a:rPr lang="en-US" sz="1600" dirty="0"/>
              <a:t>/</a:t>
            </a:r>
            <a:r>
              <a:rPr lang="en-US" sz="1600" dirty="0" err="1"/>
              <a:t>MasterAI</a:t>
            </a:r>
            <a:r>
              <a:rPr lang="en-US" sz="1600" dirty="0"/>
              <a:t>/</a:t>
            </a:r>
            <a:r>
              <a:rPr lang="en-US" sz="1600" dirty="0" err="1"/>
              <a:t>GradientDescent.html&amp;ved</a:t>
            </a:r>
            <a:r>
              <a:rPr lang="en-US" sz="1600" dirty="0"/>
              <a:t>=2ahUKEwip59K_pPWJAxWtSFUIHUGyDU4QFnoECBkQAQ&amp;usg=AOvVaw22iPFG_7iBJt3qAI2j292d</a:t>
            </a:r>
          </a:p>
          <a:p>
            <a:r>
              <a:rPr lang="en-US" sz="1600" dirty="0"/>
              <a:t>3</a:t>
            </a:r>
            <a:r>
              <a:rPr lang="ru-RU" sz="1600" dirty="0"/>
              <a:t>.</a:t>
            </a:r>
            <a:r>
              <a:rPr lang="en-US" sz="1600" dirty="0"/>
              <a:t>https://</a:t>
            </a:r>
            <a:r>
              <a:rPr lang="en-US" sz="1600" dirty="0" err="1"/>
              <a:t>www.google.com</a:t>
            </a:r>
            <a:r>
              <a:rPr lang="en-US" sz="1600" dirty="0"/>
              <a:t>/</a:t>
            </a:r>
            <a:r>
              <a:rPr lang="en-US" sz="1600" dirty="0" err="1"/>
              <a:t>url?sa</a:t>
            </a:r>
            <a:r>
              <a:rPr lang="en-US" sz="1600" dirty="0"/>
              <a:t>=</a:t>
            </a:r>
            <a:r>
              <a:rPr lang="en-US" sz="1600" dirty="0" err="1"/>
              <a:t>t&amp;source</a:t>
            </a:r>
            <a:r>
              <a:rPr lang="en-US" sz="1600" dirty="0"/>
              <a:t>=</a:t>
            </a:r>
            <a:r>
              <a:rPr lang="en-US" sz="1600" dirty="0" err="1"/>
              <a:t>web&amp;rct</a:t>
            </a:r>
            <a:r>
              <a:rPr lang="en-US" sz="1600" dirty="0"/>
              <a:t>=</a:t>
            </a:r>
            <a:r>
              <a:rPr lang="en-US" sz="1600" dirty="0" err="1"/>
              <a:t>j&amp;opi</a:t>
            </a:r>
            <a:r>
              <a:rPr lang="en-US" sz="1600" dirty="0"/>
              <a:t>=89978449&amp;url=https://</a:t>
            </a:r>
            <a:r>
              <a:rPr lang="en-US" sz="1600" dirty="0" err="1"/>
              <a:t>education.yandex.ru</a:t>
            </a:r>
            <a:r>
              <a:rPr lang="en-US" sz="1600" dirty="0"/>
              <a:t>/handbook/ml/article/</a:t>
            </a:r>
            <a:r>
              <a:rPr lang="en-US" sz="1600" dirty="0" err="1"/>
              <a:t>metody-optimizacii-v-deep-learning&amp;ved</a:t>
            </a:r>
            <a:r>
              <a:rPr lang="en-US" sz="1600" dirty="0"/>
              <a:t>=2ahUKEwjlgP_LpPWJAxUFEBAIHQliOvEQFnoECAwQAQ&amp;usg=AOvVaw0woTRbMyE6tn-OekCtgAaa</a:t>
            </a:r>
          </a:p>
          <a:p>
            <a:r>
              <a:rPr lang="en-US" sz="1600" dirty="0"/>
              <a:t>4. </a:t>
            </a:r>
            <a:r>
              <a:rPr lang="en-US" sz="1600" dirty="0">
                <a:hlinkClick r:id="rId2"/>
              </a:rPr>
              <a:t>https://www.google.com/url?sa=t&amp;source=web&amp;rct=j&amp;opi=89978449&amp;url=https://proproprogs.ru/ml/ml-optimizatory-gradientnyh-algoritmov-rmsprop-adadelta-adam-nadam&amp;ved=2ahUKEwiE1Z3bpPWJAxX-AxAIHX6RN-8QFnoECA0QAQ&amp;usg=AOvVaw1rZxQgwcOP1SRlg1LTfuby</a:t>
            </a:r>
            <a:endParaRPr lang="en-US" sz="1600" dirty="0"/>
          </a:p>
          <a:p>
            <a:pPr marL="0" indent="0">
              <a:buNone/>
            </a:pPr>
            <a:endParaRPr lang="ru-CH" sz="1600" dirty="0"/>
          </a:p>
        </p:txBody>
      </p:sp>
    </p:spTree>
    <p:extLst>
      <p:ext uri="{BB962C8B-B14F-4D97-AF65-F5344CB8AC3E}">
        <p14:creationId xmlns:p14="http://schemas.microsoft.com/office/powerpoint/2010/main" val="23362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70DBA-C85A-476F-1E3E-28736AD2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градиентного спуска</a:t>
            </a:r>
            <a:endParaRPr lang="ru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904E0-5D11-869C-F57E-E9C8CD09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700" dirty="0" err="1">
                <a:effectLst/>
                <a:latin typeface="Times New Roman" panose="02020603050405020304" pitchFamily="18" charset="0"/>
              </a:rPr>
              <a:t>Градиентныи</a:t>
            </a:r>
            <a:r>
              <a:rPr lang="ru-RU" sz="1700" dirty="0">
                <a:effectLst/>
                <a:latin typeface="Times New Roman" panose="02020603050405020304" pitchFamily="18" charset="0"/>
              </a:rPr>
              <a:t>̆ спуск — метод первого порядка для нахождения локального экстремума</a:t>
            </a:r>
            <a:r>
              <a:rPr lang="en-US" sz="1700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</a:rPr>
              <a:t>(минимума или максимума) функции с помощью движения вдоль градиента.</a:t>
            </a:r>
          </a:p>
          <a:p>
            <a:pPr marL="0" indent="0">
              <a:buNone/>
            </a:pPr>
            <a:endParaRPr lang="ru-CH" sz="1700" dirty="0"/>
          </a:p>
        </p:txBody>
      </p:sp>
      <p:pic>
        <p:nvPicPr>
          <p:cNvPr id="5" name="Рисунок 4" descr="Изображение выглядит как текст, Шрифт, снимок экрана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4FD2EB3F-8632-A9B0-6441-6108E767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34463"/>
            <a:ext cx="6922008" cy="4689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A83FD-1085-0B49-926A-16466E874B2D}"/>
              </a:ext>
            </a:extLst>
          </p:cNvPr>
          <p:cNvSpPr txBox="1"/>
          <p:nvPr/>
        </p:nvSpPr>
        <p:spPr>
          <a:xfrm>
            <a:off x="4901184" y="528638"/>
            <a:ext cx="180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Алгоритм:</a:t>
            </a:r>
            <a:endParaRPr lang="ru-CH" dirty="0"/>
          </a:p>
        </p:txBody>
      </p:sp>
    </p:spTree>
    <p:extLst>
      <p:ext uri="{BB962C8B-B14F-4D97-AF65-F5344CB8AC3E}">
        <p14:creationId xmlns:p14="http://schemas.microsoft.com/office/powerpoint/2010/main" val="335999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FF01E-45BA-CF10-4DE0-F26B68D7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градиентного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спуска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3D87E-7144-F98A-DAEC-03C241616280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1.Стохастический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спуск</a:t>
            </a:r>
            <a:endParaRPr lang="en-US" sz="24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9695BE2-57D1-537C-F3EC-BF09B8F1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2783680"/>
            <a:ext cx="6662737" cy="3088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Алгоритм</a:t>
            </a:r>
            <a:r>
              <a:rPr lang="ru-RU" sz="1800" dirty="0"/>
              <a:t>:</a:t>
            </a:r>
            <a:endParaRPr lang="ru-CH" sz="1800" dirty="0"/>
          </a:p>
        </p:txBody>
      </p:sp>
      <p:pic>
        <p:nvPicPr>
          <p:cNvPr id="12" name="Объект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087174C-99E1-285B-6BED-2AE20A63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3476511"/>
            <a:ext cx="8481286" cy="23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F79FB-D2A9-2CCC-C143-F1F316F9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1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4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Поляка</a:t>
            </a:r>
            <a:br>
              <a:rPr lang="en-US" sz="4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79DEDD5-6F37-0FBF-2E71-26F7B874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75" y="2224882"/>
            <a:ext cx="11264451" cy="68005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5267BD-BC46-CF2B-B82A-5CD3BDFB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00" y="3155950"/>
            <a:ext cx="7996800" cy="8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0646E-14E5-5FAB-6D4C-092F6298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5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5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56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</a:t>
            </a:r>
            <a:r>
              <a:rPr lang="en-US" sz="5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Нестерова</a:t>
            </a:r>
            <a:r>
              <a:rPr lang="en-US" sz="5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Шриф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377BC1A-1817-8CE5-A365-850D24A5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351128"/>
            <a:ext cx="7214616" cy="2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B6D84-A382-13EF-72C0-61CC02BD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6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sz="6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Шрифт, белый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87EECF-7B38-444F-4445-4A275E122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74" y="2651760"/>
            <a:ext cx="8666913" cy="27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1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38431-B546-340C-BE29-410AF599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66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r>
              <a:rPr lang="en-US" sz="6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Шрифт, текст, белый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E2A363-613A-6C91-1B69-7A5E7411C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172730"/>
            <a:ext cx="5775960" cy="125627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Шрифт, рукописный текст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C3AABC-0785-3D03-B88C-C8D00606D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92" y="2172730"/>
            <a:ext cx="3422333" cy="1767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1D2AC-829E-3942-27FA-E7560586547B}"/>
              </a:ext>
            </a:extLst>
          </p:cNvPr>
          <p:cNvSpPr txBox="1"/>
          <p:nvPr/>
        </p:nvSpPr>
        <p:spPr>
          <a:xfrm>
            <a:off x="2214563" y="4110394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экспоненциальное среднее нормированных квадратов градиентов. </a:t>
            </a:r>
            <a:endParaRPr lang="ru-CH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E5EE07F-7310-82EA-D432-AAE6FF9C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4110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CH"/>
          </a:p>
        </p:txBody>
      </p:sp>
      <p:pic>
        <p:nvPicPr>
          <p:cNvPr id="1034" name="Рисунок 20">
            <a:extLst>
              <a:ext uri="{FF2B5EF4-FFF2-40B4-BE49-F238E27FC236}">
                <a16:creationId xmlns:a16="http://schemas.microsoft.com/office/drawing/2014/main" id="{EF793E6C-9AA2-2EB2-21DE-C8120813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2" y="4110394"/>
            <a:ext cx="33045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 descr="Изображение выглядит как Шрифт, текст, 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FBFBC866-5147-48BF-2E7D-C30C054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79" y="4821527"/>
            <a:ext cx="3249613" cy="10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1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7469A-09BA-3B62-B22E-A39AA848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CH" sz="5400" dirty="0"/>
              <a:t>6)</a:t>
            </a:r>
            <a:r>
              <a:rPr lang="ru-RU" sz="5400" dirty="0"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 </a:t>
            </a: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ru-CH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CH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рукописный текст, Шриф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952742D-AE48-A2F9-B61A-35F52E985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" y="2847773"/>
            <a:ext cx="6108192" cy="2215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5456F64B-F7F4-58EB-B80B-D6F038E6E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1641" y="2372868"/>
                <a:ext cx="5551549" cy="3781044"/>
              </a:xfrm>
            </p:spPr>
            <p:txBody>
              <a:bodyPr>
                <a:normAutofit/>
              </a:bodyPr>
              <a:lstStyle/>
              <a:p>
                <a:r>
                  <a:rPr lang="ru-CH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Здесь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t+1 –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</a:t>
                </a: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омер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итерации</a:t>
                </a: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:r>
                  <a:rPr lang="ru-CH" sz="1600" dirty="0"/>
                  <a:t>нормированные векторы </a:t>
                </a:r>
                <a:r>
                  <a:rPr lang="ru-CH" sz="1600" dirty="0">
                    <a:effectLst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G </a:t>
                </a:r>
                <a:endPara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ru-CH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нормировка увеличивает </a:t>
                </a:r>
                <a:r>
                  <a:rPr lang="ru-CH" sz="1600" dirty="0">
                    <a:effectLst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G </a:t>
                </a:r>
                <a:r>
                  <a:rPr lang="ru-R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CH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первых итерациях – для ускорения сходимости алгоритма</a:t>
                </a:r>
                <a:r>
                  <a:rPr lang="ru-CH" sz="1600" dirty="0">
                    <a:effectLst/>
                  </a:rPr>
                  <a:t> </a:t>
                </a:r>
                <a:endPara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5456F64B-F7F4-58EB-B80B-D6F038E6E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1641" y="2372868"/>
                <a:ext cx="5551549" cy="3781044"/>
              </a:xfrm>
              <a:blipFill>
                <a:blip r:embed="rId3"/>
                <a:stretch>
                  <a:fillRect l="-685" t="-1338"/>
                </a:stretch>
              </a:blipFill>
            </p:spPr>
            <p:txBody>
              <a:bodyPr/>
              <a:lstStyle/>
              <a:p>
                <a:r>
                  <a:rPr lang="ru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24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DB532-C83F-8EC1-EC2B-DEAD944A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Nadam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рукописный текст, Шрифт, бел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0385FC6-D9F7-A6BD-F65B-A3DE7326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4" y="2436814"/>
            <a:ext cx="8672512" cy="16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0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326</Words>
  <Application>Microsoft Macintosh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 Neue</vt:lpstr>
      <vt:lpstr>Times New Roman</vt:lpstr>
      <vt:lpstr>Тема Office</vt:lpstr>
      <vt:lpstr>Метод градиентного спуска 1 порядка </vt:lpstr>
      <vt:lpstr>Метод градиентного спуска</vt:lpstr>
      <vt:lpstr>Виды градиентного спуска:</vt:lpstr>
      <vt:lpstr>2) Метод Поляка </vt:lpstr>
      <vt:lpstr>3) Метод Нестерова </vt:lpstr>
      <vt:lpstr>4) RMSProp </vt:lpstr>
      <vt:lpstr>5) AdaDelta </vt:lpstr>
      <vt:lpstr>6) Adam </vt:lpstr>
      <vt:lpstr>7)Nadam </vt:lpstr>
      <vt:lpstr>Источники информации: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градиентного спуска 1 порядка </dc:title>
  <dc:creator>Дубовицкий Владислав Александрович</dc:creator>
  <cp:lastModifiedBy>Дубовицкий Владислав Александрович</cp:lastModifiedBy>
  <cp:revision>3</cp:revision>
  <dcterms:created xsi:type="dcterms:W3CDTF">2024-11-17T14:43:03Z</dcterms:created>
  <dcterms:modified xsi:type="dcterms:W3CDTF">2024-11-24T15:31:15Z</dcterms:modified>
</cp:coreProperties>
</file>