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1" r:id="rId9"/>
    <p:sldId id="267" r:id="rId10"/>
    <p:sldId id="266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7076D-4315-494E-9B77-D7178564651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ECF16-8B16-4C07-85C0-D6A8EAF07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51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7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15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6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1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0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99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4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1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3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ICNWC2024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854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ICNWC2024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A727-F891-4390-BC2A-90BD3F724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17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1236617"/>
            <a:ext cx="9144000" cy="270426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INTELLIGENT REACTIVE ENERGY  MANAGEMENT FOR INDUSTRIAL AND POWER GRID  EFFICIENCY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8" y="41350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SIKKANTHAR MYDEEN.R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ELECTRICAL &amp; ELECTRONICS ENGINEERING COLLEGE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P.S.R.ENGINEERING COLLEGE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1715"/>
          <a:stretch/>
        </p:blipFill>
        <p:spPr>
          <a:xfrm>
            <a:off x="5171873" y="0"/>
            <a:ext cx="1480225" cy="5945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36" t="22948" r="3929" b="21733"/>
          <a:stretch/>
        </p:blipFill>
        <p:spPr>
          <a:xfrm>
            <a:off x="87549" y="0"/>
            <a:ext cx="1751031" cy="594567"/>
          </a:xfrm>
          <a:prstGeom prst="rect">
            <a:avLst/>
          </a:prstGeom>
        </p:spPr>
      </p:pic>
      <p:pic>
        <p:nvPicPr>
          <p:cNvPr id="7" name="Picture 12" descr="https://media-maa2-1.cdn.whatsapp.net/v/t61.24694-24/155182372_317760386474776_1675227574618965886_n.jpg?ccb=11-4&amp;oh=01_ASBt-UveJFZl2EIESGwJ359b6o2UzOBauyNFSMa_LSXdKA&amp;oe=66102531&amp;_nc_sid=e6ed6c&amp;_nc_cat=10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16" t="58000" r="36083" b="10000"/>
          <a:stretch/>
        </p:blipFill>
        <p:spPr bwMode="auto">
          <a:xfrm>
            <a:off x="0" y="5984966"/>
            <a:ext cx="873035" cy="87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s://media-maa2-1.cdn.whatsapp.net/v/t61.24694-24/184694256_546199466631067_4767751483316914623_n.jpg?ccb=11-4&amp;oh=01_ASDgbtWov9QaJ26Lj-Otpv12Vy_D5n7R6TqOA1ODE9ztyA&amp;oe=661026BC&amp;_nc_sid=e6ed6c&amp;_nc_cat=110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16744" r="30052" b="29506"/>
          <a:stretch/>
        </p:blipFill>
        <p:spPr bwMode="auto">
          <a:xfrm>
            <a:off x="11349318" y="6036625"/>
            <a:ext cx="842682" cy="769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-1" r="68667" b="6881"/>
          <a:stretch/>
        </p:blipFill>
        <p:spPr>
          <a:xfrm>
            <a:off x="11349318" y="0"/>
            <a:ext cx="842682" cy="78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3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99E9AA-1BC3-DF5A-8D5C-53920CB43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5" y="1105785"/>
            <a:ext cx="11544018" cy="528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596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C4BC2C-76C1-48C6-792F-671F08A39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655632"/>
              </p:ext>
            </p:extLst>
          </p:nvPr>
        </p:nvGraphicFramePr>
        <p:xfrm>
          <a:off x="311284" y="1679944"/>
          <a:ext cx="11653734" cy="3129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9648">
                  <a:extLst>
                    <a:ext uri="{9D8B030D-6E8A-4147-A177-3AD203B41FA5}">
                      <a16:colId xmlns:a16="http://schemas.microsoft.com/office/drawing/2014/main" val="2269357364"/>
                    </a:ext>
                  </a:extLst>
                </a:gridCol>
                <a:gridCol w="2164265">
                  <a:extLst>
                    <a:ext uri="{9D8B030D-6E8A-4147-A177-3AD203B41FA5}">
                      <a16:colId xmlns:a16="http://schemas.microsoft.com/office/drawing/2014/main" val="1537819973"/>
                    </a:ext>
                  </a:extLst>
                </a:gridCol>
                <a:gridCol w="2913433">
                  <a:extLst>
                    <a:ext uri="{9D8B030D-6E8A-4147-A177-3AD203B41FA5}">
                      <a16:colId xmlns:a16="http://schemas.microsoft.com/office/drawing/2014/main" val="4191943549"/>
                    </a:ext>
                  </a:extLst>
                </a:gridCol>
                <a:gridCol w="2580470">
                  <a:extLst>
                    <a:ext uri="{9D8B030D-6E8A-4147-A177-3AD203B41FA5}">
                      <a16:colId xmlns:a16="http://schemas.microsoft.com/office/drawing/2014/main" val="3464993855"/>
                    </a:ext>
                  </a:extLst>
                </a:gridCol>
                <a:gridCol w="900356">
                  <a:extLst>
                    <a:ext uri="{9D8B030D-6E8A-4147-A177-3AD203B41FA5}">
                      <a16:colId xmlns:a16="http://schemas.microsoft.com/office/drawing/2014/main" val="774491542"/>
                    </a:ext>
                  </a:extLst>
                </a:gridCol>
                <a:gridCol w="1002472">
                  <a:extLst>
                    <a:ext uri="{9D8B030D-6E8A-4147-A177-3AD203B41FA5}">
                      <a16:colId xmlns:a16="http://schemas.microsoft.com/office/drawing/2014/main" val="1898156455"/>
                    </a:ext>
                  </a:extLst>
                </a:gridCol>
                <a:gridCol w="1253090">
                  <a:extLst>
                    <a:ext uri="{9D8B030D-6E8A-4147-A177-3AD203B41FA5}">
                      <a16:colId xmlns:a16="http://schemas.microsoft.com/office/drawing/2014/main" val="892344920"/>
                    </a:ext>
                  </a:extLst>
                </a:gridCol>
              </a:tblGrid>
              <a:tr h="585809"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REACTIVE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FACTOR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CAPACITOR</a:t>
                      </a:r>
                    </a:p>
                    <a:p>
                      <a:pPr algn="ctr"/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CB1     CB2      CB3</a:t>
                      </a:r>
                      <a:endPara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904502"/>
                  </a:ext>
                </a:extLst>
              </a:tr>
              <a:tr h="47744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8846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463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538431"/>
                  </a:ext>
                </a:extLst>
              </a:tr>
              <a:tr h="4359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454402"/>
                  </a:ext>
                </a:extLst>
              </a:tr>
              <a:tr h="40403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13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230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enhancement in IREM systems promise to reactive power flow dynamically and peak efficiency with minimizing losses in power systems.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benefits of IREM within industrial facilities reduces energy consumption, equipment lifespan and productivity.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grid benefits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IREM with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voltage stability, reduced transmission losses, &amp; energy efficiency with reliability.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27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240169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>
            <a:normAutofit fontScale="85000" lnSpcReduction="1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Wang, T. Zhao, and A. Parisio, ‘‘Frequency regulation and congestion management by virtual storage plants,’’ Sustain. Energy, Grids Newt., Vol. 29, Mar. 2022, Art. no. 100586.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Qu, X. Zheng, X. Li, C. Lv, and T. Yu, ‘‘Stochastic robust Realtime power dispatch with wind uncertainty using difference-of-convexity optimization,’’ IEEE Trans. Power Syst., vol. 37, no. 6, pp. 4497–4511,Nov. 2022.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K. Prajapati and V. Mahajan, ‘‘Demand response based congestion management of power system with uncertain renewable resources,’’ Int.J. Ambient Energy, vol. 43, no. 1, pp. 103–116, Dec. 2022.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Agrawal, S. N. Pandey, L. Srivastava, P. Walde, S. Singh, B. Khan, and R. K. Saket, ‘‘Hybrid deep neural network-based generation rescheduling for congestion mitigation in spot power market,’’ IEEE Access, vol. 10,pp. 29267–29276, 2022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primary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is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APFC enhance the power factor of the electrical system.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power factor reduces stress on electrical equipment with maintaining voltage levels and ensuring system stability. 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utilizing power more effectively and reducing wasteful consumption of reactive power.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980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Intelligent management of reactive power in both industrial and power grid operations to presented by maintaining voltage level, system stability and reliability.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Inefficient management of reactive power, such as increased energy losses, decreased system reliability, and higher operational costs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83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X. Wang, T. Zhao, and A. Parisio's research on “Frequency regulation and congestion management by virtual storage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plants”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K. Qu, X. Zheng, X. Li, C. Lv, and T. Yu's work on “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Realtime power dispatch with wind uncertainty using difference-of-convexity optimization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V. K. Prajapati and V. Mahajan's study on “Demand response based congestion management of power system with uncertain renewable resources”</a:t>
            </a:r>
            <a:endParaRPr lang="en-IN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 Agrawal, S. N. Pandey, L. Srivastava, P. Walde, S. Singh, B. Khan, and R. K. Saket's research on “Hybrid deep neural network-based generation in power management </a:t>
            </a: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22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410511"/>
            <a:ext cx="11653736" cy="4805463"/>
          </a:xfrm>
        </p:spPr>
        <p:txBody>
          <a:bodyPr/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model of the industrial or power grid system within MATLAB/Simulink to major components such as power grid, capacitor load, APFC and other reactive power sources.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real-time monitoring and data acquisition functionalities with Design intelligent control algorithms manage reactive power flow in the system.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measure by waveform’s &amp; range’s in V rms, I rms, real power, reactive power &amp; power factor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69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F3131-1195-E2BF-E7DA-C0D870491ABF}"/>
              </a:ext>
            </a:extLst>
          </p:cNvPr>
          <p:cNvSpPr/>
          <p:nvPr/>
        </p:nvSpPr>
        <p:spPr>
          <a:xfrm>
            <a:off x="4572000" y="3239385"/>
            <a:ext cx="1295400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APFC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028A1A-DD37-012F-BCC0-640446255F8A}"/>
              </a:ext>
            </a:extLst>
          </p:cNvPr>
          <p:cNvSpPr/>
          <p:nvPr/>
        </p:nvSpPr>
        <p:spPr>
          <a:xfrm>
            <a:off x="1600201" y="4953000"/>
            <a:ext cx="220625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53E955-67D6-8DBF-52A5-02B9F40B4227}"/>
              </a:ext>
            </a:extLst>
          </p:cNvPr>
          <p:cNvSpPr/>
          <p:nvPr/>
        </p:nvSpPr>
        <p:spPr>
          <a:xfrm>
            <a:off x="1600201" y="1562099"/>
            <a:ext cx="2206254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PHASE SUPPLY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1F6AEA-9715-C330-DD34-03B861E36A28}"/>
              </a:ext>
            </a:extLst>
          </p:cNvPr>
          <p:cNvSpPr/>
          <p:nvPr/>
        </p:nvSpPr>
        <p:spPr>
          <a:xfrm>
            <a:off x="6422682" y="3239385"/>
            <a:ext cx="2626242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CAPACITOR BANK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BEE918-E34F-9AA7-4652-50D25F03C692}"/>
              </a:ext>
            </a:extLst>
          </p:cNvPr>
          <p:cNvSpPr/>
          <p:nvPr/>
        </p:nvSpPr>
        <p:spPr>
          <a:xfrm>
            <a:off x="4571999" y="4953000"/>
            <a:ext cx="4476925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 CONTROLLER UNIT (ARUINO_UNO)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2DC519-E8B0-E917-8136-C4F05C36B911}"/>
              </a:ext>
            </a:extLst>
          </p:cNvPr>
          <p:cNvSpPr/>
          <p:nvPr/>
        </p:nvSpPr>
        <p:spPr>
          <a:xfrm>
            <a:off x="9058940" y="1590278"/>
            <a:ext cx="2282456" cy="990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INDUCTIVE LOAD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2AC1AFD-A064-276C-69CD-2CC70D4DE083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3806455" y="2057399"/>
            <a:ext cx="5252485" cy="281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E1F332-6EBB-070C-1941-A95286DB2B35}"/>
              </a:ext>
            </a:extLst>
          </p:cNvPr>
          <p:cNvCxnSpPr>
            <a:endCxn id="18" idx="0"/>
          </p:cNvCxnSpPr>
          <p:nvPr/>
        </p:nvCxnSpPr>
        <p:spPr>
          <a:xfrm>
            <a:off x="5219700" y="2070591"/>
            <a:ext cx="0" cy="1168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896DB-AE35-C875-F899-51C17E6B75CC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7725787" y="2070591"/>
            <a:ext cx="10016" cy="11687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992078-C3D6-0157-7F52-DE27A52F207A}"/>
              </a:ext>
            </a:extLst>
          </p:cNvPr>
          <p:cNvCxnSpPr>
            <a:stCxn id="18" idx="2"/>
          </p:cNvCxnSpPr>
          <p:nvPr/>
        </p:nvCxnSpPr>
        <p:spPr>
          <a:xfrm>
            <a:off x="5219700" y="4229985"/>
            <a:ext cx="0" cy="72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804276-789F-83BA-4FF7-FE8D4804AE7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725787" y="4229985"/>
            <a:ext cx="10016" cy="7230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3FD41-5EA3-3CC8-E372-04EB702BEAE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3806457" y="5448300"/>
            <a:ext cx="765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955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285" y="1334311"/>
            <a:ext cx="11653736" cy="4805463"/>
          </a:xfrm>
        </p:spPr>
        <p:txBody>
          <a:bodyPr>
            <a:normAutofit fontScale="92500" lnSpcReduction="10000"/>
          </a:bodyPr>
          <a:lstStyle/>
          <a:p>
            <a:pPr marL="165735" marR="56515" algn="l">
              <a:spcBef>
                <a:spcPts val="300"/>
              </a:spcBef>
            </a:pPr>
            <a:r>
              <a:rPr lang="en-US" sz="3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APFC ALGORITHM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function[cb_1,cb_2,cb_3]=ARDUINO_UNO(PF_VALUE) </a:t>
            </a:r>
          </a:p>
          <a:p>
            <a:pPr marL="165735" marR="56515" algn="l">
              <a:spcBef>
                <a:spcPts val="300"/>
              </a:spcBef>
            </a:pPr>
            <a:r>
              <a:rPr lang="en-US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(PF_VALUE&lt;=0.60)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cb_1=1;cb_2=0; cb_3=0;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elseif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(PF_VALUE&lt;=0.75)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cb_1=0;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cb_2=1;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cb_3=0;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735" marR="56515" algn="l">
              <a:spcBef>
                <a:spcPts val="300"/>
              </a:spcBef>
            </a:pP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elseif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(PF_VALUE&lt;=0.85)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cb_1=0;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cb_2=0;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cb_3=1;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endParaRPr lang="en-US" spc="5" dirty="0">
              <a:solidFill>
                <a:srgbClr val="0D0D0D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5735" marR="56515" algn="l">
              <a:spcBef>
                <a:spcPts val="300"/>
              </a:spcBef>
            </a:pP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cb_1=0;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cb_2=0;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cb_3=0;</a:t>
            </a:r>
            <a:r>
              <a:rPr lang="en-US" sz="2400" spc="-22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165735" marR="56515" algn="l">
              <a:spcBef>
                <a:spcPts val="300"/>
              </a:spcBef>
            </a:pP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88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7EC82-D2C6-A437-99E3-1E6D8A5B5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95" t="1800" r="26918"/>
          <a:stretch/>
        </p:blipFill>
        <p:spPr>
          <a:xfrm>
            <a:off x="1991003" y="992221"/>
            <a:ext cx="8294299" cy="521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9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1285" y="188507"/>
            <a:ext cx="11653736" cy="8037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8898" y="6395260"/>
            <a:ext cx="1224064" cy="365125"/>
          </a:xfrm>
        </p:spPr>
        <p:txBody>
          <a:bodyPr/>
          <a:lstStyle/>
          <a:p>
            <a:pPr algn="ctr"/>
            <a:r>
              <a:rPr 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ICNWC2024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9085" y="6395259"/>
            <a:ext cx="2743200" cy="365125"/>
          </a:xfrm>
        </p:spPr>
        <p:txBody>
          <a:bodyPr/>
          <a:lstStyle/>
          <a:p>
            <a:fld id="{8B50A727-F891-4390-BC2A-90BD3F7242EC}" type="slidenum">
              <a:rPr lang="en-IN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128C2-D21B-4779-2373-D6C3709123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2" t="3456" r="2261" b="57345"/>
          <a:stretch/>
        </p:blipFill>
        <p:spPr>
          <a:xfrm>
            <a:off x="1576786" y="1691425"/>
            <a:ext cx="4095667" cy="34751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9287DC-9517-41A1-747F-3E3F7F24E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613" t="43760" b="3351"/>
          <a:stretch/>
        </p:blipFill>
        <p:spPr>
          <a:xfrm>
            <a:off x="6746736" y="1373190"/>
            <a:ext cx="4200360" cy="441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5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792</Words>
  <Application>Microsoft Office PowerPoint</Application>
  <PresentationFormat>Widescreen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INTELLIGENT REACTIVE ENERGY  MANAGEMENT FOR INDUSTRIAL AND POWER GRID  EFFICIENCY</vt:lpstr>
      <vt:lpstr>ABSTRACT</vt:lpstr>
      <vt:lpstr>INTRODUCTION</vt:lpstr>
      <vt:lpstr>LITERATURE SURVEY</vt:lpstr>
      <vt:lpstr>PROPOSED METHODOLOGY</vt:lpstr>
      <vt:lpstr>PROPOSED METHODOLOGY</vt:lpstr>
      <vt:lpstr>PROPOSED METHODOLOGY</vt:lpstr>
      <vt:lpstr>RESULTS AND DISCUSSION</vt:lpstr>
      <vt:lpstr>RESULTS AND DISCUSSION</vt:lpstr>
      <vt:lpstr>RESULTS AND DISCUSSION</vt:lpstr>
      <vt:lpstr>RESULTS AND DISCUSSION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Krishnaraj N 102693</dc:creator>
  <cp:lastModifiedBy>Electrical Trainee</cp:lastModifiedBy>
  <cp:revision>48</cp:revision>
  <dcterms:created xsi:type="dcterms:W3CDTF">2024-03-27T07:04:18Z</dcterms:created>
  <dcterms:modified xsi:type="dcterms:W3CDTF">2024-04-01T09:42:20Z</dcterms:modified>
</cp:coreProperties>
</file>