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sldIdLst>
    <p:sldId id="256" r:id="rId2"/>
    <p:sldId id="266" r:id="rId3"/>
    <p:sldId id="257" r:id="rId4"/>
    <p:sldId id="259" r:id="rId5"/>
    <p:sldId id="267" r:id="rId6"/>
    <p:sldId id="268" r:id="rId7"/>
    <p:sldId id="269" r:id="rId8"/>
    <p:sldId id="270" r:id="rId9"/>
    <p:sldId id="271" r:id="rId10"/>
    <p:sldId id="273" r:id="rId11"/>
    <p:sldId id="27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7" d="100"/>
          <a:sy n="77" d="100"/>
        </p:scale>
        <p:origin x="91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0C2B60-8036-4906-B2D4-28DFA694F627}" type="datetimeFigureOut">
              <a:rPr lang="en-IN" smtClean="0"/>
              <a:t>26-10-2021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FB3A3A-A1C2-44FA-BFCA-CBD8950836C9}" type="slidenum">
              <a:rPr lang="en-IN" smtClean="0"/>
              <a:t>‹#›</a:t>
            </a:fld>
            <a:endParaRPr lang="en-IN"/>
          </a:p>
        </p:txBody>
      </p:sp>
    </p:spTree>
    <p:extLst>
      <p:ext uri="{BB962C8B-B14F-4D97-AF65-F5344CB8AC3E}">
        <p14:creationId xmlns:p14="http://schemas.microsoft.com/office/powerpoint/2010/main" val="48444773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0C2B60-8036-4906-B2D4-28DFA694F627}" type="datetimeFigureOut">
              <a:rPr lang="en-IN" smtClean="0"/>
              <a:t>26-10-2021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FB3A3A-A1C2-44FA-BFCA-CBD8950836C9}" type="slidenum">
              <a:rPr lang="en-IN" smtClean="0"/>
              <a:t>‹#›</a:t>
            </a:fld>
            <a:endParaRPr lang="en-IN"/>
          </a:p>
        </p:txBody>
      </p:sp>
    </p:spTree>
    <p:extLst>
      <p:ext uri="{BB962C8B-B14F-4D97-AF65-F5344CB8AC3E}">
        <p14:creationId xmlns:p14="http://schemas.microsoft.com/office/powerpoint/2010/main" val="4223807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0C2B60-8036-4906-B2D4-28DFA694F627}" type="datetimeFigureOut">
              <a:rPr lang="en-IN" smtClean="0"/>
              <a:t>26-10-2021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FB3A3A-A1C2-44FA-BFCA-CBD8950836C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94338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0C2B60-8036-4906-B2D4-28DFA694F627}" type="datetimeFigureOut">
              <a:rPr lang="en-IN" smtClean="0"/>
              <a:t>26-10-2021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FB3A3A-A1C2-44FA-BFCA-CBD8950836C9}" type="slidenum">
              <a:rPr lang="en-IN" smtClean="0"/>
              <a:t>‹#›</a:t>
            </a:fld>
            <a:endParaRPr lang="en-IN"/>
          </a:p>
        </p:txBody>
      </p:sp>
    </p:spTree>
    <p:extLst>
      <p:ext uri="{BB962C8B-B14F-4D97-AF65-F5344CB8AC3E}">
        <p14:creationId xmlns:p14="http://schemas.microsoft.com/office/powerpoint/2010/main" val="27669366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0C2B60-8036-4906-B2D4-28DFA694F627}" type="datetimeFigureOut">
              <a:rPr lang="en-IN" smtClean="0"/>
              <a:t>26-10-2021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FB3A3A-A1C2-44FA-BFCA-CBD8950836C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432059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0C2B60-8036-4906-B2D4-28DFA694F627}" type="datetimeFigureOut">
              <a:rPr lang="en-IN" smtClean="0"/>
              <a:t>26-10-2021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FB3A3A-A1C2-44FA-BFCA-CBD8950836C9}" type="slidenum">
              <a:rPr lang="en-IN" smtClean="0"/>
              <a:t>‹#›</a:t>
            </a:fld>
            <a:endParaRPr lang="en-IN"/>
          </a:p>
        </p:txBody>
      </p:sp>
    </p:spTree>
    <p:extLst>
      <p:ext uri="{BB962C8B-B14F-4D97-AF65-F5344CB8AC3E}">
        <p14:creationId xmlns:p14="http://schemas.microsoft.com/office/powerpoint/2010/main" val="29875752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0C2B60-8036-4906-B2D4-28DFA694F627}" type="datetimeFigureOut">
              <a:rPr lang="en-IN" smtClean="0"/>
              <a:t>26-10-2021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FB3A3A-A1C2-44FA-BFCA-CBD8950836C9}" type="slidenum">
              <a:rPr lang="en-IN" smtClean="0"/>
              <a:t>‹#›</a:t>
            </a:fld>
            <a:endParaRPr lang="en-IN"/>
          </a:p>
        </p:txBody>
      </p:sp>
    </p:spTree>
    <p:extLst>
      <p:ext uri="{BB962C8B-B14F-4D97-AF65-F5344CB8AC3E}">
        <p14:creationId xmlns:p14="http://schemas.microsoft.com/office/powerpoint/2010/main" val="25811554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0C2B60-8036-4906-B2D4-28DFA694F627}" type="datetimeFigureOut">
              <a:rPr lang="en-IN" smtClean="0"/>
              <a:t>26-10-2021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FB3A3A-A1C2-44FA-BFCA-CBD8950836C9}" type="slidenum">
              <a:rPr lang="en-IN" smtClean="0"/>
              <a:t>‹#›</a:t>
            </a:fld>
            <a:endParaRPr lang="en-IN"/>
          </a:p>
        </p:txBody>
      </p:sp>
    </p:spTree>
    <p:extLst>
      <p:ext uri="{BB962C8B-B14F-4D97-AF65-F5344CB8AC3E}">
        <p14:creationId xmlns:p14="http://schemas.microsoft.com/office/powerpoint/2010/main" val="2002370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0C2B60-8036-4906-B2D4-28DFA694F627}" type="datetimeFigureOut">
              <a:rPr lang="en-IN" smtClean="0"/>
              <a:t>26-10-2021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FB3A3A-A1C2-44FA-BFCA-CBD8950836C9}" type="slidenum">
              <a:rPr lang="en-IN" smtClean="0"/>
              <a:t>‹#›</a:t>
            </a:fld>
            <a:endParaRPr lang="en-IN"/>
          </a:p>
        </p:txBody>
      </p:sp>
    </p:spTree>
    <p:extLst>
      <p:ext uri="{BB962C8B-B14F-4D97-AF65-F5344CB8AC3E}">
        <p14:creationId xmlns:p14="http://schemas.microsoft.com/office/powerpoint/2010/main" val="3522765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0C2B60-8036-4906-B2D4-28DFA694F627}" type="datetimeFigureOut">
              <a:rPr lang="en-IN" smtClean="0"/>
              <a:t>26-10-2021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FB3A3A-A1C2-44FA-BFCA-CBD8950836C9}" type="slidenum">
              <a:rPr lang="en-IN" smtClean="0"/>
              <a:t>‹#›</a:t>
            </a:fld>
            <a:endParaRPr lang="en-IN"/>
          </a:p>
        </p:txBody>
      </p:sp>
    </p:spTree>
    <p:extLst>
      <p:ext uri="{BB962C8B-B14F-4D97-AF65-F5344CB8AC3E}">
        <p14:creationId xmlns:p14="http://schemas.microsoft.com/office/powerpoint/2010/main" val="909607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0C2B60-8036-4906-B2D4-28DFA694F627}" type="datetimeFigureOut">
              <a:rPr lang="en-IN" smtClean="0"/>
              <a:t>26-10-2021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FB3A3A-A1C2-44FA-BFCA-CBD8950836C9}" type="slidenum">
              <a:rPr lang="en-IN" smtClean="0"/>
              <a:t>‹#›</a:t>
            </a:fld>
            <a:endParaRPr lang="en-IN"/>
          </a:p>
        </p:txBody>
      </p:sp>
    </p:spTree>
    <p:extLst>
      <p:ext uri="{BB962C8B-B14F-4D97-AF65-F5344CB8AC3E}">
        <p14:creationId xmlns:p14="http://schemas.microsoft.com/office/powerpoint/2010/main" val="1187606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0C2B60-8036-4906-B2D4-28DFA694F627}" type="datetimeFigureOut">
              <a:rPr lang="en-IN" smtClean="0"/>
              <a:t>26-10-2021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FB3A3A-A1C2-44FA-BFCA-CBD8950836C9}" type="slidenum">
              <a:rPr lang="en-IN" smtClean="0"/>
              <a:t>‹#›</a:t>
            </a:fld>
            <a:endParaRPr lang="en-IN"/>
          </a:p>
        </p:txBody>
      </p:sp>
    </p:spTree>
    <p:extLst>
      <p:ext uri="{BB962C8B-B14F-4D97-AF65-F5344CB8AC3E}">
        <p14:creationId xmlns:p14="http://schemas.microsoft.com/office/powerpoint/2010/main" val="1387813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0C2B60-8036-4906-B2D4-28DFA694F627}" type="datetimeFigureOut">
              <a:rPr lang="en-IN" smtClean="0"/>
              <a:t>26-10-2021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FB3A3A-A1C2-44FA-BFCA-CBD8950836C9}" type="slidenum">
              <a:rPr lang="en-IN" smtClean="0"/>
              <a:t>‹#›</a:t>
            </a:fld>
            <a:endParaRPr lang="en-IN"/>
          </a:p>
        </p:txBody>
      </p:sp>
    </p:spTree>
    <p:extLst>
      <p:ext uri="{BB962C8B-B14F-4D97-AF65-F5344CB8AC3E}">
        <p14:creationId xmlns:p14="http://schemas.microsoft.com/office/powerpoint/2010/main" val="1550396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0C2B60-8036-4906-B2D4-28DFA694F627}" type="datetimeFigureOut">
              <a:rPr lang="en-IN" smtClean="0"/>
              <a:t>26-10-2021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2FB3A3A-A1C2-44FA-BFCA-CBD8950836C9}" type="slidenum">
              <a:rPr lang="en-IN" smtClean="0"/>
              <a:t>‹#›</a:t>
            </a:fld>
            <a:endParaRPr lang="en-IN"/>
          </a:p>
        </p:txBody>
      </p:sp>
    </p:spTree>
    <p:extLst>
      <p:ext uri="{BB962C8B-B14F-4D97-AF65-F5344CB8AC3E}">
        <p14:creationId xmlns:p14="http://schemas.microsoft.com/office/powerpoint/2010/main" val="73741937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70C2B60-8036-4906-B2D4-28DFA694F627}" type="datetimeFigureOut">
              <a:rPr lang="en-IN" smtClean="0"/>
              <a:t>26-10-2021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FB3A3A-A1C2-44FA-BFCA-CBD8950836C9}" type="slidenum">
              <a:rPr lang="en-IN" smtClean="0"/>
              <a:t>‹#›</a:t>
            </a:fld>
            <a:endParaRPr lang="en-IN"/>
          </a:p>
        </p:txBody>
      </p:sp>
    </p:spTree>
    <p:extLst>
      <p:ext uri="{BB962C8B-B14F-4D97-AF65-F5344CB8AC3E}">
        <p14:creationId xmlns:p14="http://schemas.microsoft.com/office/powerpoint/2010/main" val="336106614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70C2B60-8036-4906-B2D4-28DFA694F627}" type="datetimeFigureOut">
              <a:rPr lang="en-IN" smtClean="0"/>
              <a:t>26-10-2021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FB3A3A-A1C2-44FA-BFCA-CBD8950836C9}" type="slidenum">
              <a:rPr lang="en-IN" smtClean="0"/>
              <a:t>‹#›</a:t>
            </a:fld>
            <a:endParaRPr lang="en-IN"/>
          </a:p>
        </p:txBody>
      </p:sp>
    </p:spTree>
    <p:extLst>
      <p:ext uri="{BB962C8B-B14F-4D97-AF65-F5344CB8AC3E}">
        <p14:creationId xmlns:p14="http://schemas.microsoft.com/office/powerpoint/2010/main" val="1005883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0C2B60-8036-4906-B2D4-28DFA694F627}" type="datetimeFigureOut">
              <a:rPr lang="en-IN" smtClean="0"/>
              <a:t>26-10-2021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32FB3A3A-A1C2-44FA-BFCA-CBD8950836C9}" type="slidenum">
              <a:rPr lang="en-IN" smtClean="0"/>
              <a:t>‹#›</a:t>
            </a:fld>
            <a:endParaRPr lang="en-IN"/>
          </a:p>
        </p:txBody>
      </p:sp>
    </p:spTree>
    <p:extLst>
      <p:ext uri="{BB962C8B-B14F-4D97-AF65-F5344CB8AC3E}">
        <p14:creationId xmlns:p14="http://schemas.microsoft.com/office/powerpoint/2010/main" val="1463132153"/>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620982" y="623888"/>
            <a:ext cx="9229725" cy="5772150"/>
          </a:xfrm>
          <a:prstGeom prst="rect">
            <a:avLst/>
          </a:prstGeom>
        </p:spPr>
      </p:pic>
      <p:sp>
        <p:nvSpPr>
          <p:cNvPr id="7" name="TextBox 6"/>
          <p:cNvSpPr txBox="1"/>
          <p:nvPr/>
        </p:nvSpPr>
        <p:spPr>
          <a:xfrm>
            <a:off x="5906999" y="946899"/>
            <a:ext cx="5023221" cy="1754326"/>
          </a:xfrm>
          <a:prstGeom prst="rect">
            <a:avLst/>
          </a:prstGeom>
          <a:noFill/>
          <a:ln>
            <a:noFill/>
          </a:ln>
        </p:spPr>
        <p:txBody>
          <a:bodyPr wrap="square" rtlCol="0">
            <a:spAutoFit/>
          </a:bodyPr>
          <a:lstStyle/>
          <a:p>
            <a:pPr algn="ctr"/>
            <a:r>
              <a:rPr lang="en-US" sz="5400" dirty="0">
                <a:solidFill>
                  <a:schemeClr val="accent1">
                    <a:lumMod val="60000"/>
                    <a:lumOff val="40000"/>
                  </a:schemeClr>
                </a:solidFill>
                <a:latin typeface="Arial Rounded MT Bold" panose="020F0704030504030204" pitchFamily="34" charset="0"/>
              </a:rPr>
              <a:t>Wine Quality </a:t>
            </a:r>
          </a:p>
          <a:p>
            <a:pPr algn="ctr"/>
            <a:r>
              <a:rPr lang="en-US" sz="5400" dirty="0">
                <a:solidFill>
                  <a:schemeClr val="accent1">
                    <a:lumMod val="60000"/>
                    <a:lumOff val="40000"/>
                  </a:schemeClr>
                </a:solidFill>
                <a:latin typeface="Arial Rounded MT Bold" panose="020F0704030504030204" pitchFamily="34" charset="0"/>
              </a:rPr>
              <a:t>Analysis</a:t>
            </a:r>
          </a:p>
        </p:txBody>
      </p:sp>
    </p:spTree>
    <p:extLst>
      <p:ext uri="{BB962C8B-B14F-4D97-AF65-F5344CB8AC3E}">
        <p14:creationId xmlns:p14="http://schemas.microsoft.com/office/powerpoint/2010/main" val="12053733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33123"/>
            <a:ext cx="10515600" cy="590839"/>
          </a:xfrm>
        </p:spPr>
        <p:txBody>
          <a:bodyPr>
            <a:normAutofit fontScale="90000"/>
          </a:bodyPr>
          <a:lstStyle/>
          <a:p>
            <a:pPr algn="ctr"/>
            <a:r>
              <a:rPr lang="en-US" b="1" dirty="0"/>
              <a:t>Logistic Regression Analysis</a:t>
            </a:r>
            <a:endParaRPr lang="en-IN" b="1" dirty="0"/>
          </a:p>
        </p:txBody>
      </p:sp>
      <p:sp>
        <p:nvSpPr>
          <p:cNvPr id="3" name="Content Placeholder 2"/>
          <p:cNvSpPr>
            <a:spLocks noGrp="1"/>
          </p:cNvSpPr>
          <p:nvPr>
            <p:ph idx="1"/>
          </p:nvPr>
        </p:nvSpPr>
        <p:spPr>
          <a:xfrm>
            <a:off x="142460" y="1992706"/>
            <a:ext cx="10515600" cy="3970773"/>
          </a:xfrm>
        </p:spPr>
        <p:txBody>
          <a:bodyPr/>
          <a:lstStyle/>
          <a:p>
            <a:pPr>
              <a:buFont typeface="Wingdings" panose="05000000000000000000" pitchFamily="2" charset="2"/>
              <a:buChar char="Ø"/>
            </a:pPr>
            <a:r>
              <a:rPr lang="en-US" sz="2400" dirty="0"/>
              <a:t>We tried to fit a logistic regression model.</a:t>
            </a:r>
            <a:r>
              <a:rPr lang="en-IN" sz="2400" dirty="0"/>
              <a:t> We considered the response variable ‘quality’ as binary variable and fit a logistic regression model .</a:t>
            </a:r>
          </a:p>
          <a:p>
            <a:pPr marL="0" indent="0">
              <a:buNone/>
            </a:pPr>
            <a:r>
              <a:rPr lang="en-IN" sz="2400" b="1" dirty="0"/>
              <a:t>Case 1):  </a:t>
            </a:r>
            <a:r>
              <a:rPr lang="en-IN" sz="2400" dirty="0"/>
              <a:t>If we considered 3,4,5 as ‘zero’ as poor quality and 6,7,8 as ‘One’  as good quality values.</a:t>
            </a:r>
          </a:p>
          <a:p>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1820311145"/>
              </p:ext>
            </p:extLst>
          </p:nvPr>
        </p:nvGraphicFramePr>
        <p:xfrm>
          <a:off x="1226930" y="3799187"/>
          <a:ext cx="8127999" cy="1795548"/>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077799251"/>
                    </a:ext>
                  </a:extLst>
                </a:gridCol>
                <a:gridCol w="2709333">
                  <a:extLst>
                    <a:ext uri="{9D8B030D-6E8A-4147-A177-3AD203B41FA5}">
                      <a16:colId xmlns:a16="http://schemas.microsoft.com/office/drawing/2014/main" val="2976607595"/>
                    </a:ext>
                  </a:extLst>
                </a:gridCol>
                <a:gridCol w="2709333">
                  <a:extLst>
                    <a:ext uri="{9D8B030D-6E8A-4147-A177-3AD203B41FA5}">
                      <a16:colId xmlns:a16="http://schemas.microsoft.com/office/drawing/2014/main" val="3846184538"/>
                    </a:ext>
                  </a:extLst>
                </a:gridCol>
              </a:tblGrid>
              <a:tr h="598516">
                <a:tc>
                  <a:txBody>
                    <a:bodyPr/>
                    <a:lstStyle/>
                    <a:p>
                      <a:pPr algn="ctr"/>
                      <a:r>
                        <a:rPr lang="en-US" sz="2400" dirty="0"/>
                        <a:t> </a:t>
                      </a:r>
                      <a:endParaRPr lang="en-IN" sz="2400" dirty="0"/>
                    </a:p>
                  </a:txBody>
                  <a:tcPr/>
                </a:tc>
                <a:tc>
                  <a:txBody>
                    <a:bodyPr/>
                    <a:lstStyle/>
                    <a:p>
                      <a:pPr algn="ctr"/>
                      <a:r>
                        <a:rPr lang="en-US" sz="2400" dirty="0"/>
                        <a:t>Cal</a:t>
                      </a:r>
                      <a:r>
                        <a:rPr lang="en-US" sz="2400" baseline="0" dirty="0"/>
                        <a:t>  chi  sq</a:t>
                      </a:r>
                      <a:endParaRPr lang="en-IN" sz="2400" dirty="0"/>
                    </a:p>
                  </a:txBody>
                  <a:tcPr/>
                </a:tc>
                <a:tc>
                  <a:txBody>
                    <a:bodyPr/>
                    <a:lstStyle/>
                    <a:p>
                      <a:pPr algn="ctr"/>
                      <a:r>
                        <a:rPr lang="en-US" sz="2400"/>
                        <a:t>Tab chi sq</a:t>
                      </a:r>
                      <a:endParaRPr lang="en-IN" sz="2400"/>
                    </a:p>
                  </a:txBody>
                  <a:tcPr/>
                </a:tc>
                <a:extLst>
                  <a:ext uri="{0D108BD9-81ED-4DB2-BD59-A6C34878D82A}">
                    <a16:rowId xmlns:a16="http://schemas.microsoft.com/office/drawing/2014/main" val="2536371962"/>
                  </a:ext>
                </a:extLst>
              </a:tr>
              <a:tr h="598516">
                <a:tc>
                  <a:txBody>
                    <a:bodyPr/>
                    <a:lstStyle/>
                    <a:p>
                      <a:pPr algn="ctr"/>
                      <a:r>
                        <a:rPr lang="en-US" sz="2400" dirty="0"/>
                        <a:t>Red wine</a:t>
                      </a:r>
                      <a:endParaRPr lang="en-IN" sz="2400" dirty="0"/>
                    </a:p>
                  </a:txBody>
                  <a:tcPr/>
                </a:tc>
                <a:tc>
                  <a:txBody>
                    <a:bodyPr/>
                    <a:lstStyle/>
                    <a:p>
                      <a:pPr algn="ctr"/>
                      <a:r>
                        <a:rPr lang="en-US" sz="2400" dirty="0"/>
                        <a:t>1655.53</a:t>
                      </a:r>
                      <a:endParaRPr lang="en-IN" sz="2400" dirty="0"/>
                    </a:p>
                  </a:txBody>
                  <a:tcPr/>
                </a:tc>
                <a:tc>
                  <a:txBody>
                    <a:bodyPr/>
                    <a:lstStyle/>
                    <a:p>
                      <a:pPr algn="ctr"/>
                      <a:r>
                        <a:rPr lang="en-US" sz="2400"/>
                        <a:t>1680</a:t>
                      </a:r>
                      <a:endParaRPr lang="en-IN" sz="2400"/>
                    </a:p>
                  </a:txBody>
                  <a:tcPr/>
                </a:tc>
                <a:extLst>
                  <a:ext uri="{0D108BD9-81ED-4DB2-BD59-A6C34878D82A}">
                    <a16:rowId xmlns:a16="http://schemas.microsoft.com/office/drawing/2014/main" val="1323344098"/>
                  </a:ext>
                </a:extLst>
              </a:tr>
              <a:tr h="598516">
                <a:tc>
                  <a:txBody>
                    <a:bodyPr/>
                    <a:lstStyle/>
                    <a:p>
                      <a:pPr algn="ctr"/>
                      <a:r>
                        <a:rPr lang="en-US" sz="2400"/>
                        <a:t>White wine</a:t>
                      </a:r>
                      <a:endParaRPr lang="en-IN" sz="2400"/>
                    </a:p>
                  </a:txBody>
                  <a:tcPr/>
                </a:tc>
                <a:tc>
                  <a:txBody>
                    <a:bodyPr/>
                    <a:lstStyle/>
                    <a:p>
                      <a:pPr algn="ctr"/>
                      <a:r>
                        <a:rPr lang="en-US" sz="2400"/>
                        <a:t>4932.60</a:t>
                      </a:r>
                      <a:endParaRPr lang="en-IN" sz="2400"/>
                    </a:p>
                  </a:txBody>
                  <a:tcPr/>
                </a:tc>
                <a:tc>
                  <a:txBody>
                    <a:bodyPr/>
                    <a:lstStyle/>
                    <a:p>
                      <a:pPr algn="ctr"/>
                      <a:r>
                        <a:rPr lang="en-US" sz="2400" dirty="0"/>
                        <a:t>5049.73</a:t>
                      </a:r>
                      <a:endParaRPr lang="en-IN" sz="2400" dirty="0"/>
                    </a:p>
                  </a:txBody>
                  <a:tcPr/>
                </a:tc>
                <a:extLst>
                  <a:ext uri="{0D108BD9-81ED-4DB2-BD59-A6C34878D82A}">
                    <a16:rowId xmlns:a16="http://schemas.microsoft.com/office/drawing/2014/main" val="3427297716"/>
                  </a:ext>
                </a:extLst>
              </a:tr>
            </a:tbl>
          </a:graphicData>
        </a:graphic>
      </p:graphicFrame>
    </p:spTree>
    <p:extLst>
      <p:ext uri="{BB962C8B-B14F-4D97-AF65-F5344CB8AC3E}">
        <p14:creationId xmlns:p14="http://schemas.microsoft.com/office/powerpoint/2010/main" val="2745960297"/>
      </p:ext>
    </p:extLst>
  </p:cSld>
  <p:clrMapOvr>
    <a:masterClrMapping/>
  </p:clrMapOvr>
  <p:transition spd="slow">
    <p:wheel spokes="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81396"/>
            <a:ext cx="10515600" cy="5395567"/>
          </a:xfrm>
        </p:spPr>
        <p:txBody>
          <a:bodyPr/>
          <a:lstStyle/>
          <a:p>
            <a:r>
              <a:rPr lang="en-IN" sz="2400" b="1" dirty="0"/>
              <a:t>Case 2):</a:t>
            </a:r>
            <a:r>
              <a:rPr lang="en-IN" sz="2400" dirty="0"/>
              <a:t> If we considered 3,4  as ‘zero’ as poor quality and 5,6,7,8 as ‘One’ as good quality values.</a:t>
            </a:r>
          </a:p>
          <a:p>
            <a:endParaRPr lang="en-US" dirty="0"/>
          </a:p>
          <a:p>
            <a:endParaRPr lang="en-US" dirty="0"/>
          </a:p>
          <a:p>
            <a:endParaRPr lang="en-US" dirty="0"/>
          </a:p>
          <a:p>
            <a:endParaRPr lang="en-US" dirty="0"/>
          </a:p>
          <a:p>
            <a:endParaRPr lang="en-US" dirty="0"/>
          </a:p>
          <a:p>
            <a:endParaRPr lang="en-IN" sz="2400" dirty="0"/>
          </a:p>
          <a:p>
            <a:r>
              <a:rPr lang="en-IN" sz="2400" dirty="0"/>
              <a:t>If we compare the above Logistic models, the second model is more adequate than first.</a:t>
            </a:r>
          </a:p>
        </p:txBody>
      </p:sp>
      <p:graphicFrame>
        <p:nvGraphicFramePr>
          <p:cNvPr id="4" name="Table 3"/>
          <p:cNvGraphicFramePr>
            <a:graphicFrameLocks noGrp="1"/>
          </p:cNvGraphicFramePr>
          <p:nvPr>
            <p:extLst>
              <p:ext uri="{D42A27DB-BD31-4B8C-83A1-F6EECF244321}">
                <p14:modId xmlns:p14="http://schemas.microsoft.com/office/powerpoint/2010/main" val="3926221652"/>
              </p:ext>
            </p:extLst>
          </p:nvPr>
        </p:nvGraphicFramePr>
        <p:xfrm>
          <a:off x="2211186" y="1825625"/>
          <a:ext cx="7963593" cy="1795548"/>
        </p:xfrm>
        <a:graphic>
          <a:graphicData uri="http://schemas.openxmlformats.org/drawingml/2006/table">
            <a:tbl>
              <a:tblPr firstRow="1" bandRow="1">
                <a:tableStyleId>{5C22544A-7EE6-4342-B048-85BDC9FD1C3A}</a:tableStyleId>
              </a:tblPr>
              <a:tblGrid>
                <a:gridCol w="2654531">
                  <a:extLst>
                    <a:ext uri="{9D8B030D-6E8A-4147-A177-3AD203B41FA5}">
                      <a16:colId xmlns:a16="http://schemas.microsoft.com/office/drawing/2014/main" val="1978912039"/>
                    </a:ext>
                  </a:extLst>
                </a:gridCol>
                <a:gridCol w="2654531">
                  <a:extLst>
                    <a:ext uri="{9D8B030D-6E8A-4147-A177-3AD203B41FA5}">
                      <a16:colId xmlns:a16="http://schemas.microsoft.com/office/drawing/2014/main" val="2905223323"/>
                    </a:ext>
                  </a:extLst>
                </a:gridCol>
                <a:gridCol w="2654531">
                  <a:extLst>
                    <a:ext uri="{9D8B030D-6E8A-4147-A177-3AD203B41FA5}">
                      <a16:colId xmlns:a16="http://schemas.microsoft.com/office/drawing/2014/main" val="1893259595"/>
                    </a:ext>
                  </a:extLst>
                </a:gridCol>
              </a:tblGrid>
              <a:tr h="598516">
                <a:tc>
                  <a:txBody>
                    <a:bodyPr/>
                    <a:lstStyle/>
                    <a:p>
                      <a:pPr algn="ctr"/>
                      <a:r>
                        <a:rPr lang="en-US" sz="2400" dirty="0"/>
                        <a:t> </a:t>
                      </a:r>
                      <a:endParaRPr lang="en-IN" sz="2400" dirty="0"/>
                    </a:p>
                  </a:txBody>
                  <a:tcPr/>
                </a:tc>
                <a:tc>
                  <a:txBody>
                    <a:bodyPr/>
                    <a:lstStyle/>
                    <a:p>
                      <a:pPr algn="ctr"/>
                      <a:r>
                        <a:rPr lang="en-US" sz="2400"/>
                        <a:t>Cal</a:t>
                      </a:r>
                      <a:r>
                        <a:rPr lang="en-US" sz="2400" baseline="0"/>
                        <a:t>  chi  sq</a:t>
                      </a:r>
                      <a:endParaRPr lang="en-IN" sz="2400"/>
                    </a:p>
                  </a:txBody>
                  <a:tcPr/>
                </a:tc>
                <a:tc>
                  <a:txBody>
                    <a:bodyPr/>
                    <a:lstStyle/>
                    <a:p>
                      <a:pPr algn="ctr"/>
                      <a:r>
                        <a:rPr lang="en-US" sz="2400"/>
                        <a:t>Tab chi sq</a:t>
                      </a:r>
                      <a:endParaRPr lang="en-IN" sz="2400"/>
                    </a:p>
                  </a:txBody>
                  <a:tcPr/>
                </a:tc>
                <a:extLst>
                  <a:ext uri="{0D108BD9-81ED-4DB2-BD59-A6C34878D82A}">
                    <a16:rowId xmlns:a16="http://schemas.microsoft.com/office/drawing/2014/main" val="491190427"/>
                  </a:ext>
                </a:extLst>
              </a:tr>
              <a:tr h="598516">
                <a:tc>
                  <a:txBody>
                    <a:bodyPr/>
                    <a:lstStyle/>
                    <a:p>
                      <a:pPr algn="ctr"/>
                      <a:r>
                        <a:rPr lang="en-US" sz="2400" dirty="0"/>
                        <a:t>Red wine</a:t>
                      </a:r>
                      <a:endParaRPr lang="en-IN" sz="2400" dirty="0"/>
                    </a:p>
                  </a:txBody>
                  <a:tcPr/>
                </a:tc>
                <a:tc>
                  <a:txBody>
                    <a:bodyPr/>
                    <a:lstStyle/>
                    <a:p>
                      <a:pPr algn="ctr"/>
                      <a:r>
                        <a:rPr lang="en-US" sz="2400"/>
                        <a:t>431.29</a:t>
                      </a:r>
                      <a:endParaRPr lang="en-IN" sz="2400" dirty="0"/>
                    </a:p>
                  </a:txBody>
                  <a:tcPr/>
                </a:tc>
                <a:tc>
                  <a:txBody>
                    <a:bodyPr/>
                    <a:lstStyle/>
                    <a:p>
                      <a:pPr algn="ctr"/>
                      <a:r>
                        <a:rPr lang="en-US" sz="2400"/>
                        <a:t>1680</a:t>
                      </a:r>
                      <a:endParaRPr lang="en-IN" sz="2400"/>
                    </a:p>
                  </a:txBody>
                  <a:tcPr/>
                </a:tc>
                <a:extLst>
                  <a:ext uri="{0D108BD9-81ED-4DB2-BD59-A6C34878D82A}">
                    <a16:rowId xmlns:a16="http://schemas.microsoft.com/office/drawing/2014/main" val="1388098061"/>
                  </a:ext>
                </a:extLst>
              </a:tr>
              <a:tr h="598516">
                <a:tc>
                  <a:txBody>
                    <a:bodyPr/>
                    <a:lstStyle/>
                    <a:p>
                      <a:pPr algn="ctr"/>
                      <a:r>
                        <a:rPr lang="en-US" sz="2400"/>
                        <a:t>White wine</a:t>
                      </a:r>
                      <a:endParaRPr lang="en-IN" sz="2400"/>
                    </a:p>
                  </a:txBody>
                  <a:tcPr/>
                </a:tc>
                <a:tc>
                  <a:txBody>
                    <a:bodyPr/>
                    <a:lstStyle/>
                    <a:p>
                      <a:pPr algn="ctr"/>
                      <a:r>
                        <a:rPr lang="en-US" sz="2400"/>
                        <a:t>1296.5</a:t>
                      </a:r>
                      <a:endParaRPr lang="en-IN" sz="2400"/>
                    </a:p>
                  </a:txBody>
                  <a:tcPr/>
                </a:tc>
                <a:tc>
                  <a:txBody>
                    <a:bodyPr/>
                    <a:lstStyle/>
                    <a:p>
                      <a:pPr algn="ctr"/>
                      <a:r>
                        <a:rPr lang="en-US" sz="2400" dirty="0"/>
                        <a:t>5049.73</a:t>
                      </a:r>
                      <a:endParaRPr lang="en-IN" sz="2400" dirty="0"/>
                    </a:p>
                  </a:txBody>
                  <a:tcPr/>
                </a:tc>
                <a:extLst>
                  <a:ext uri="{0D108BD9-81ED-4DB2-BD59-A6C34878D82A}">
                    <a16:rowId xmlns:a16="http://schemas.microsoft.com/office/drawing/2014/main" val="2908803200"/>
                  </a:ext>
                </a:extLst>
              </a:tr>
            </a:tbl>
          </a:graphicData>
        </a:graphic>
      </p:graphicFrame>
    </p:spTree>
    <p:extLst>
      <p:ext uri="{BB962C8B-B14F-4D97-AF65-F5344CB8AC3E}">
        <p14:creationId xmlns:p14="http://schemas.microsoft.com/office/powerpoint/2010/main" val="195798381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72837"/>
            <a:ext cx="5762171" cy="864524"/>
          </a:xfrm>
        </p:spPr>
        <p:txBody>
          <a:bodyPr>
            <a:normAutofit fontScale="90000"/>
          </a:bodyPr>
          <a:lstStyle/>
          <a:p>
            <a:pPr algn="ctr"/>
            <a:r>
              <a:rPr lang="en-US" dirty="0"/>
              <a:t>Problem</a:t>
            </a:r>
            <a:endParaRPr lang="en-IN" dirty="0"/>
          </a:p>
        </p:txBody>
      </p:sp>
      <p:sp>
        <p:nvSpPr>
          <p:cNvPr id="3" name="Subtitle 2"/>
          <p:cNvSpPr>
            <a:spLocks noGrp="1"/>
          </p:cNvSpPr>
          <p:nvPr>
            <p:ph type="subTitle" idx="1"/>
          </p:nvPr>
        </p:nvSpPr>
        <p:spPr>
          <a:xfrm>
            <a:off x="788504" y="2161309"/>
            <a:ext cx="9144000" cy="3096490"/>
          </a:xfrm>
        </p:spPr>
        <p:txBody>
          <a:bodyPr>
            <a:normAutofit fontScale="92500" lnSpcReduction="20000"/>
          </a:bodyPr>
          <a:lstStyle/>
          <a:p>
            <a:pPr algn="ctr"/>
            <a:r>
              <a:rPr lang="en-IN" sz="3200" dirty="0"/>
              <a:t>In industries, understanding the demand of wine quality testing can be a complex task for the laboratory with numerous analysts and residues to monitor. But our application’s prediction provides ideal solution for the analysis of wine which will make this whole process efficient and cheaper with less human interaction.</a:t>
            </a:r>
          </a:p>
          <a:p>
            <a:pPr algn="ctr"/>
            <a:r>
              <a:rPr lang="en-IN" dirty="0"/>
              <a:t> </a:t>
            </a:r>
          </a:p>
          <a:p>
            <a:endParaRPr lang="en-IN" dirty="0"/>
          </a:p>
        </p:txBody>
      </p:sp>
    </p:spTree>
    <p:extLst>
      <p:ext uri="{BB962C8B-B14F-4D97-AF65-F5344CB8AC3E}">
        <p14:creationId xmlns:p14="http://schemas.microsoft.com/office/powerpoint/2010/main" val="236692732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64771"/>
            <a:ext cx="6611257" cy="1313411"/>
          </a:xfrm>
        </p:spPr>
        <p:txBody>
          <a:bodyPr>
            <a:noAutofit/>
          </a:bodyPr>
          <a:lstStyle/>
          <a:p>
            <a:r>
              <a:rPr lang="en-IN" sz="4000" b="1" dirty="0"/>
              <a:t>Data description</a:t>
            </a:r>
            <a:br>
              <a:rPr lang="en-IN" sz="3600" dirty="0"/>
            </a:br>
            <a:endParaRPr lang="en-IN" sz="3600" dirty="0"/>
          </a:p>
        </p:txBody>
      </p:sp>
      <p:sp>
        <p:nvSpPr>
          <p:cNvPr id="3" name="Subtitle 2"/>
          <p:cNvSpPr>
            <a:spLocks noGrp="1"/>
          </p:cNvSpPr>
          <p:nvPr>
            <p:ph type="subTitle" idx="1"/>
          </p:nvPr>
        </p:nvSpPr>
        <p:spPr>
          <a:xfrm>
            <a:off x="2934392" y="2053244"/>
            <a:ext cx="7849985" cy="3295996"/>
          </a:xfrm>
        </p:spPr>
        <p:txBody>
          <a:bodyPr>
            <a:normAutofit/>
          </a:bodyPr>
          <a:lstStyle/>
          <a:p>
            <a:pPr algn="l"/>
            <a:r>
              <a:rPr lang="en-US" sz="2800" dirty="0">
                <a:solidFill>
                  <a:schemeClr val="tx1"/>
                </a:solidFill>
                <a:latin typeface="Arial" panose="020B0604020202020204" pitchFamily="34" charset="0"/>
                <a:cs typeface="Arial" panose="020B0604020202020204" pitchFamily="34" charset="0"/>
              </a:rPr>
              <a:t>Fixed acidity                  Total so2</a:t>
            </a:r>
          </a:p>
          <a:p>
            <a:pPr algn="l"/>
            <a:r>
              <a:rPr lang="en-US" sz="2800" dirty="0">
                <a:solidFill>
                  <a:schemeClr val="tx1"/>
                </a:solidFill>
                <a:latin typeface="Arial" panose="020B0604020202020204" pitchFamily="34" charset="0"/>
                <a:cs typeface="Arial" panose="020B0604020202020204" pitchFamily="34" charset="0"/>
              </a:rPr>
              <a:t>Volatile acidity               Density</a:t>
            </a:r>
          </a:p>
          <a:p>
            <a:pPr algn="l"/>
            <a:r>
              <a:rPr lang="en-US" sz="2800" dirty="0">
                <a:solidFill>
                  <a:schemeClr val="tx1"/>
                </a:solidFill>
                <a:latin typeface="Arial" panose="020B0604020202020204" pitchFamily="34" charset="0"/>
                <a:cs typeface="Arial" panose="020B0604020202020204" pitchFamily="34" charset="0"/>
              </a:rPr>
              <a:t>Citric acid                      pH</a:t>
            </a:r>
          </a:p>
          <a:p>
            <a:pPr algn="l"/>
            <a:r>
              <a:rPr lang="en-US" sz="2800" dirty="0">
                <a:solidFill>
                  <a:schemeClr val="tx1"/>
                </a:solidFill>
                <a:latin typeface="Arial" panose="020B0604020202020204" pitchFamily="34" charset="0"/>
                <a:cs typeface="Arial" panose="020B0604020202020204" pitchFamily="34" charset="0"/>
              </a:rPr>
              <a:t>Residual sugar              Sulphate</a:t>
            </a:r>
          </a:p>
          <a:p>
            <a:pPr algn="l"/>
            <a:r>
              <a:rPr lang="en-US" sz="2800" dirty="0">
                <a:solidFill>
                  <a:schemeClr val="tx1"/>
                </a:solidFill>
                <a:latin typeface="Arial" panose="020B0604020202020204" pitchFamily="34" charset="0"/>
                <a:cs typeface="Arial" panose="020B0604020202020204" pitchFamily="34" charset="0"/>
              </a:rPr>
              <a:t>Chlorides                       Alcohol</a:t>
            </a:r>
          </a:p>
          <a:p>
            <a:pPr algn="l"/>
            <a:r>
              <a:rPr lang="en-US" sz="2800" dirty="0">
                <a:solidFill>
                  <a:schemeClr val="tx1"/>
                </a:solidFill>
                <a:latin typeface="Arial" panose="020B0604020202020204" pitchFamily="34" charset="0"/>
                <a:cs typeface="Arial" panose="020B0604020202020204" pitchFamily="34" charset="0"/>
              </a:rPr>
              <a:t>Free so2                        Quality</a:t>
            </a:r>
            <a:endParaRPr lang="en-IN" sz="2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56651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2402"/>
          </a:xfrm>
        </p:spPr>
        <p:txBody>
          <a:bodyPr>
            <a:noAutofit/>
          </a:bodyPr>
          <a:lstStyle/>
          <a:p>
            <a:r>
              <a:rPr lang="en-IN" dirty="0"/>
              <a:t>Data set</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263481943"/>
              </p:ext>
            </p:extLst>
          </p:nvPr>
        </p:nvGraphicFramePr>
        <p:xfrm>
          <a:off x="765175" y="996950"/>
          <a:ext cx="10831080" cy="5278483"/>
        </p:xfrm>
        <a:graphic>
          <a:graphicData uri="http://schemas.openxmlformats.org/drawingml/2006/table">
            <a:tbl>
              <a:tblPr firstRow="1" bandRow="1">
                <a:tableStyleId>{5940675A-B579-460E-94D1-54222C63F5DA}</a:tableStyleId>
              </a:tblPr>
              <a:tblGrid>
                <a:gridCol w="497095">
                  <a:extLst>
                    <a:ext uri="{9D8B030D-6E8A-4147-A177-3AD203B41FA5}">
                      <a16:colId xmlns:a16="http://schemas.microsoft.com/office/drawing/2014/main" val="3191908098"/>
                    </a:ext>
                  </a:extLst>
                </a:gridCol>
                <a:gridCol w="844826">
                  <a:extLst>
                    <a:ext uri="{9D8B030D-6E8A-4147-A177-3AD203B41FA5}">
                      <a16:colId xmlns:a16="http://schemas.microsoft.com/office/drawing/2014/main" val="3085661055"/>
                    </a:ext>
                  </a:extLst>
                </a:gridCol>
                <a:gridCol w="914400">
                  <a:extLst>
                    <a:ext uri="{9D8B030D-6E8A-4147-A177-3AD203B41FA5}">
                      <a16:colId xmlns:a16="http://schemas.microsoft.com/office/drawing/2014/main" val="3217983669"/>
                    </a:ext>
                  </a:extLst>
                </a:gridCol>
                <a:gridCol w="626165">
                  <a:extLst>
                    <a:ext uri="{9D8B030D-6E8A-4147-A177-3AD203B41FA5}">
                      <a16:colId xmlns:a16="http://schemas.microsoft.com/office/drawing/2014/main" val="2004656911"/>
                    </a:ext>
                  </a:extLst>
                </a:gridCol>
                <a:gridCol w="954156">
                  <a:extLst>
                    <a:ext uri="{9D8B030D-6E8A-4147-A177-3AD203B41FA5}">
                      <a16:colId xmlns:a16="http://schemas.microsoft.com/office/drawing/2014/main" val="2988307857"/>
                    </a:ext>
                  </a:extLst>
                </a:gridCol>
                <a:gridCol w="1013792">
                  <a:extLst>
                    <a:ext uri="{9D8B030D-6E8A-4147-A177-3AD203B41FA5}">
                      <a16:colId xmlns:a16="http://schemas.microsoft.com/office/drawing/2014/main" val="1053345185"/>
                    </a:ext>
                  </a:extLst>
                </a:gridCol>
                <a:gridCol w="854765">
                  <a:extLst>
                    <a:ext uri="{9D8B030D-6E8A-4147-A177-3AD203B41FA5}">
                      <a16:colId xmlns:a16="http://schemas.microsoft.com/office/drawing/2014/main" val="139634539"/>
                    </a:ext>
                  </a:extLst>
                </a:gridCol>
                <a:gridCol w="960081">
                  <a:extLst>
                    <a:ext uri="{9D8B030D-6E8A-4147-A177-3AD203B41FA5}">
                      <a16:colId xmlns:a16="http://schemas.microsoft.com/office/drawing/2014/main" val="1529719247"/>
                    </a:ext>
                  </a:extLst>
                </a:gridCol>
                <a:gridCol w="833160">
                  <a:extLst>
                    <a:ext uri="{9D8B030D-6E8A-4147-A177-3AD203B41FA5}">
                      <a16:colId xmlns:a16="http://schemas.microsoft.com/office/drawing/2014/main" val="1007851789"/>
                    </a:ext>
                  </a:extLst>
                </a:gridCol>
                <a:gridCol w="681602">
                  <a:extLst>
                    <a:ext uri="{9D8B030D-6E8A-4147-A177-3AD203B41FA5}">
                      <a16:colId xmlns:a16="http://schemas.microsoft.com/office/drawing/2014/main" val="2704513543"/>
                    </a:ext>
                  </a:extLst>
                </a:gridCol>
                <a:gridCol w="954157">
                  <a:extLst>
                    <a:ext uri="{9D8B030D-6E8A-4147-A177-3AD203B41FA5}">
                      <a16:colId xmlns:a16="http://schemas.microsoft.com/office/drawing/2014/main" val="3081006156"/>
                    </a:ext>
                  </a:extLst>
                </a:gridCol>
                <a:gridCol w="863721">
                  <a:extLst>
                    <a:ext uri="{9D8B030D-6E8A-4147-A177-3AD203B41FA5}">
                      <a16:colId xmlns:a16="http://schemas.microsoft.com/office/drawing/2014/main" val="117320980"/>
                    </a:ext>
                  </a:extLst>
                </a:gridCol>
                <a:gridCol w="833160">
                  <a:extLst>
                    <a:ext uri="{9D8B030D-6E8A-4147-A177-3AD203B41FA5}">
                      <a16:colId xmlns:a16="http://schemas.microsoft.com/office/drawing/2014/main" val="3030331585"/>
                    </a:ext>
                  </a:extLst>
                </a:gridCol>
              </a:tblGrid>
              <a:tr h="370840">
                <a:tc>
                  <a:txBody>
                    <a:bodyPr/>
                    <a:lstStyle/>
                    <a:p>
                      <a:pPr algn="ctr" fontAlgn="b"/>
                      <a:r>
                        <a:rPr lang="en-IN" sz="1800" b="1" u="none" strike="noStrike" dirty="0">
                          <a:effectLst/>
                        </a:rPr>
                        <a:t>Sr.</a:t>
                      </a:r>
                      <a:r>
                        <a:rPr lang="en-IN" sz="1800" b="1" u="none" strike="noStrike" baseline="0" dirty="0">
                          <a:effectLst/>
                        </a:rPr>
                        <a:t> No.</a:t>
                      </a:r>
                      <a:endParaRPr lang="en-IN" sz="1800" b="1" i="0" u="none" strike="noStrike" dirty="0">
                        <a:solidFill>
                          <a:srgbClr val="000000"/>
                        </a:solidFill>
                        <a:effectLst/>
                        <a:latin typeface="Calibri" panose="020F0502020204030204" pitchFamily="34" charset="0"/>
                      </a:endParaRPr>
                    </a:p>
                  </a:txBody>
                  <a:tcPr marL="5443" marR="5443" marT="5443" marB="0" anchor="ctr">
                    <a:solidFill>
                      <a:schemeClr val="bg1">
                        <a:lumMod val="75000"/>
                      </a:schemeClr>
                    </a:solidFill>
                  </a:tcPr>
                </a:tc>
                <a:tc>
                  <a:txBody>
                    <a:bodyPr/>
                    <a:lstStyle/>
                    <a:p>
                      <a:pPr algn="ctr" fontAlgn="b"/>
                      <a:r>
                        <a:rPr lang="en-IN" sz="1800" b="1" u="none" strike="noStrike" dirty="0">
                          <a:effectLst/>
                        </a:rPr>
                        <a:t>Fixed acidity</a:t>
                      </a:r>
                      <a:endParaRPr lang="en-IN" sz="1800" b="1" i="0" u="none" strike="noStrike" dirty="0">
                        <a:solidFill>
                          <a:srgbClr val="000000"/>
                        </a:solidFill>
                        <a:effectLst/>
                        <a:latin typeface="Calibri" panose="020F0502020204030204" pitchFamily="34" charset="0"/>
                      </a:endParaRPr>
                    </a:p>
                  </a:txBody>
                  <a:tcPr marL="5443" marR="5443" marT="5443" marB="0" anchor="ctr">
                    <a:solidFill>
                      <a:schemeClr val="bg1">
                        <a:lumMod val="75000"/>
                      </a:schemeClr>
                    </a:solidFill>
                  </a:tcPr>
                </a:tc>
                <a:tc>
                  <a:txBody>
                    <a:bodyPr/>
                    <a:lstStyle/>
                    <a:p>
                      <a:pPr algn="ctr" fontAlgn="b"/>
                      <a:r>
                        <a:rPr lang="en-IN" sz="1800" b="1" u="none" strike="noStrike" dirty="0">
                          <a:effectLst/>
                        </a:rPr>
                        <a:t>Volatile acidity</a:t>
                      </a:r>
                      <a:endParaRPr lang="en-IN" sz="1800" b="1" i="0" u="none" strike="noStrike" dirty="0">
                        <a:solidFill>
                          <a:srgbClr val="000000"/>
                        </a:solidFill>
                        <a:effectLst/>
                        <a:latin typeface="Calibri" panose="020F0502020204030204" pitchFamily="34" charset="0"/>
                      </a:endParaRPr>
                    </a:p>
                  </a:txBody>
                  <a:tcPr marL="5443" marR="5443" marT="5443" marB="0" anchor="ctr">
                    <a:solidFill>
                      <a:schemeClr val="bg1">
                        <a:lumMod val="75000"/>
                      </a:schemeClr>
                    </a:solidFill>
                  </a:tcPr>
                </a:tc>
                <a:tc>
                  <a:txBody>
                    <a:bodyPr/>
                    <a:lstStyle/>
                    <a:p>
                      <a:pPr algn="ctr" fontAlgn="b"/>
                      <a:r>
                        <a:rPr lang="en-IN" sz="1800" b="1" u="none" strike="noStrike" dirty="0">
                          <a:effectLst/>
                        </a:rPr>
                        <a:t>Citric acid</a:t>
                      </a:r>
                      <a:endParaRPr lang="en-IN" sz="1800" b="1" i="0" u="none" strike="noStrike" dirty="0">
                        <a:solidFill>
                          <a:srgbClr val="000000"/>
                        </a:solidFill>
                        <a:effectLst/>
                        <a:latin typeface="Calibri" panose="020F0502020204030204" pitchFamily="34" charset="0"/>
                      </a:endParaRPr>
                    </a:p>
                  </a:txBody>
                  <a:tcPr marL="5443" marR="5443" marT="5443" marB="0" anchor="ctr">
                    <a:solidFill>
                      <a:schemeClr val="bg1">
                        <a:lumMod val="75000"/>
                      </a:schemeClr>
                    </a:solidFill>
                  </a:tcPr>
                </a:tc>
                <a:tc>
                  <a:txBody>
                    <a:bodyPr/>
                    <a:lstStyle/>
                    <a:p>
                      <a:pPr algn="ctr" fontAlgn="b"/>
                      <a:r>
                        <a:rPr lang="en-IN" sz="1800" b="1" u="none" strike="noStrike" dirty="0">
                          <a:effectLst/>
                        </a:rPr>
                        <a:t>Residual sugar</a:t>
                      </a:r>
                      <a:endParaRPr lang="en-IN" sz="1800" b="1" i="0" u="none" strike="noStrike" dirty="0">
                        <a:solidFill>
                          <a:srgbClr val="000000"/>
                        </a:solidFill>
                        <a:effectLst/>
                        <a:latin typeface="Calibri" panose="020F0502020204030204" pitchFamily="34" charset="0"/>
                      </a:endParaRPr>
                    </a:p>
                  </a:txBody>
                  <a:tcPr marL="5443" marR="5443" marT="5443" marB="0" anchor="ctr">
                    <a:solidFill>
                      <a:schemeClr val="bg1">
                        <a:lumMod val="75000"/>
                      </a:schemeClr>
                    </a:solidFill>
                  </a:tcPr>
                </a:tc>
                <a:tc>
                  <a:txBody>
                    <a:bodyPr/>
                    <a:lstStyle/>
                    <a:p>
                      <a:pPr algn="ctr" fontAlgn="b"/>
                      <a:r>
                        <a:rPr lang="en-IN" sz="1800" b="1" u="none" strike="noStrike" dirty="0">
                          <a:effectLst/>
                        </a:rPr>
                        <a:t>chloride</a:t>
                      </a:r>
                      <a:endParaRPr lang="en-IN" sz="1800" b="1" i="0" u="none" strike="noStrike" dirty="0">
                        <a:solidFill>
                          <a:srgbClr val="000000"/>
                        </a:solidFill>
                        <a:effectLst/>
                        <a:latin typeface="Calibri" panose="020F0502020204030204" pitchFamily="34" charset="0"/>
                      </a:endParaRPr>
                    </a:p>
                  </a:txBody>
                  <a:tcPr marL="5443" marR="5443" marT="5443" marB="0" anchor="ctr">
                    <a:solidFill>
                      <a:schemeClr val="bg1">
                        <a:lumMod val="75000"/>
                      </a:schemeClr>
                    </a:solidFill>
                  </a:tcPr>
                </a:tc>
                <a:tc>
                  <a:txBody>
                    <a:bodyPr/>
                    <a:lstStyle/>
                    <a:p>
                      <a:pPr algn="ctr" fontAlgn="b"/>
                      <a:r>
                        <a:rPr lang="en-IN" sz="1800" b="1" u="none" strike="noStrike" dirty="0">
                          <a:effectLst/>
                        </a:rPr>
                        <a:t>Free </a:t>
                      </a:r>
                      <a:r>
                        <a:rPr lang="en-IN" sz="1800" b="1" u="none" strike="noStrike" dirty="0" err="1">
                          <a:effectLst/>
                        </a:rPr>
                        <a:t>sulfur</a:t>
                      </a:r>
                      <a:r>
                        <a:rPr lang="en-IN" sz="1800" b="1" u="none" strike="noStrike" dirty="0">
                          <a:effectLst/>
                        </a:rPr>
                        <a:t> dioxide</a:t>
                      </a:r>
                      <a:endParaRPr lang="en-IN" sz="1800" b="1" i="0" u="none" strike="noStrike" dirty="0">
                        <a:solidFill>
                          <a:srgbClr val="000000"/>
                        </a:solidFill>
                        <a:effectLst/>
                        <a:latin typeface="Calibri" panose="020F0502020204030204" pitchFamily="34" charset="0"/>
                      </a:endParaRPr>
                    </a:p>
                  </a:txBody>
                  <a:tcPr marL="5443" marR="5443" marT="5443" marB="0" anchor="ctr">
                    <a:solidFill>
                      <a:schemeClr val="bg1">
                        <a:lumMod val="75000"/>
                      </a:schemeClr>
                    </a:solidFill>
                  </a:tcPr>
                </a:tc>
                <a:tc>
                  <a:txBody>
                    <a:bodyPr/>
                    <a:lstStyle/>
                    <a:p>
                      <a:pPr algn="ctr" fontAlgn="b"/>
                      <a:r>
                        <a:rPr lang="en-IN" sz="1800" b="1" u="none" strike="noStrike" dirty="0">
                          <a:effectLst/>
                        </a:rPr>
                        <a:t>Total </a:t>
                      </a:r>
                      <a:r>
                        <a:rPr lang="en-IN" sz="1800" b="1" u="none" strike="noStrike" dirty="0" err="1">
                          <a:effectLst/>
                        </a:rPr>
                        <a:t>sulfur</a:t>
                      </a:r>
                      <a:r>
                        <a:rPr lang="en-IN" sz="1800" b="1" u="none" strike="noStrike" dirty="0">
                          <a:effectLst/>
                        </a:rPr>
                        <a:t> dioxide</a:t>
                      </a:r>
                      <a:endParaRPr lang="en-IN" sz="1800" b="1" i="0" u="none" strike="noStrike" dirty="0">
                        <a:solidFill>
                          <a:srgbClr val="000000"/>
                        </a:solidFill>
                        <a:effectLst/>
                        <a:latin typeface="Calibri" panose="020F0502020204030204" pitchFamily="34" charset="0"/>
                      </a:endParaRPr>
                    </a:p>
                  </a:txBody>
                  <a:tcPr marL="5443" marR="5443" marT="5443" marB="0" anchor="ctr">
                    <a:solidFill>
                      <a:schemeClr val="bg1">
                        <a:lumMod val="75000"/>
                      </a:schemeClr>
                    </a:solidFill>
                  </a:tcPr>
                </a:tc>
                <a:tc>
                  <a:txBody>
                    <a:bodyPr/>
                    <a:lstStyle/>
                    <a:p>
                      <a:pPr algn="ctr" fontAlgn="b"/>
                      <a:r>
                        <a:rPr lang="en-IN" sz="1800" b="1" u="none" strike="noStrike" dirty="0">
                          <a:effectLst/>
                        </a:rPr>
                        <a:t>Density</a:t>
                      </a:r>
                      <a:endParaRPr lang="en-IN" sz="1800" b="1" i="0" u="none" strike="noStrike" dirty="0">
                        <a:solidFill>
                          <a:srgbClr val="000000"/>
                        </a:solidFill>
                        <a:effectLst/>
                        <a:latin typeface="Calibri" panose="020F0502020204030204" pitchFamily="34" charset="0"/>
                      </a:endParaRPr>
                    </a:p>
                  </a:txBody>
                  <a:tcPr marL="5443" marR="5443" marT="5443" marB="0" anchor="ctr">
                    <a:solidFill>
                      <a:schemeClr val="bg1">
                        <a:lumMod val="75000"/>
                      </a:schemeClr>
                    </a:solidFill>
                  </a:tcPr>
                </a:tc>
                <a:tc>
                  <a:txBody>
                    <a:bodyPr/>
                    <a:lstStyle/>
                    <a:p>
                      <a:pPr algn="ctr" fontAlgn="b"/>
                      <a:r>
                        <a:rPr lang="en-IN" sz="1800" b="1" u="none" strike="noStrike" dirty="0">
                          <a:effectLst/>
                        </a:rPr>
                        <a:t>PH</a:t>
                      </a:r>
                      <a:endParaRPr lang="en-IN" sz="1800" b="1" i="0" u="none" strike="noStrike" dirty="0">
                        <a:solidFill>
                          <a:srgbClr val="000000"/>
                        </a:solidFill>
                        <a:effectLst/>
                        <a:latin typeface="Calibri" panose="020F0502020204030204" pitchFamily="34" charset="0"/>
                      </a:endParaRPr>
                    </a:p>
                  </a:txBody>
                  <a:tcPr marL="5443" marR="5443" marT="5443" marB="0" anchor="ctr">
                    <a:solidFill>
                      <a:schemeClr val="bg1">
                        <a:lumMod val="75000"/>
                      </a:schemeClr>
                    </a:solidFill>
                  </a:tcPr>
                </a:tc>
                <a:tc>
                  <a:txBody>
                    <a:bodyPr/>
                    <a:lstStyle/>
                    <a:p>
                      <a:pPr algn="ctr" fontAlgn="b"/>
                      <a:r>
                        <a:rPr lang="en-IN" sz="1800" b="1" u="none" strike="noStrike" dirty="0">
                          <a:effectLst/>
                        </a:rPr>
                        <a:t>Sulphate</a:t>
                      </a:r>
                      <a:endParaRPr lang="en-IN" sz="1800" b="1" i="0" u="none" strike="noStrike" dirty="0">
                        <a:solidFill>
                          <a:srgbClr val="000000"/>
                        </a:solidFill>
                        <a:effectLst/>
                        <a:latin typeface="Calibri" panose="020F0502020204030204" pitchFamily="34" charset="0"/>
                      </a:endParaRPr>
                    </a:p>
                  </a:txBody>
                  <a:tcPr marL="5443" marR="5443" marT="5443" marB="0" anchor="ctr">
                    <a:solidFill>
                      <a:schemeClr val="bg1">
                        <a:lumMod val="75000"/>
                      </a:schemeClr>
                    </a:solidFill>
                  </a:tcPr>
                </a:tc>
                <a:tc>
                  <a:txBody>
                    <a:bodyPr/>
                    <a:lstStyle/>
                    <a:p>
                      <a:pPr algn="ctr" fontAlgn="b"/>
                      <a:r>
                        <a:rPr lang="en-IN" sz="1800" b="1" u="none" strike="noStrike" dirty="0">
                          <a:effectLst/>
                        </a:rPr>
                        <a:t>Alcohol</a:t>
                      </a:r>
                      <a:endParaRPr lang="en-IN" sz="1800" b="1" i="0" u="none" strike="noStrike" dirty="0">
                        <a:solidFill>
                          <a:srgbClr val="000000"/>
                        </a:solidFill>
                        <a:effectLst/>
                        <a:latin typeface="Calibri" panose="020F0502020204030204" pitchFamily="34" charset="0"/>
                      </a:endParaRPr>
                    </a:p>
                  </a:txBody>
                  <a:tcPr marL="5443" marR="5443" marT="5443" marB="0" anchor="ctr">
                    <a:solidFill>
                      <a:schemeClr val="bg1">
                        <a:lumMod val="75000"/>
                      </a:schemeClr>
                    </a:solidFill>
                  </a:tcPr>
                </a:tc>
                <a:tc>
                  <a:txBody>
                    <a:bodyPr/>
                    <a:lstStyle/>
                    <a:p>
                      <a:pPr algn="ctr" fontAlgn="b"/>
                      <a:r>
                        <a:rPr lang="en-IN" sz="1800" b="1" u="none" strike="noStrike" dirty="0">
                          <a:effectLst/>
                        </a:rPr>
                        <a:t>Quality</a:t>
                      </a:r>
                      <a:endParaRPr lang="en-IN" sz="1800" b="1" i="0" u="none" strike="noStrike" dirty="0">
                        <a:solidFill>
                          <a:srgbClr val="000000"/>
                        </a:solidFill>
                        <a:effectLst/>
                        <a:latin typeface="Calibri" panose="020F0502020204030204" pitchFamily="34" charset="0"/>
                      </a:endParaRPr>
                    </a:p>
                  </a:txBody>
                  <a:tcPr marL="5443" marR="5443" marT="5443" marB="0" anchor="ctr">
                    <a:solidFill>
                      <a:schemeClr val="bg1">
                        <a:lumMod val="75000"/>
                      </a:schemeClr>
                    </a:solidFill>
                  </a:tcPr>
                </a:tc>
                <a:extLst>
                  <a:ext uri="{0D108BD9-81ED-4DB2-BD59-A6C34878D82A}">
                    <a16:rowId xmlns:a16="http://schemas.microsoft.com/office/drawing/2014/main" val="3063134319"/>
                  </a:ext>
                </a:extLst>
              </a:tr>
              <a:tr h="370840">
                <a:tc>
                  <a:txBody>
                    <a:bodyPr/>
                    <a:lstStyle/>
                    <a:p>
                      <a:pPr algn="ctr" fontAlgn="b"/>
                      <a:r>
                        <a:rPr lang="en-IN" sz="1600" u="none" strike="noStrike" dirty="0">
                          <a:effectLst/>
                        </a:rPr>
                        <a:t>1</a:t>
                      </a:r>
                      <a:endParaRPr lang="en-IN" sz="1600" b="0" i="0" u="none" strike="noStrike" dirty="0">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dirty="0">
                          <a:effectLst/>
                        </a:rPr>
                        <a:t>7.4</a:t>
                      </a:r>
                      <a:endParaRPr lang="en-IN" sz="1600" b="0" i="0" u="none" strike="noStrike" dirty="0">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0.7</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dirty="0">
                          <a:effectLst/>
                        </a:rPr>
                        <a:t>1.9</a:t>
                      </a:r>
                      <a:endParaRPr lang="en-IN" sz="1600" b="0" i="0" u="none" strike="noStrike" dirty="0">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dirty="0">
                          <a:effectLst/>
                        </a:rPr>
                        <a:t>0.076</a:t>
                      </a:r>
                      <a:endParaRPr lang="en-IN" sz="1600" b="0" i="0" u="none" strike="noStrike" dirty="0">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11</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dirty="0">
                          <a:effectLst/>
                        </a:rPr>
                        <a:t>34</a:t>
                      </a:r>
                      <a:endParaRPr lang="en-IN" sz="1600" b="0" i="0" u="none" strike="noStrike" dirty="0">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dirty="0">
                          <a:effectLst/>
                        </a:rPr>
                        <a:t>0.9978</a:t>
                      </a:r>
                      <a:endParaRPr lang="en-IN" sz="1600" b="0" i="0" u="none" strike="noStrike" dirty="0">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dirty="0">
                          <a:effectLst/>
                        </a:rPr>
                        <a:t>3.51</a:t>
                      </a:r>
                      <a:endParaRPr lang="en-IN" sz="1600" b="0" i="0" u="none" strike="noStrike" dirty="0">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dirty="0">
                          <a:effectLst/>
                        </a:rPr>
                        <a:t>0.56</a:t>
                      </a:r>
                      <a:endParaRPr lang="en-IN" sz="1600" b="0" i="0" u="none" strike="noStrike" dirty="0">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9.4</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5</a:t>
                      </a:r>
                      <a:endParaRPr lang="en-IN" sz="16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3982266952"/>
                  </a:ext>
                </a:extLst>
              </a:tr>
              <a:tr h="370840">
                <a:tc>
                  <a:txBody>
                    <a:bodyPr/>
                    <a:lstStyle/>
                    <a:p>
                      <a:pPr algn="ctr" fontAlgn="b"/>
                      <a:r>
                        <a:rPr lang="en-IN" sz="1600" u="none" strike="noStrike" dirty="0">
                          <a:effectLst/>
                        </a:rPr>
                        <a:t>2</a:t>
                      </a:r>
                      <a:endParaRPr lang="en-IN" sz="1600" b="0" i="0" u="none" strike="noStrike" dirty="0">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7.8</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dirty="0">
                          <a:effectLst/>
                        </a:rPr>
                        <a:t>0.88</a:t>
                      </a:r>
                      <a:endParaRPr lang="en-IN" sz="1600" b="0" i="0" u="none" strike="noStrike" dirty="0">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2.6</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0.098</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25</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dirty="0">
                          <a:effectLst/>
                        </a:rPr>
                        <a:t>67</a:t>
                      </a:r>
                      <a:endParaRPr lang="en-IN" sz="1600" b="0" i="0" u="none" strike="noStrike" dirty="0">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0.9968</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3.2</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0.68</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9.8</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5</a:t>
                      </a:r>
                      <a:endParaRPr lang="en-IN" sz="16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665308781"/>
                  </a:ext>
                </a:extLst>
              </a:tr>
              <a:tr h="370840">
                <a:tc>
                  <a:txBody>
                    <a:bodyPr/>
                    <a:lstStyle/>
                    <a:p>
                      <a:pPr algn="ctr" fontAlgn="b"/>
                      <a:r>
                        <a:rPr lang="en-IN" sz="1600" u="none" strike="noStrike" dirty="0">
                          <a:effectLst/>
                        </a:rPr>
                        <a:t>3</a:t>
                      </a:r>
                      <a:endParaRPr lang="en-IN" sz="1600" b="0" i="0" u="none" strike="noStrike" dirty="0">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7.8</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0.76</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0.04</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2.3</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0.092</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15</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54</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dirty="0">
                          <a:effectLst/>
                        </a:rPr>
                        <a:t>0.997</a:t>
                      </a:r>
                      <a:endParaRPr lang="en-IN" sz="1600" b="0" i="0" u="none" strike="noStrike" dirty="0">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dirty="0">
                          <a:effectLst/>
                        </a:rPr>
                        <a:t>3.26</a:t>
                      </a:r>
                      <a:endParaRPr lang="en-IN" sz="1600" b="0" i="0" u="none" strike="noStrike" dirty="0">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0.65</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9.8</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5</a:t>
                      </a:r>
                      <a:endParaRPr lang="en-IN" sz="16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3529593239"/>
                  </a:ext>
                </a:extLst>
              </a:tr>
              <a:tr h="370840">
                <a:tc>
                  <a:txBody>
                    <a:bodyPr/>
                    <a:lstStyle/>
                    <a:p>
                      <a:pPr algn="ctr" fontAlgn="b"/>
                      <a:r>
                        <a:rPr lang="en-IN" sz="1600" u="none" strike="noStrike" dirty="0">
                          <a:effectLst/>
                        </a:rPr>
                        <a:t>4</a:t>
                      </a:r>
                      <a:endParaRPr lang="en-IN" sz="1600" b="0" i="0" u="none" strike="noStrike" dirty="0">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11.2</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0.28</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0.56</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dirty="0">
                          <a:effectLst/>
                        </a:rPr>
                        <a:t>1.9</a:t>
                      </a:r>
                      <a:endParaRPr lang="en-IN" sz="1600" b="0" i="0" u="none" strike="noStrike" dirty="0">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dirty="0">
                          <a:effectLst/>
                        </a:rPr>
                        <a:t>0.075</a:t>
                      </a:r>
                      <a:endParaRPr lang="en-IN" sz="1600" b="0" i="0" u="none" strike="noStrike" dirty="0">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17</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60</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0.998</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3.16</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0.58</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9.8</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6</a:t>
                      </a:r>
                      <a:endParaRPr lang="en-IN" sz="16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829248730"/>
                  </a:ext>
                </a:extLst>
              </a:tr>
              <a:tr h="370840">
                <a:tc>
                  <a:txBody>
                    <a:bodyPr/>
                    <a:lstStyle/>
                    <a:p>
                      <a:pPr algn="ctr" fontAlgn="b"/>
                      <a:r>
                        <a:rPr lang="en-IN" sz="1600" u="none" strike="noStrike" dirty="0">
                          <a:effectLst/>
                        </a:rPr>
                        <a:t>5</a:t>
                      </a:r>
                      <a:endParaRPr lang="en-IN" sz="1600" b="0" i="0" u="none" strike="noStrike" dirty="0">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7.4</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0.7</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1.9</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0.076</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11</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34</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0.9978</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3.51</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dirty="0">
                          <a:effectLst/>
                        </a:rPr>
                        <a:t>0.56</a:t>
                      </a:r>
                      <a:endParaRPr lang="en-IN" sz="1600" b="0" i="0" u="none" strike="noStrike" dirty="0">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9.4</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5</a:t>
                      </a:r>
                      <a:endParaRPr lang="en-IN" sz="16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1587718880"/>
                  </a:ext>
                </a:extLst>
              </a:tr>
              <a:tr h="370840">
                <a:tc>
                  <a:txBody>
                    <a:bodyPr/>
                    <a:lstStyle/>
                    <a:p>
                      <a:pPr algn="ctr" fontAlgn="b"/>
                      <a:r>
                        <a:rPr lang="en-IN" sz="1600" u="none" strike="noStrike" dirty="0">
                          <a:effectLst/>
                        </a:rPr>
                        <a:t>6</a:t>
                      </a:r>
                      <a:endParaRPr lang="en-IN" sz="1600" b="0" i="0" u="none" strike="noStrike" dirty="0">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7.4</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0.66</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1.8</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0.075</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dirty="0">
                          <a:effectLst/>
                        </a:rPr>
                        <a:t>13</a:t>
                      </a:r>
                      <a:endParaRPr lang="en-IN" sz="1600" b="0" i="0" u="none" strike="noStrike" dirty="0">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dirty="0">
                          <a:effectLst/>
                        </a:rPr>
                        <a:t>40</a:t>
                      </a:r>
                      <a:endParaRPr lang="en-IN" sz="1600" b="0" i="0" u="none" strike="noStrike" dirty="0">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0.9978</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3.51</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dirty="0">
                          <a:effectLst/>
                        </a:rPr>
                        <a:t>0.56</a:t>
                      </a:r>
                      <a:endParaRPr lang="en-IN" sz="1600" b="0" i="0" u="none" strike="noStrike" dirty="0">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9.4</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5</a:t>
                      </a:r>
                      <a:endParaRPr lang="en-IN" sz="16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2664943943"/>
                  </a:ext>
                </a:extLst>
              </a:tr>
              <a:tr h="370840">
                <a:tc>
                  <a:txBody>
                    <a:bodyPr/>
                    <a:lstStyle/>
                    <a:p>
                      <a:pPr algn="ctr" fontAlgn="b"/>
                      <a:r>
                        <a:rPr lang="en-IN" sz="1600" u="none" strike="noStrike" dirty="0">
                          <a:effectLst/>
                        </a:rPr>
                        <a:t>7</a:t>
                      </a:r>
                      <a:endParaRPr lang="en-IN" sz="1600" b="0" i="0" u="none" strike="noStrike" dirty="0">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7.9</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0.6</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0.06</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1.6</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0.069</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15</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59</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0.9964</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3.3</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0.46</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9.4</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5</a:t>
                      </a:r>
                      <a:endParaRPr lang="en-IN" sz="16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355254853"/>
                  </a:ext>
                </a:extLst>
              </a:tr>
              <a:tr h="370840">
                <a:tc>
                  <a:txBody>
                    <a:bodyPr/>
                    <a:lstStyle/>
                    <a:p>
                      <a:pPr algn="ctr" fontAlgn="b"/>
                      <a:r>
                        <a:rPr lang="en-IN" sz="1600" u="none" strike="noStrike" dirty="0">
                          <a:effectLst/>
                        </a:rPr>
                        <a:t>8</a:t>
                      </a:r>
                      <a:endParaRPr lang="en-IN" sz="1600" b="0" i="0" u="none" strike="noStrike" dirty="0">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7.3</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0.65</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0</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1.2</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0.065</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15</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21</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0.9946</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3.39</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0.47</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dirty="0">
                          <a:effectLst/>
                        </a:rPr>
                        <a:t>10</a:t>
                      </a:r>
                      <a:endParaRPr lang="en-IN" sz="1600" b="0" i="0" u="none" strike="noStrike" dirty="0">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7</a:t>
                      </a:r>
                      <a:endParaRPr lang="en-IN" sz="16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2285697193"/>
                  </a:ext>
                </a:extLst>
              </a:tr>
              <a:tr h="370840">
                <a:tc>
                  <a:txBody>
                    <a:bodyPr/>
                    <a:lstStyle/>
                    <a:p>
                      <a:pPr algn="ctr" fontAlgn="b"/>
                      <a:r>
                        <a:rPr lang="en-IN" sz="1600" u="none" strike="noStrike" dirty="0">
                          <a:effectLst/>
                        </a:rPr>
                        <a:t>9</a:t>
                      </a:r>
                      <a:endParaRPr lang="en-IN" sz="1600" b="0" i="0" u="none" strike="noStrike" dirty="0">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7.8</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0.58</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0.02</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dirty="0">
                          <a:effectLst/>
                        </a:rPr>
                        <a:t>2</a:t>
                      </a:r>
                      <a:endParaRPr lang="en-IN" sz="1600" b="0" i="0" u="none" strike="noStrike" dirty="0">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0.073</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9</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18</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0.9968</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3.36</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0.57</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9.5</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7</a:t>
                      </a:r>
                      <a:endParaRPr lang="en-IN" sz="1600" b="0" i="0" u="none" strike="noStrike">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3866515377"/>
                  </a:ext>
                </a:extLst>
              </a:tr>
              <a:tr h="370840">
                <a:tc>
                  <a:txBody>
                    <a:bodyPr/>
                    <a:lstStyle/>
                    <a:p>
                      <a:pPr algn="ctr" fontAlgn="b"/>
                      <a:r>
                        <a:rPr lang="en-IN" sz="1600" u="none" strike="noStrike" dirty="0">
                          <a:effectLst/>
                        </a:rPr>
                        <a:t>10</a:t>
                      </a:r>
                      <a:endParaRPr lang="en-IN" sz="1600" b="0" i="0" u="none" strike="noStrike" dirty="0">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7.5</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0.5</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0.36</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6.1</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0.071</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17</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102</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0.9978</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3.35</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0.8</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dirty="0">
                          <a:effectLst/>
                        </a:rPr>
                        <a:t>10.5</a:t>
                      </a:r>
                      <a:endParaRPr lang="en-IN" sz="1600" b="0" i="0" u="none" strike="noStrike" dirty="0">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dirty="0">
                          <a:effectLst/>
                        </a:rPr>
                        <a:t>5</a:t>
                      </a:r>
                      <a:endParaRPr lang="en-IN" sz="1600" b="0" i="0" u="none" strike="noStrike" dirty="0">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600424797"/>
                  </a:ext>
                </a:extLst>
              </a:tr>
              <a:tr h="370840">
                <a:tc>
                  <a:txBody>
                    <a:bodyPr/>
                    <a:lstStyle/>
                    <a:p>
                      <a:pPr algn="ctr" fontAlgn="b"/>
                      <a:r>
                        <a:rPr lang="en-IN" sz="1600" u="none" strike="noStrike" dirty="0">
                          <a:effectLst/>
                        </a:rPr>
                        <a:t>11</a:t>
                      </a:r>
                      <a:endParaRPr lang="en-IN" sz="1600" b="0" i="0" u="none" strike="noStrike" dirty="0">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6.7</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0.58</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0.08</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1.8</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0.097</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15</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65</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0.9959</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3.28</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0.54</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9.2</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dirty="0">
                          <a:effectLst/>
                        </a:rPr>
                        <a:t>5</a:t>
                      </a:r>
                      <a:endParaRPr lang="en-IN" sz="1600" b="0" i="0" u="none" strike="noStrike" dirty="0">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4257706981"/>
                  </a:ext>
                </a:extLst>
              </a:tr>
              <a:tr h="370840">
                <a:tc>
                  <a:txBody>
                    <a:bodyPr/>
                    <a:lstStyle/>
                    <a:p>
                      <a:pPr algn="ctr" fontAlgn="b"/>
                      <a:r>
                        <a:rPr lang="en-IN" sz="1600" u="none" strike="noStrike" dirty="0">
                          <a:effectLst/>
                        </a:rPr>
                        <a:t>12</a:t>
                      </a:r>
                      <a:endParaRPr lang="en-IN" sz="1600" b="0" i="0" u="none" strike="noStrike" dirty="0">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7.5</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0.5</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0.36</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6.1</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0.071</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17</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102</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0.9978</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3.35</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0.8</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a:effectLst/>
                        </a:rPr>
                        <a:t>10.5</a:t>
                      </a:r>
                      <a:endParaRPr lang="en-IN" sz="1600" b="0" i="0" u="none" strike="noStrike">
                        <a:solidFill>
                          <a:srgbClr val="000000"/>
                        </a:solidFill>
                        <a:effectLst/>
                        <a:latin typeface="Calibri" panose="020F0502020204030204" pitchFamily="34" charset="0"/>
                      </a:endParaRPr>
                    </a:p>
                  </a:txBody>
                  <a:tcPr marL="5443" marR="5443" marT="5443" marB="0" anchor="b"/>
                </a:tc>
                <a:tc>
                  <a:txBody>
                    <a:bodyPr/>
                    <a:lstStyle/>
                    <a:p>
                      <a:pPr algn="ctr" fontAlgn="b"/>
                      <a:r>
                        <a:rPr lang="en-IN" sz="1600" u="none" strike="noStrike" dirty="0">
                          <a:effectLst/>
                        </a:rPr>
                        <a:t>5</a:t>
                      </a:r>
                      <a:endParaRPr lang="en-IN" sz="1600" b="0" i="0" u="none" strike="noStrike" dirty="0">
                        <a:solidFill>
                          <a:srgbClr val="000000"/>
                        </a:solidFill>
                        <a:effectLst/>
                        <a:latin typeface="Calibri" panose="020F0502020204030204" pitchFamily="34" charset="0"/>
                      </a:endParaRPr>
                    </a:p>
                  </a:txBody>
                  <a:tcPr marL="5443" marR="5443" marT="5443" marB="0" anchor="b"/>
                </a:tc>
                <a:extLst>
                  <a:ext uri="{0D108BD9-81ED-4DB2-BD59-A6C34878D82A}">
                    <a16:rowId xmlns:a16="http://schemas.microsoft.com/office/drawing/2014/main" val="2887084701"/>
                  </a:ext>
                </a:extLst>
              </a:tr>
            </a:tbl>
          </a:graphicData>
        </a:graphic>
      </p:graphicFrame>
    </p:spTree>
    <p:extLst>
      <p:ext uri="{BB962C8B-B14F-4D97-AF65-F5344CB8AC3E}">
        <p14:creationId xmlns:p14="http://schemas.microsoft.com/office/powerpoint/2010/main" val="3064290970"/>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t>Data Analysis</a:t>
            </a:r>
            <a:endParaRPr lang="en-IN" b="1"/>
          </a:p>
        </p:txBody>
      </p:sp>
      <p:sp>
        <p:nvSpPr>
          <p:cNvPr id="3" name="Content Placeholder 2"/>
          <p:cNvSpPr>
            <a:spLocks noGrp="1"/>
          </p:cNvSpPr>
          <p:nvPr>
            <p:ph idx="1"/>
          </p:nvPr>
        </p:nvSpPr>
        <p:spPr/>
        <p:txBody>
          <a:bodyPr/>
          <a:lstStyle/>
          <a:p>
            <a:r>
              <a:rPr lang="en-US" sz="2400" dirty="0"/>
              <a:t>Descriptive statistics</a:t>
            </a:r>
          </a:p>
          <a:p>
            <a:r>
              <a:rPr lang="en-US" sz="2400" dirty="0"/>
              <a:t>Correlation matrix</a:t>
            </a:r>
          </a:p>
          <a:p>
            <a:r>
              <a:rPr lang="en-US" sz="2400" dirty="0"/>
              <a:t>Fitting of Regression model</a:t>
            </a:r>
          </a:p>
          <a:p>
            <a:r>
              <a:rPr lang="en-US" sz="2400" dirty="0"/>
              <a:t>Fitting of Logistic regression</a:t>
            </a:r>
          </a:p>
          <a:p>
            <a:r>
              <a:rPr lang="en-US" sz="2400"/>
              <a:t>Subset the data based on good quality [5,6,7,8,9] and poor quality [3,4].</a:t>
            </a:r>
            <a:endParaRPr lang="en-US" sz="2400" dirty="0"/>
          </a:p>
          <a:p>
            <a:endParaRPr lang="en-IN"/>
          </a:p>
        </p:txBody>
      </p:sp>
    </p:spTree>
    <p:extLst>
      <p:ext uri="{BB962C8B-B14F-4D97-AF65-F5344CB8AC3E}">
        <p14:creationId xmlns:p14="http://schemas.microsoft.com/office/powerpoint/2010/main" val="353216770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69848"/>
          </a:xfrm>
        </p:spPr>
        <p:txBody>
          <a:bodyPr>
            <a:normAutofit fontScale="90000"/>
          </a:bodyPr>
          <a:lstStyle/>
          <a:p>
            <a:r>
              <a:rPr lang="en-US" b="1"/>
              <a:t>Graphical representation of Descriptive statistics</a:t>
            </a:r>
            <a:endParaRPr lang="en-IN" b="1"/>
          </a:p>
        </p:txBody>
      </p:sp>
      <p:pic>
        <p:nvPicPr>
          <p:cNvPr id="4" name="Content Placeholder 3"/>
          <p:cNvPicPr>
            <a:picLocks noGrp="1" noChangeAspect="1"/>
          </p:cNvPicPr>
          <p:nvPr>
            <p:ph idx="1"/>
          </p:nvPr>
        </p:nvPicPr>
        <p:blipFill>
          <a:blip r:embed="rId2"/>
          <a:stretch>
            <a:fillRect/>
          </a:stretch>
        </p:blipFill>
        <p:spPr>
          <a:xfrm>
            <a:off x="1021090" y="1299990"/>
            <a:ext cx="4121253" cy="2299422"/>
          </a:xfrm>
          <a:prstGeom prst="rect">
            <a:avLst/>
          </a:prstGeom>
        </p:spPr>
      </p:pic>
      <p:pic>
        <p:nvPicPr>
          <p:cNvPr id="5" name="Picture 4"/>
          <p:cNvPicPr>
            <a:picLocks noChangeAspect="1"/>
          </p:cNvPicPr>
          <p:nvPr/>
        </p:nvPicPr>
        <p:blipFill>
          <a:blip r:embed="rId3"/>
          <a:stretch>
            <a:fillRect/>
          </a:stretch>
        </p:blipFill>
        <p:spPr>
          <a:xfrm>
            <a:off x="6641869" y="1299990"/>
            <a:ext cx="4331683" cy="2299422"/>
          </a:xfrm>
          <a:prstGeom prst="rect">
            <a:avLst/>
          </a:prstGeom>
        </p:spPr>
      </p:pic>
      <p:pic>
        <p:nvPicPr>
          <p:cNvPr id="6" name="Picture 5"/>
          <p:cNvPicPr>
            <a:picLocks noChangeAspect="1"/>
          </p:cNvPicPr>
          <p:nvPr/>
        </p:nvPicPr>
        <p:blipFill>
          <a:blip r:embed="rId4"/>
          <a:stretch>
            <a:fillRect/>
          </a:stretch>
        </p:blipFill>
        <p:spPr>
          <a:xfrm>
            <a:off x="984604" y="4098175"/>
            <a:ext cx="4194226" cy="2394066"/>
          </a:xfrm>
          <a:prstGeom prst="rect">
            <a:avLst/>
          </a:prstGeom>
        </p:spPr>
      </p:pic>
      <p:pic>
        <p:nvPicPr>
          <p:cNvPr id="7" name="Picture 6"/>
          <p:cNvPicPr>
            <a:picLocks noChangeAspect="1"/>
          </p:cNvPicPr>
          <p:nvPr/>
        </p:nvPicPr>
        <p:blipFill>
          <a:blip r:embed="rId5"/>
          <a:stretch>
            <a:fillRect/>
          </a:stretch>
        </p:blipFill>
        <p:spPr>
          <a:xfrm>
            <a:off x="6641869" y="4098176"/>
            <a:ext cx="4331683" cy="2394066"/>
          </a:xfrm>
          <a:prstGeom prst="rect">
            <a:avLst/>
          </a:prstGeom>
        </p:spPr>
      </p:pic>
      <p:sp>
        <p:nvSpPr>
          <p:cNvPr id="8" name="TextBox 7"/>
          <p:cNvSpPr txBox="1"/>
          <p:nvPr/>
        </p:nvSpPr>
        <p:spPr>
          <a:xfrm>
            <a:off x="1838275" y="865943"/>
            <a:ext cx="2486881" cy="369332"/>
          </a:xfrm>
          <a:prstGeom prst="rect">
            <a:avLst/>
          </a:prstGeom>
          <a:noFill/>
        </p:spPr>
        <p:txBody>
          <a:bodyPr wrap="square" rtlCol="0">
            <a:spAutoFit/>
          </a:bodyPr>
          <a:lstStyle/>
          <a:p>
            <a:pPr algn="ctr"/>
            <a:r>
              <a:rPr lang="en-US" dirty="0"/>
              <a:t>Red wine</a:t>
            </a:r>
            <a:endParaRPr lang="en-IN" dirty="0"/>
          </a:p>
        </p:txBody>
      </p:sp>
      <p:sp>
        <p:nvSpPr>
          <p:cNvPr id="9" name="TextBox 8"/>
          <p:cNvSpPr txBox="1"/>
          <p:nvPr/>
        </p:nvSpPr>
        <p:spPr>
          <a:xfrm>
            <a:off x="7494299" y="865943"/>
            <a:ext cx="2626822" cy="369332"/>
          </a:xfrm>
          <a:prstGeom prst="rect">
            <a:avLst/>
          </a:prstGeom>
          <a:noFill/>
        </p:spPr>
        <p:txBody>
          <a:bodyPr wrap="square" rtlCol="0">
            <a:spAutoFit/>
          </a:bodyPr>
          <a:lstStyle/>
          <a:p>
            <a:pPr algn="ctr"/>
            <a:r>
              <a:rPr lang="en-US" dirty="0"/>
              <a:t>White wine</a:t>
            </a:r>
            <a:endParaRPr lang="en-IN" dirty="0"/>
          </a:p>
        </p:txBody>
      </p:sp>
    </p:spTree>
    <p:extLst>
      <p:ext uri="{BB962C8B-B14F-4D97-AF65-F5344CB8AC3E}">
        <p14:creationId xmlns:p14="http://schemas.microsoft.com/office/powerpoint/2010/main" val="167367704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11371" y="946083"/>
            <a:ext cx="4584589" cy="2755631"/>
          </a:xfrm>
          <a:prstGeom prst="rect">
            <a:avLst/>
          </a:prstGeom>
        </p:spPr>
      </p:pic>
      <p:pic>
        <p:nvPicPr>
          <p:cNvPr id="5" name="Picture 4"/>
          <p:cNvPicPr>
            <a:picLocks noChangeAspect="1"/>
          </p:cNvPicPr>
          <p:nvPr/>
        </p:nvPicPr>
        <p:blipFill>
          <a:blip r:embed="rId3"/>
          <a:stretch>
            <a:fillRect/>
          </a:stretch>
        </p:blipFill>
        <p:spPr>
          <a:xfrm>
            <a:off x="6438839" y="946083"/>
            <a:ext cx="4584589" cy="2755631"/>
          </a:xfrm>
          <a:prstGeom prst="rect">
            <a:avLst/>
          </a:prstGeom>
        </p:spPr>
      </p:pic>
      <p:pic>
        <p:nvPicPr>
          <p:cNvPr id="6" name="Picture 5"/>
          <p:cNvPicPr>
            <a:picLocks noChangeAspect="1"/>
          </p:cNvPicPr>
          <p:nvPr/>
        </p:nvPicPr>
        <p:blipFill>
          <a:blip r:embed="rId4"/>
          <a:stretch>
            <a:fillRect/>
          </a:stretch>
        </p:blipFill>
        <p:spPr>
          <a:xfrm>
            <a:off x="644869" y="4037926"/>
            <a:ext cx="4584589" cy="2755631"/>
          </a:xfrm>
          <a:prstGeom prst="rect">
            <a:avLst/>
          </a:prstGeom>
        </p:spPr>
      </p:pic>
      <p:pic>
        <p:nvPicPr>
          <p:cNvPr id="7" name="Picture 6"/>
          <p:cNvPicPr>
            <a:picLocks noChangeAspect="1"/>
          </p:cNvPicPr>
          <p:nvPr/>
        </p:nvPicPr>
        <p:blipFill>
          <a:blip r:embed="rId5"/>
          <a:stretch>
            <a:fillRect/>
          </a:stretch>
        </p:blipFill>
        <p:spPr>
          <a:xfrm>
            <a:off x="6438839" y="4102370"/>
            <a:ext cx="4584589" cy="2691188"/>
          </a:xfrm>
          <a:prstGeom prst="rect">
            <a:avLst/>
          </a:prstGeom>
        </p:spPr>
      </p:pic>
    </p:spTree>
    <p:extLst>
      <p:ext uri="{BB962C8B-B14F-4D97-AF65-F5344CB8AC3E}">
        <p14:creationId xmlns:p14="http://schemas.microsoft.com/office/powerpoint/2010/main" val="109822758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0344"/>
          </a:xfrm>
        </p:spPr>
        <p:txBody>
          <a:bodyPr/>
          <a:lstStyle/>
          <a:p>
            <a:pPr algn="ctr"/>
            <a:r>
              <a:rPr lang="en-US" b="1" dirty="0"/>
              <a:t>Correlation</a:t>
            </a:r>
            <a:endParaRPr lang="en-IN" b="1" dirty="0"/>
          </a:p>
        </p:txBody>
      </p:sp>
      <p:sp>
        <p:nvSpPr>
          <p:cNvPr id="3" name="Content Placeholder 2"/>
          <p:cNvSpPr>
            <a:spLocks noGrp="1"/>
          </p:cNvSpPr>
          <p:nvPr>
            <p:ph idx="1"/>
          </p:nvPr>
        </p:nvSpPr>
        <p:spPr>
          <a:xfrm>
            <a:off x="838200" y="1529542"/>
            <a:ext cx="10515600" cy="4647421"/>
          </a:xfrm>
        </p:spPr>
        <p:txBody>
          <a:bodyPr/>
          <a:lstStyle/>
          <a:p>
            <a:pPr marL="514350" indent="-514350">
              <a:buFont typeface="+mj-lt"/>
              <a:buAutoNum type="arabicPeriod"/>
            </a:pPr>
            <a:r>
              <a:rPr lang="en-US" sz="2400" dirty="0"/>
              <a:t>Free SO2 and total SO2 are highly correlated but do not with any other variable in both data sets.</a:t>
            </a:r>
          </a:p>
          <a:p>
            <a:pPr marL="514350" indent="-514350">
              <a:buFont typeface="+mj-lt"/>
              <a:buAutoNum type="arabicPeriod"/>
            </a:pPr>
            <a:r>
              <a:rPr lang="en-US" sz="2400" dirty="0"/>
              <a:t>Alcohol is highly correlated with quality in both data sets.</a:t>
            </a:r>
          </a:p>
          <a:p>
            <a:pPr marL="514350" indent="-514350">
              <a:buFont typeface="+mj-lt"/>
              <a:buAutoNum type="arabicPeriod"/>
            </a:pPr>
            <a:r>
              <a:rPr lang="en-US" sz="2400" dirty="0"/>
              <a:t>For red wine fixed acidity is highly correlated with density and for white wine fixed acidity is highly correlated with citric acid.</a:t>
            </a:r>
          </a:p>
          <a:p>
            <a:pPr marL="514350" indent="-514350">
              <a:buFont typeface="+mj-lt"/>
              <a:buAutoNum type="arabicPeriod"/>
            </a:pPr>
            <a:r>
              <a:rPr lang="en-US" sz="2400" dirty="0"/>
              <a:t>For both wine data sets residual sugar and density are highly correlated.</a:t>
            </a:r>
          </a:p>
          <a:p>
            <a:pPr marL="0" indent="0">
              <a:buNone/>
            </a:pPr>
            <a:endParaRPr lang="en-IN" dirty="0"/>
          </a:p>
        </p:txBody>
      </p:sp>
    </p:spTree>
    <p:extLst>
      <p:ext uri="{BB962C8B-B14F-4D97-AF65-F5344CB8AC3E}">
        <p14:creationId xmlns:p14="http://schemas.microsoft.com/office/powerpoint/2010/main" val="20056989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895" y="1579326"/>
            <a:ext cx="10515600" cy="682278"/>
          </a:xfrm>
        </p:spPr>
        <p:txBody>
          <a:bodyPr>
            <a:normAutofit/>
          </a:bodyPr>
          <a:lstStyle/>
          <a:p>
            <a:pPr algn="ctr"/>
            <a:r>
              <a:rPr lang="en-US" b="1" dirty="0"/>
              <a:t>Multiple Regression Analysis</a:t>
            </a:r>
            <a:endParaRPr lang="en-IN" b="1" dirty="0"/>
          </a:p>
        </p:txBody>
      </p:sp>
      <p:sp>
        <p:nvSpPr>
          <p:cNvPr id="3" name="Content Placeholder 2"/>
          <p:cNvSpPr>
            <a:spLocks noGrp="1"/>
          </p:cNvSpPr>
          <p:nvPr>
            <p:ph idx="1"/>
          </p:nvPr>
        </p:nvSpPr>
        <p:spPr>
          <a:xfrm>
            <a:off x="205253" y="2622539"/>
            <a:ext cx="10515600" cy="3251487"/>
          </a:xfrm>
        </p:spPr>
        <p:txBody>
          <a:bodyPr>
            <a:normAutofit/>
          </a:bodyPr>
          <a:lstStyle/>
          <a:p>
            <a:pPr>
              <a:buFont typeface="Wingdings" panose="05000000000000000000" pitchFamily="2" charset="2"/>
              <a:buChar char="Ø"/>
            </a:pPr>
            <a:r>
              <a:rPr lang="en-US" sz="2400" dirty="0"/>
              <a:t>By applying multiple linear regression model , we could not find the               required adequate model since it’s R2 adj is smaller than required. </a:t>
            </a:r>
          </a:p>
          <a:p>
            <a:pPr>
              <a:buFont typeface="Wingdings" panose="05000000000000000000" pitchFamily="2" charset="2"/>
              <a:buChar char="Ø"/>
            </a:pPr>
            <a:r>
              <a:rPr lang="en-US" sz="2400" dirty="0"/>
              <a:t>For red wine : </a:t>
            </a:r>
            <a:r>
              <a:rPr lang="en-US" sz="2400" dirty="0" err="1"/>
              <a:t>Rsq</a:t>
            </a:r>
            <a:r>
              <a:rPr lang="en-US" sz="2400" dirty="0"/>
              <a:t> </a:t>
            </a:r>
            <a:r>
              <a:rPr lang="en-US" sz="2400" dirty="0" err="1"/>
              <a:t>adj</a:t>
            </a:r>
            <a:r>
              <a:rPr lang="en-US" sz="2400" dirty="0"/>
              <a:t> = 36.1%</a:t>
            </a:r>
          </a:p>
          <a:p>
            <a:pPr>
              <a:buFont typeface="Wingdings" panose="05000000000000000000" pitchFamily="2" charset="2"/>
              <a:buChar char="Ø"/>
            </a:pPr>
            <a:r>
              <a:rPr lang="en-US" sz="2400" dirty="0"/>
              <a:t> For white wine : </a:t>
            </a:r>
            <a:r>
              <a:rPr lang="en-US" sz="2400" dirty="0" err="1"/>
              <a:t>Rsq</a:t>
            </a:r>
            <a:r>
              <a:rPr lang="en-US" sz="2400" dirty="0"/>
              <a:t> </a:t>
            </a:r>
            <a:r>
              <a:rPr lang="en-US" sz="2400" dirty="0" err="1"/>
              <a:t>adj</a:t>
            </a:r>
            <a:r>
              <a:rPr lang="en-US" sz="2400" dirty="0"/>
              <a:t> = 28%</a:t>
            </a:r>
          </a:p>
          <a:p>
            <a:pPr marL="0" indent="0">
              <a:buNone/>
            </a:pPr>
            <a:endParaRPr lang="en-IN" dirty="0"/>
          </a:p>
        </p:txBody>
      </p:sp>
    </p:spTree>
    <p:extLst>
      <p:ext uri="{BB962C8B-B14F-4D97-AF65-F5344CB8AC3E}">
        <p14:creationId xmlns:p14="http://schemas.microsoft.com/office/powerpoint/2010/main" val="197660270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theme/theme1.xml><?xml version="1.0" encoding="utf-8"?>
<a:theme xmlns:a="http://schemas.openxmlformats.org/drawingml/2006/main" name="Face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467</TotalTime>
  <Words>540</Words>
  <Application>Microsoft Office PowerPoint</Application>
  <PresentationFormat>Widescreen</PresentationFormat>
  <Paragraphs>229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Rounded MT Bold</vt:lpstr>
      <vt:lpstr>Calibri</vt:lpstr>
      <vt:lpstr>Trebuchet MS</vt:lpstr>
      <vt:lpstr>Wingdings</vt:lpstr>
      <vt:lpstr>Wingdings 3</vt:lpstr>
      <vt:lpstr>Facet</vt:lpstr>
      <vt:lpstr>PowerPoint Presentation</vt:lpstr>
      <vt:lpstr>Problem</vt:lpstr>
      <vt:lpstr>Data description </vt:lpstr>
      <vt:lpstr>Data set</vt:lpstr>
      <vt:lpstr>Data Analysis</vt:lpstr>
      <vt:lpstr>Graphical representation of Descriptive statistics</vt:lpstr>
      <vt:lpstr>PowerPoint Presentation</vt:lpstr>
      <vt:lpstr>Correlation</vt:lpstr>
      <vt:lpstr>Multiple Regression Analysis</vt:lpstr>
      <vt:lpstr>Logistic Regression Analysis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tschaware@rediffmail.com</dc:creator>
  <cp:lastModifiedBy>RS Square</cp:lastModifiedBy>
  <cp:revision>47</cp:revision>
  <dcterms:created xsi:type="dcterms:W3CDTF">2019-12-29T03:54:40Z</dcterms:created>
  <dcterms:modified xsi:type="dcterms:W3CDTF">2021-10-26T11:17:21Z</dcterms:modified>
</cp:coreProperties>
</file>