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19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16.png" ContentType="image/png"/>
  <Override PartName="/ppt/media/image26.gif" ContentType="image/gif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1.jpeg" ContentType="image/jpeg"/>
  <Override PartName="/ppt/media/image10.png" ContentType="image/png"/>
  <Override PartName="/ppt/media/image21.png" ContentType="image/png"/>
  <Override PartName="/ppt/media/image19.png" ContentType="image/png"/>
  <Override PartName="/ppt/media/image6.png" ContentType="image/png"/>
  <Override PartName="/ppt/media/image15.png" ContentType="image/png"/>
  <Override PartName="/ppt/media/image5.png" ContentType="image/png"/>
  <Override PartName="/ppt/media/image1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8" r:id="rId11"/>
    <p:sldMasterId id="2147483669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</p:sldIdLst>
  <p:sldSz cx="18288000" cy="10287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7C0F2B-A1EF-448E-B61F-B787231987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96B4F71-5619-48A1-B695-E4431F9F0E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7F52196-41C7-45A5-BE41-4C9E640B34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45A6EA-CC4D-44E3-94F4-ADE08A2AC0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E1E00D4-7D5E-42C7-9C6B-4F8EC1BBC1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2988A64-FD7C-4F67-9FE6-A7255F7922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5F01DDA-555D-468A-A1EA-4C0C571FFE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1260C43-9500-421B-86CA-76B9DB6EA8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96E68E3-F5B8-4F50-B7EA-40664678E5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C542A164-318D-4829-BC8F-ED4174EEE4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52CA381-574E-4BEF-AAE5-C19130B85A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0172B4D-82DF-4E86-A0BB-565F07125B0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88D4AAA-4EA0-4659-A68E-2EC54C7A16A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B34FD5F-540B-4781-B78B-939DE3DD832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432000" indent="-32400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F5CCBC0-E51D-4FBD-9D3C-E8189F00FD6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432000" indent="-32400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CEFD9C0-6377-44A4-BF18-D9446D88478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8B2CC11-1AFC-4DDB-A346-B4BD314AAE2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  <p:sldLayoutId id="2147483656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299BBCE-F231-4DA3-804B-B1CAFE1904B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1A4753E-C66A-4998-A9E6-71FDBFA3420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35AB37A-539A-434C-B650-A72D94EFBC6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2826B9A-224A-4CE6-94F9-AF4FE79C760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F4E7640-DC41-4575-A0A2-DB968B88BE3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2"/>
    <p:sldLayoutId id="2147483667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0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0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0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0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0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0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0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file://home/ricardo/Documents/Studium/Bachelor/" TargetMode="External"/><Relationship Id="rId2" Type="http://schemas.openxmlformats.org/officeDocument/2006/relationships/image" Target="../media/image26.gif"/><Relationship Id="rId3" Type="http://schemas.openxmlformats.org/officeDocument/2006/relationships/slideLayout" Target="../slideLayouts/slideLayout10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748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2"/>
          <p:cNvSpPr/>
          <p:nvPr/>
        </p:nvSpPr>
        <p:spPr>
          <a:xfrm>
            <a:off x="-97560" y="-51840"/>
            <a:ext cx="18385200" cy="10335600"/>
          </a:xfrm>
          <a:custGeom>
            <a:avLst/>
            <a:gdLst>
              <a:gd name="textAreaLeft" fmla="*/ 0 w 18385200"/>
              <a:gd name="textAreaRight" fmla="*/ 18385560 w 18385200"/>
              <a:gd name="textAreaTop" fmla="*/ 0 h 10335600"/>
              <a:gd name="textAreaBottom" fmla="*/ 10335960 h 10335600"/>
            </a:gdLst>
            <a:ahLst/>
            <a:rect l="textAreaLeft" t="textAreaTop" r="textAreaRight" b="textAreaBottom"/>
            <a:pathLst>
              <a:path w="18385448" h="10335861">
                <a:moveTo>
                  <a:pt x="0" y="0"/>
                </a:moveTo>
                <a:lnTo>
                  <a:pt x="18385448" y="0"/>
                </a:lnTo>
                <a:lnTo>
                  <a:pt x="18385448" y="10335861"/>
                </a:lnTo>
                <a:lnTo>
                  <a:pt x="0" y="103358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0" name="Group 3"/>
          <p:cNvGrpSpPr/>
          <p:nvPr/>
        </p:nvGrpSpPr>
        <p:grpSpPr>
          <a:xfrm>
            <a:off x="-117000" y="-234360"/>
            <a:ext cx="18463680" cy="10518120"/>
            <a:chOff x="-117000" y="-234360"/>
            <a:chExt cx="18463680" cy="10518120"/>
          </a:xfrm>
        </p:grpSpPr>
        <p:sp>
          <p:nvSpPr>
            <p:cNvPr id="81" name="Freeform 4"/>
            <p:cNvSpPr/>
            <p:nvPr/>
          </p:nvSpPr>
          <p:spPr>
            <a:xfrm>
              <a:off x="-117000" y="-88560"/>
              <a:ext cx="18463680" cy="10372320"/>
            </a:xfrm>
            <a:custGeom>
              <a:avLst/>
              <a:gdLst>
                <a:gd name="textAreaLeft" fmla="*/ 0 w 18463680"/>
                <a:gd name="textAreaRight" fmla="*/ 18464040 w 18463680"/>
                <a:gd name="textAreaTop" fmla="*/ 0 h 10372320"/>
                <a:gd name="textAreaBottom" fmla="*/ 10372680 h 10372320"/>
              </a:gdLst>
              <a:ahLst/>
              <a:rect l="textAreaLeft" t="textAreaTop" r="textAreaRight" b="textAreaBottom"/>
              <a:pathLst>
                <a:path w="4816592" h="2708553">
                  <a:moveTo>
                    <a:pt x="0" y="0"/>
                  </a:moveTo>
                  <a:lnTo>
                    <a:pt x="4816592" y="0"/>
                  </a:lnTo>
                  <a:lnTo>
                    <a:pt x="4816592" y="2708553"/>
                  </a:lnTo>
                  <a:lnTo>
                    <a:pt x="0" y="2708553"/>
                  </a:lnTo>
                  <a:close/>
                </a:path>
              </a:pathLst>
            </a:custGeom>
            <a:solidFill>
              <a:srgbClr val="474858">
                <a:alpha val="8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TextBox 5"/>
            <p:cNvSpPr/>
            <p:nvPr/>
          </p:nvSpPr>
          <p:spPr>
            <a:xfrm>
              <a:off x="-117000" y="-234360"/>
              <a:ext cx="3115440" cy="3258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83" name="TextBox 6"/>
          <p:cNvSpPr/>
          <p:nvPr/>
        </p:nvSpPr>
        <p:spPr>
          <a:xfrm>
            <a:off x="1028880" y="4511160"/>
            <a:ext cx="6889680" cy="12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0080"/>
              </a:lnSpc>
            </a:pPr>
            <a:r>
              <a:rPr b="0" lang="en-US" sz="7200" spc="-1" strike="noStrike">
                <a:solidFill>
                  <a:srgbClr val="f4f4f6"/>
                </a:solidFill>
                <a:latin typeface="Cera Pro Bold"/>
              </a:rPr>
              <a:t>YReduxSocket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Box 7"/>
          <p:cNvSpPr/>
          <p:nvPr/>
        </p:nvSpPr>
        <p:spPr>
          <a:xfrm>
            <a:off x="1028880" y="6158520"/>
            <a:ext cx="12364560" cy="12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5040"/>
              </a:lnSpc>
            </a:pPr>
            <a:r>
              <a:rPr b="0" lang="en-US" sz="3600" spc="-1" strike="noStrike">
                <a:solidFill>
                  <a:srgbClr val="f4f4f6"/>
                </a:solidFill>
                <a:latin typeface="Cera Pro"/>
              </a:rPr>
              <a:t>Ein Werkzeug zur Synchronisation und Konsistenz in Webanwendungen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8"/>
          <p:cNvSpPr/>
          <p:nvPr/>
        </p:nvSpPr>
        <p:spPr>
          <a:xfrm>
            <a:off x="10105560" y="9929520"/>
            <a:ext cx="1236456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681"/>
              </a:lnSpc>
            </a:pPr>
            <a:r>
              <a:rPr b="0" lang="en-US" sz="1200" spc="-1" strike="noStrike">
                <a:solidFill>
                  <a:srgbClr val="f4f4f6"/>
                </a:solidFill>
                <a:latin typeface="Cera Pro"/>
              </a:rPr>
              <a:t>[Abb. 1]: Quelle: https://www.pexels.com/photo/blur-business-close-up-code-270557/ (abgerufen am: 30.09.23)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Box 9"/>
          <p:cNvSpPr/>
          <p:nvPr/>
        </p:nvSpPr>
        <p:spPr>
          <a:xfrm>
            <a:off x="1532520" y="694800"/>
            <a:ext cx="15222960" cy="248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920"/>
              </a:lnSpc>
            </a:pPr>
            <a:r>
              <a:rPr b="0" lang="en-US" sz="2800" spc="-1" strike="noStrike">
                <a:solidFill>
                  <a:srgbClr val="f4f4f6"/>
                </a:solidFill>
                <a:latin typeface="Cera Pro"/>
              </a:rPr>
              <a:t>Abschlussarbeit am LG Kooperative Systeme der FernUniversität in Hagen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392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3920"/>
              </a:lnSpc>
            </a:pPr>
            <a:r>
              <a:rPr b="0" lang="en-US" sz="2800" spc="-1" strike="noStrike">
                <a:solidFill>
                  <a:srgbClr val="f4f4f6"/>
                </a:solidFill>
                <a:latin typeface="Cera Pro"/>
              </a:rPr>
              <a:t>Informatik Bachelor of Science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3920"/>
              </a:lnSpc>
            </a:pPr>
            <a:r>
              <a:rPr b="0" lang="en-US" sz="2800" spc="-1" strike="noStrike">
                <a:solidFill>
                  <a:srgbClr val="f4f4f6"/>
                </a:solidFill>
                <a:latin typeface="Cera Pro"/>
              </a:rPr>
              <a:t>Ricardo Stolzlechner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3920"/>
              </a:lnSpc>
            </a:pPr>
            <a:r>
              <a:rPr b="0" lang="en-US" sz="2800" spc="-1" strike="noStrike">
                <a:solidFill>
                  <a:srgbClr val="f4f4f6"/>
                </a:solidFill>
                <a:latin typeface="Cera Pro"/>
              </a:rPr>
              <a:t>9463470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roup 130"/>
          <p:cNvGrpSpPr/>
          <p:nvPr/>
        </p:nvGrpSpPr>
        <p:grpSpPr>
          <a:xfrm>
            <a:off x="0" y="-144720"/>
            <a:ext cx="3085920" cy="10431360"/>
            <a:chOff x="0" y="-144720"/>
            <a:chExt cx="3085920" cy="10431360"/>
          </a:xfrm>
        </p:grpSpPr>
        <p:sp>
          <p:nvSpPr>
            <p:cNvPr id="396" name="Freeform 120"/>
            <p:cNvSpPr/>
            <p:nvPr/>
          </p:nvSpPr>
          <p:spPr>
            <a:xfrm>
              <a:off x="0" y="0"/>
              <a:ext cx="2095200" cy="10286640"/>
            </a:xfrm>
            <a:custGeom>
              <a:avLst/>
              <a:gdLst>
                <a:gd name="textAreaLeft" fmla="*/ 0 w 2095200"/>
                <a:gd name="textAreaRight" fmla="*/ 2095560 w 20952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551901" h="2709333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7" name="TextBox 163"/>
            <p:cNvSpPr/>
            <p:nvPr/>
          </p:nvSpPr>
          <p:spPr>
            <a:xfrm>
              <a:off x="0" y="-144720"/>
              <a:ext cx="308592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398" name="TextBox 164"/>
          <p:cNvSpPr/>
          <p:nvPr/>
        </p:nvSpPr>
        <p:spPr>
          <a:xfrm>
            <a:off x="2819520" y="781200"/>
            <a:ext cx="1175004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841"/>
              </a:lnSpc>
            </a:pPr>
            <a:r>
              <a:rPr b="0" lang="en-US" sz="5600" spc="-1" strike="noStrike">
                <a:solidFill>
                  <a:srgbClr val="000000"/>
                </a:solidFill>
                <a:latin typeface="Cera Pro"/>
              </a:rPr>
              <a:t>Client zu Client Kommunikation (3)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TextBox 165"/>
          <p:cNvSpPr/>
          <p:nvPr/>
        </p:nvSpPr>
        <p:spPr>
          <a:xfrm>
            <a:off x="2743200" y="2468880"/>
            <a:ext cx="1527948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speicherbasierte Echtzeit-Kommunikation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TextBox 166"/>
          <p:cNvSpPr/>
          <p:nvPr/>
        </p:nvSpPr>
        <p:spPr>
          <a:xfrm>
            <a:off x="2531520" y="983304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1700" spc="-1" strike="noStrike">
                <a:solidFill>
                  <a:srgbClr val="474858"/>
                </a:solidFill>
                <a:latin typeface="Cera Pro"/>
              </a:rPr>
              <a:t>Abschlussarbeit am LG Kooperative Systeme der FernUniversität in Hagen - Informatik Bachelor of Science - Ricardo Stolzlechner - 9463470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01" name="Group 131"/>
          <p:cNvGrpSpPr/>
          <p:nvPr/>
        </p:nvGrpSpPr>
        <p:grpSpPr>
          <a:xfrm>
            <a:off x="908640" y="271440"/>
            <a:ext cx="129240" cy="9754200"/>
            <a:chOff x="908640" y="271440"/>
            <a:chExt cx="129240" cy="9754200"/>
          </a:xfrm>
        </p:grpSpPr>
        <p:sp>
          <p:nvSpPr>
            <p:cNvPr id="402" name="AutoShape 11"/>
            <p:cNvSpPr/>
            <p:nvPr/>
          </p:nvSpPr>
          <p:spPr>
            <a:xfrm>
              <a:off x="973440" y="271440"/>
              <a:ext cx="360" cy="9754200"/>
            </a:xfrm>
            <a:prstGeom prst="line">
              <a:avLst/>
            </a:prstGeom>
            <a:ln w="19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403" name="Group 132"/>
            <p:cNvGrpSpPr/>
            <p:nvPr/>
          </p:nvGrpSpPr>
          <p:grpSpPr>
            <a:xfrm>
              <a:off x="908640" y="858240"/>
              <a:ext cx="129240" cy="129240"/>
              <a:chOff x="908640" y="858240"/>
              <a:chExt cx="129240" cy="129240"/>
            </a:xfrm>
          </p:grpSpPr>
          <p:sp>
            <p:nvSpPr>
              <p:cNvPr id="404" name="Freeform 121"/>
              <p:cNvSpPr/>
              <p:nvPr/>
            </p:nvSpPr>
            <p:spPr>
              <a:xfrm>
                <a:off x="908640" y="8582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5" name="TextBox 167"/>
              <p:cNvSpPr/>
              <p:nvPr/>
            </p:nvSpPr>
            <p:spPr>
              <a:xfrm>
                <a:off x="920880" y="8690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406" name="Group 133"/>
            <p:cNvGrpSpPr/>
            <p:nvPr/>
          </p:nvGrpSpPr>
          <p:grpSpPr>
            <a:xfrm>
              <a:off x="908640" y="9309600"/>
              <a:ext cx="129240" cy="129240"/>
              <a:chOff x="908640" y="9309600"/>
              <a:chExt cx="129240" cy="129240"/>
            </a:xfrm>
          </p:grpSpPr>
          <p:sp>
            <p:nvSpPr>
              <p:cNvPr id="407" name="Freeform 122"/>
              <p:cNvSpPr/>
              <p:nvPr/>
            </p:nvSpPr>
            <p:spPr>
              <a:xfrm>
                <a:off x="908640" y="93096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8" name="TextBox 168"/>
              <p:cNvSpPr/>
              <p:nvPr/>
            </p:nvSpPr>
            <p:spPr>
              <a:xfrm>
                <a:off x="920880" y="93204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409" name="Group 134"/>
            <p:cNvGrpSpPr/>
            <p:nvPr/>
          </p:nvGrpSpPr>
          <p:grpSpPr>
            <a:xfrm>
              <a:off x="908640" y="4468320"/>
              <a:ext cx="129240" cy="129240"/>
              <a:chOff x="908640" y="4468320"/>
              <a:chExt cx="129240" cy="129240"/>
            </a:xfrm>
          </p:grpSpPr>
          <p:sp>
            <p:nvSpPr>
              <p:cNvPr id="410" name="Freeform 123"/>
              <p:cNvSpPr/>
              <p:nvPr/>
            </p:nvSpPr>
            <p:spPr>
              <a:xfrm>
                <a:off x="908640" y="446832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1" name="TextBox 169"/>
              <p:cNvSpPr/>
              <p:nvPr/>
            </p:nvSpPr>
            <p:spPr>
              <a:xfrm>
                <a:off x="920880" y="447912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412" name="Group 135"/>
            <p:cNvGrpSpPr/>
            <p:nvPr/>
          </p:nvGrpSpPr>
          <p:grpSpPr>
            <a:xfrm>
              <a:off x="908640" y="2059200"/>
              <a:ext cx="129240" cy="129240"/>
              <a:chOff x="908640" y="2059200"/>
              <a:chExt cx="129240" cy="129240"/>
            </a:xfrm>
          </p:grpSpPr>
          <p:sp>
            <p:nvSpPr>
              <p:cNvPr id="413" name="Freeform 124"/>
              <p:cNvSpPr/>
              <p:nvPr/>
            </p:nvSpPr>
            <p:spPr>
              <a:xfrm>
                <a:off x="908640" y="20592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4" name="TextBox 170"/>
              <p:cNvSpPr/>
              <p:nvPr/>
            </p:nvSpPr>
            <p:spPr>
              <a:xfrm>
                <a:off x="920880" y="20700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415" name="Group 136"/>
            <p:cNvGrpSpPr/>
            <p:nvPr/>
          </p:nvGrpSpPr>
          <p:grpSpPr>
            <a:xfrm>
              <a:off x="908640" y="3263760"/>
              <a:ext cx="129240" cy="129240"/>
              <a:chOff x="908640" y="3263760"/>
              <a:chExt cx="129240" cy="129240"/>
            </a:xfrm>
          </p:grpSpPr>
          <p:sp>
            <p:nvSpPr>
              <p:cNvPr id="416" name="Freeform 125"/>
              <p:cNvSpPr/>
              <p:nvPr/>
            </p:nvSpPr>
            <p:spPr>
              <a:xfrm>
                <a:off x="908640" y="326376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7" name="TextBox 171"/>
              <p:cNvSpPr/>
              <p:nvPr/>
            </p:nvSpPr>
            <p:spPr>
              <a:xfrm>
                <a:off x="920880" y="327456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418" name="Group 137"/>
            <p:cNvGrpSpPr/>
            <p:nvPr/>
          </p:nvGrpSpPr>
          <p:grpSpPr>
            <a:xfrm>
              <a:off x="908640" y="5672880"/>
              <a:ext cx="129240" cy="129240"/>
              <a:chOff x="908640" y="5672880"/>
              <a:chExt cx="129240" cy="129240"/>
            </a:xfrm>
          </p:grpSpPr>
          <p:sp>
            <p:nvSpPr>
              <p:cNvPr id="419" name="Freeform 126"/>
              <p:cNvSpPr/>
              <p:nvPr/>
            </p:nvSpPr>
            <p:spPr>
              <a:xfrm>
                <a:off x="908640" y="567288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0" name="TextBox 172"/>
              <p:cNvSpPr/>
              <p:nvPr/>
            </p:nvSpPr>
            <p:spPr>
              <a:xfrm>
                <a:off x="920880" y="568368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421" name="Group 138"/>
            <p:cNvGrpSpPr/>
            <p:nvPr/>
          </p:nvGrpSpPr>
          <p:grpSpPr>
            <a:xfrm>
              <a:off x="908640" y="8082000"/>
              <a:ext cx="129240" cy="129240"/>
              <a:chOff x="908640" y="8082000"/>
              <a:chExt cx="129240" cy="129240"/>
            </a:xfrm>
          </p:grpSpPr>
          <p:sp>
            <p:nvSpPr>
              <p:cNvPr id="422" name="Freeform 127"/>
              <p:cNvSpPr/>
              <p:nvPr/>
            </p:nvSpPr>
            <p:spPr>
              <a:xfrm>
                <a:off x="908640" y="80820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3" name="TextBox 173"/>
              <p:cNvSpPr/>
              <p:nvPr/>
            </p:nvSpPr>
            <p:spPr>
              <a:xfrm>
                <a:off x="920880" y="80928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424" name="Group 139"/>
            <p:cNvGrpSpPr/>
            <p:nvPr/>
          </p:nvGrpSpPr>
          <p:grpSpPr>
            <a:xfrm>
              <a:off x="908640" y="6877440"/>
              <a:ext cx="129240" cy="129240"/>
              <a:chOff x="908640" y="6877440"/>
              <a:chExt cx="129240" cy="129240"/>
            </a:xfrm>
          </p:grpSpPr>
          <p:sp>
            <p:nvSpPr>
              <p:cNvPr id="425" name="Freeform 128"/>
              <p:cNvSpPr/>
              <p:nvPr/>
            </p:nvSpPr>
            <p:spPr>
              <a:xfrm>
                <a:off x="908640" y="68774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6" name="TextBox 174"/>
              <p:cNvSpPr/>
              <p:nvPr/>
            </p:nvSpPr>
            <p:spPr>
              <a:xfrm>
                <a:off x="920880" y="68882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427" name="Group 141"/>
          <p:cNvGrpSpPr/>
          <p:nvPr/>
        </p:nvGrpSpPr>
        <p:grpSpPr>
          <a:xfrm>
            <a:off x="861480" y="3201120"/>
            <a:ext cx="223920" cy="223920"/>
            <a:chOff x="861480" y="3201120"/>
            <a:chExt cx="223920" cy="223920"/>
          </a:xfrm>
        </p:grpSpPr>
        <p:sp>
          <p:nvSpPr>
            <p:cNvPr id="428" name="Freeform 130"/>
            <p:cNvSpPr/>
            <p:nvPr/>
          </p:nvSpPr>
          <p:spPr>
            <a:xfrm>
              <a:off x="861480" y="3201120"/>
              <a:ext cx="223920" cy="22392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23920"/>
                <a:gd name="textAreaBottom" fmla="*/ 224280 h 2239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9" name="TextBox 176"/>
            <p:cNvSpPr/>
            <p:nvPr/>
          </p:nvSpPr>
          <p:spPr>
            <a:xfrm>
              <a:off x="882360" y="3211560"/>
              <a:ext cx="182160" cy="19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pic>
        <p:nvPicPr>
          <p:cNvPr id="430" name="" descr=""/>
          <p:cNvPicPr/>
          <p:nvPr/>
        </p:nvPicPr>
        <p:blipFill>
          <a:blip r:embed="rId1"/>
          <a:stretch/>
        </p:blipFill>
        <p:spPr>
          <a:xfrm>
            <a:off x="5212080" y="3291840"/>
            <a:ext cx="9975960" cy="603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roup 142"/>
          <p:cNvGrpSpPr/>
          <p:nvPr/>
        </p:nvGrpSpPr>
        <p:grpSpPr>
          <a:xfrm>
            <a:off x="0" y="-144720"/>
            <a:ext cx="3085920" cy="10431360"/>
            <a:chOff x="0" y="-144720"/>
            <a:chExt cx="3085920" cy="10431360"/>
          </a:xfrm>
        </p:grpSpPr>
        <p:sp>
          <p:nvSpPr>
            <p:cNvPr id="432" name="Freeform 131"/>
            <p:cNvSpPr/>
            <p:nvPr/>
          </p:nvSpPr>
          <p:spPr>
            <a:xfrm>
              <a:off x="0" y="0"/>
              <a:ext cx="2095200" cy="10286640"/>
            </a:xfrm>
            <a:custGeom>
              <a:avLst/>
              <a:gdLst>
                <a:gd name="textAreaLeft" fmla="*/ 0 w 2095200"/>
                <a:gd name="textAreaRight" fmla="*/ 2095560 w 20952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551901" h="2709333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3" name="TextBox 177"/>
            <p:cNvSpPr/>
            <p:nvPr/>
          </p:nvSpPr>
          <p:spPr>
            <a:xfrm>
              <a:off x="0" y="-144720"/>
              <a:ext cx="308592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434" name="TextBox 178"/>
          <p:cNvSpPr/>
          <p:nvPr/>
        </p:nvSpPr>
        <p:spPr>
          <a:xfrm>
            <a:off x="2819520" y="781200"/>
            <a:ext cx="1540764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841"/>
              </a:lnSpc>
            </a:pPr>
            <a:r>
              <a:rPr b="0" lang="en-US" sz="5600" spc="-1" strike="noStrike">
                <a:solidFill>
                  <a:srgbClr val="000000"/>
                </a:solidFill>
                <a:latin typeface="Cera Pro"/>
              </a:rPr>
              <a:t>Transaktionen und ACID-Eigenschaften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TextBox 179"/>
          <p:cNvSpPr/>
          <p:nvPr/>
        </p:nvSpPr>
        <p:spPr>
          <a:xfrm>
            <a:off x="2743200" y="2468880"/>
            <a:ext cx="1527948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Atomic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TextBox 180"/>
          <p:cNvSpPr/>
          <p:nvPr/>
        </p:nvSpPr>
        <p:spPr>
          <a:xfrm>
            <a:off x="2531520" y="983304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1700" spc="-1" strike="noStrike">
                <a:solidFill>
                  <a:srgbClr val="474858"/>
                </a:solidFill>
                <a:latin typeface="Cera Pro"/>
              </a:rPr>
              <a:t>Abschlussarbeit am LG Kooperative Systeme der FernUniversität in Hagen - Informatik Bachelor of Science - Ricardo Stolzlechner - 9463470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7" name="Group 143"/>
          <p:cNvGrpSpPr/>
          <p:nvPr/>
        </p:nvGrpSpPr>
        <p:grpSpPr>
          <a:xfrm>
            <a:off x="908640" y="271440"/>
            <a:ext cx="129240" cy="9754200"/>
            <a:chOff x="908640" y="271440"/>
            <a:chExt cx="129240" cy="9754200"/>
          </a:xfrm>
        </p:grpSpPr>
        <p:sp>
          <p:nvSpPr>
            <p:cNvPr id="438" name="AutoShape 12"/>
            <p:cNvSpPr/>
            <p:nvPr/>
          </p:nvSpPr>
          <p:spPr>
            <a:xfrm>
              <a:off x="973440" y="271440"/>
              <a:ext cx="360" cy="9754200"/>
            </a:xfrm>
            <a:prstGeom prst="line">
              <a:avLst/>
            </a:prstGeom>
            <a:ln w="19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439" name="Group 144"/>
            <p:cNvGrpSpPr/>
            <p:nvPr/>
          </p:nvGrpSpPr>
          <p:grpSpPr>
            <a:xfrm>
              <a:off x="908640" y="858240"/>
              <a:ext cx="129240" cy="129240"/>
              <a:chOff x="908640" y="858240"/>
              <a:chExt cx="129240" cy="129240"/>
            </a:xfrm>
          </p:grpSpPr>
          <p:sp>
            <p:nvSpPr>
              <p:cNvPr id="440" name="Freeform 132"/>
              <p:cNvSpPr/>
              <p:nvPr/>
            </p:nvSpPr>
            <p:spPr>
              <a:xfrm>
                <a:off x="908640" y="8582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1" name="TextBox 181"/>
              <p:cNvSpPr/>
              <p:nvPr/>
            </p:nvSpPr>
            <p:spPr>
              <a:xfrm>
                <a:off x="920880" y="8690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442" name="Group 145"/>
            <p:cNvGrpSpPr/>
            <p:nvPr/>
          </p:nvGrpSpPr>
          <p:grpSpPr>
            <a:xfrm>
              <a:off x="908640" y="9309600"/>
              <a:ext cx="129240" cy="129240"/>
              <a:chOff x="908640" y="9309600"/>
              <a:chExt cx="129240" cy="129240"/>
            </a:xfrm>
          </p:grpSpPr>
          <p:sp>
            <p:nvSpPr>
              <p:cNvPr id="443" name="Freeform 133"/>
              <p:cNvSpPr/>
              <p:nvPr/>
            </p:nvSpPr>
            <p:spPr>
              <a:xfrm>
                <a:off x="908640" y="93096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4" name="TextBox 182"/>
              <p:cNvSpPr/>
              <p:nvPr/>
            </p:nvSpPr>
            <p:spPr>
              <a:xfrm>
                <a:off x="920880" y="93204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445" name="Group 146"/>
            <p:cNvGrpSpPr/>
            <p:nvPr/>
          </p:nvGrpSpPr>
          <p:grpSpPr>
            <a:xfrm>
              <a:off x="908640" y="4468320"/>
              <a:ext cx="129240" cy="129240"/>
              <a:chOff x="908640" y="4468320"/>
              <a:chExt cx="129240" cy="129240"/>
            </a:xfrm>
          </p:grpSpPr>
          <p:sp>
            <p:nvSpPr>
              <p:cNvPr id="446" name="Freeform 134"/>
              <p:cNvSpPr/>
              <p:nvPr/>
            </p:nvSpPr>
            <p:spPr>
              <a:xfrm>
                <a:off x="908640" y="446832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7" name="TextBox 183"/>
              <p:cNvSpPr/>
              <p:nvPr/>
            </p:nvSpPr>
            <p:spPr>
              <a:xfrm>
                <a:off x="920880" y="447912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448" name="Group 147"/>
            <p:cNvGrpSpPr/>
            <p:nvPr/>
          </p:nvGrpSpPr>
          <p:grpSpPr>
            <a:xfrm>
              <a:off x="908640" y="2059200"/>
              <a:ext cx="129240" cy="129240"/>
              <a:chOff x="908640" y="2059200"/>
              <a:chExt cx="129240" cy="129240"/>
            </a:xfrm>
          </p:grpSpPr>
          <p:sp>
            <p:nvSpPr>
              <p:cNvPr id="449" name="Freeform 135"/>
              <p:cNvSpPr/>
              <p:nvPr/>
            </p:nvSpPr>
            <p:spPr>
              <a:xfrm>
                <a:off x="908640" y="20592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0" name="TextBox 184"/>
              <p:cNvSpPr/>
              <p:nvPr/>
            </p:nvSpPr>
            <p:spPr>
              <a:xfrm>
                <a:off x="920880" y="20700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451" name="Group 148"/>
            <p:cNvGrpSpPr/>
            <p:nvPr/>
          </p:nvGrpSpPr>
          <p:grpSpPr>
            <a:xfrm>
              <a:off x="908640" y="3263760"/>
              <a:ext cx="129240" cy="129240"/>
              <a:chOff x="908640" y="3263760"/>
              <a:chExt cx="129240" cy="129240"/>
            </a:xfrm>
          </p:grpSpPr>
          <p:sp>
            <p:nvSpPr>
              <p:cNvPr id="452" name="Freeform 136"/>
              <p:cNvSpPr/>
              <p:nvPr/>
            </p:nvSpPr>
            <p:spPr>
              <a:xfrm>
                <a:off x="908640" y="326376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3" name="TextBox 185"/>
              <p:cNvSpPr/>
              <p:nvPr/>
            </p:nvSpPr>
            <p:spPr>
              <a:xfrm>
                <a:off x="920880" y="327456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454" name="Group 149"/>
            <p:cNvGrpSpPr/>
            <p:nvPr/>
          </p:nvGrpSpPr>
          <p:grpSpPr>
            <a:xfrm>
              <a:off x="908640" y="5672880"/>
              <a:ext cx="129240" cy="129240"/>
              <a:chOff x="908640" y="5672880"/>
              <a:chExt cx="129240" cy="129240"/>
            </a:xfrm>
          </p:grpSpPr>
          <p:sp>
            <p:nvSpPr>
              <p:cNvPr id="455" name="Freeform 137"/>
              <p:cNvSpPr/>
              <p:nvPr/>
            </p:nvSpPr>
            <p:spPr>
              <a:xfrm>
                <a:off x="908640" y="567288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6" name="TextBox 186"/>
              <p:cNvSpPr/>
              <p:nvPr/>
            </p:nvSpPr>
            <p:spPr>
              <a:xfrm>
                <a:off x="920880" y="568368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457" name="Group 150"/>
            <p:cNvGrpSpPr/>
            <p:nvPr/>
          </p:nvGrpSpPr>
          <p:grpSpPr>
            <a:xfrm>
              <a:off x="908640" y="8082000"/>
              <a:ext cx="129240" cy="129240"/>
              <a:chOff x="908640" y="8082000"/>
              <a:chExt cx="129240" cy="129240"/>
            </a:xfrm>
          </p:grpSpPr>
          <p:sp>
            <p:nvSpPr>
              <p:cNvPr id="458" name="Freeform 138"/>
              <p:cNvSpPr/>
              <p:nvPr/>
            </p:nvSpPr>
            <p:spPr>
              <a:xfrm>
                <a:off x="908640" y="80820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9" name="TextBox 187"/>
              <p:cNvSpPr/>
              <p:nvPr/>
            </p:nvSpPr>
            <p:spPr>
              <a:xfrm>
                <a:off x="920880" y="80928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460" name="Group 151"/>
            <p:cNvGrpSpPr/>
            <p:nvPr/>
          </p:nvGrpSpPr>
          <p:grpSpPr>
            <a:xfrm>
              <a:off x="908640" y="6877440"/>
              <a:ext cx="129240" cy="129240"/>
              <a:chOff x="908640" y="6877440"/>
              <a:chExt cx="129240" cy="129240"/>
            </a:xfrm>
          </p:grpSpPr>
          <p:sp>
            <p:nvSpPr>
              <p:cNvPr id="461" name="Freeform 139"/>
              <p:cNvSpPr/>
              <p:nvPr/>
            </p:nvSpPr>
            <p:spPr>
              <a:xfrm>
                <a:off x="908640" y="68774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2" name="TextBox 188"/>
              <p:cNvSpPr/>
              <p:nvPr/>
            </p:nvSpPr>
            <p:spPr>
              <a:xfrm>
                <a:off x="920880" y="68882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463" name="Group 153"/>
          <p:cNvGrpSpPr/>
          <p:nvPr/>
        </p:nvGrpSpPr>
        <p:grpSpPr>
          <a:xfrm>
            <a:off x="861480" y="3201120"/>
            <a:ext cx="223920" cy="223920"/>
            <a:chOff x="861480" y="3201120"/>
            <a:chExt cx="223920" cy="223920"/>
          </a:xfrm>
        </p:grpSpPr>
        <p:sp>
          <p:nvSpPr>
            <p:cNvPr id="464" name="Freeform 141"/>
            <p:cNvSpPr/>
            <p:nvPr/>
          </p:nvSpPr>
          <p:spPr>
            <a:xfrm>
              <a:off x="861480" y="3201120"/>
              <a:ext cx="223920" cy="22392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23920"/>
                <a:gd name="textAreaBottom" fmla="*/ 224280 h 2239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5" name="TextBox 190"/>
            <p:cNvSpPr/>
            <p:nvPr/>
          </p:nvSpPr>
          <p:spPr>
            <a:xfrm>
              <a:off x="882360" y="3211560"/>
              <a:ext cx="182160" cy="19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466" name="TextBox 221"/>
          <p:cNvSpPr/>
          <p:nvPr/>
        </p:nvSpPr>
        <p:spPr>
          <a:xfrm>
            <a:off x="2743200" y="3383280"/>
            <a:ext cx="1527948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Consistent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TextBox 222"/>
          <p:cNvSpPr/>
          <p:nvPr/>
        </p:nvSpPr>
        <p:spPr>
          <a:xfrm>
            <a:off x="2743200" y="4297680"/>
            <a:ext cx="1527948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Isolated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TextBox 223"/>
          <p:cNvSpPr/>
          <p:nvPr/>
        </p:nvSpPr>
        <p:spPr>
          <a:xfrm>
            <a:off x="2743200" y="5212080"/>
            <a:ext cx="1527948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Durable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9" name="" descr=""/>
          <p:cNvPicPr/>
          <p:nvPr/>
        </p:nvPicPr>
        <p:blipFill>
          <a:blip r:embed="rId1"/>
          <a:stretch/>
        </p:blipFill>
        <p:spPr>
          <a:xfrm>
            <a:off x="5943600" y="5340240"/>
            <a:ext cx="11960280" cy="403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roup 154"/>
          <p:cNvGrpSpPr/>
          <p:nvPr/>
        </p:nvGrpSpPr>
        <p:grpSpPr>
          <a:xfrm>
            <a:off x="0" y="-144720"/>
            <a:ext cx="3085920" cy="10431360"/>
            <a:chOff x="0" y="-144720"/>
            <a:chExt cx="3085920" cy="10431360"/>
          </a:xfrm>
        </p:grpSpPr>
        <p:sp>
          <p:nvSpPr>
            <p:cNvPr id="471" name="Freeform 142"/>
            <p:cNvSpPr/>
            <p:nvPr/>
          </p:nvSpPr>
          <p:spPr>
            <a:xfrm>
              <a:off x="0" y="0"/>
              <a:ext cx="2095200" cy="10286640"/>
            </a:xfrm>
            <a:custGeom>
              <a:avLst/>
              <a:gdLst>
                <a:gd name="textAreaLeft" fmla="*/ 0 w 2095200"/>
                <a:gd name="textAreaRight" fmla="*/ 2095560 w 20952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551901" h="2709333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2" name="TextBox 191"/>
            <p:cNvSpPr/>
            <p:nvPr/>
          </p:nvSpPr>
          <p:spPr>
            <a:xfrm>
              <a:off x="0" y="-144720"/>
              <a:ext cx="308592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473" name="TextBox 192"/>
          <p:cNvSpPr/>
          <p:nvPr/>
        </p:nvSpPr>
        <p:spPr>
          <a:xfrm>
            <a:off x="2819520" y="781200"/>
            <a:ext cx="1540764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841"/>
              </a:lnSpc>
            </a:pPr>
            <a:r>
              <a:rPr b="0" lang="en-US" sz="5600" spc="-1" strike="noStrike">
                <a:solidFill>
                  <a:srgbClr val="000000"/>
                </a:solidFill>
                <a:latin typeface="Cera Pro"/>
              </a:rPr>
              <a:t>Komponentenbasierte Webentwicklung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TextBox 193"/>
          <p:cNvSpPr/>
          <p:nvPr/>
        </p:nvSpPr>
        <p:spPr>
          <a:xfrm>
            <a:off x="2743200" y="2468880"/>
            <a:ext cx="1527948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Datenbindungsmechanismen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TextBox 194"/>
          <p:cNvSpPr/>
          <p:nvPr/>
        </p:nvSpPr>
        <p:spPr>
          <a:xfrm>
            <a:off x="2531520" y="983304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1700" spc="-1" strike="noStrike">
                <a:solidFill>
                  <a:srgbClr val="474858"/>
                </a:solidFill>
                <a:latin typeface="Cera Pro"/>
              </a:rPr>
              <a:t>Abschlussarbeit am LG Kooperative Systeme der FernUniversität in Hagen - Informatik Bachelor of Science - Ricardo Stolzlechner - 9463470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76" name="Group 155"/>
          <p:cNvGrpSpPr/>
          <p:nvPr/>
        </p:nvGrpSpPr>
        <p:grpSpPr>
          <a:xfrm>
            <a:off x="908640" y="271440"/>
            <a:ext cx="129240" cy="9754200"/>
            <a:chOff x="908640" y="271440"/>
            <a:chExt cx="129240" cy="9754200"/>
          </a:xfrm>
        </p:grpSpPr>
        <p:sp>
          <p:nvSpPr>
            <p:cNvPr id="477" name="AutoShape 15"/>
            <p:cNvSpPr/>
            <p:nvPr/>
          </p:nvSpPr>
          <p:spPr>
            <a:xfrm>
              <a:off x="973440" y="271440"/>
              <a:ext cx="360" cy="9754200"/>
            </a:xfrm>
            <a:prstGeom prst="line">
              <a:avLst/>
            </a:prstGeom>
            <a:ln w="19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478" name="Group 156"/>
            <p:cNvGrpSpPr/>
            <p:nvPr/>
          </p:nvGrpSpPr>
          <p:grpSpPr>
            <a:xfrm>
              <a:off x="908640" y="858240"/>
              <a:ext cx="129240" cy="129240"/>
              <a:chOff x="908640" y="858240"/>
              <a:chExt cx="129240" cy="129240"/>
            </a:xfrm>
          </p:grpSpPr>
          <p:sp>
            <p:nvSpPr>
              <p:cNvPr id="479" name="Freeform 143"/>
              <p:cNvSpPr/>
              <p:nvPr/>
            </p:nvSpPr>
            <p:spPr>
              <a:xfrm>
                <a:off x="908640" y="8582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0" name="TextBox 195"/>
              <p:cNvSpPr/>
              <p:nvPr/>
            </p:nvSpPr>
            <p:spPr>
              <a:xfrm>
                <a:off x="920880" y="8690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481" name="Group 157"/>
            <p:cNvGrpSpPr/>
            <p:nvPr/>
          </p:nvGrpSpPr>
          <p:grpSpPr>
            <a:xfrm>
              <a:off x="908640" y="9309600"/>
              <a:ext cx="129240" cy="129240"/>
              <a:chOff x="908640" y="9309600"/>
              <a:chExt cx="129240" cy="129240"/>
            </a:xfrm>
          </p:grpSpPr>
          <p:sp>
            <p:nvSpPr>
              <p:cNvPr id="482" name="Freeform 144"/>
              <p:cNvSpPr/>
              <p:nvPr/>
            </p:nvSpPr>
            <p:spPr>
              <a:xfrm>
                <a:off x="908640" y="93096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3" name="TextBox 196"/>
              <p:cNvSpPr/>
              <p:nvPr/>
            </p:nvSpPr>
            <p:spPr>
              <a:xfrm>
                <a:off x="920880" y="93204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484" name="Group 158"/>
            <p:cNvGrpSpPr/>
            <p:nvPr/>
          </p:nvGrpSpPr>
          <p:grpSpPr>
            <a:xfrm>
              <a:off x="908640" y="4468320"/>
              <a:ext cx="129240" cy="129240"/>
              <a:chOff x="908640" y="4468320"/>
              <a:chExt cx="129240" cy="129240"/>
            </a:xfrm>
          </p:grpSpPr>
          <p:sp>
            <p:nvSpPr>
              <p:cNvPr id="485" name="Freeform 145"/>
              <p:cNvSpPr/>
              <p:nvPr/>
            </p:nvSpPr>
            <p:spPr>
              <a:xfrm>
                <a:off x="908640" y="446832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6" name="TextBox 197"/>
              <p:cNvSpPr/>
              <p:nvPr/>
            </p:nvSpPr>
            <p:spPr>
              <a:xfrm>
                <a:off x="920880" y="447912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487" name="Group 159"/>
            <p:cNvGrpSpPr/>
            <p:nvPr/>
          </p:nvGrpSpPr>
          <p:grpSpPr>
            <a:xfrm>
              <a:off x="908640" y="2059200"/>
              <a:ext cx="129240" cy="129240"/>
              <a:chOff x="908640" y="2059200"/>
              <a:chExt cx="129240" cy="129240"/>
            </a:xfrm>
          </p:grpSpPr>
          <p:sp>
            <p:nvSpPr>
              <p:cNvPr id="488" name="Freeform 146"/>
              <p:cNvSpPr/>
              <p:nvPr/>
            </p:nvSpPr>
            <p:spPr>
              <a:xfrm>
                <a:off x="908640" y="20592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9" name="TextBox 198"/>
              <p:cNvSpPr/>
              <p:nvPr/>
            </p:nvSpPr>
            <p:spPr>
              <a:xfrm>
                <a:off x="920880" y="20700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490" name="Group 160"/>
            <p:cNvGrpSpPr/>
            <p:nvPr/>
          </p:nvGrpSpPr>
          <p:grpSpPr>
            <a:xfrm>
              <a:off x="908640" y="3263760"/>
              <a:ext cx="129240" cy="129240"/>
              <a:chOff x="908640" y="3263760"/>
              <a:chExt cx="129240" cy="129240"/>
            </a:xfrm>
          </p:grpSpPr>
          <p:sp>
            <p:nvSpPr>
              <p:cNvPr id="491" name="Freeform 147"/>
              <p:cNvSpPr/>
              <p:nvPr/>
            </p:nvSpPr>
            <p:spPr>
              <a:xfrm>
                <a:off x="908640" y="326376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2" name="TextBox 199"/>
              <p:cNvSpPr/>
              <p:nvPr/>
            </p:nvSpPr>
            <p:spPr>
              <a:xfrm>
                <a:off x="920880" y="327456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493" name="Group 161"/>
            <p:cNvGrpSpPr/>
            <p:nvPr/>
          </p:nvGrpSpPr>
          <p:grpSpPr>
            <a:xfrm>
              <a:off x="908640" y="5672880"/>
              <a:ext cx="129240" cy="129240"/>
              <a:chOff x="908640" y="5672880"/>
              <a:chExt cx="129240" cy="129240"/>
            </a:xfrm>
          </p:grpSpPr>
          <p:sp>
            <p:nvSpPr>
              <p:cNvPr id="494" name="Freeform 148"/>
              <p:cNvSpPr/>
              <p:nvPr/>
            </p:nvSpPr>
            <p:spPr>
              <a:xfrm>
                <a:off x="908640" y="567288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5" name="TextBox 200"/>
              <p:cNvSpPr/>
              <p:nvPr/>
            </p:nvSpPr>
            <p:spPr>
              <a:xfrm>
                <a:off x="920880" y="568368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496" name="Group 162"/>
            <p:cNvGrpSpPr/>
            <p:nvPr/>
          </p:nvGrpSpPr>
          <p:grpSpPr>
            <a:xfrm>
              <a:off x="908640" y="8082000"/>
              <a:ext cx="129240" cy="129240"/>
              <a:chOff x="908640" y="8082000"/>
              <a:chExt cx="129240" cy="129240"/>
            </a:xfrm>
          </p:grpSpPr>
          <p:sp>
            <p:nvSpPr>
              <p:cNvPr id="497" name="Freeform 149"/>
              <p:cNvSpPr/>
              <p:nvPr/>
            </p:nvSpPr>
            <p:spPr>
              <a:xfrm>
                <a:off x="908640" y="80820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8" name="TextBox 201"/>
              <p:cNvSpPr/>
              <p:nvPr/>
            </p:nvSpPr>
            <p:spPr>
              <a:xfrm>
                <a:off x="920880" y="80928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499" name="Group 163"/>
            <p:cNvGrpSpPr/>
            <p:nvPr/>
          </p:nvGrpSpPr>
          <p:grpSpPr>
            <a:xfrm>
              <a:off x="908640" y="6877440"/>
              <a:ext cx="129240" cy="129240"/>
              <a:chOff x="908640" y="6877440"/>
              <a:chExt cx="129240" cy="129240"/>
            </a:xfrm>
          </p:grpSpPr>
          <p:sp>
            <p:nvSpPr>
              <p:cNvPr id="500" name="Freeform 150"/>
              <p:cNvSpPr/>
              <p:nvPr/>
            </p:nvSpPr>
            <p:spPr>
              <a:xfrm>
                <a:off x="908640" y="68774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1" name="TextBox 202"/>
              <p:cNvSpPr/>
              <p:nvPr/>
            </p:nvSpPr>
            <p:spPr>
              <a:xfrm>
                <a:off x="920880" y="68882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502" name="Group 165"/>
          <p:cNvGrpSpPr/>
          <p:nvPr/>
        </p:nvGrpSpPr>
        <p:grpSpPr>
          <a:xfrm>
            <a:off x="861480" y="3201120"/>
            <a:ext cx="223920" cy="223920"/>
            <a:chOff x="861480" y="3201120"/>
            <a:chExt cx="223920" cy="223920"/>
          </a:xfrm>
        </p:grpSpPr>
        <p:sp>
          <p:nvSpPr>
            <p:cNvPr id="503" name="Freeform 152"/>
            <p:cNvSpPr/>
            <p:nvPr/>
          </p:nvSpPr>
          <p:spPr>
            <a:xfrm>
              <a:off x="861480" y="3201120"/>
              <a:ext cx="223920" cy="22392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23920"/>
                <a:gd name="textAreaBottom" fmla="*/ 224280 h 2239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4" name="TextBox 204"/>
            <p:cNvSpPr/>
            <p:nvPr/>
          </p:nvSpPr>
          <p:spPr>
            <a:xfrm>
              <a:off x="882360" y="3211560"/>
              <a:ext cx="182160" cy="19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pic>
        <p:nvPicPr>
          <p:cNvPr id="505" name="" descr=""/>
          <p:cNvPicPr/>
          <p:nvPr/>
        </p:nvPicPr>
        <p:blipFill>
          <a:blip r:embed="rId1"/>
          <a:stretch/>
        </p:blipFill>
        <p:spPr>
          <a:xfrm>
            <a:off x="5010840" y="3684960"/>
            <a:ext cx="10991160" cy="454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roup 166"/>
          <p:cNvGrpSpPr/>
          <p:nvPr/>
        </p:nvGrpSpPr>
        <p:grpSpPr>
          <a:xfrm>
            <a:off x="0" y="-144720"/>
            <a:ext cx="3085920" cy="10431360"/>
            <a:chOff x="0" y="-144720"/>
            <a:chExt cx="3085920" cy="10431360"/>
          </a:xfrm>
        </p:grpSpPr>
        <p:sp>
          <p:nvSpPr>
            <p:cNvPr id="507" name="Freeform 153"/>
            <p:cNvSpPr/>
            <p:nvPr/>
          </p:nvSpPr>
          <p:spPr>
            <a:xfrm>
              <a:off x="0" y="0"/>
              <a:ext cx="2095200" cy="10286640"/>
            </a:xfrm>
            <a:custGeom>
              <a:avLst/>
              <a:gdLst>
                <a:gd name="textAreaLeft" fmla="*/ 0 w 2095200"/>
                <a:gd name="textAreaRight" fmla="*/ 2095560 w 20952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551901" h="2709333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8" name="TextBox 205"/>
            <p:cNvSpPr/>
            <p:nvPr/>
          </p:nvSpPr>
          <p:spPr>
            <a:xfrm>
              <a:off x="0" y="-144720"/>
              <a:ext cx="308592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509" name="TextBox 206"/>
          <p:cNvSpPr/>
          <p:nvPr/>
        </p:nvSpPr>
        <p:spPr>
          <a:xfrm>
            <a:off x="2819520" y="781200"/>
            <a:ext cx="1540764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841"/>
              </a:lnSpc>
            </a:pPr>
            <a:r>
              <a:rPr b="0" lang="en-US" sz="5600" spc="-1" strike="noStrike">
                <a:solidFill>
                  <a:srgbClr val="000000"/>
                </a:solidFill>
                <a:latin typeface="Cera Pro"/>
              </a:rPr>
              <a:t>Zentraler Redux-basierter Datenstore (1)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TextBox 207"/>
          <p:cNvSpPr/>
          <p:nvPr/>
        </p:nvSpPr>
        <p:spPr>
          <a:xfrm>
            <a:off x="2743200" y="2468880"/>
            <a:ext cx="1527948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Komponenten und Schnittstellen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TextBox 208"/>
          <p:cNvSpPr/>
          <p:nvPr/>
        </p:nvSpPr>
        <p:spPr>
          <a:xfrm>
            <a:off x="2531520" y="983304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1700" spc="-1" strike="noStrike">
                <a:solidFill>
                  <a:srgbClr val="474858"/>
                </a:solidFill>
                <a:latin typeface="Cera Pro"/>
              </a:rPr>
              <a:t>Abschlussarbeit am LG Kooperative Systeme der FernUniversität in Hagen - Informatik Bachelor of Science - Ricardo Stolzlechner - 9463470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12" name="Group 167"/>
          <p:cNvGrpSpPr/>
          <p:nvPr/>
        </p:nvGrpSpPr>
        <p:grpSpPr>
          <a:xfrm>
            <a:off x="908640" y="271440"/>
            <a:ext cx="129240" cy="9754200"/>
            <a:chOff x="908640" y="271440"/>
            <a:chExt cx="129240" cy="9754200"/>
          </a:xfrm>
        </p:grpSpPr>
        <p:sp>
          <p:nvSpPr>
            <p:cNvPr id="513" name="AutoShape 18"/>
            <p:cNvSpPr/>
            <p:nvPr/>
          </p:nvSpPr>
          <p:spPr>
            <a:xfrm>
              <a:off x="973440" y="271440"/>
              <a:ext cx="360" cy="9754200"/>
            </a:xfrm>
            <a:prstGeom prst="line">
              <a:avLst/>
            </a:prstGeom>
            <a:ln w="19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514" name="Group 168"/>
            <p:cNvGrpSpPr/>
            <p:nvPr/>
          </p:nvGrpSpPr>
          <p:grpSpPr>
            <a:xfrm>
              <a:off x="908640" y="858240"/>
              <a:ext cx="129240" cy="129240"/>
              <a:chOff x="908640" y="858240"/>
              <a:chExt cx="129240" cy="129240"/>
            </a:xfrm>
          </p:grpSpPr>
          <p:sp>
            <p:nvSpPr>
              <p:cNvPr id="515" name="Freeform 154"/>
              <p:cNvSpPr/>
              <p:nvPr/>
            </p:nvSpPr>
            <p:spPr>
              <a:xfrm>
                <a:off x="908640" y="8582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6" name="TextBox 209"/>
              <p:cNvSpPr/>
              <p:nvPr/>
            </p:nvSpPr>
            <p:spPr>
              <a:xfrm>
                <a:off x="920880" y="8690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517" name="Group 169"/>
            <p:cNvGrpSpPr/>
            <p:nvPr/>
          </p:nvGrpSpPr>
          <p:grpSpPr>
            <a:xfrm>
              <a:off x="908640" y="9309600"/>
              <a:ext cx="129240" cy="129240"/>
              <a:chOff x="908640" y="9309600"/>
              <a:chExt cx="129240" cy="129240"/>
            </a:xfrm>
          </p:grpSpPr>
          <p:sp>
            <p:nvSpPr>
              <p:cNvPr id="518" name="Freeform 155"/>
              <p:cNvSpPr/>
              <p:nvPr/>
            </p:nvSpPr>
            <p:spPr>
              <a:xfrm>
                <a:off x="908640" y="93096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9" name="TextBox 210"/>
              <p:cNvSpPr/>
              <p:nvPr/>
            </p:nvSpPr>
            <p:spPr>
              <a:xfrm>
                <a:off x="920880" y="93204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520" name="Group 170"/>
            <p:cNvGrpSpPr/>
            <p:nvPr/>
          </p:nvGrpSpPr>
          <p:grpSpPr>
            <a:xfrm>
              <a:off x="908640" y="4468320"/>
              <a:ext cx="129240" cy="129240"/>
              <a:chOff x="908640" y="4468320"/>
              <a:chExt cx="129240" cy="129240"/>
            </a:xfrm>
          </p:grpSpPr>
          <p:sp>
            <p:nvSpPr>
              <p:cNvPr id="521" name="Freeform 156"/>
              <p:cNvSpPr/>
              <p:nvPr/>
            </p:nvSpPr>
            <p:spPr>
              <a:xfrm>
                <a:off x="908640" y="446832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2" name="TextBox 211"/>
              <p:cNvSpPr/>
              <p:nvPr/>
            </p:nvSpPr>
            <p:spPr>
              <a:xfrm>
                <a:off x="920880" y="447912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523" name="Group 171"/>
            <p:cNvGrpSpPr/>
            <p:nvPr/>
          </p:nvGrpSpPr>
          <p:grpSpPr>
            <a:xfrm>
              <a:off x="908640" y="2059200"/>
              <a:ext cx="129240" cy="129240"/>
              <a:chOff x="908640" y="2059200"/>
              <a:chExt cx="129240" cy="129240"/>
            </a:xfrm>
          </p:grpSpPr>
          <p:sp>
            <p:nvSpPr>
              <p:cNvPr id="524" name="Freeform 157"/>
              <p:cNvSpPr/>
              <p:nvPr/>
            </p:nvSpPr>
            <p:spPr>
              <a:xfrm>
                <a:off x="908640" y="20592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5" name="TextBox 212"/>
              <p:cNvSpPr/>
              <p:nvPr/>
            </p:nvSpPr>
            <p:spPr>
              <a:xfrm>
                <a:off x="920880" y="20700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526" name="Group 172"/>
            <p:cNvGrpSpPr/>
            <p:nvPr/>
          </p:nvGrpSpPr>
          <p:grpSpPr>
            <a:xfrm>
              <a:off x="908640" y="3263760"/>
              <a:ext cx="129240" cy="129240"/>
              <a:chOff x="908640" y="3263760"/>
              <a:chExt cx="129240" cy="129240"/>
            </a:xfrm>
          </p:grpSpPr>
          <p:sp>
            <p:nvSpPr>
              <p:cNvPr id="527" name="Freeform 158"/>
              <p:cNvSpPr/>
              <p:nvPr/>
            </p:nvSpPr>
            <p:spPr>
              <a:xfrm>
                <a:off x="908640" y="326376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8" name="TextBox 213"/>
              <p:cNvSpPr/>
              <p:nvPr/>
            </p:nvSpPr>
            <p:spPr>
              <a:xfrm>
                <a:off x="920880" y="327456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529" name="Group 173"/>
            <p:cNvGrpSpPr/>
            <p:nvPr/>
          </p:nvGrpSpPr>
          <p:grpSpPr>
            <a:xfrm>
              <a:off x="908640" y="5672880"/>
              <a:ext cx="129240" cy="129240"/>
              <a:chOff x="908640" y="5672880"/>
              <a:chExt cx="129240" cy="129240"/>
            </a:xfrm>
          </p:grpSpPr>
          <p:sp>
            <p:nvSpPr>
              <p:cNvPr id="530" name="Freeform 159"/>
              <p:cNvSpPr/>
              <p:nvPr/>
            </p:nvSpPr>
            <p:spPr>
              <a:xfrm>
                <a:off x="908640" y="567288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31" name="TextBox 214"/>
              <p:cNvSpPr/>
              <p:nvPr/>
            </p:nvSpPr>
            <p:spPr>
              <a:xfrm>
                <a:off x="920880" y="568368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532" name="Group 174"/>
            <p:cNvGrpSpPr/>
            <p:nvPr/>
          </p:nvGrpSpPr>
          <p:grpSpPr>
            <a:xfrm>
              <a:off x="908640" y="8082000"/>
              <a:ext cx="129240" cy="129240"/>
              <a:chOff x="908640" y="8082000"/>
              <a:chExt cx="129240" cy="129240"/>
            </a:xfrm>
          </p:grpSpPr>
          <p:sp>
            <p:nvSpPr>
              <p:cNvPr id="533" name="Freeform 160"/>
              <p:cNvSpPr/>
              <p:nvPr/>
            </p:nvSpPr>
            <p:spPr>
              <a:xfrm>
                <a:off x="908640" y="80820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34" name="TextBox 215"/>
              <p:cNvSpPr/>
              <p:nvPr/>
            </p:nvSpPr>
            <p:spPr>
              <a:xfrm>
                <a:off x="920880" y="80928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535" name="Group 175"/>
            <p:cNvGrpSpPr/>
            <p:nvPr/>
          </p:nvGrpSpPr>
          <p:grpSpPr>
            <a:xfrm>
              <a:off x="908640" y="6877440"/>
              <a:ext cx="129240" cy="129240"/>
              <a:chOff x="908640" y="6877440"/>
              <a:chExt cx="129240" cy="129240"/>
            </a:xfrm>
          </p:grpSpPr>
          <p:sp>
            <p:nvSpPr>
              <p:cNvPr id="536" name="Freeform 161"/>
              <p:cNvSpPr/>
              <p:nvPr/>
            </p:nvSpPr>
            <p:spPr>
              <a:xfrm>
                <a:off x="908640" y="68774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37" name="TextBox 216"/>
              <p:cNvSpPr/>
              <p:nvPr/>
            </p:nvSpPr>
            <p:spPr>
              <a:xfrm>
                <a:off x="920880" y="68882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538" name="Group 177"/>
          <p:cNvGrpSpPr/>
          <p:nvPr/>
        </p:nvGrpSpPr>
        <p:grpSpPr>
          <a:xfrm>
            <a:off x="861480" y="3201120"/>
            <a:ext cx="223920" cy="223920"/>
            <a:chOff x="861480" y="3201120"/>
            <a:chExt cx="223920" cy="223920"/>
          </a:xfrm>
        </p:grpSpPr>
        <p:sp>
          <p:nvSpPr>
            <p:cNvPr id="539" name="Freeform 163"/>
            <p:cNvSpPr/>
            <p:nvPr/>
          </p:nvSpPr>
          <p:spPr>
            <a:xfrm>
              <a:off x="861480" y="3201120"/>
              <a:ext cx="223920" cy="22392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23920"/>
                <a:gd name="textAreaBottom" fmla="*/ 224280 h 2239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0" name="TextBox 218"/>
            <p:cNvSpPr/>
            <p:nvPr/>
          </p:nvSpPr>
          <p:spPr>
            <a:xfrm>
              <a:off x="882360" y="3211560"/>
              <a:ext cx="182160" cy="19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pic>
        <p:nvPicPr>
          <p:cNvPr id="541" name="" descr=""/>
          <p:cNvPicPr/>
          <p:nvPr/>
        </p:nvPicPr>
        <p:blipFill>
          <a:blip r:embed="rId1"/>
          <a:stretch/>
        </p:blipFill>
        <p:spPr>
          <a:xfrm>
            <a:off x="5257800" y="3200400"/>
            <a:ext cx="9985320" cy="610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roup 178"/>
          <p:cNvGrpSpPr/>
          <p:nvPr/>
        </p:nvGrpSpPr>
        <p:grpSpPr>
          <a:xfrm>
            <a:off x="0" y="-144720"/>
            <a:ext cx="3085920" cy="10431360"/>
            <a:chOff x="0" y="-144720"/>
            <a:chExt cx="3085920" cy="10431360"/>
          </a:xfrm>
        </p:grpSpPr>
        <p:sp>
          <p:nvSpPr>
            <p:cNvPr id="543" name="Freeform 164"/>
            <p:cNvSpPr/>
            <p:nvPr/>
          </p:nvSpPr>
          <p:spPr>
            <a:xfrm>
              <a:off x="0" y="0"/>
              <a:ext cx="2095200" cy="10286640"/>
            </a:xfrm>
            <a:custGeom>
              <a:avLst/>
              <a:gdLst>
                <a:gd name="textAreaLeft" fmla="*/ 0 w 2095200"/>
                <a:gd name="textAreaRight" fmla="*/ 2095560 w 20952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551901" h="2709333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4" name="TextBox 224"/>
            <p:cNvSpPr/>
            <p:nvPr/>
          </p:nvSpPr>
          <p:spPr>
            <a:xfrm>
              <a:off x="0" y="-144720"/>
              <a:ext cx="308592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545" name="TextBox 225"/>
          <p:cNvSpPr/>
          <p:nvPr/>
        </p:nvSpPr>
        <p:spPr>
          <a:xfrm>
            <a:off x="2819520" y="781200"/>
            <a:ext cx="1540764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841"/>
              </a:lnSpc>
            </a:pPr>
            <a:r>
              <a:rPr b="0" lang="en-US" sz="5600" spc="-1" strike="noStrike">
                <a:solidFill>
                  <a:srgbClr val="000000"/>
                </a:solidFill>
                <a:latin typeface="Cera Pro"/>
              </a:rPr>
              <a:t>Zentraler Redux-basierter Datenstore (2)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TextBox 226"/>
          <p:cNvSpPr/>
          <p:nvPr/>
        </p:nvSpPr>
        <p:spPr>
          <a:xfrm>
            <a:off x="2743200" y="2468880"/>
            <a:ext cx="1527948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Komponentenbaum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TextBox 227"/>
          <p:cNvSpPr/>
          <p:nvPr/>
        </p:nvSpPr>
        <p:spPr>
          <a:xfrm>
            <a:off x="2531520" y="983304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1700" spc="-1" strike="noStrike">
                <a:solidFill>
                  <a:srgbClr val="474858"/>
                </a:solidFill>
                <a:latin typeface="Cera Pro"/>
              </a:rPr>
              <a:t>Abschlussarbeit am LG Kooperative Systeme der FernUniversität in Hagen - Informatik Bachelor of Science - Ricardo Stolzlechner - 9463470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48" name="Group 179"/>
          <p:cNvGrpSpPr/>
          <p:nvPr/>
        </p:nvGrpSpPr>
        <p:grpSpPr>
          <a:xfrm>
            <a:off x="908640" y="271440"/>
            <a:ext cx="129240" cy="9754200"/>
            <a:chOff x="908640" y="271440"/>
            <a:chExt cx="129240" cy="9754200"/>
          </a:xfrm>
        </p:grpSpPr>
        <p:sp>
          <p:nvSpPr>
            <p:cNvPr id="549" name="AutoShape 20"/>
            <p:cNvSpPr/>
            <p:nvPr/>
          </p:nvSpPr>
          <p:spPr>
            <a:xfrm>
              <a:off x="973440" y="271440"/>
              <a:ext cx="360" cy="9754200"/>
            </a:xfrm>
            <a:prstGeom prst="line">
              <a:avLst/>
            </a:prstGeom>
            <a:ln w="19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550" name="Group 180"/>
            <p:cNvGrpSpPr/>
            <p:nvPr/>
          </p:nvGrpSpPr>
          <p:grpSpPr>
            <a:xfrm>
              <a:off x="908640" y="858240"/>
              <a:ext cx="129240" cy="129240"/>
              <a:chOff x="908640" y="858240"/>
              <a:chExt cx="129240" cy="129240"/>
            </a:xfrm>
          </p:grpSpPr>
          <p:sp>
            <p:nvSpPr>
              <p:cNvPr id="551" name="Freeform 165"/>
              <p:cNvSpPr/>
              <p:nvPr/>
            </p:nvSpPr>
            <p:spPr>
              <a:xfrm>
                <a:off x="908640" y="8582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2" name="TextBox 228"/>
              <p:cNvSpPr/>
              <p:nvPr/>
            </p:nvSpPr>
            <p:spPr>
              <a:xfrm>
                <a:off x="920880" y="8690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553" name="Group 181"/>
            <p:cNvGrpSpPr/>
            <p:nvPr/>
          </p:nvGrpSpPr>
          <p:grpSpPr>
            <a:xfrm>
              <a:off x="908640" y="9309600"/>
              <a:ext cx="129240" cy="129240"/>
              <a:chOff x="908640" y="9309600"/>
              <a:chExt cx="129240" cy="129240"/>
            </a:xfrm>
          </p:grpSpPr>
          <p:sp>
            <p:nvSpPr>
              <p:cNvPr id="554" name="Freeform 166"/>
              <p:cNvSpPr/>
              <p:nvPr/>
            </p:nvSpPr>
            <p:spPr>
              <a:xfrm>
                <a:off x="908640" y="93096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5" name="TextBox 229"/>
              <p:cNvSpPr/>
              <p:nvPr/>
            </p:nvSpPr>
            <p:spPr>
              <a:xfrm>
                <a:off x="920880" y="93204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556" name="Group 182"/>
            <p:cNvGrpSpPr/>
            <p:nvPr/>
          </p:nvGrpSpPr>
          <p:grpSpPr>
            <a:xfrm>
              <a:off x="908640" y="4468320"/>
              <a:ext cx="129240" cy="129240"/>
              <a:chOff x="908640" y="4468320"/>
              <a:chExt cx="129240" cy="129240"/>
            </a:xfrm>
          </p:grpSpPr>
          <p:sp>
            <p:nvSpPr>
              <p:cNvPr id="557" name="Freeform 167"/>
              <p:cNvSpPr/>
              <p:nvPr/>
            </p:nvSpPr>
            <p:spPr>
              <a:xfrm>
                <a:off x="908640" y="446832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8" name="TextBox 230"/>
              <p:cNvSpPr/>
              <p:nvPr/>
            </p:nvSpPr>
            <p:spPr>
              <a:xfrm>
                <a:off x="920880" y="447912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559" name="Group 183"/>
            <p:cNvGrpSpPr/>
            <p:nvPr/>
          </p:nvGrpSpPr>
          <p:grpSpPr>
            <a:xfrm>
              <a:off x="908640" y="2059200"/>
              <a:ext cx="129240" cy="129240"/>
              <a:chOff x="908640" y="2059200"/>
              <a:chExt cx="129240" cy="129240"/>
            </a:xfrm>
          </p:grpSpPr>
          <p:sp>
            <p:nvSpPr>
              <p:cNvPr id="560" name="Freeform 168"/>
              <p:cNvSpPr/>
              <p:nvPr/>
            </p:nvSpPr>
            <p:spPr>
              <a:xfrm>
                <a:off x="908640" y="20592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1" name="TextBox 231"/>
              <p:cNvSpPr/>
              <p:nvPr/>
            </p:nvSpPr>
            <p:spPr>
              <a:xfrm>
                <a:off x="920880" y="20700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562" name="Group 184"/>
            <p:cNvGrpSpPr/>
            <p:nvPr/>
          </p:nvGrpSpPr>
          <p:grpSpPr>
            <a:xfrm>
              <a:off x="908640" y="3263760"/>
              <a:ext cx="129240" cy="129240"/>
              <a:chOff x="908640" y="3263760"/>
              <a:chExt cx="129240" cy="129240"/>
            </a:xfrm>
          </p:grpSpPr>
          <p:sp>
            <p:nvSpPr>
              <p:cNvPr id="563" name="Freeform 169"/>
              <p:cNvSpPr/>
              <p:nvPr/>
            </p:nvSpPr>
            <p:spPr>
              <a:xfrm>
                <a:off x="908640" y="326376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4" name="TextBox 232"/>
              <p:cNvSpPr/>
              <p:nvPr/>
            </p:nvSpPr>
            <p:spPr>
              <a:xfrm>
                <a:off x="920880" y="327456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565" name="Group 185"/>
            <p:cNvGrpSpPr/>
            <p:nvPr/>
          </p:nvGrpSpPr>
          <p:grpSpPr>
            <a:xfrm>
              <a:off x="908640" y="5672880"/>
              <a:ext cx="129240" cy="129240"/>
              <a:chOff x="908640" y="5672880"/>
              <a:chExt cx="129240" cy="129240"/>
            </a:xfrm>
          </p:grpSpPr>
          <p:sp>
            <p:nvSpPr>
              <p:cNvPr id="566" name="Freeform 170"/>
              <p:cNvSpPr/>
              <p:nvPr/>
            </p:nvSpPr>
            <p:spPr>
              <a:xfrm>
                <a:off x="908640" y="567288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7" name="TextBox 233"/>
              <p:cNvSpPr/>
              <p:nvPr/>
            </p:nvSpPr>
            <p:spPr>
              <a:xfrm>
                <a:off x="920880" y="568368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568" name="Group 186"/>
            <p:cNvGrpSpPr/>
            <p:nvPr/>
          </p:nvGrpSpPr>
          <p:grpSpPr>
            <a:xfrm>
              <a:off x="908640" y="8082000"/>
              <a:ext cx="129240" cy="129240"/>
              <a:chOff x="908640" y="8082000"/>
              <a:chExt cx="129240" cy="129240"/>
            </a:xfrm>
          </p:grpSpPr>
          <p:sp>
            <p:nvSpPr>
              <p:cNvPr id="569" name="Freeform 171"/>
              <p:cNvSpPr/>
              <p:nvPr/>
            </p:nvSpPr>
            <p:spPr>
              <a:xfrm>
                <a:off x="908640" y="80820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0" name="TextBox 234"/>
              <p:cNvSpPr/>
              <p:nvPr/>
            </p:nvSpPr>
            <p:spPr>
              <a:xfrm>
                <a:off x="920880" y="80928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571" name="Group 187"/>
            <p:cNvGrpSpPr/>
            <p:nvPr/>
          </p:nvGrpSpPr>
          <p:grpSpPr>
            <a:xfrm>
              <a:off x="908640" y="6877440"/>
              <a:ext cx="129240" cy="129240"/>
              <a:chOff x="908640" y="6877440"/>
              <a:chExt cx="129240" cy="129240"/>
            </a:xfrm>
          </p:grpSpPr>
          <p:sp>
            <p:nvSpPr>
              <p:cNvPr id="572" name="Freeform 172"/>
              <p:cNvSpPr/>
              <p:nvPr/>
            </p:nvSpPr>
            <p:spPr>
              <a:xfrm>
                <a:off x="908640" y="68774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3" name="TextBox 235"/>
              <p:cNvSpPr/>
              <p:nvPr/>
            </p:nvSpPr>
            <p:spPr>
              <a:xfrm>
                <a:off x="920880" y="68882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574" name="Group 189"/>
          <p:cNvGrpSpPr/>
          <p:nvPr/>
        </p:nvGrpSpPr>
        <p:grpSpPr>
          <a:xfrm>
            <a:off x="861480" y="3201120"/>
            <a:ext cx="223920" cy="223920"/>
            <a:chOff x="861480" y="3201120"/>
            <a:chExt cx="223920" cy="223920"/>
          </a:xfrm>
        </p:grpSpPr>
        <p:sp>
          <p:nvSpPr>
            <p:cNvPr id="575" name="Freeform 174"/>
            <p:cNvSpPr/>
            <p:nvPr/>
          </p:nvSpPr>
          <p:spPr>
            <a:xfrm>
              <a:off x="861480" y="3201120"/>
              <a:ext cx="223920" cy="22392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23920"/>
                <a:gd name="textAreaBottom" fmla="*/ 224280 h 2239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6" name="TextBox 237"/>
            <p:cNvSpPr/>
            <p:nvPr/>
          </p:nvSpPr>
          <p:spPr>
            <a:xfrm>
              <a:off x="882360" y="3211560"/>
              <a:ext cx="182160" cy="19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pic>
        <p:nvPicPr>
          <p:cNvPr id="577" name="" descr=""/>
          <p:cNvPicPr/>
          <p:nvPr/>
        </p:nvPicPr>
        <p:blipFill>
          <a:blip r:embed="rId1"/>
          <a:stretch/>
        </p:blipFill>
        <p:spPr>
          <a:xfrm>
            <a:off x="5861160" y="3038040"/>
            <a:ext cx="8997840" cy="655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roup 2"/>
          <p:cNvGrpSpPr/>
          <p:nvPr/>
        </p:nvGrpSpPr>
        <p:grpSpPr>
          <a:xfrm>
            <a:off x="0" y="-144720"/>
            <a:ext cx="3085920" cy="10431360"/>
            <a:chOff x="0" y="-144720"/>
            <a:chExt cx="3085920" cy="10431360"/>
          </a:xfrm>
        </p:grpSpPr>
        <p:sp>
          <p:nvSpPr>
            <p:cNvPr id="579" name="Freeform 3"/>
            <p:cNvSpPr/>
            <p:nvPr/>
          </p:nvSpPr>
          <p:spPr>
            <a:xfrm>
              <a:off x="0" y="0"/>
              <a:ext cx="2095200" cy="10286640"/>
            </a:xfrm>
            <a:custGeom>
              <a:avLst/>
              <a:gdLst>
                <a:gd name="textAreaLeft" fmla="*/ 0 w 2095200"/>
                <a:gd name="textAreaRight" fmla="*/ 2095560 w 20952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551901" h="2709333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0" name="TextBox 4"/>
            <p:cNvSpPr/>
            <p:nvPr/>
          </p:nvSpPr>
          <p:spPr>
            <a:xfrm>
              <a:off x="0" y="-144720"/>
              <a:ext cx="308592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581" name="TextBox 6"/>
          <p:cNvSpPr/>
          <p:nvPr/>
        </p:nvSpPr>
        <p:spPr>
          <a:xfrm>
            <a:off x="2819520" y="781200"/>
            <a:ext cx="1524456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841"/>
              </a:lnSpc>
            </a:pPr>
            <a:r>
              <a:rPr b="0" lang="en-US" sz="5600" spc="-1" strike="noStrike">
                <a:solidFill>
                  <a:srgbClr val="1b2325"/>
                </a:solidFill>
                <a:latin typeface="Cera Pro"/>
              </a:rPr>
              <a:t>YReduxSocket (1)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TextBox 7"/>
          <p:cNvSpPr/>
          <p:nvPr/>
        </p:nvSpPr>
        <p:spPr>
          <a:xfrm>
            <a:off x="2531520" y="983304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1700" spc="-1" strike="noStrike">
                <a:solidFill>
                  <a:srgbClr val="474858"/>
                </a:solidFill>
                <a:latin typeface="Cera Pro"/>
              </a:rPr>
              <a:t>Abschlussarbeit am LG Kooperative Systeme der FernUniversität in Hagen - Informatik Bachelor of Science - Ricardo Stolzlechner - 9463470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83" name="Group 9"/>
          <p:cNvGrpSpPr/>
          <p:nvPr/>
        </p:nvGrpSpPr>
        <p:grpSpPr>
          <a:xfrm>
            <a:off x="908640" y="271440"/>
            <a:ext cx="129240" cy="9754200"/>
            <a:chOff x="908640" y="271440"/>
            <a:chExt cx="129240" cy="9754200"/>
          </a:xfrm>
        </p:grpSpPr>
        <p:sp>
          <p:nvSpPr>
            <p:cNvPr id="584" name="AutoShape 10"/>
            <p:cNvSpPr/>
            <p:nvPr/>
          </p:nvSpPr>
          <p:spPr>
            <a:xfrm>
              <a:off x="973440" y="271440"/>
              <a:ext cx="360" cy="9754200"/>
            </a:xfrm>
            <a:prstGeom prst="line">
              <a:avLst/>
            </a:prstGeom>
            <a:ln w="19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585" name="Group 11"/>
            <p:cNvGrpSpPr/>
            <p:nvPr/>
          </p:nvGrpSpPr>
          <p:grpSpPr>
            <a:xfrm>
              <a:off x="908640" y="858240"/>
              <a:ext cx="129240" cy="129240"/>
              <a:chOff x="908640" y="858240"/>
              <a:chExt cx="129240" cy="129240"/>
            </a:xfrm>
          </p:grpSpPr>
          <p:sp>
            <p:nvSpPr>
              <p:cNvPr id="586" name="Freeform 12"/>
              <p:cNvSpPr/>
              <p:nvPr/>
            </p:nvSpPr>
            <p:spPr>
              <a:xfrm>
                <a:off x="908640" y="8582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7" name="TextBox 13"/>
              <p:cNvSpPr/>
              <p:nvPr/>
            </p:nvSpPr>
            <p:spPr>
              <a:xfrm>
                <a:off x="920880" y="8690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588" name="Group 14"/>
            <p:cNvGrpSpPr/>
            <p:nvPr/>
          </p:nvGrpSpPr>
          <p:grpSpPr>
            <a:xfrm>
              <a:off x="908640" y="9309600"/>
              <a:ext cx="129240" cy="129240"/>
              <a:chOff x="908640" y="9309600"/>
              <a:chExt cx="129240" cy="129240"/>
            </a:xfrm>
          </p:grpSpPr>
          <p:sp>
            <p:nvSpPr>
              <p:cNvPr id="589" name="Freeform 15"/>
              <p:cNvSpPr/>
              <p:nvPr/>
            </p:nvSpPr>
            <p:spPr>
              <a:xfrm>
                <a:off x="908640" y="93096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0" name="TextBox 16"/>
              <p:cNvSpPr/>
              <p:nvPr/>
            </p:nvSpPr>
            <p:spPr>
              <a:xfrm>
                <a:off x="920880" y="93204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591" name="Group 17"/>
            <p:cNvGrpSpPr/>
            <p:nvPr/>
          </p:nvGrpSpPr>
          <p:grpSpPr>
            <a:xfrm>
              <a:off x="908640" y="4468320"/>
              <a:ext cx="129240" cy="129240"/>
              <a:chOff x="908640" y="4468320"/>
              <a:chExt cx="129240" cy="129240"/>
            </a:xfrm>
          </p:grpSpPr>
          <p:sp>
            <p:nvSpPr>
              <p:cNvPr id="592" name="Freeform 18"/>
              <p:cNvSpPr/>
              <p:nvPr/>
            </p:nvSpPr>
            <p:spPr>
              <a:xfrm>
                <a:off x="908640" y="446832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3" name="TextBox 19"/>
              <p:cNvSpPr/>
              <p:nvPr/>
            </p:nvSpPr>
            <p:spPr>
              <a:xfrm>
                <a:off x="920880" y="447912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594" name="Group 20"/>
            <p:cNvGrpSpPr/>
            <p:nvPr/>
          </p:nvGrpSpPr>
          <p:grpSpPr>
            <a:xfrm>
              <a:off x="908640" y="2059200"/>
              <a:ext cx="129240" cy="129240"/>
              <a:chOff x="908640" y="2059200"/>
              <a:chExt cx="129240" cy="129240"/>
            </a:xfrm>
          </p:grpSpPr>
          <p:sp>
            <p:nvSpPr>
              <p:cNvPr id="595" name="Freeform 21"/>
              <p:cNvSpPr/>
              <p:nvPr/>
            </p:nvSpPr>
            <p:spPr>
              <a:xfrm>
                <a:off x="908640" y="20592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6" name="TextBox 22"/>
              <p:cNvSpPr/>
              <p:nvPr/>
            </p:nvSpPr>
            <p:spPr>
              <a:xfrm>
                <a:off x="920880" y="20700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597" name="Group 23"/>
            <p:cNvGrpSpPr/>
            <p:nvPr/>
          </p:nvGrpSpPr>
          <p:grpSpPr>
            <a:xfrm>
              <a:off x="908640" y="3263760"/>
              <a:ext cx="129240" cy="129240"/>
              <a:chOff x="908640" y="3263760"/>
              <a:chExt cx="129240" cy="129240"/>
            </a:xfrm>
          </p:grpSpPr>
          <p:sp>
            <p:nvSpPr>
              <p:cNvPr id="598" name="Freeform 24"/>
              <p:cNvSpPr/>
              <p:nvPr/>
            </p:nvSpPr>
            <p:spPr>
              <a:xfrm>
                <a:off x="908640" y="326376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9" name="TextBox 25"/>
              <p:cNvSpPr/>
              <p:nvPr/>
            </p:nvSpPr>
            <p:spPr>
              <a:xfrm>
                <a:off x="920880" y="327456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600" name="Group 26"/>
            <p:cNvGrpSpPr/>
            <p:nvPr/>
          </p:nvGrpSpPr>
          <p:grpSpPr>
            <a:xfrm>
              <a:off x="908640" y="5672880"/>
              <a:ext cx="129240" cy="129240"/>
              <a:chOff x="908640" y="5672880"/>
              <a:chExt cx="129240" cy="129240"/>
            </a:xfrm>
          </p:grpSpPr>
          <p:sp>
            <p:nvSpPr>
              <p:cNvPr id="601" name="Freeform 27"/>
              <p:cNvSpPr/>
              <p:nvPr/>
            </p:nvSpPr>
            <p:spPr>
              <a:xfrm>
                <a:off x="908640" y="567288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2" name="TextBox 28"/>
              <p:cNvSpPr/>
              <p:nvPr/>
            </p:nvSpPr>
            <p:spPr>
              <a:xfrm>
                <a:off x="920880" y="568368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603" name="Group 29"/>
            <p:cNvGrpSpPr/>
            <p:nvPr/>
          </p:nvGrpSpPr>
          <p:grpSpPr>
            <a:xfrm>
              <a:off x="908640" y="8082000"/>
              <a:ext cx="129240" cy="129240"/>
              <a:chOff x="908640" y="8082000"/>
              <a:chExt cx="129240" cy="129240"/>
            </a:xfrm>
          </p:grpSpPr>
          <p:sp>
            <p:nvSpPr>
              <p:cNvPr id="604" name="Freeform 30"/>
              <p:cNvSpPr/>
              <p:nvPr/>
            </p:nvSpPr>
            <p:spPr>
              <a:xfrm>
                <a:off x="908640" y="80820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5" name="TextBox 31"/>
              <p:cNvSpPr/>
              <p:nvPr/>
            </p:nvSpPr>
            <p:spPr>
              <a:xfrm>
                <a:off x="920880" y="80928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606" name="Group 32"/>
            <p:cNvGrpSpPr/>
            <p:nvPr/>
          </p:nvGrpSpPr>
          <p:grpSpPr>
            <a:xfrm>
              <a:off x="908640" y="6877440"/>
              <a:ext cx="129240" cy="129240"/>
              <a:chOff x="908640" y="6877440"/>
              <a:chExt cx="129240" cy="129240"/>
            </a:xfrm>
          </p:grpSpPr>
          <p:sp>
            <p:nvSpPr>
              <p:cNvPr id="607" name="Freeform 33"/>
              <p:cNvSpPr/>
              <p:nvPr/>
            </p:nvSpPr>
            <p:spPr>
              <a:xfrm>
                <a:off x="908640" y="68774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8" name="TextBox 34"/>
              <p:cNvSpPr/>
              <p:nvPr/>
            </p:nvSpPr>
            <p:spPr>
              <a:xfrm>
                <a:off x="920880" y="68882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609" name="Group 35"/>
          <p:cNvGrpSpPr/>
          <p:nvPr/>
        </p:nvGrpSpPr>
        <p:grpSpPr>
          <a:xfrm>
            <a:off x="861480" y="4420080"/>
            <a:ext cx="223920" cy="223920"/>
            <a:chOff x="861480" y="4420080"/>
            <a:chExt cx="223920" cy="223920"/>
          </a:xfrm>
        </p:grpSpPr>
        <p:sp>
          <p:nvSpPr>
            <p:cNvPr id="610" name="Freeform 36"/>
            <p:cNvSpPr/>
            <p:nvPr/>
          </p:nvSpPr>
          <p:spPr>
            <a:xfrm>
              <a:off x="861480" y="4420080"/>
              <a:ext cx="223920" cy="22392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23920"/>
                <a:gd name="textAreaBottom" fmla="*/ 224280 h 2239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1" name="TextBox 37"/>
            <p:cNvSpPr/>
            <p:nvPr/>
          </p:nvSpPr>
          <p:spPr>
            <a:xfrm>
              <a:off x="882360" y="4430880"/>
              <a:ext cx="182160" cy="19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612" name="TextBox 75"/>
          <p:cNvSpPr/>
          <p:nvPr/>
        </p:nvSpPr>
        <p:spPr>
          <a:xfrm>
            <a:off x="2743200" y="2468880"/>
            <a:ext cx="161640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3" name="" descr=""/>
          <p:cNvPicPr/>
          <p:nvPr/>
        </p:nvPicPr>
        <p:blipFill>
          <a:blip r:embed="rId1"/>
          <a:stretch/>
        </p:blipFill>
        <p:spPr>
          <a:xfrm>
            <a:off x="2286000" y="2743200"/>
            <a:ext cx="7598520" cy="4901040"/>
          </a:xfrm>
          <a:prstGeom prst="rect">
            <a:avLst/>
          </a:prstGeom>
          <a:ln w="0">
            <a:noFill/>
          </a:ln>
        </p:spPr>
      </p:pic>
      <p:pic>
        <p:nvPicPr>
          <p:cNvPr id="614" name="" descr=""/>
          <p:cNvPicPr/>
          <p:nvPr/>
        </p:nvPicPr>
        <p:blipFill>
          <a:blip r:embed="rId2"/>
          <a:stretch/>
        </p:blipFill>
        <p:spPr>
          <a:xfrm>
            <a:off x="10058400" y="2706480"/>
            <a:ext cx="7598520" cy="415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roup 62"/>
          <p:cNvGrpSpPr/>
          <p:nvPr/>
        </p:nvGrpSpPr>
        <p:grpSpPr>
          <a:xfrm>
            <a:off x="0" y="-144720"/>
            <a:ext cx="3085920" cy="10431360"/>
            <a:chOff x="0" y="-144720"/>
            <a:chExt cx="3085920" cy="10431360"/>
          </a:xfrm>
        </p:grpSpPr>
        <p:sp>
          <p:nvSpPr>
            <p:cNvPr id="616" name="Freeform 59"/>
            <p:cNvSpPr/>
            <p:nvPr/>
          </p:nvSpPr>
          <p:spPr>
            <a:xfrm>
              <a:off x="0" y="0"/>
              <a:ext cx="2095200" cy="10286640"/>
            </a:xfrm>
            <a:custGeom>
              <a:avLst/>
              <a:gdLst>
                <a:gd name="textAreaLeft" fmla="*/ 0 w 2095200"/>
                <a:gd name="textAreaRight" fmla="*/ 2095560 w 20952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551901" h="2709333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7" name="TextBox 76"/>
            <p:cNvSpPr/>
            <p:nvPr/>
          </p:nvSpPr>
          <p:spPr>
            <a:xfrm>
              <a:off x="0" y="-144720"/>
              <a:ext cx="308592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618" name="TextBox 77"/>
          <p:cNvSpPr/>
          <p:nvPr/>
        </p:nvSpPr>
        <p:spPr>
          <a:xfrm>
            <a:off x="2819520" y="781200"/>
            <a:ext cx="1524456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841"/>
              </a:lnSpc>
            </a:pPr>
            <a:r>
              <a:rPr b="0" lang="en-US" sz="5600" spc="-1" strike="noStrike">
                <a:solidFill>
                  <a:srgbClr val="1b2325"/>
                </a:solidFill>
                <a:latin typeface="Cera Pro"/>
              </a:rPr>
              <a:t>YReduxSocket (2)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TextBox 78"/>
          <p:cNvSpPr/>
          <p:nvPr/>
        </p:nvSpPr>
        <p:spPr>
          <a:xfrm>
            <a:off x="2531520" y="983304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1700" spc="-1" strike="noStrike">
                <a:solidFill>
                  <a:srgbClr val="474858"/>
                </a:solidFill>
                <a:latin typeface="Cera Pro"/>
              </a:rPr>
              <a:t>Abschlussarbeit am LG Kooperative Systeme der FernUniversität in Hagen - Informatik Bachelor of Science - Ricardo Stolzlechner - 9463470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20" name="Group 63"/>
          <p:cNvGrpSpPr/>
          <p:nvPr/>
        </p:nvGrpSpPr>
        <p:grpSpPr>
          <a:xfrm>
            <a:off x="908640" y="271440"/>
            <a:ext cx="129240" cy="9754200"/>
            <a:chOff x="908640" y="271440"/>
            <a:chExt cx="129240" cy="9754200"/>
          </a:xfrm>
        </p:grpSpPr>
        <p:sp>
          <p:nvSpPr>
            <p:cNvPr id="621" name="AutoShape 3"/>
            <p:cNvSpPr/>
            <p:nvPr/>
          </p:nvSpPr>
          <p:spPr>
            <a:xfrm>
              <a:off x="973440" y="271440"/>
              <a:ext cx="360" cy="9754200"/>
            </a:xfrm>
            <a:prstGeom prst="line">
              <a:avLst/>
            </a:prstGeom>
            <a:ln w="19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622" name="Group 64"/>
            <p:cNvGrpSpPr/>
            <p:nvPr/>
          </p:nvGrpSpPr>
          <p:grpSpPr>
            <a:xfrm>
              <a:off x="908640" y="858240"/>
              <a:ext cx="129240" cy="129240"/>
              <a:chOff x="908640" y="858240"/>
              <a:chExt cx="129240" cy="129240"/>
            </a:xfrm>
          </p:grpSpPr>
          <p:sp>
            <p:nvSpPr>
              <p:cNvPr id="623" name="Freeform 60"/>
              <p:cNvSpPr/>
              <p:nvPr/>
            </p:nvSpPr>
            <p:spPr>
              <a:xfrm>
                <a:off x="908640" y="8582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4" name="TextBox 79"/>
              <p:cNvSpPr/>
              <p:nvPr/>
            </p:nvSpPr>
            <p:spPr>
              <a:xfrm>
                <a:off x="920880" y="8690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625" name="Group 65"/>
            <p:cNvGrpSpPr/>
            <p:nvPr/>
          </p:nvGrpSpPr>
          <p:grpSpPr>
            <a:xfrm>
              <a:off x="908640" y="9309600"/>
              <a:ext cx="129240" cy="129240"/>
              <a:chOff x="908640" y="9309600"/>
              <a:chExt cx="129240" cy="129240"/>
            </a:xfrm>
          </p:grpSpPr>
          <p:sp>
            <p:nvSpPr>
              <p:cNvPr id="626" name="Freeform 61"/>
              <p:cNvSpPr/>
              <p:nvPr/>
            </p:nvSpPr>
            <p:spPr>
              <a:xfrm>
                <a:off x="908640" y="93096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7" name="TextBox 80"/>
              <p:cNvSpPr/>
              <p:nvPr/>
            </p:nvSpPr>
            <p:spPr>
              <a:xfrm>
                <a:off x="920880" y="93204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628" name="Group 66"/>
            <p:cNvGrpSpPr/>
            <p:nvPr/>
          </p:nvGrpSpPr>
          <p:grpSpPr>
            <a:xfrm>
              <a:off x="908640" y="4468320"/>
              <a:ext cx="129240" cy="129240"/>
              <a:chOff x="908640" y="4468320"/>
              <a:chExt cx="129240" cy="129240"/>
            </a:xfrm>
          </p:grpSpPr>
          <p:sp>
            <p:nvSpPr>
              <p:cNvPr id="629" name="Freeform 62"/>
              <p:cNvSpPr/>
              <p:nvPr/>
            </p:nvSpPr>
            <p:spPr>
              <a:xfrm>
                <a:off x="908640" y="446832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0" name="TextBox 81"/>
              <p:cNvSpPr/>
              <p:nvPr/>
            </p:nvSpPr>
            <p:spPr>
              <a:xfrm>
                <a:off x="920880" y="447912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631" name="Group 67"/>
            <p:cNvGrpSpPr/>
            <p:nvPr/>
          </p:nvGrpSpPr>
          <p:grpSpPr>
            <a:xfrm>
              <a:off x="908640" y="2059200"/>
              <a:ext cx="129240" cy="129240"/>
              <a:chOff x="908640" y="2059200"/>
              <a:chExt cx="129240" cy="129240"/>
            </a:xfrm>
          </p:grpSpPr>
          <p:sp>
            <p:nvSpPr>
              <p:cNvPr id="632" name="Freeform 63"/>
              <p:cNvSpPr/>
              <p:nvPr/>
            </p:nvSpPr>
            <p:spPr>
              <a:xfrm>
                <a:off x="908640" y="20592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3" name="TextBox 82"/>
              <p:cNvSpPr/>
              <p:nvPr/>
            </p:nvSpPr>
            <p:spPr>
              <a:xfrm>
                <a:off x="920880" y="20700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634" name="Group 68"/>
            <p:cNvGrpSpPr/>
            <p:nvPr/>
          </p:nvGrpSpPr>
          <p:grpSpPr>
            <a:xfrm>
              <a:off x="908640" y="3263760"/>
              <a:ext cx="129240" cy="129240"/>
              <a:chOff x="908640" y="3263760"/>
              <a:chExt cx="129240" cy="129240"/>
            </a:xfrm>
          </p:grpSpPr>
          <p:sp>
            <p:nvSpPr>
              <p:cNvPr id="635" name="Freeform 64"/>
              <p:cNvSpPr/>
              <p:nvPr/>
            </p:nvSpPr>
            <p:spPr>
              <a:xfrm>
                <a:off x="908640" y="326376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6" name="TextBox 83"/>
              <p:cNvSpPr/>
              <p:nvPr/>
            </p:nvSpPr>
            <p:spPr>
              <a:xfrm>
                <a:off x="920880" y="327456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637" name="Group 69"/>
            <p:cNvGrpSpPr/>
            <p:nvPr/>
          </p:nvGrpSpPr>
          <p:grpSpPr>
            <a:xfrm>
              <a:off x="908640" y="5672880"/>
              <a:ext cx="129240" cy="129240"/>
              <a:chOff x="908640" y="5672880"/>
              <a:chExt cx="129240" cy="129240"/>
            </a:xfrm>
          </p:grpSpPr>
          <p:sp>
            <p:nvSpPr>
              <p:cNvPr id="638" name="Freeform 65"/>
              <p:cNvSpPr/>
              <p:nvPr/>
            </p:nvSpPr>
            <p:spPr>
              <a:xfrm>
                <a:off x="908640" y="567288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9" name="TextBox 84"/>
              <p:cNvSpPr/>
              <p:nvPr/>
            </p:nvSpPr>
            <p:spPr>
              <a:xfrm>
                <a:off x="920880" y="568368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640" name="Group 70"/>
            <p:cNvGrpSpPr/>
            <p:nvPr/>
          </p:nvGrpSpPr>
          <p:grpSpPr>
            <a:xfrm>
              <a:off x="908640" y="8082000"/>
              <a:ext cx="129240" cy="129240"/>
              <a:chOff x="908640" y="8082000"/>
              <a:chExt cx="129240" cy="129240"/>
            </a:xfrm>
          </p:grpSpPr>
          <p:sp>
            <p:nvSpPr>
              <p:cNvPr id="641" name="Freeform 66"/>
              <p:cNvSpPr/>
              <p:nvPr/>
            </p:nvSpPr>
            <p:spPr>
              <a:xfrm>
                <a:off x="908640" y="80820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2" name="TextBox 85"/>
              <p:cNvSpPr/>
              <p:nvPr/>
            </p:nvSpPr>
            <p:spPr>
              <a:xfrm>
                <a:off x="920880" y="80928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643" name="Group 71"/>
            <p:cNvGrpSpPr/>
            <p:nvPr/>
          </p:nvGrpSpPr>
          <p:grpSpPr>
            <a:xfrm>
              <a:off x="908640" y="6877440"/>
              <a:ext cx="129240" cy="129240"/>
              <a:chOff x="908640" y="6877440"/>
              <a:chExt cx="129240" cy="129240"/>
            </a:xfrm>
          </p:grpSpPr>
          <p:sp>
            <p:nvSpPr>
              <p:cNvPr id="644" name="Freeform 67"/>
              <p:cNvSpPr/>
              <p:nvPr/>
            </p:nvSpPr>
            <p:spPr>
              <a:xfrm>
                <a:off x="908640" y="68774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5" name="TextBox 86"/>
              <p:cNvSpPr/>
              <p:nvPr/>
            </p:nvSpPr>
            <p:spPr>
              <a:xfrm>
                <a:off x="920880" y="68882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646" name="Group 72"/>
          <p:cNvGrpSpPr/>
          <p:nvPr/>
        </p:nvGrpSpPr>
        <p:grpSpPr>
          <a:xfrm>
            <a:off x="861480" y="4420080"/>
            <a:ext cx="223920" cy="223920"/>
            <a:chOff x="861480" y="4420080"/>
            <a:chExt cx="223920" cy="223920"/>
          </a:xfrm>
        </p:grpSpPr>
        <p:sp>
          <p:nvSpPr>
            <p:cNvPr id="647" name="Freeform 68"/>
            <p:cNvSpPr/>
            <p:nvPr/>
          </p:nvSpPr>
          <p:spPr>
            <a:xfrm>
              <a:off x="861480" y="4420080"/>
              <a:ext cx="223920" cy="22392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23920"/>
                <a:gd name="textAreaBottom" fmla="*/ 224280 h 2239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8" name="TextBox 87"/>
            <p:cNvSpPr/>
            <p:nvPr/>
          </p:nvSpPr>
          <p:spPr>
            <a:xfrm>
              <a:off x="882360" y="4430880"/>
              <a:ext cx="182160" cy="19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649" name="TextBox 88"/>
          <p:cNvSpPr/>
          <p:nvPr/>
        </p:nvSpPr>
        <p:spPr>
          <a:xfrm>
            <a:off x="2743200" y="2468880"/>
            <a:ext cx="1465776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Grundvoraussetzung: Aufrechte WebSocket Verbindung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0" name="" descr=""/>
          <p:cNvPicPr/>
          <p:nvPr/>
        </p:nvPicPr>
        <p:blipFill>
          <a:blip r:embed="rId1"/>
          <a:stretch/>
        </p:blipFill>
        <p:spPr>
          <a:xfrm>
            <a:off x="3485880" y="3390840"/>
            <a:ext cx="10945440" cy="455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roup 190"/>
          <p:cNvGrpSpPr/>
          <p:nvPr/>
        </p:nvGrpSpPr>
        <p:grpSpPr>
          <a:xfrm>
            <a:off x="0" y="-144720"/>
            <a:ext cx="3085920" cy="10431360"/>
            <a:chOff x="0" y="-144720"/>
            <a:chExt cx="3085920" cy="10431360"/>
          </a:xfrm>
        </p:grpSpPr>
        <p:sp>
          <p:nvSpPr>
            <p:cNvPr id="652" name="Freeform 175"/>
            <p:cNvSpPr/>
            <p:nvPr/>
          </p:nvSpPr>
          <p:spPr>
            <a:xfrm>
              <a:off x="0" y="0"/>
              <a:ext cx="2095200" cy="10286640"/>
            </a:xfrm>
            <a:custGeom>
              <a:avLst/>
              <a:gdLst>
                <a:gd name="textAreaLeft" fmla="*/ 0 w 2095200"/>
                <a:gd name="textAreaRight" fmla="*/ 2095560 w 20952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551901" h="2709333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3" name="TextBox 238"/>
            <p:cNvSpPr/>
            <p:nvPr/>
          </p:nvSpPr>
          <p:spPr>
            <a:xfrm>
              <a:off x="0" y="-144720"/>
              <a:ext cx="308592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654" name="TextBox 239"/>
          <p:cNvSpPr/>
          <p:nvPr/>
        </p:nvSpPr>
        <p:spPr>
          <a:xfrm>
            <a:off x="2819520" y="781200"/>
            <a:ext cx="1524456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841"/>
              </a:lnSpc>
            </a:pPr>
            <a:r>
              <a:rPr b="0" lang="en-US" sz="5600" spc="-1" strike="noStrike">
                <a:solidFill>
                  <a:srgbClr val="1b2325"/>
                </a:solidFill>
                <a:latin typeface="Cera Pro"/>
              </a:rPr>
              <a:t>YReduxSocket (3)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TextBox 240"/>
          <p:cNvSpPr/>
          <p:nvPr/>
        </p:nvSpPr>
        <p:spPr>
          <a:xfrm>
            <a:off x="2531520" y="983304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1700" spc="-1" strike="noStrike">
                <a:solidFill>
                  <a:srgbClr val="474858"/>
                </a:solidFill>
                <a:latin typeface="Cera Pro"/>
              </a:rPr>
              <a:t>Abschlussarbeit am LG Kooperative Systeme der FernUniversität in Hagen - Informatik Bachelor of Science - Ricardo Stolzlechner - 9463470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56" name="Group 191"/>
          <p:cNvGrpSpPr/>
          <p:nvPr/>
        </p:nvGrpSpPr>
        <p:grpSpPr>
          <a:xfrm>
            <a:off x="908640" y="271440"/>
            <a:ext cx="129240" cy="9754200"/>
            <a:chOff x="908640" y="271440"/>
            <a:chExt cx="129240" cy="9754200"/>
          </a:xfrm>
        </p:grpSpPr>
        <p:sp>
          <p:nvSpPr>
            <p:cNvPr id="657" name="AutoShape 21"/>
            <p:cNvSpPr/>
            <p:nvPr/>
          </p:nvSpPr>
          <p:spPr>
            <a:xfrm>
              <a:off x="973440" y="271440"/>
              <a:ext cx="360" cy="9754200"/>
            </a:xfrm>
            <a:prstGeom prst="line">
              <a:avLst/>
            </a:prstGeom>
            <a:ln w="19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658" name="Group 192"/>
            <p:cNvGrpSpPr/>
            <p:nvPr/>
          </p:nvGrpSpPr>
          <p:grpSpPr>
            <a:xfrm>
              <a:off x="908640" y="858240"/>
              <a:ext cx="129240" cy="129240"/>
              <a:chOff x="908640" y="858240"/>
              <a:chExt cx="129240" cy="129240"/>
            </a:xfrm>
          </p:grpSpPr>
          <p:sp>
            <p:nvSpPr>
              <p:cNvPr id="659" name="Freeform 176"/>
              <p:cNvSpPr/>
              <p:nvPr/>
            </p:nvSpPr>
            <p:spPr>
              <a:xfrm>
                <a:off x="908640" y="8582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0" name="TextBox 241"/>
              <p:cNvSpPr/>
              <p:nvPr/>
            </p:nvSpPr>
            <p:spPr>
              <a:xfrm>
                <a:off x="920880" y="8690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661" name="Group 193"/>
            <p:cNvGrpSpPr/>
            <p:nvPr/>
          </p:nvGrpSpPr>
          <p:grpSpPr>
            <a:xfrm>
              <a:off x="908640" y="9309600"/>
              <a:ext cx="129240" cy="129240"/>
              <a:chOff x="908640" y="9309600"/>
              <a:chExt cx="129240" cy="129240"/>
            </a:xfrm>
          </p:grpSpPr>
          <p:sp>
            <p:nvSpPr>
              <p:cNvPr id="662" name="Freeform 177"/>
              <p:cNvSpPr/>
              <p:nvPr/>
            </p:nvSpPr>
            <p:spPr>
              <a:xfrm>
                <a:off x="908640" y="93096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3" name="TextBox 242"/>
              <p:cNvSpPr/>
              <p:nvPr/>
            </p:nvSpPr>
            <p:spPr>
              <a:xfrm>
                <a:off x="920880" y="93204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664" name="Group 194"/>
            <p:cNvGrpSpPr/>
            <p:nvPr/>
          </p:nvGrpSpPr>
          <p:grpSpPr>
            <a:xfrm>
              <a:off x="908640" y="4468320"/>
              <a:ext cx="129240" cy="129240"/>
              <a:chOff x="908640" y="4468320"/>
              <a:chExt cx="129240" cy="129240"/>
            </a:xfrm>
          </p:grpSpPr>
          <p:sp>
            <p:nvSpPr>
              <p:cNvPr id="665" name="Freeform 178"/>
              <p:cNvSpPr/>
              <p:nvPr/>
            </p:nvSpPr>
            <p:spPr>
              <a:xfrm>
                <a:off x="908640" y="446832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6" name="TextBox 243"/>
              <p:cNvSpPr/>
              <p:nvPr/>
            </p:nvSpPr>
            <p:spPr>
              <a:xfrm>
                <a:off x="920880" y="447912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667" name="Group 195"/>
            <p:cNvGrpSpPr/>
            <p:nvPr/>
          </p:nvGrpSpPr>
          <p:grpSpPr>
            <a:xfrm>
              <a:off x="908640" y="2059200"/>
              <a:ext cx="129240" cy="129240"/>
              <a:chOff x="908640" y="2059200"/>
              <a:chExt cx="129240" cy="129240"/>
            </a:xfrm>
          </p:grpSpPr>
          <p:sp>
            <p:nvSpPr>
              <p:cNvPr id="668" name="Freeform 179"/>
              <p:cNvSpPr/>
              <p:nvPr/>
            </p:nvSpPr>
            <p:spPr>
              <a:xfrm>
                <a:off x="908640" y="20592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9" name="TextBox 244"/>
              <p:cNvSpPr/>
              <p:nvPr/>
            </p:nvSpPr>
            <p:spPr>
              <a:xfrm>
                <a:off x="920880" y="20700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670" name="Group 196"/>
            <p:cNvGrpSpPr/>
            <p:nvPr/>
          </p:nvGrpSpPr>
          <p:grpSpPr>
            <a:xfrm>
              <a:off x="908640" y="3263760"/>
              <a:ext cx="129240" cy="129240"/>
              <a:chOff x="908640" y="3263760"/>
              <a:chExt cx="129240" cy="129240"/>
            </a:xfrm>
          </p:grpSpPr>
          <p:sp>
            <p:nvSpPr>
              <p:cNvPr id="671" name="Freeform 180"/>
              <p:cNvSpPr/>
              <p:nvPr/>
            </p:nvSpPr>
            <p:spPr>
              <a:xfrm>
                <a:off x="908640" y="326376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2" name="TextBox 245"/>
              <p:cNvSpPr/>
              <p:nvPr/>
            </p:nvSpPr>
            <p:spPr>
              <a:xfrm>
                <a:off x="920880" y="327456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673" name="Group 197"/>
            <p:cNvGrpSpPr/>
            <p:nvPr/>
          </p:nvGrpSpPr>
          <p:grpSpPr>
            <a:xfrm>
              <a:off x="908640" y="5672880"/>
              <a:ext cx="129240" cy="129240"/>
              <a:chOff x="908640" y="5672880"/>
              <a:chExt cx="129240" cy="129240"/>
            </a:xfrm>
          </p:grpSpPr>
          <p:sp>
            <p:nvSpPr>
              <p:cNvPr id="674" name="Freeform 181"/>
              <p:cNvSpPr/>
              <p:nvPr/>
            </p:nvSpPr>
            <p:spPr>
              <a:xfrm>
                <a:off x="908640" y="567288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5" name="TextBox 246"/>
              <p:cNvSpPr/>
              <p:nvPr/>
            </p:nvSpPr>
            <p:spPr>
              <a:xfrm>
                <a:off x="920880" y="568368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676" name="Group 198"/>
            <p:cNvGrpSpPr/>
            <p:nvPr/>
          </p:nvGrpSpPr>
          <p:grpSpPr>
            <a:xfrm>
              <a:off x="908640" y="8082000"/>
              <a:ext cx="129240" cy="129240"/>
              <a:chOff x="908640" y="8082000"/>
              <a:chExt cx="129240" cy="129240"/>
            </a:xfrm>
          </p:grpSpPr>
          <p:sp>
            <p:nvSpPr>
              <p:cNvPr id="677" name="Freeform 182"/>
              <p:cNvSpPr/>
              <p:nvPr/>
            </p:nvSpPr>
            <p:spPr>
              <a:xfrm>
                <a:off x="908640" y="80820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8" name="TextBox 247"/>
              <p:cNvSpPr/>
              <p:nvPr/>
            </p:nvSpPr>
            <p:spPr>
              <a:xfrm>
                <a:off x="920880" y="80928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679" name="Group 199"/>
            <p:cNvGrpSpPr/>
            <p:nvPr/>
          </p:nvGrpSpPr>
          <p:grpSpPr>
            <a:xfrm>
              <a:off x="908640" y="6877440"/>
              <a:ext cx="129240" cy="129240"/>
              <a:chOff x="908640" y="6877440"/>
              <a:chExt cx="129240" cy="129240"/>
            </a:xfrm>
          </p:grpSpPr>
          <p:sp>
            <p:nvSpPr>
              <p:cNvPr id="680" name="Freeform 183"/>
              <p:cNvSpPr/>
              <p:nvPr/>
            </p:nvSpPr>
            <p:spPr>
              <a:xfrm>
                <a:off x="908640" y="68774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1" name="TextBox 248"/>
              <p:cNvSpPr/>
              <p:nvPr/>
            </p:nvSpPr>
            <p:spPr>
              <a:xfrm>
                <a:off x="920880" y="68882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682" name="Group 200"/>
          <p:cNvGrpSpPr/>
          <p:nvPr/>
        </p:nvGrpSpPr>
        <p:grpSpPr>
          <a:xfrm>
            <a:off x="861480" y="4420080"/>
            <a:ext cx="223920" cy="223920"/>
            <a:chOff x="861480" y="4420080"/>
            <a:chExt cx="223920" cy="223920"/>
          </a:xfrm>
        </p:grpSpPr>
        <p:sp>
          <p:nvSpPr>
            <p:cNvPr id="683" name="Freeform 184"/>
            <p:cNvSpPr/>
            <p:nvPr/>
          </p:nvSpPr>
          <p:spPr>
            <a:xfrm>
              <a:off x="861480" y="4420080"/>
              <a:ext cx="223920" cy="22392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23920"/>
                <a:gd name="textAreaBottom" fmla="*/ 224280 h 2239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4" name="TextBox 249"/>
            <p:cNvSpPr/>
            <p:nvPr/>
          </p:nvSpPr>
          <p:spPr>
            <a:xfrm>
              <a:off x="882360" y="4430880"/>
              <a:ext cx="182160" cy="19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685" name="TextBox 250"/>
          <p:cNvSpPr/>
          <p:nvPr/>
        </p:nvSpPr>
        <p:spPr>
          <a:xfrm>
            <a:off x="2743200" y="2468880"/>
            <a:ext cx="1465776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Anmeldung auf Datenänderung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6" name="TextBox 251"/>
          <p:cNvSpPr/>
          <p:nvPr/>
        </p:nvSpPr>
        <p:spPr>
          <a:xfrm>
            <a:off x="3200400" y="3392280"/>
            <a:ext cx="1465776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Initales Abholen der Daten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TextBox 252"/>
          <p:cNvSpPr/>
          <p:nvPr/>
        </p:nvSpPr>
        <p:spPr>
          <a:xfrm>
            <a:off x="3200400" y="4306680"/>
            <a:ext cx="1465776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Registrierung für Benachrichtigung bei Datenänderungen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TextBox 253"/>
          <p:cNvSpPr/>
          <p:nvPr/>
        </p:nvSpPr>
        <p:spPr>
          <a:xfrm>
            <a:off x="2743200" y="5221080"/>
            <a:ext cx="1465776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Definition von Actions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TextBox 254"/>
          <p:cNvSpPr/>
          <p:nvPr/>
        </p:nvSpPr>
        <p:spPr>
          <a:xfrm>
            <a:off x="3200400" y="6135480"/>
            <a:ext cx="1465776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Server- und clientseitig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TextBox 255"/>
          <p:cNvSpPr/>
          <p:nvPr/>
        </p:nvSpPr>
        <p:spPr>
          <a:xfrm>
            <a:off x="3200400" y="7059240"/>
            <a:ext cx="1465776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trigger-Actions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TextBox 256"/>
          <p:cNvSpPr/>
          <p:nvPr/>
        </p:nvSpPr>
        <p:spPr>
          <a:xfrm>
            <a:off x="3200400" y="7982640"/>
            <a:ext cx="1465776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success-Actions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roup 201"/>
          <p:cNvGrpSpPr/>
          <p:nvPr/>
        </p:nvGrpSpPr>
        <p:grpSpPr>
          <a:xfrm>
            <a:off x="0" y="-144720"/>
            <a:ext cx="3085920" cy="10431360"/>
            <a:chOff x="0" y="-144720"/>
            <a:chExt cx="3085920" cy="10431360"/>
          </a:xfrm>
        </p:grpSpPr>
        <p:sp>
          <p:nvSpPr>
            <p:cNvPr id="693" name="Freeform 185"/>
            <p:cNvSpPr/>
            <p:nvPr/>
          </p:nvSpPr>
          <p:spPr>
            <a:xfrm>
              <a:off x="0" y="0"/>
              <a:ext cx="2095200" cy="10286640"/>
            </a:xfrm>
            <a:custGeom>
              <a:avLst/>
              <a:gdLst>
                <a:gd name="textAreaLeft" fmla="*/ 0 w 2095200"/>
                <a:gd name="textAreaRight" fmla="*/ 2095560 w 20952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551901" h="2709333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4" name="TextBox 257"/>
            <p:cNvSpPr/>
            <p:nvPr/>
          </p:nvSpPr>
          <p:spPr>
            <a:xfrm>
              <a:off x="0" y="-144720"/>
              <a:ext cx="308592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695" name="TextBox 258"/>
          <p:cNvSpPr/>
          <p:nvPr/>
        </p:nvSpPr>
        <p:spPr>
          <a:xfrm>
            <a:off x="2819520" y="781200"/>
            <a:ext cx="1524456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841"/>
              </a:lnSpc>
            </a:pPr>
            <a:r>
              <a:rPr b="0" lang="en-US" sz="5600" spc="-1" strike="noStrike">
                <a:solidFill>
                  <a:srgbClr val="1b2325"/>
                </a:solidFill>
                <a:latin typeface="Cera Pro"/>
              </a:rPr>
              <a:t>YReduxSocket (4)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TextBox 259"/>
          <p:cNvSpPr/>
          <p:nvPr/>
        </p:nvSpPr>
        <p:spPr>
          <a:xfrm>
            <a:off x="2531520" y="983304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1700" spc="-1" strike="noStrike">
                <a:solidFill>
                  <a:srgbClr val="474858"/>
                </a:solidFill>
                <a:latin typeface="Cera Pro"/>
              </a:rPr>
              <a:t>Abschlussarbeit am LG Kooperative Systeme der FernUniversität in Hagen - Informatik Bachelor of Science - Ricardo Stolzlechner - 9463470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97" name="Group 202"/>
          <p:cNvGrpSpPr/>
          <p:nvPr/>
        </p:nvGrpSpPr>
        <p:grpSpPr>
          <a:xfrm>
            <a:off x="908640" y="271440"/>
            <a:ext cx="129240" cy="9754200"/>
            <a:chOff x="908640" y="271440"/>
            <a:chExt cx="129240" cy="9754200"/>
          </a:xfrm>
        </p:grpSpPr>
        <p:sp>
          <p:nvSpPr>
            <p:cNvPr id="698" name="AutoShape 22"/>
            <p:cNvSpPr/>
            <p:nvPr/>
          </p:nvSpPr>
          <p:spPr>
            <a:xfrm>
              <a:off x="973440" y="271440"/>
              <a:ext cx="360" cy="9754200"/>
            </a:xfrm>
            <a:prstGeom prst="line">
              <a:avLst/>
            </a:prstGeom>
            <a:ln w="19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699" name="Group 203"/>
            <p:cNvGrpSpPr/>
            <p:nvPr/>
          </p:nvGrpSpPr>
          <p:grpSpPr>
            <a:xfrm>
              <a:off x="908640" y="858240"/>
              <a:ext cx="129240" cy="129240"/>
              <a:chOff x="908640" y="858240"/>
              <a:chExt cx="129240" cy="129240"/>
            </a:xfrm>
          </p:grpSpPr>
          <p:sp>
            <p:nvSpPr>
              <p:cNvPr id="700" name="Freeform 186"/>
              <p:cNvSpPr/>
              <p:nvPr/>
            </p:nvSpPr>
            <p:spPr>
              <a:xfrm>
                <a:off x="908640" y="8582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1" name="TextBox 260"/>
              <p:cNvSpPr/>
              <p:nvPr/>
            </p:nvSpPr>
            <p:spPr>
              <a:xfrm>
                <a:off x="920880" y="8690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702" name="Group 204"/>
            <p:cNvGrpSpPr/>
            <p:nvPr/>
          </p:nvGrpSpPr>
          <p:grpSpPr>
            <a:xfrm>
              <a:off x="908640" y="9309600"/>
              <a:ext cx="129240" cy="129240"/>
              <a:chOff x="908640" y="9309600"/>
              <a:chExt cx="129240" cy="129240"/>
            </a:xfrm>
          </p:grpSpPr>
          <p:sp>
            <p:nvSpPr>
              <p:cNvPr id="703" name="Freeform 187"/>
              <p:cNvSpPr/>
              <p:nvPr/>
            </p:nvSpPr>
            <p:spPr>
              <a:xfrm>
                <a:off x="908640" y="93096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4" name="TextBox 261"/>
              <p:cNvSpPr/>
              <p:nvPr/>
            </p:nvSpPr>
            <p:spPr>
              <a:xfrm>
                <a:off x="920880" y="93204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705" name="Group 205"/>
            <p:cNvGrpSpPr/>
            <p:nvPr/>
          </p:nvGrpSpPr>
          <p:grpSpPr>
            <a:xfrm>
              <a:off x="908640" y="4468320"/>
              <a:ext cx="129240" cy="129240"/>
              <a:chOff x="908640" y="4468320"/>
              <a:chExt cx="129240" cy="129240"/>
            </a:xfrm>
          </p:grpSpPr>
          <p:sp>
            <p:nvSpPr>
              <p:cNvPr id="706" name="Freeform 188"/>
              <p:cNvSpPr/>
              <p:nvPr/>
            </p:nvSpPr>
            <p:spPr>
              <a:xfrm>
                <a:off x="908640" y="446832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7" name="TextBox 262"/>
              <p:cNvSpPr/>
              <p:nvPr/>
            </p:nvSpPr>
            <p:spPr>
              <a:xfrm>
                <a:off x="920880" y="447912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708" name="Group 206"/>
            <p:cNvGrpSpPr/>
            <p:nvPr/>
          </p:nvGrpSpPr>
          <p:grpSpPr>
            <a:xfrm>
              <a:off x="908640" y="2059200"/>
              <a:ext cx="129240" cy="129240"/>
              <a:chOff x="908640" y="2059200"/>
              <a:chExt cx="129240" cy="129240"/>
            </a:xfrm>
          </p:grpSpPr>
          <p:sp>
            <p:nvSpPr>
              <p:cNvPr id="709" name="Freeform 189"/>
              <p:cNvSpPr/>
              <p:nvPr/>
            </p:nvSpPr>
            <p:spPr>
              <a:xfrm>
                <a:off x="908640" y="20592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0" name="TextBox 263"/>
              <p:cNvSpPr/>
              <p:nvPr/>
            </p:nvSpPr>
            <p:spPr>
              <a:xfrm>
                <a:off x="920880" y="20700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711" name="Group 207"/>
            <p:cNvGrpSpPr/>
            <p:nvPr/>
          </p:nvGrpSpPr>
          <p:grpSpPr>
            <a:xfrm>
              <a:off x="908640" y="3263760"/>
              <a:ext cx="129240" cy="129240"/>
              <a:chOff x="908640" y="3263760"/>
              <a:chExt cx="129240" cy="129240"/>
            </a:xfrm>
          </p:grpSpPr>
          <p:sp>
            <p:nvSpPr>
              <p:cNvPr id="712" name="Freeform 190"/>
              <p:cNvSpPr/>
              <p:nvPr/>
            </p:nvSpPr>
            <p:spPr>
              <a:xfrm>
                <a:off x="908640" y="326376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3" name="TextBox 264"/>
              <p:cNvSpPr/>
              <p:nvPr/>
            </p:nvSpPr>
            <p:spPr>
              <a:xfrm>
                <a:off x="920880" y="327456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714" name="Group 208"/>
            <p:cNvGrpSpPr/>
            <p:nvPr/>
          </p:nvGrpSpPr>
          <p:grpSpPr>
            <a:xfrm>
              <a:off x="908640" y="5672880"/>
              <a:ext cx="129240" cy="129240"/>
              <a:chOff x="908640" y="5672880"/>
              <a:chExt cx="129240" cy="129240"/>
            </a:xfrm>
          </p:grpSpPr>
          <p:sp>
            <p:nvSpPr>
              <p:cNvPr id="715" name="Freeform 191"/>
              <p:cNvSpPr/>
              <p:nvPr/>
            </p:nvSpPr>
            <p:spPr>
              <a:xfrm>
                <a:off x="908640" y="567288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6" name="TextBox 265"/>
              <p:cNvSpPr/>
              <p:nvPr/>
            </p:nvSpPr>
            <p:spPr>
              <a:xfrm>
                <a:off x="920880" y="568368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717" name="Group 209"/>
            <p:cNvGrpSpPr/>
            <p:nvPr/>
          </p:nvGrpSpPr>
          <p:grpSpPr>
            <a:xfrm>
              <a:off x="908640" y="8082000"/>
              <a:ext cx="129240" cy="129240"/>
              <a:chOff x="908640" y="8082000"/>
              <a:chExt cx="129240" cy="129240"/>
            </a:xfrm>
          </p:grpSpPr>
          <p:sp>
            <p:nvSpPr>
              <p:cNvPr id="718" name="Freeform 192"/>
              <p:cNvSpPr/>
              <p:nvPr/>
            </p:nvSpPr>
            <p:spPr>
              <a:xfrm>
                <a:off x="908640" y="80820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9" name="TextBox 266"/>
              <p:cNvSpPr/>
              <p:nvPr/>
            </p:nvSpPr>
            <p:spPr>
              <a:xfrm>
                <a:off x="920880" y="80928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720" name="Group 210"/>
            <p:cNvGrpSpPr/>
            <p:nvPr/>
          </p:nvGrpSpPr>
          <p:grpSpPr>
            <a:xfrm>
              <a:off x="908640" y="6877440"/>
              <a:ext cx="129240" cy="129240"/>
              <a:chOff x="908640" y="6877440"/>
              <a:chExt cx="129240" cy="129240"/>
            </a:xfrm>
          </p:grpSpPr>
          <p:sp>
            <p:nvSpPr>
              <p:cNvPr id="721" name="Freeform 193"/>
              <p:cNvSpPr/>
              <p:nvPr/>
            </p:nvSpPr>
            <p:spPr>
              <a:xfrm>
                <a:off x="908640" y="68774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2" name="TextBox 267"/>
              <p:cNvSpPr/>
              <p:nvPr/>
            </p:nvSpPr>
            <p:spPr>
              <a:xfrm>
                <a:off x="920880" y="68882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723" name="Group 211"/>
          <p:cNvGrpSpPr/>
          <p:nvPr/>
        </p:nvGrpSpPr>
        <p:grpSpPr>
          <a:xfrm>
            <a:off x="861480" y="4420080"/>
            <a:ext cx="223920" cy="223920"/>
            <a:chOff x="861480" y="4420080"/>
            <a:chExt cx="223920" cy="223920"/>
          </a:xfrm>
        </p:grpSpPr>
        <p:sp>
          <p:nvSpPr>
            <p:cNvPr id="724" name="Freeform 194"/>
            <p:cNvSpPr/>
            <p:nvPr/>
          </p:nvSpPr>
          <p:spPr>
            <a:xfrm>
              <a:off x="861480" y="4420080"/>
              <a:ext cx="223920" cy="22392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23920"/>
                <a:gd name="textAreaBottom" fmla="*/ 224280 h 2239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5" name="TextBox 268"/>
            <p:cNvSpPr/>
            <p:nvPr/>
          </p:nvSpPr>
          <p:spPr>
            <a:xfrm>
              <a:off x="882360" y="4430880"/>
              <a:ext cx="182160" cy="19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726" name="TextBox 269"/>
          <p:cNvSpPr/>
          <p:nvPr/>
        </p:nvSpPr>
        <p:spPr>
          <a:xfrm>
            <a:off x="2743200" y="2468880"/>
            <a:ext cx="1465776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Client =&gt; Server `dispatch(triggerAction)`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7" name="" descr=""/>
          <p:cNvPicPr/>
          <p:nvPr/>
        </p:nvPicPr>
        <p:blipFill>
          <a:blip r:embed="rId1"/>
          <a:stretch/>
        </p:blipFill>
        <p:spPr>
          <a:xfrm>
            <a:off x="3968640" y="3429000"/>
            <a:ext cx="9747360" cy="566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roup 212"/>
          <p:cNvGrpSpPr/>
          <p:nvPr/>
        </p:nvGrpSpPr>
        <p:grpSpPr>
          <a:xfrm>
            <a:off x="0" y="-144720"/>
            <a:ext cx="3085920" cy="10431360"/>
            <a:chOff x="0" y="-144720"/>
            <a:chExt cx="3085920" cy="10431360"/>
          </a:xfrm>
        </p:grpSpPr>
        <p:sp>
          <p:nvSpPr>
            <p:cNvPr id="729" name="Freeform 195"/>
            <p:cNvSpPr/>
            <p:nvPr/>
          </p:nvSpPr>
          <p:spPr>
            <a:xfrm>
              <a:off x="0" y="0"/>
              <a:ext cx="2095200" cy="10286640"/>
            </a:xfrm>
            <a:custGeom>
              <a:avLst/>
              <a:gdLst>
                <a:gd name="textAreaLeft" fmla="*/ 0 w 2095200"/>
                <a:gd name="textAreaRight" fmla="*/ 2095560 w 20952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551901" h="2709333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0" name="TextBox 270"/>
            <p:cNvSpPr/>
            <p:nvPr/>
          </p:nvSpPr>
          <p:spPr>
            <a:xfrm>
              <a:off x="0" y="-144720"/>
              <a:ext cx="308592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731" name="TextBox 271"/>
          <p:cNvSpPr/>
          <p:nvPr/>
        </p:nvSpPr>
        <p:spPr>
          <a:xfrm>
            <a:off x="2819520" y="781200"/>
            <a:ext cx="1524456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841"/>
              </a:lnSpc>
            </a:pPr>
            <a:r>
              <a:rPr b="0" lang="en-US" sz="5600" spc="-1" strike="noStrike">
                <a:solidFill>
                  <a:srgbClr val="1b2325"/>
                </a:solidFill>
                <a:latin typeface="Cera Pro"/>
              </a:rPr>
              <a:t>YReduxSocket (5)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TextBox 272"/>
          <p:cNvSpPr/>
          <p:nvPr/>
        </p:nvSpPr>
        <p:spPr>
          <a:xfrm>
            <a:off x="2531520" y="983304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1700" spc="-1" strike="noStrike">
                <a:solidFill>
                  <a:srgbClr val="474858"/>
                </a:solidFill>
                <a:latin typeface="Cera Pro"/>
              </a:rPr>
              <a:t>Abschlussarbeit am LG Kooperative Systeme der FernUniversität in Hagen - Informatik Bachelor of Science - Ricardo Stolzlechner - 9463470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33" name="Group 213"/>
          <p:cNvGrpSpPr/>
          <p:nvPr/>
        </p:nvGrpSpPr>
        <p:grpSpPr>
          <a:xfrm>
            <a:off x="908640" y="271440"/>
            <a:ext cx="129240" cy="9754200"/>
            <a:chOff x="908640" y="271440"/>
            <a:chExt cx="129240" cy="9754200"/>
          </a:xfrm>
        </p:grpSpPr>
        <p:sp>
          <p:nvSpPr>
            <p:cNvPr id="734" name="AutoShape 23"/>
            <p:cNvSpPr/>
            <p:nvPr/>
          </p:nvSpPr>
          <p:spPr>
            <a:xfrm>
              <a:off x="973440" y="271440"/>
              <a:ext cx="360" cy="9754200"/>
            </a:xfrm>
            <a:prstGeom prst="line">
              <a:avLst/>
            </a:prstGeom>
            <a:ln w="19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735" name="Group 214"/>
            <p:cNvGrpSpPr/>
            <p:nvPr/>
          </p:nvGrpSpPr>
          <p:grpSpPr>
            <a:xfrm>
              <a:off x="908640" y="858240"/>
              <a:ext cx="129240" cy="129240"/>
              <a:chOff x="908640" y="858240"/>
              <a:chExt cx="129240" cy="129240"/>
            </a:xfrm>
          </p:grpSpPr>
          <p:sp>
            <p:nvSpPr>
              <p:cNvPr id="736" name="Freeform 196"/>
              <p:cNvSpPr/>
              <p:nvPr/>
            </p:nvSpPr>
            <p:spPr>
              <a:xfrm>
                <a:off x="908640" y="8582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7" name="TextBox 273"/>
              <p:cNvSpPr/>
              <p:nvPr/>
            </p:nvSpPr>
            <p:spPr>
              <a:xfrm>
                <a:off x="920880" y="8690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738" name="Group 215"/>
            <p:cNvGrpSpPr/>
            <p:nvPr/>
          </p:nvGrpSpPr>
          <p:grpSpPr>
            <a:xfrm>
              <a:off x="908640" y="9309600"/>
              <a:ext cx="129240" cy="129240"/>
              <a:chOff x="908640" y="9309600"/>
              <a:chExt cx="129240" cy="129240"/>
            </a:xfrm>
          </p:grpSpPr>
          <p:sp>
            <p:nvSpPr>
              <p:cNvPr id="739" name="Freeform 197"/>
              <p:cNvSpPr/>
              <p:nvPr/>
            </p:nvSpPr>
            <p:spPr>
              <a:xfrm>
                <a:off x="908640" y="93096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0" name="TextBox 274"/>
              <p:cNvSpPr/>
              <p:nvPr/>
            </p:nvSpPr>
            <p:spPr>
              <a:xfrm>
                <a:off x="920880" y="93204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741" name="Group 216"/>
            <p:cNvGrpSpPr/>
            <p:nvPr/>
          </p:nvGrpSpPr>
          <p:grpSpPr>
            <a:xfrm>
              <a:off x="908640" y="4468320"/>
              <a:ext cx="129240" cy="129240"/>
              <a:chOff x="908640" y="4468320"/>
              <a:chExt cx="129240" cy="129240"/>
            </a:xfrm>
          </p:grpSpPr>
          <p:sp>
            <p:nvSpPr>
              <p:cNvPr id="742" name="Freeform 198"/>
              <p:cNvSpPr/>
              <p:nvPr/>
            </p:nvSpPr>
            <p:spPr>
              <a:xfrm>
                <a:off x="908640" y="446832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3" name="TextBox 275"/>
              <p:cNvSpPr/>
              <p:nvPr/>
            </p:nvSpPr>
            <p:spPr>
              <a:xfrm>
                <a:off x="920880" y="447912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744" name="Group 217"/>
            <p:cNvGrpSpPr/>
            <p:nvPr/>
          </p:nvGrpSpPr>
          <p:grpSpPr>
            <a:xfrm>
              <a:off x="908640" y="2059200"/>
              <a:ext cx="129240" cy="129240"/>
              <a:chOff x="908640" y="2059200"/>
              <a:chExt cx="129240" cy="129240"/>
            </a:xfrm>
          </p:grpSpPr>
          <p:sp>
            <p:nvSpPr>
              <p:cNvPr id="745" name="Freeform 199"/>
              <p:cNvSpPr/>
              <p:nvPr/>
            </p:nvSpPr>
            <p:spPr>
              <a:xfrm>
                <a:off x="908640" y="20592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6" name="TextBox 276"/>
              <p:cNvSpPr/>
              <p:nvPr/>
            </p:nvSpPr>
            <p:spPr>
              <a:xfrm>
                <a:off x="920880" y="20700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747" name="Group 218"/>
            <p:cNvGrpSpPr/>
            <p:nvPr/>
          </p:nvGrpSpPr>
          <p:grpSpPr>
            <a:xfrm>
              <a:off x="908640" y="3263760"/>
              <a:ext cx="129240" cy="129240"/>
              <a:chOff x="908640" y="3263760"/>
              <a:chExt cx="129240" cy="129240"/>
            </a:xfrm>
          </p:grpSpPr>
          <p:sp>
            <p:nvSpPr>
              <p:cNvPr id="748" name="Freeform 200"/>
              <p:cNvSpPr/>
              <p:nvPr/>
            </p:nvSpPr>
            <p:spPr>
              <a:xfrm>
                <a:off x="908640" y="326376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9" name="TextBox 277"/>
              <p:cNvSpPr/>
              <p:nvPr/>
            </p:nvSpPr>
            <p:spPr>
              <a:xfrm>
                <a:off x="920880" y="327456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750" name="Group 219"/>
            <p:cNvGrpSpPr/>
            <p:nvPr/>
          </p:nvGrpSpPr>
          <p:grpSpPr>
            <a:xfrm>
              <a:off x="908640" y="5672880"/>
              <a:ext cx="129240" cy="129240"/>
              <a:chOff x="908640" y="5672880"/>
              <a:chExt cx="129240" cy="129240"/>
            </a:xfrm>
          </p:grpSpPr>
          <p:sp>
            <p:nvSpPr>
              <p:cNvPr id="751" name="Freeform 201"/>
              <p:cNvSpPr/>
              <p:nvPr/>
            </p:nvSpPr>
            <p:spPr>
              <a:xfrm>
                <a:off x="908640" y="567288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2" name="TextBox 278"/>
              <p:cNvSpPr/>
              <p:nvPr/>
            </p:nvSpPr>
            <p:spPr>
              <a:xfrm>
                <a:off x="920880" y="568368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753" name="Group 220"/>
            <p:cNvGrpSpPr/>
            <p:nvPr/>
          </p:nvGrpSpPr>
          <p:grpSpPr>
            <a:xfrm>
              <a:off x="908640" y="8082000"/>
              <a:ext cx="129240" cy="129240"/>
              <a:chOff x="908640" y="8082000"/>
              <a:chExt cx="129240" cy="129240"/>
            </a:xfrm>
          </p:grpSpPr>
          <p:sp>
            <p:nvSpPr>
              <p:cNvPr id="754" name="Freeform 202"/>
              <p:cNvSpPr/>
              <p:nvPr/>
            </p:nvSpPr>
            <p:spPr>
              <a:xfrm>
                <a:off x="908640" y="80820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5" name="TextBox 279"/>
              <p:cNvSpPr/>
              <p:nvPr/>
            </p:nvSpPr>
            <p:spPr>
              <a:xfrm>
                <a:off x="920880" y="80928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756" name="Group 221"/>
            <p:cNvGrpSpPr/>
            <p:nvPr/>
          </p:nvGrpSpPr>
          <p:grpSpPr>
            <a:xfrm>
              <a:off x="908640" y="6877440"/>
              <a:ext cx="129240" cy="129240"/>
              <a:chOff x="908640" y="6877440"/>
              <a:chExt cx="129240" cy="129240"/>
            </a:xfrm>
          </p:grpSpPr>
          <p:sp>
            <p:nvSpPr>
              <p:cNvPr id="757" name="Freeform 203"/>
              <p:cNvSpPr/>
              <p:nvPr/>
            </p:nvSpPr>
            <p:spPr>
              <a:xfrm>
                <a:off x="908640" y="68774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8" name="TextBox 280"/>
              <p:cNvSpPr/>
              <p:nvPr/>
            </p:nvSpPr>
            <p:spPr>
              <a:xfrm>
                <a:off x="920880" y="68882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759" name="Group 222"/>
          <p:cNvGrpSpPr/>
          <p:nvPr/>
        </p:nvGrpSpPr>
        <p:grpSpPr>
          <a:xfrm>
            <a:off x="861480" y="4420080"/>
            <a:ext cx="223920" cy="223920"/>
            <a:chOff x="861480" y="4420080"/>
            <a:chExt cx="223920" cy="223920"/>
          </a:xfrm>
        </p:grpSpPr>
        <p:sp>
          <p:nvSpPr>
            <p:cNvPr id="760" name="Freeform 204"/>
            <p:cNvSpPr/>
            <p:nvPr/>
          </p:nvSpPr>
          <p:spPr>
            <a:xfrm>
              <a:off x="861480" y="4420080"/>
              <a:ext cx="223920" cy="22392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23920"/>
                <a:gd name="textAreaBottom" fmla="*/ 224280 h 2239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1" name="TextBox 281"/>
            <p:cNvSpPr/>
            <p:nvPr/>
          </p:nvSpPr>
          <p:spPr>
            <a:xfrm>
              <a:off x="882360" y="4430880"/>
              <a:ext cx="182160" cy="19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762" name="TextBox 282"/>
          <p:cNvSpPr/>
          <p:nvPr/>
        </p:nvSpPr>
        <p:spPr>
          <a:xfrm>
            <a:off x="2743200" y="2468880"/>
            <a:ext cx="1465776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Server =&gt; Clients `dispatch(successAction)`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TextBox 283"/>
          <p:cNvSpPr/>
          <p:nvPr/>
        </p:nvSpPr>
        <p:spPr>
          <a:xfrm>
            <a:off x="3200400" y="3392280"/>
            <a:ext cx="1465776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Nachricht an alle Clients, welche sich für die Gruppe registriert haben.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TextBox 73"/>
          <p:cNvSpPr/>
          <p:nvPr/>
        </p:nvSpPr>
        <p:spPr>
          <a:xfrm>
            <a:off x="3200400" y="4316040"/>
            <a:ext cx="1465776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Eintreffen einer Nachricht führt am Client zur aktivierung des Reducers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2"/>
          <p:cNvGrpSpPr/>
          <p:nvPr/>
        </p:nvGrpSpPr>
        <p:grpSpPr>
          <a:xfrm>
            <a:off x="0" y="-144720"/>
            <a:ext cx="3085920" cy="10431360"/>
            <a:chOff x="0" y="-144720"/>
            <a:chExt cx="3085920" cy="10431360"/>
          </a:xfrm>
        </p:grpSpPr>
        <p:sp>
          <p:nvSpPr>
            <p:cNvPr id="88" name="Freeform 3"/>
            <p:cNvSpPr/>
            <p:nvPr/>
          </p:nvSpPr>
          <p:spPr>
            <a:xfrm>
              <a:off x="0" y="0"/>
              <a:ext cx="2095200" cy="10286640"/>
            </a:xfrm>
            <a:custGeom>
              <a:avLst/>
              <a:gdLst>
                <a:gd name="textAreaLeft" fmla="*/ 0 w 2095200"/>
                <a:gd name="textAreaRight" fmla="*/ 2095560 w 20952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551901" h="2709333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58bd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TextBox 4"/>
            <p:cNvSpPr/>
            <p:nvPr/>
          </p:nvSpPr>
          <p:spPr>
            <a:xfrm>
              <a:off x="0" y="-144720"/>
              <a:ext cx="308592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90" name="Group 5"/>
          <p:cNvGrpSpPr/>
          <p:nvPr/>
        </p:nvGrpSpPr>
        <p:grpSpPr>
          <a:xfrm>
            <a:off x="-19080" y="-163800"/>
            <a:ext cx="3085920" cy="10431360"/>
            <a:chOff x="-19080" y="-163800"/>
            <a:chExt cx="3085920" cy="10431360"/>
          </a:xfrm>
        </p:grpSpPr>
        <p:sp>
          <p:nvSpPr>
            <p:cNvPr id="91" name="Freeform 6"/>
            <p:cNvSpPr/>
            <p:nvPr/>
          </p:nvSpPr>
          <p:spPr>
            <a:xfrm>
              <a:off x="-19080" y="-19080"/>
              <a:ext cx="2095200" cy="10286640"/>
            </a:xfrm>
            <a:custGeom>
              <a:avLst/>
              <a:gdLst>
                <a:gd name="textAreaLeft" fmla="*/ 0 w 2095200"/>
                <a:gd name="textAreaRight" fmla="*/ 2095560 w 20952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551901" h="2709333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TextBox 7"/>
            <p:cNvSpPr/>
            <p:nvPr/>
          </p:nvSpPr>
          <p:spPr>
            <a:xfrm>
              <a:off x="-19080" y="-163800"/>
              <a:ext cx="308592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93" name="Group 8"/>
          <p:cNvGrpSpPr/>
          <p:nvPr/>
        </p:nvGrpSpPr>
        <p:grpSpPr>
          <a:xfrm>
            <a:off x="908640" y="271440"/>
            <a:ext cx="129240" cy="9754200"/>
            <a:chOff x="908640" y="271440"/>
            <a:chExt cx="129240" cy="9754200"/>
          </a:xfrm>
        </p:grpSpPr>
        <p:sp>
          <p:nvSpPr>
            <p:cNvPr id="94" name="AutoShape 9"/>
            <p:cNvSpPr/>
            <p:nvPr/>
          </p:nvSpPr>
          <p:spPr>
            <a:xfrm>
              <a:off x="973440" y="271440"/>
              <a:ext cx="360" cy="9754200"/>
            </a:xfrm>
            <a:prstGeom prst="line">
              <a:avLst/>
            </a:prstGeom>
            <a:ln w="19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95" name="Group 10"/>
            <p:cNvGrpSpPr/>
            <p:nvPr/>
          </p:nvGrpSpPr>
          <p:grpSpPr>
            <a:xfrm>
              <a:off x="908640" y="858240"/>
              <a:ext cx="129240" cy="129240"/>
              <a:chOff x="908640" y="858240"/>
              <a:chExt cx="129240" cy="129240"/>
            </a:xfrm>
          </p:grpSpPr>
          <p:sp>
            <p:nvSpPr>
              <p:cNvPr id="96" name="Freeform 11"/>
              <p:cNvSpPr/>
              <p:nvPr/>
            </p:nvSpPr>
            <p:spPr>
              <a:xfrm>
                <a:off x="908640" y="8582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7" name="TextBox 12"/>
              <p:cNvSpPr/>
              <p:nvPr/>
            </p:nvSpPr>
            <p:spPr>
              <a:xfrm>
                <a:off x="920880" y="8690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98" name="Group 13"/>
            <p:cNvGrpSpPr/>
            <p:nvPr/>
          </p:nvGrpSpPr>
          <p:grpSpPr>
            <a:xfrm>
              <a:off x="908640" y="9309600"/>
              <a:ext cx="129240" cy="129240"/>
              <a:chOff x="908640" y="9309600"/>
              <a:chExt cx="129240" cy="129240"/>
            </a:xfrm>
          </p:grpSpPr>
          <p:sp>
            <p:nvSpPr>
              <p:cNvPr id="99" name="Freeform 14"/>
              <p:cNvSpPr/>
              <p:nvPr/>
            </p:nvSpPr>
            <p:spPr>
              <a:xfrm>
                <a:off x="908640" y="93096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0" name="TextBox 15"/>
              <p:cNvSpPr/>
              <p:nvPr/>
            </p:nvSpPr>
            <p:spPr>
              <a:xfrm>
                <a:off x="920880" y="93204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01" name="Group 16"/>
            <p:cNvGrpSpPr/>
            <p:nvPr/>
          </p:nvGrpSpPr>
          <p:grpSpPr>
            <a:xfrm>
              <a:off x="908640" y="4468320"/>
              <a:ext cx="129240" cy="129240"/>
              <a:chOff x="908640" y="4468320"/>
              <a:chExt cx="129240" cy="129240"/>
            </a:xfrm>
          </p:grpSpPr>
          <p:sp>
            <p:nvSpPr>
              <p:cNvPr id="102" name="Freeform 17"/>
              <p:cNvSpPr/>
              <p:nvPr/>
            </p:nvSpPr>
            <p:spPr>
              <a:xfrm>
                <a:off x="908640" y="446832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3" name="TextBox 18"/>
              <p:cNvSpPr/>
              <p:nvPr/>
            </p:nvSpPr>
            <p:spPr>
              <a:xfrm>
                <a:off x="920880" y="447912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04" name="Group 19"/>
            <p:cNvGrpSpPr/>
            <p:nvPr/>
          </p:nvGrpSpPr>
          <p:grpSpPr>
            <a:xfrm>
              <a:off x="908640" y="2059200"/>
              <a:ext cx="129240" cy="129240"/>
              <a:chOff x="908640" y="2059200"/>
              <a:chExt cx="129240" cy="129240"/>
            </a:xfrm>
          </p:grpSpPr>
          <p:sp>
            <p:nvSpPr>
              <p:cNvPr id="105" name="Freeform 20"/>
              <p:cNvSpPr/>
              <p:nvPr/>
            </p:nvSpPr>
            <p:spPr>
              <a:xfrm>
                <a:off x="908640" y="20592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6" name="TextBox 21"/>
              <p:cNvSpPr/>
              <p:nvPr/>
            </p:nvSpPr>
            <p:spPr>
              <a:xfrm>
                <a:off x="920880" y="20700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07" name="Group 22"/>
            <p:cNvGrpSpPr/>
            <p:nvPr/>
          </p:nvGrpSpPr>
          <p:grpSpPr>
            <a:xfrm>
              <a:off x="908640" y="3263760"/>
              <a:ext cx="129240" cy="129240"/>
              <a:chOff x="908640" y="3263760"/>
              <a:chExt cx="129240" cy="129240"/>
            </a:xfrm>
          </p:grpSpPr>
          <p:sp>
            <p:nvSpPr>
              <p:cNvPr id="108" name="Freeform 23"/>
              <p:cNvSpPr/>
              <p:nvPr/>
            </p:nvSpPr>
            <p:spPr>
              <a:xfrm>
                <a:off x="908640" y="326376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9" name="TextBox 24"/>
              <p:cNvSpPr/>
              <p:nvPr/>
            </p:nvSpPr>
            <p:spPr>
              <a:xfrm>
                <a:off x="920880" y="327456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10" name="Group 25"/>
            <p:cNvGrpSpPr/>
            <p:nvPr/>
          </p:nvGrpSpPr>
          <p:grpSpPr>
            <a:xfrm>
              <a:off x="908640" y="5672880"/>
              <a:ext cx="129240" cy="129240"/>
              <a:chOff x="908640" y="5672880"/>
              <a:chExt cx="129240" cy="129240"/>
            </a:xfrm>
          </p:grpSpPr>
          <p:sp>
            <p:nvSpPr>
              <p:cNvPr id="111" name="Freeform 26"/>
              <p:cNvSpPr/>
              <p:nvPr/>
            </p:nvSpPr>
            <p:spPr>
              <a:xfrm>
                <a:off x="908640" y="567288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2" name="TextBox 27"/>
              <p:cNvSpPr/>
              <p:nvPr/>
            </p:nvSpPr>
            <p:spPr>
              <a:xfrm>
                <a:off x="920880" y="568368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13" name="Group 28"/>
            <p:cNvGrpSpPr/>
            <p:nvPr/>
          </p:nvGrpSpPr>
          <p:grpSpPr>
            <a:xfrm>
              <a:off x="908640" y="8082000"/>
              <a:ext cx="129240" cy="129240"/>
              <a:chOff x="908640" y="8082000"/>
              <a:chExt cx="129240" cy="129240"/>
            </a:xfrm>
          </p:grpSpPr>
          <p:sp>
            <p:nvSpPr>
              <p:cNvPr id="114" name="Freeform 29"/>
              <p:cNvSpPr/>
              <p:nvPr/>
            </p:nvSpPr>
            <p:spPr>
              <a:xfrm>
                <a:off x="908640" y="80820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5" name="TextBox 30"/>
              <p:cNvSpPr/>
              <p:nvPr/>
            </p:nvSpPr>
            <p:spPr>
              <a:xfrm>
                <a:off x="920880" y="80928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16" name="Group 31"/>
            <p:cNvGrpSpPr/>
            <p:nvPr/>
          </p:nvGrpSpPr>
          <p:grpSpPr>
            <a:xfrm>
              <a:off x="908640" y="6877440"/>
              <a:ext cx="129240" cy="129240"/>
              <a:chOff x="908640" y="6877440"/>
              <a:chExt cx="129240" cy="129240"/>
            </a:xfrm>
          </p:grpSpPr>
          <p:sp>
            <p:nvSpPr>
              <p:cNvPr id="117" name="Freeform 32"/>
              <p:cNvSpPr/>
              <p:nvPr/>
            </p:nvSpPr>
            <p:spPr>
              <a:xfrm>
                <a:off x="908640" y="68774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8" name="TextBox 33"/>
              <p:cNvSpPr/>
              <p:nvPr/>
            </p:nvSpPr>
            <p:spPr>
              <a:xfrm>
                <a:off x="920880" y="68882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119" name="Group 34"/>
          <p:cNvGrpSpPr/>
          <p:nvPr/>
        </p:nvGrpSpPr>
        <p:grpSpPr>
          <a:xfrm>
            <a:off x="861480" y="794880"/>
            <a:ext cx="223920" cy="223920"/>
            <a:chOff x="861480" y="794880"/>
            <a:chExt cx="223920" cy="223920"/>
          </a:xfrm>
        </p:grpSpPr>
        <p:sp>
          <p:nvSpPr>
            <p:cNvPr id="120" name="Freeform 35"/>
            <p:cNvSpPr/>
            <p:nvPr/>
          </p:nvSpPr>
          <p:spPr>
            <a:xfrm>
              <a:off x="861480" y="794880"/>
              <a:ext cx="223920" cy="22392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23920"/>
                <a:gd name="textAreaBottom" fmla="*/ 224280 h 2239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TextBox 36"/>
            <p:cNvSpPr/>
            <p:nvPr/>
          </p:nvSpPr>
          <p:spPr>
            <a:xfrm>
              <a:off x="882360" y="805320"/>
              <a:ext cx="182160" cy="19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22" name="TextBox 37"/>
          <p:cNvSpPr/>
          <p:nvPr/>
        </p:nvSpPr>
        <p:spPr>
          <a:xfrm>
            <a:off x="2819520" y="781200"/>
            <a:ext cx="535464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841"/>
              </a:lnSpc>
            </a:pPr>
            <a:r>
              <a:rPr b="0" lang="en-US" sz="5600" spc="-1" strike="noStrike">
                <a:solidFill>
                  <a:srgbClr val="303241"/>
                </a:solidFill>
                <a:latin typeface="Cera Pro"/>
              </a:rPr>
              <a:t>Gliederung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Box 38"/>
          <p:cNvSpPr/>
          <p:nvPr/>
        </p:nvSpPr>
        <p:spPr>
          <a:xfrm>
            <a:off x="2531520" y="983304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1700" spc="-1" strike="noStrike">
                <a:solidFill>
                  <a:srgbClr val="474858"/>
                </a:solidFill>
                <a:latin typeface="Cera Pro"/>
              </a:rPr>
              <a:t>Abschlussarbeit am LG Kooperative Systeme der FernUniversität in Hagen - Informatik Bachelor of Science - Ricardo Stolzlechner - 9463470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Box 39"/>
          <p:cNvSpPr/>
          <p:nvPr/>
        </p:nvSpPr>
        <p:spPr>
          <a:xfrm>
            <a:off x="2743200" y="2468880"/>
            <a:ext cx="1354608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Motivation und Problemstellung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Box 40"/>
          <p:cNvSpPr/>
          <p:nvPr/>
        </p:nvSpPr>
        <p:spPr>
          <a:xfrm>
            <a:off x="2743200" y="3384360"/>
            <a:ext cx="1318464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Technische Grundlagen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Box 1"/>
          <p:cNvSpPr/>
          <p:nvPr/>
        </p:nvSpPr>
        <p:spPr>
          <a:xfrm>
            <a:off x="2743200" y="4297680"/>
            <a:ext cx="1318464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YReduxSocket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Box 3"/>
          <p:cNvSpPr/>
          <p:nvPr/>
        </p:nvSpPr>
        <p:spPr>
          <a:xfrm>
            <a:off x="2743200" y="6126480"/>
            <a:ext cx="1318464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Implementierung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Box 42"/>
          <p:cNvSpPr/>
          <p:nvPr/>
        </p:nvSpPr>
        <p:spPr>
          <a:xfrm>
            <a:off x="2743200" y="7040880"/>
            <a:ext cx="1318464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Demo der Implementierung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Box 45"/>
          <p:cNvSpPr/>
          <p:nvPr/>
        </p:nvSpPr>
        <p:spPr>
          <a:xfrm>
            <a:off x="2743200" y="7955280"/>
            <a:ext cx="1318464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Fazit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Box 2"/>
          <p:cNvSpPr/>
          <p:nvPr/>
        </p:nvSpPr>
        <p:spPr>
          <a:xfrm>
            <a:off x="2743200" y="5212080"/>
            <a:ext cx="1318464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Konsistenzverhalten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roup 2"/>
          <p:cNvGrpSpPr/>
          <p:nvPr/>
        </p:nvGrpSpPr>
        <p:grpSpPr>
          <a:xfrm>
            <a:off x="0" y="-144720"/>
            <a:ext cx="3085920" cy="10431360"/>
            <a:chOff x="0" y="-144720"/>
            <a:chExt cx="3085920" cy="10431360"/>
          </a:xfrm>
        </p:grpSpPr>
        <p:sp>
          <p:nvSpPr>
            <p:cNvPr id="766" name="Freeform 3"/>
            <p:cNvSpPr/>
            <p:nvPr/>
          </p:nvSpPr>
          <p:spPr>
            <a:xfrm>
              <a:off x="0" y="0"/>
              <a:ext cx="2095200" cy="10286640"/>
            </a:xfrm>
            <a:custGeom>
              <a:avLst/>
              <a:gdLst>
                <a:gd name="textAreaLeft" fmla="*/ 0 w 2095200"/>
                <a:gd name="textAreaRight" fmla="*/ 2095560 w 20952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551901" h="2709333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7" name="TextBox 4"/>
            <p:cNvSpPr/>
            <p:nvPr/>
          </p:nvSpPr>
          <p:spPr>
            <a:xfrm>
              <a:off x="0" y="-144720"/>
              <a:ext cx="308592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768" name="TextBox 6"/>
          <p:cNvSpPr/>
          <p:nvPr/>
        </p:nvSpPr>
        <p:spPr>
          <a:xfrm>
            <a:off x="2819520" y="781200"/>
            <a:ext cx="914400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841"/>
              </a:lnSpc>
            </a:pPr>
            <a:r>
              <a:rPr b="0" lang="en-US" sz="5600" spc="-1" strike="noStrike">
                <a:solidFill>
                  <a:srgbClr val="000000"/>
                </a:solidFill>
                <a:latin typeface="Cera Pro"/>
              </a:rPr>
              <a:t>Konsistenzverhalten (1)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TextBox 7"/>
          <p:cNvSpPr/>
          <p:nvPr/>
        </p:nvSpPr>
        <p:spPr>
          <a:xfrm>
            <a:off x="2531520" y="983304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1700" spc="-1" strike="noStrike">
                <a:solidFill>
                  <a:srgbClr val="474858"/>
                </a:solidFill>
                <a:latin typeface="Cera Pro"/>
              </a:rPr>
              <a:t>Abschlussarbeit am LG Kooperative Systeme der FernUniversität in Hagen - Informatik Bachelor of Science - Ricardo Stolzlechner - 9463470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70" name="Group 9"/>
          <p:cNvGrpSpPr/>
          <p:nvPr/>
        </p:nvGrpSpPr>
        <p:grpSpPr>
          <a:xfrm>
            <a:off x="908640" y="271440"/>
            <a:ext cx="129240" cy="9754200"/>
            <a:chOff x="908640" y="271440"/>
            <a:chExt cx="129240" cy="9754200"/>
          </a:xfrm>
        </p:grpSpPr>
        <p:sp>
          <p:nvSpPr>
            <p:cNvPr id="771" name="AutoShape 10"/>
            <p:cNvSpPr/>
            <p:nvPr/>
          </p:nvSpPr>
          <p:spPr>
            <a:xfrm>
              <a:off x="973440" y="271440"/>
              <a:ext cx="360" cy="9754200"/>
            </a:xfrm>
            <a:prstGeom prst="line">
              <a:avLst/>
            </a:prstGeom>
            <a:ln w="19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772" name="Group 11"/>
            <p:cNvGrpSpPr/>
            <p:nvPr/>
          </p:nvGrpSpPr>
          <p:grpSpPr>
            <a:xfrm>
              <a:off x="908640" y="858240"/>
              <a:ext cx="129240" cy="129240"/>
              <a:chOff x="908640" y="858240"/>
              <a:chExt cx="129240" cy="129240"/>
            </a:xfrm>
          </p:grpSpPr>
          <p:sp>
            <p:nvSpPr>
              <p:cNvPr id="773" name="Freeform 12"/>
              <p:cNvSpPr/>
              <p:nvPr/>
            </p:nvSpPr>
            <p:spPr>
              <a:xfrm>
                <a:off x="908640" y="8582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74" name="TextBox 13"/>
              <p:cNvSpPr/>
              <p:nvPr/>
            </p:nvSpPr>
            <p:spPr>
              <a:xfrm>
                <a:off x="920880" y="8690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775" name="Group 14"/>
            <p:cNvGrpSpPr/>
            <p:nvPr/>
          </p:nvGrpSpPr>
          <p:grpSpPr>
            <a:xfrm>
              <a:off x="908640" y="9309600"/>
              <a:ext cx="129240" cy="129240"/>
              <a:chOff x="908640" y="9309600"/>
              <a:chExt cx="129240" cy="129240"/>
            </a:xfrm>
          </p:grpSpPr>
          <p:sp>
            <p:nvSpPr>
              <p:cNvPr id="776" name="Freeform 15"/>
              <p:cNvSpPr/>
              <p:nvPr/>
            </p:nvSpPr>
            <p:spPr>
              <a:xfrm>
                <a:off x="908640" y="93096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77" name="TextBox 16"/>
              <p:cNvSpPr/>
              <p:nvPr/>
            </p:nvSpPr>
            <p:spPr>
              <a:xfrm>
                <a:off x="920880" y="93204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778" name="Group 17"/>
            <p:cNvGrpSpPr/>
            <p:nvPr/>
          </p:nvGrpSpPr>
          <p:grpSpPr>
            <a:xfrm>
              <a:off x="908640" y="4468320"/>
              <a:ext cx="129240" cy="129240"/>
              <a:chOff x="908640" y="4468320"/>
              <a:chExt cx="129240" cy="129240"/>
            </a:xfrm>
          </p:grpSpPr>
          <p:sp>
            <p:nvSpPr>
              <p:cNvPr id="779" name="Freeform 18"/>
              <p:cNvSpPr/>
              <p:nvPr/>
            </p:nvSpPr>
            <p:spPr>
              <a:xfrm>
                <a:off x="908640" y="446832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80" name="TextBox 19"/>
              <p:cNvSpPr/>
              <p:nvPr/>
            </p:nvSpPr>
            <p:spPr>
              <a:xfrm>
                <a:off x="920880" y="447912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781" name="Group 20"/>
            <p:cNvGrpSpPr/>
            <p:nvPr/>
          </p:nvGrpSpPr>
          <p:grpSpPr>
            <a:xfrm>
              <a:off x="908640" y="2059200"/>
              <a:ext cx="129240" cy="129240"/>
              <a:chOff x="908640" y="2059200"/>
              <a:chExt cx="129240" cy="129240"/>
            </a:xfrm>
          </p:grpSpPr>
          <p:sp>
            <p:nvSpPr>
              <p:cNvPr id="782" name="Freeform 21"/>
              <p:cNvSpPr/>
              <p:nvPr/>
            </p:nvSpPr>
            <p:spPr>
              <a:xfrm>
                <a:off x="908640" y="20592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83" name="TextBox 22"/>
              <p:cNvSpPr/>
              <p:nvPr/>
            </p:nvSpPr>
            <p:spPr>
              <a:xfrm>
                <a:off x="920880" y="20700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784" name="Group 23"/>
            <p:cNvGrpSpPr/>
            <p:nvPr/>
          </p:nvGrpSpPr>
          <p:grpSpPr>
            <a:xfrm>
              <a:off x="908640" y="3263760"/>
              <a:ext cx="129240" cy="129240"/>
              <a:chOff x="908640" y="3263760"/>
              <a:chExt cx="129240" cy="129240"/>
            </a:xfrm>
          </p:grpSpPr>
          <p:sp>
            <p:nvSpPr>
              <p:cNvPr id="785" name="Freeform 24"/>
              <p:cNvSpPr/>
              <p:nvPr/>
            </p:nvSpPr>
            <p:spPr>
              <a:xfrm>
                <a:off x="908640" y="326376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86" name="TextBox 25"/>
              <p:cNvSpPr/>
              <p:nvPr/>
            </p:nvSpPr>
            <p:spPr>
              <a:xfrm>
                <a:off x="920880" y="327456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787" name="Group 26"/>
            <p:cNvGrpSpPr/>
            <p:nvPr/>
          </p:nvGrpSpPr>
          <p:grpSpPr>
            <a:xfrm>
              <a:off x="908640" y="5672880"/>
              <a:ext cx="129240" cy="129240"/>
              <a:chOff x="908640" y="5672880"/>
              <a:chExt cx="129240" cy="129240"/>
            </a:xfrm>
          </p:grpSpPr>
          <p:sp>
            <p:nvSpPr>
              <p:cNvPr id="788" name="Freeform 27"/>
              <p:cNvSpPr/>
              <p:nvPr/>
            </p:nvSpPr>
            <p:spPr>
              <a:xfrm>
                <a:off x="908640" y="567288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89" name="TextBox 28"/>
              <p:cNvSpPr/>
              <p:nvPr/>
            </p:nvSpPr>
            <p:spPr>
              <a:xfrm>
                <a:off x="920880" y="568368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790" name="Group 29"/>
            <p:cNvGrpSpPr/>
            <p:nvPr/>
          </p:nvGrpSpPr>
          <p:grpSpPr>
            <a:xfrm>
              <a:off x="908640" y="8082000"/>
              <a:ext cx="129240" cy="129240"/>
              <a:chOff x="908640" y="8082000"/>
              <a:chExt cx="129240" cy="129240"/>
            </a:xfrm>
          </p:grpSpPr>
          <p:sp>
            <p:nvSpPr>
              <p:cNvPr id="791" name="Freeform 30"/>
              <p:cNvSpPr/>
              <p:nvPr/>
            </p:nvSpPr>
            <p:spPr>
              <a:xfrm>
                <a:off x="908640" y="80820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2" name="TextBox 31"/>
              <p:cNvSpPr/>
              <p:nvPr/>
            </p:nvSpPr>
            <p:spPr>
              <a:xfrm>
                <a:off x="920880" y="80928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793" name="Group 32"/>
            <p:cNvGrpSpPr/>
            <p:nvPr/>
          </p:nvGrpSpPr>
          <p:grpSpPr>
            <a:xfrm>
              <a:off x="908640" y="6877440"/>
              <a:ext cx="129240" cy="129240"/>
              <a:chOff x="908640" y="6877440"/>
              <a:chExt cx="129240" cy="129240"/>
            </a:xfrm>
          </p:grpSpPr>
          <p:sp>
            <p:nvSpPr>
              <p:cNvPr id="794" name="Freeform 33"/>
              <p:cNvSpPr/>
              <p:nvPr/>
            </p:nvSpPr>
            <p:spPr>
              <a:xfrm>
                <a:off x="908640" y="68774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5" name="TextBox 34"/>
              <p:cNvSpPr/>
              <p:nvPr/>
            </p:nvSpPr>
            <p:spPr>
              <a:xfrm>
                <a:off x="920880" y="68882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796" name="Group 35"/>
          <p:cNvGrpSpPr/>
          <p:nvPr/>
        </p:nvGrpSpPr>
        <p:grpSpPr>
          <a:xfrm>
            <a:off x="861480" y="5618160"/>
            <a:ext cx="223920" cy="223920"/>
            <a:chOff x="861480" y="5618160"/>
            <a:chExt cx="223920" cy="223920"/>
          </a:xfrm>
        </p:grpSpPr>
        <p:sp>
          <p:nvSpPr>
            <p:cNvPr id="797" name="Freeform 36"/>
            <p:cNvSpPr/>
            <p:nvPr/>
          </p:nvSpPr>
          <p:spPr>
            <a:xfrm>
              <a:off x="861480" y="5618160"/>
              <a:ext cx="223920" cy="22392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23920"/>
                <a:gd name="textAreaBottom" fmla="*/ 224280 h 2239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8" name="TextBox 37"/>
            <p:cNvSpPr/>
            <p:nvPr/>
          </p:nvSpPr>
          <p:spPr>
            <a:xfrm>
              <a:off x="882360" y="5628600"/>
              <a:ext cx="182160" cy="19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799" name="TextBox 101"/>
          <p:cNvSpPr/>
          <p:nvPr/>
        </p:nvSpPr>
        <p:spPr>
          <a:xfrm>
            <a:off x="2743200" y="2468880"/>
            <a:ext cx="1467612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Konsistenzmodelle die YReduxSocket erfüllt (ACID Eigenschaften):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0" name="TextBox 135"/>
          <p:cNvSpPr/>
          <p:nvPr/>
        </p:nvSpPr>
        <p:spPr>
          <a:xfrm>
            <a:off x="3383280" y="3952440"/>
            <a:ext cx="14676120" cy="11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„</a:t>
            </a:r>
            <a:r>
              <a:rPr b="0" lang="en-US" sz="2400" spc="-1" strike="noStrike">
                <a:solidFill>
                  <a:srgbClr val="000000"/>
                </a:solidFill>
                <a:latin typeface="Cera Pro"/>
              </a:rPr>
              <a:t>Wenn ein Prozess den Wert eines Datenelements </a:t>
            </a:r>
            <a:r>
              <a:rPr b="0" i="1" lang="en-US" sz="2400" spc="-1" strike="noStrike">
                <a:solidFill>
                  <a:srgbClr val="000000"/>
                </a:solidFill>
                <a:latin typeface="Cera Pro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Cera Pro"/>
              </a:rPr>
              <a:t> liest, gibt jede anschließende Leseoperation dieses Prozesses auf </a:t>
            </a:r>
            <a:r>
              <a:rPr b="0" i="1" lang="en-US" sz="2400" spc="-1" strike="noStrike">
                <a:solidFill>
                  <a:srgbClr val="000000"/>
                </a:solidFill>
                <a:latin typeface="Cera Pro"/>
              </a:rPr>
              <a:t>x </a:t>
            </a:r>
            <a:r>
              <a:rPr b="0" lang="en-US" sz="2400" spc="-1" strike="noStrike">
                <a:solidFill>
                  <a:srgbClr val="000000"/>
                </a:solidFill>
                <a:latin typeface="Cera Pro"/>
              </a:rPr>
              <a:t>stets denselben oder einen aktuelleren Wert zurück.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‟ [TS08, S. 322]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TextBox 161"/>
          <p:cNvSpPr/>
          <p:nvPr/>
        </p:nvSpPr>
        <p:spPr>
          <a:xfrm>
            <a:off x="2982600" y="927828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900" spc="-1" strike="noStrike">
                <a:solidFill>
                  <a:srgbClr val="474858"/>
                </a:solidFill>
                <a:latin typeface="Cera Pro"/>
              </a:rPr>
              <a:t>[TS08] Andrew S. Tanenbaum und Maarten van Steen. Verteilte Systeme: Prinzipien und Paradigmen. ger. 2., aktualisierte Auflage. it-informatik. München Harlow Amsterdam Madrid Boston San Francisco Don Mills Mexico City Sydney:Pearson, 2008. isbn: 978-3-8273-7293-2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2" name="TextBox 175"/>
          <p:cNvSpPr/>
          <p:nvPr/>
        </p:nvSpPr>
        <p:spPr>
          <a:xfrm>
            <a:off x="2752200" y="3383280"/>
            <a:ext cx="1467612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Monotonic Reads (MR):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TextBox 189"/>
          <p:cNvSpPr/>
          <p:nvPr/>
        </p:nvSpPr>
        <p:spPr>
          <a:xfrm>
            <a:off x="2752200" y="5212080"/>
            <a:ext cx="1467612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Write Follows Reads (WFR):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TextBox 217"/>
          <p:cNvSpPr/>
          <p:nvPr/>
        </p:nvSpPr>
        <p:spPr>
          <a:xfrm>
            <a:off x="3383280" y="5779080"/>
            <a:ext cx="14676120" cy="170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„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Einer Schreiboperation eines Prozesses auf ein Datenelement </a:t>
            </a:r>
            <a:r>
              <a:rPr b="0" i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, die auf eine vorherige Leseoperation auf x durch denselben Prozess folgt, wird garantiert, dass sie auf demselben oder einem aktuelleren Wert von </a:t>
            </a:r>
            <a:r>
              <a:rPr b="0" i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x 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stattfindet</a:t>
            </a:r>
            <a:r>
              <a:rPr b="0" lang="en-US" sz="2400" spc="-1" strike="noStrike">
                <a:solidFill>
                  <a:srgbClr val="000000"/>
                </a:solidFill>
                <a:latin typeface="Cera Pro"/>
              </a:rPr>
              <a:t>.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‟ [TS08, S. 326]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5" name="Group 49"/>
          <p:cNvGrpSpPr/>
          <p:nvPr/>
        </p:nvGrpSpPr>
        <p:grpSpPr>
          <a:xfrm>
            <a:off x="0" y="-144720"/>
            <a:ext cx="3085920" cy="10431360"/>
            <a:chOff x="0" y="-144720"/>
            <a:chExt cx="3085920" cy="10431360"/>
          </a:xfrm>
        </p:grpSpPr>
        <p:sp>
          <p:nvSpPr>
            <p:cNvPr id="806" name="Freeform 46"/>
            <p:cNvSpPr/>
            <p:nvPr/>
          </p:nvSpPr>
          <p:spPr>
            <a:xfrm>
              <a:off x="0" y="0"/>
              <a:ext cx="2095200" cy="10286640"/>
            </a:xfrm>
            <a:custGeom>
              <a:avLst/>
              <a:gdLst>
                <a:gd name="textAreaLeft" fmla="*/ 0 w 2095200"/>
                <a:gd name="textAreaRight" fmla="*/ 2095560 w 20952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551901" h="2709333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7" name="TextBox 203"/>
            <p:cNvSpPr/>
            <p:nvPr/>
          </p:nvSpPr>
          <p:spPr>
            <a:xfrm>
              <a:off x="0" y="-144720"/>
              <a:ext cx="308592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808" name="TextBox 236"/>
          <p:cNvSpPr/>
          <p:nvPr/>
        </p:nvSpPr>
        <p:spPr>
          <a:xfrm>
            <a:off x="2819520" y="781200"/>
            <a:ext cx="914400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841"/>
              </a:lnSpc>
            </a:pPr>
            <a:r>
              <a:rPr b="0" lang="en-US" sz="5600" spc="-1" strike="noStrike">
                <a:solidFill>
                  <a:srgbClr val="000000"/>
                </a:solidFill>
                <a:latin typeface="Cera Pro"/>
              </a:rPr>
              <a:t>Konsistenzverhalten (2)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TextBox 284"/>
          <p:cNvSpPr/>
          <p:nvPr/>
        </p:nvSpPr>
        <p:spPr>
          <a:xfrm>
            <a:off x="2531520" y="983304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1700" spc="-1" strike="noStrike">
                <a:solidFill>
                  <a:srgbClr val="474858"/>
                </a:solidFill>
                <a:latin typeface="Cera Pro"/>
              </a:rPr>
              <a:t>Abschlussarbeit am LG Kooperative Systeme der FernUniversität in Hagen - Informatik Bachelor of Science - Ricardo Stolzlechner - 9463470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0" name="Group 60"/>
          <p:cNvGrpSpPr/>
          <p:nvPr/>
        </p:nvGrpSpPr>
        <p:grpSpPr>
          <a:xfrm>
            <a:off x="908640" y="271440"/>
            <a:ext cx="129240" cy="9754200"/>
            <a:chOff x="908640" y="271440"/>
            <a:chExt cx="129240" cy="9754200"/>
          </a:xfrm>
        </p:grpSpPr>
        <p:sp>
          <p:nvSpPr>
            <p:cNvPr id="811" name="AutoShape 24"/>
            <p:cNvSpPr/>
            <p:nvPr/>
          </p:nvSpPr>
          <p:spPr>
            <a:xfrm>
              <a:off x="973440" y="271440"/>
              <a:ext cx="360" cy="9754200"/>
            </a:xfrm>
            <a:prstGeom prst="line">
              <a:avLst/>
            </a:prstGeom>
            <a:ln w="19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812" name="Group 128"/>
            <p:cNvGrpSpPr/>
            <p:nvPr/>
          </p:nvGrpSpPr>
          <p:grpSpPr>
            <a:xfrm>
              <a:off x="908640" y="858240"/>
              <a:ext cx="129240" cy="129240"/>
              <a:chOff x="908640" y="858240"/>
              <a:chExt cx="129240" cy="129240"/>
            </a:xfrm>
          </p:grpSpPr>
          <p:sp>
            <p:nvSpPr>
              <p:cNvPr id="813" name="Freeform 57"/>
              <p:cNvSpPr/>
              <p:nvPr/>
            </p:nvSpPr>
            <p:spPr>
              <a:xfrm>
                <a:off x="908640" y="8582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4" name="TextBox 285"/>
              <p:cNvSpPr/>
              <p:nvPr/>
            </p:nvSpPr>
            <p:spPr>
              <a:xfrm>
                <a:off x="920880" y="8690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815" name="Group 140"/>
            <p:cNvGrpSpPr/>
            <p:nvPr/>
          </p:nvGrpSpPr>
          <p:grpSpPr>
            <a:xfrm>
              <a:off x="908640" y="9309600"/>
              <a:ext cx="129240" cy="129240"/>
              <a:chOff x="908640" y="9309600"/>
              <a:chExt cx="129240" cy="129240"/>
            </a:xfrm>
          </p:grpSpPr>
          <p:sp>
            <p:nvSpPr>
              <p:cNvPr id="816" name="Freeform 118"/>
              <p:cNvSpPr/>
              <p:nvPr/>
            </p:nvSpPr>
            <p:spPr>
              <a:xfrm>
                <a:off x="908640" y="93096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7" name="TextBox 286"/>
              <p:cNvSpPr/>
              <p:nvPr/>
            </p:nvSpPr>
            <p:spPr>
              <a:xfrm>
                <a:off x="920880" y="93204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818" name="Group 152"/>
            <p:cNvGrpSpPr/>
            <p:nvPr/>
          </p:nvGrpSpPr>
          <p:grpSpPr>
            <a:xfrm>
              <a:off x="908640" y="4468320"/>
              <a:ext cx="129240" cy="129240"/>
              <a:chOff x="908640" y="4468320"/>
              <a:chExt cx="129240" cy="129240"/>
            </a:xfrm>
          </p:grpSpPr>
          <p:sp>
            <p:nvSpPr>
              <p:cNvPr id="819" name="Freeform 129"/>
              <p:cNvSpPr/>
              <p:nvPr/>
            </p:nvSpPr>
            <p:spPr>
              <a:xfrm>
                <a:off x="908640" y="446832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0" name="TextBox 287"/>
              <p:cNvSpPr/>
              <p:nvPr/>
            </p:nvSpPr>
            <p:spPr>
              <a:xfrm>
                <a:off x="920880" y="447912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821" name="Group 164"/>
            <p:cNvGrpSpPr/>
            <p:nvPr/>
          </p:nvGrpSpPr>
          <p:grpSpPr>
            <a:xfrm>
              <a:off x="908640" y="2059200"/>
              <a:ext cx="129240" cy="129240"/>
              <a:chOff x="908640" y="2059200"/>
              <a:chExt cx="129240" cy="129240"/>
            </a:xfrm>
          </p:grpSpPr>
          <p:sp>
            <p:nvSpPr>
              <p:cNvPr id="822" name="Freeform 140"/>
              <p:cNvSpPr/>
              <p:nvPr/>
            </p:nvSpPr>
            <p:spPr>
              <a:xfrm>
                <a:off x="908640" y="20592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3" name="TextBox 288"/>
              <p:cNvSpPr/>
              <p:nvPr/>
            </p:nvSpPr>
            <p:spPr>
              <a:xfrm>
                <a:off x="920880" y="20700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824" name="Group 176"/>
            <p:cNvGrpSpPr/>
            <p:nvPr/>
          </p:nvGrpSpPr>
          <p:grpSpPr>
            <a:xfrm>
              <a:off x="908640" y="3263760"/>
              <a:ext cx="129240" cy="129240"/>
              <a:chOff x="908640" y="3263760"/>
              <a:chExt cx="129240" cy="129240"/>
            </a:xfrm>
          </p:grpSpPr>
          <p:sp>
            <p:nvSpPr>
              <p:cNvPr id="825" name="Freeform 151"/>
              <p:cNvSpPr/>
              <p:nvPr/>
            </p:nvSpPr>
            <p:spPr>
              <a:xfrm>
                <a:off x="908640" y="326376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6" name="TextBox 289"/>
              <p:cNvSpPr/>
              <p:nvPr/>
            </p:nvSpPr>
            <p:spPr>
              <a:xfrm>
                <a:off x="920880" y="327456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827" name="Group 188"/>
            <p:cNvGrpSpPr/>
            <p:nvPr/>
          </p:nvGrpSpPr>
          <p:grpSpPr>
            <a:xfrm>
              <a:off x="908640" y="5672880"/>
              <a:ext cx="129240" cy="129240"/>
              <a:chOff x="908640" y="5672880"/>
              <a:chExt cx="129240" cy="129240"/>
            </a:xfrm>
          </p:grpSpPr>
          <p:sp>
            <p:nvSpPr>
              <p:cNvPr id="828" name="Freeform 162"/>
              <p:cNvSpPr/>
              <p:nvPr/>
            </p:nvSpPr>
            <p:spPr>
              <a:xfrm>
                <a:off x="908640" y="567288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9" name="TextBox 290"/>
              <p:cNvSpPr/>
              <p:nvPr/>
            </p:nvSpPr>
            <p:spPr>
              <a:xfrm>
                <a:off x="920880" y="568368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830" name="Group 223"/>
            <p:cNvGrpSpPr/>
            <p:nvPr/>
          </p:nvGrpSpPr>
          <p:grpSpPr>
            <a:xfrm>
              <a:off x="908640" y="8082000"/>
              <a:ext cx="129240" cy="129240"/>
              <a:chOff x="908640" y="8082000"/>
              <a:chExt cx="129240" cy="129240"/>
            </a:xfrm>
          </p:grpSpPr>
          <p:sp>
            <p:nvSpPr>
              <p:cNvPr id="831" name="Freeform 173"/>
              <p:cNvSpPr/>
              <p:nvPr/>
            </p:nvSpPr>
            <p:spPr>
              <a:xfrm>
                <a:off x="908640" y="80820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32" name="TextBox 291"/>
              <p:cNvSpPr/>
              <p:nvPr/>
            </p:nvSpPr>
            <p:spPr>
              <a:xfrm>
                <a:off x="920880" y="80928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833" name="Group 224"/>
            <p:cNvGrpSpPr/>
            <p:nvPr/>
          </p:nvGrpSpPr>
          <p:grpSpPr>
            <a:xfrm>
              <a:off x="908640" y="6877440"/>
              <a:ext cx="129240" cy="129240"/>
              <a:chOff x="908640" y="6877440"/>
              <a:chExt cx="129240" cy="129240"/>
            </a:xfrm>
          </p:grpSpPr>
          <p:sp>
            <p:nvSpPr>
              <p:cNvPr id="834" name="Freeform 205"/>
              <p:cNvSpPr/>
              <p:nvPr/>
            </p:nvSpPr>
            <p:spPr>
              <a:xfrm>
                <a:off x="908640" y="68774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35" name="TextBox 292"/>
              <p:cNvSpPr/>
              <p:nvPr/>
            </p:nvSpPr>
            <p:spPr>
              <a:xfrm>
                <a:off x="920880" y="68882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836" name="Group 225"/>
          <p:cNvGrpSpPr/>
          <p:nvPr/>
        </p:nvGrpSpPr>
        <p:grpSpPr>
          <a:xfrm>
            <a:off x="861480" y="5618160"/>
            <a:ext cx="223920" cy="223920"/>
            <a:chOff x="861480" y="5618160"/>
            <a:chExt cx="223920" cy="223920"/>
          </a:xfrm>
        </p:grpSpPr>
        <p:sp>
          <p:nvSpPr>
            <p:cNvPr id="837" name="Freeform 206"/>
            <p:cNvSpPr/>
            <p:nvPr/>
          </p:nvSpPr>
          <p:spPr>
            <a:xfrm>
              <a:off x="861480" y="5618160"/>
              <a:ext cx="223920" cy="22392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23920"/>
                <a:gd name="textAreaBottom" fmla="*/ 224280 h 2239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8" name="TextBox 293"/>
            <p:cNvSpPr/>
            <p:nvPr/>
          </p:nvSpPr>
          <p:spPr>
            <a:xfrm>
              <a:off x="882360" y="5628600"/>
              <a:ext cx="182160" cy="19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839" name="TextBox 294"/>
          <p:cNvSpPr/>
          <p:nvPr/>
        </p:nvSpPr>
        <p:spPr>
          <a:xfrm>
            <a:off x="2743200" y="2468880"/>
            <a:ext cx="1467612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Konsistenzmodelle die YReduxSocket nicht voll erfüllt: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0" name="TextBox 295"/>
          <p:cNvSpPr/>
          <p:nvPr/>
        </p:nvSpPr>
        <p:spPr>
          <a:xfrm>
            <a:off x="3383280" y="3952440"/>
            <a:ext cx="14676120" cy="11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„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Eine Schreiboperation eines Prozesses an einem Datenelement </a:t>
            </a:r>
            <a:r>
              <a:rPr b="0" i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 wird abgeschlossen, bevor eine folgende Schreiboperation auf </a:t>
            </a:r>
            <a:r>
              <a:rPr b="0" i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x 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durch denselben Prozess erfolgen kann</a:t>
            </a:r>
            <a:r>
              <a:rPr b="0" lang="en-US" sz="2400" spc="-1" strike="noStrike">
                <a:solidFill>
                  <a:srgbClr val="000000"/>
                </a:solidFill>
                <a:latin typeface="Cera Pro"/>
              </a:rPr>
              <a:t>.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‟ [TS08, S. 323]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TextBox 296"/>
          <p:cNvSpPr/>
          <p:nvPr/>
        </p:nvSpPr>
        <p:spPr>
          <a:xfrm>
            <a:off x="2982600" y="927828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900" spc="-1" strike="noStrike">
                <a:solidFill>
                  <a:srgbClr val="474858"/>
                </a:solidFill>
                <a:latin typeface="Cera Pro"/>
              </a:rPr>
              <a:t>[TS08] Andrew S. Tanenbaum und Maarten van Steen. Verteilte Systeme: Prinzipien und Paradigmen. ger. 2., aktualisierte Auflage. it-informatik. München Harlow Amsterdam Madrid Boston San Francisco Don Mills Mexico City Sydney:Pearson, 2008. isbn: 978-3-8273-7293-2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2" name="TextBox 297"/>
          <p:cNvSpPr/>
          <p:nvPr/>
        </p:nvSpPr>
        <p:spPr>
          <a:xfrm>
            <a:off x="2752200" y="3383280"/>
            <a:ext cx="1467612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Monotonic Writes (MW):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TextBox 298"/>
          <p:cNvSpPr/>
          <p:nvPr/>
        </p:nvSpPr>
        <p:spPr>
          <a:xfrm>
            <a:off x="2752200" y="5212080"/>
            <a:ext cx="1467612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Read Your Writes (RYW):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4" name="TextBox 299"/>
          <p:cNvSpPr/>
          <p:nvPr/>
        </p:nvSpPr>
        <p:spPr>
          <a:xfrm>
            <a:off x="3383280" y="5779080"/>
            <a:ext cx="14676120" cy="11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„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Die Folge einer Schreiboperation eines Prozesses auf das Datenelement </a:t>
            </a:r>
            <a:r>
              <a:rPr b="0" i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x 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wird für eine anschließende Leseoperation auf </a:t>
            </a:r>
            <a:r>
              <a:rPr b="0" i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x 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durch denselben Prozess stets sichtbar sein</a:t>
            </a:r>
            <a:r>
              <a:rPr b="0" lang="en-US" sz="2400" spc="-1" strike="noStrike">
                <a:solidFill>
                  <a:srgbClr val="000000"/>
                </a:solidFill>
                <a:latin typeface="Cera Pro"/>
              </a:rPr>
              <a:t>.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‟ [TS08, S. 324]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roup 226"/>
          <p:cNvGrpSpPr/>
          <p:nvPr/>
        </p:nvGrpSpPr>
        <p:grpSpPr>
          <a:xfrm>
            <a:off x="0" y="-144720"/>
            <a:ext cx="3085920" cy="10431360"/>
            <a:chOff x="0" y="-144720"/>
            <a:chExt cx="3085920" cy="10431360"/>
          </a:xfrm>
        </p:grpSpPr>
        <p:sp>
          <p:nvSpPr>
            <p:cNvPr id="846" name="Freeform 207"/>
            <p:cNvSpPr/>
            <p:nvPr/>
          </p:nvSpPr>
          <p:spPr>
            <a:xfrm>
              <a:off x="0" y="0"/>
              <a:ext cx="2095200" cy="10286640"/>
            </a:xfrm>
            <a:custGeom>
              <a:avLst/>
              <a:gdLst>
                <a:gd name="textAreaLeft" fmla="*/ 0 w 2095200"/>
                <a:gd name="textAreaRight" fmla="*/ 2095560 w 20952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551901" h="2709333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7" name="TextBox 300"/>
            <p:cNvSpPr/>
            <p:nvPr/>
          </p:nvSpPr>
          <p:spPr>
            <a:xfrm>
              <a:off x="0" y="-144720"/>
              <a:ext cx="308592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848" name="TextBox 301"/>
          <p:cNvSpPr/>
          <p:nvPr/>
        </p:nvSpPr>
        <p:spPr>
          <a:xfrm>
            <a:off x="2819520" y="781200"/>
            <a:ext cx="914400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841"/>
              </a:lnSpc>
            </a:pPr>
            <a:r>
              <a:rPr b="0" lang="en-US" sz="5600" spc="-1" strike="noStrike">
                <a:solidFill>
                  <a:srgbClr val="000000"/>
                </a:solidFill>
                <a:latin typeface="Cera Pro"/>
              </a:rPr>
              <a:t>Haverbeke-Algorithmus (1)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TextBox 302"/>
          <p:cNvSpPr/>
          <p:nvPr/>
        </p:nvSpPr>
        <p:spPr>
          <a:xfrm>
            <a:off x="2531520" y="983304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1700" spc="-1" strike="noStrike">
                <a:solidFill>
                  <a:srgbClr val="474858"/>
                </a:solidFill>
                <a:latin typeface="Cera Pro"/>
              </a:rPr>
              <a:t>Abschlussarbeit am LG Kooperative Systeme der FernUniversität in Hagen - Informatik Bachelor of Science - Ricardo Stolzlechner - 9463470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50" name="Group 227"/>
          <p:cNvGrpSpPr/>
          <p:nvPr/>
        </p:nvGrpSpPr>
        <p:grpSpPr>
          <a:xfrm>
            <a:off x="908640" y="271440"/>
            <a:ext cx="129240" cy="9754200"/>
            <a:chOff x="908640" y="271440"/>
            <a:chExt cx="129240" cy="9754200"/>
          </a:xfrm>
        </p:grpSpPr>
        <p:sp>
          <p:nvSpPr>
            <p:cNvPr id="851" name="AutoShape 25"/>
            <p:cNvSpPr/>
            <p:nvPr/>
          </p:nvSpPr>
          <p:spPr>
            <a:xfrm>
              <a:off x="973440" y="271440"/>
              <a:ext cx="360" cy="9754200"/>
            </a:xfrm>
            <a:prstGeom prst="line">
              <a:avLst/>
            </a:prstGeom>
            <a:ln w="19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852" name="Group 228"/>
            <p:cNvGrpSpPr/>
            <p:nvPr/>
          </p:nvGrpSpPr>
          <p:grpSpPr>
            <a:xfrm>
              <a:off x="908640" y="858240"/>
              <a:ext cx="129240" cy="129240"/>
              <a:chOff x="908640" y="858240"/>
              <a:chExt cx="129240" cy="129240"/>
            </a:xfrm>
          </p:grpSpPr>
          <p:sp>
            <p:nvSpPr>
              <p:cNvPr id="853" name="Freeform 208"/>
              <p:cNvSpPr/>
              <p:nvPr/>
            </p:nvSpPr>
            <p:spPr>
              <a:xfrm>
                <a:off x="908640" y="8582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4" name="TextBox 303"/>
              <p:cNvSpPr/>
              <p:nvPr/>
            </p:nvSpPr>
            <p:spPr>
              <a:xfrm>
                <a:off x="920880" y="8690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855" name="Group 229"/>
            <p:cNvGrpSpPr/>
            <p:nvPr/>
          </p:nvGrpSpPr>
          <p:grpSpPr>
            <a:xfrm>
              <a:off x="908640" y="9309600"/>
              <a:ext cx="129240" cy="129240"/>
              <a:chOff x="908640" y="9309600"/>
              <a:chExt cx="129240" cy="129240"/>
            </a:xfrm>
          </p:grpSpPr>
          <p:sp>
            <p:nvSpPr>
              <p:cNvPr id="856" name="Freeform 209"/>
              <p:cNvSpPr/>
              <p:nvPr/>
            </p:nvSpPr>
            <p:spPr>
              <a:xfrm>
                <a:off x="908640" y="93096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7" name="TextBox 304"/>
              <p:cNvSpPr/>
              <p:nvPr/>
            </p:nvSpPr>
            <p:spPr>
              <a:xfrm>
                <a:off x="920880" y="93204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858" name="Group 230"/>
            <p:cNvGrpSpPr/>
            <p:nvPr/>
          </p:nvGrpSpPr>
          <p:grpSpPr>
            <a:xfrm>
              <a:off x="908640" y="4468320"/>
              <a:ext cx="129240" cy="129240"/>
              <a:chOff x="908640" y="4468320"/>
              <a:chExt cx="129240" cy="129240"/>
            </a:xfrm>
          </p:grpSpPr>
          <p:sp>
            <p:nvSpPr>
              <p:cNvPr id="859" name="Freeform 210"/>
              <p:cNvSpPr/>
              <p:nvPr/>
            </p:nvSpPr>
            <p:spPr>
              <a:xfrm>
                <a:off x="908640" y="446832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0" name="TextBox 305"/>
              <p:cNvSpPr/>
              <p:nvPr/>
            </p:nvSpPr>
            <p:spPr>
              <a:xfrm>
                <a:off x="920880" y="447912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861" name="Group 231"/>
            <p:cNvGrpSpPr/>
            <p:nvPr/>
          </p:nvGrpSpPr>
          <p:grpSpPr>
            <a:xfrm>
              <a:off x="908640" y="2059200"/>
              <a:ext cx="129240" cy="129240"/>
              <a:chOff x="908640" y="2059200"/>
              <a:chExt cx="129240" cy="129240"/>
            </a:xfrm>
          </p:grpSpPr>
          <p:sp>
            <p:nvSpPr>
              <p:cNvPr id="862" name="Freeform 211"/>
              <p:cNvSpPr/>
              <p:nvPr/>
            </p:nvSpPr>
            <p:spPr>
              <a:xfrm>
                <a:off x="908640" y="20592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3" name="TextBox 306"/>
              <p:cNvSpPr/>
              <p:nvPr/>
            </p:nvSpPr>
            <p:spPr>
              <a:xfrm>
                <a:off x="920880" y="20700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864" name="Group 232"/>
            <p:cNvGrpSpPr/>
            <p:nvPr/>
          </p:nvGrpSpPr>
          <p:grpSpPr>
            <a:xfrm>
              <a:off x="908640" y="3263760"/>
              <a:ext cx="129240" cy="129240"/>
              <a:chOff x="908640" y="3263760"/>
              <a:chExt cx="129240" cy="129240"/>
            </a:xfrm>
          </p:grpSpPr>
          <p:sp>
            <p:nvSpPr>
              <p:cNvPr id="865" name="Freeform 212"/>
              <p:cNvSpPr/>
              <p:nvPr/>
            </p:nvSpPr>
            <p:spPr>
              <a:xfrm>
                <a:off x="908640" y="326376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6" name="TextBox 307"/>
              <p:cNvSpPr/>
              <p:nvPr/>
            </p:nvSpPr>
            <p:spPr>
              <a:xfrm>
                <a:off x="920880" y="327456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867" name="Group 233"/>
            <p:cNvGrpSpPr/>
            <p:nvPr/>
          </p:nvGrpSpPr>
          <p:grpSpPr>
            <a:xfrm>
              <a:off x="908640" y="5672880"/>
              <a:ext cx="129240" cy="129240"/>
              <a:chOff x="908640" y="5672880"/>
              <a:chExt cx="129240" cy="129240"/>
            </a:xfrm>
          </p:grpSpPr>
          <p:sp>
            <p:nvSpPr>
              <p:cNvPr id="868" name="Freeform 213"/>
              <p:cNvSpPr/>
              <p:nvPr/>
            </p:nvSpPr>
            <p:spPr>
              <a:xfrm>
                <a:off x="908640" y="567288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9" name="TextBox 308"/>
              <p:cNvSpPr/>
              <p:nvPr/>
            </p:nvSpPr>
            <p:spPr>
              <a:xfrm>
                <a:off x="920880" y="568368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870" name="Group 234"/>
            <p:cNvGrpSpPr/>
            <p:nvPr/>
          </p:nvGrpSpPr>
          <p:grpSpPr>
            <a:xfrm>
              <a:off x="908640" y="8082000"/>
              <a:ext cx="129240" cy="129240"/>
              <a:chOff x="908640" y="8082000"/>
              <a:chExt cx="129240" cy="129240"/>
            </a:xfrm>
          </p:grpSpPr>
          <p:sp>
            <p:nvSpPr>
              <p:cNvPr id="871" name="Freeform 214"/>
              <p:cNvSpPr/>
              <p:nvPr/>
            </p:nvSpPr>
            <p:spPr>
              <a:xfrm>
                <a:off x="908640" y="80820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72" name="TextBox 309"/>
              <p:cNvSpPr/>
              <p:nvPr/>
            </p:nvSpPr>
            <p:spPr>
              <a:xfrm>
                <a:off x="920880" y="80928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873" name="Group 235"/>
            <p:cNvGrpSpPr/>
            <p:nvPr/>
          </p:nvGrpSpPr>
          <p:grpSpPr>
            <a:xfrm>
              <a:off x="908640" y="6877440"/>
              <a:ext cx="129240" cy="129240"/>
              <a:chOff x="908640" y="6877440"/>
              <a:chExt cx="129240" cy="129240"/>
            </a:xfrm>
          </p:grpSpPr>
          <p:sp>
            <p:nvSpPr>
              <p:cNvPr id="874" name="Freeform 215"/>
              <p:cNvSpPr/>
              <p:nvPr/>
            </p:nvSpPr>
            <p:spPr>
              <a:xfrm>
                <a:off x="908640" y="68774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75" name="TextBox 310"/>
              <p:cNvSpPr/>
              <p:nvPr/>
            </p:nvSpPr>
            <p:spPr>
              <a:xfrm>
                <a:off x="920880" y="68882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876" name="Group 236"/>
          <p:cNvGrpSpPr/>
          <p:nvPr/>
        </p:nvGrpSpPr>
        <p:grpSpPr>
          <a:xfrm>
            <a:off x="861480" y="5618160"/>
            <a:ext cx="223920" cy="223920"/>
            <a:chOff x="861480" y="5618160"/>
            <a:chExt cx="223920" cy="223920"/>
          </a:xfrm>
        </p:grpSpPr>
        <p:sp>
          <p:nvSpPr>
            <p:cNvPr id="877" name="Freeform 216"/>
            <p:cNvSpPr/>
            <p:nvPr/>
          </p:nvSpPr>
          <p:spPr>
            <a:xfrm>
              <a:off x="861480" y="5618160"/>
              <a:ext cx="223920" cy="22392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23920"/>
                <a:gd name="textAreaBottom" fmla="*/ 224280 h 2239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8" name="TextBox 311"/>
            <p:cNvSpPr/>
            <p:nvPr/>
          </p:nvSpPr>
          <p:spPr>
            <a:xfrm>
              <a:off x="882360" y="5628600"/>
              <a:ext cx="182160" cy="19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879" name="TextBox 312"/>
          <p:cNvSpPr/>
          <p:nvPr/>
        </p:nvSpPr>
        <p:spPr>
          <a:xfrm>
            <a:off x="2743200" y="2468880"/>
            <a:ext cx="1467612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Erweiterung von YReduxSocket.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0" name="TextBox 314"/>
          <p:cNvSpPr/>
          <p:nvPr/>
        </p:nvSpPr>
        <p:spPr>
          <a:xfrm>
            <a:off x="5808240" y="937260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900" spc="-1" strike="noStrike">
                <a:solidFill>
                  <a:srgbClr val="474858"/>
                </a:solidFill>
                <a:latin typeface="Cera Pro"/>
              </a:rPr>
              <a:t>[Hav15] Marijn Haverbeke. Collaborative Editing in ProseMirror. en. Okt. 2015. url: https:/ /marijnhaverbeke.nl /blog/collaborative- editing. html (be-sucht am 04. 10. 2023)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1" name="TextBox 315"/>
          <p:cNvSpPr/>
          <p:nvPr/>
        </p:nvSpPr>
        <p:spPr>
          <a:xfrm>
            <a:off x="2752200" y="3383280"/>
            <a:ext cx="1467612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Baut auf einem von M. Haverbeke beschrieben Algorithmus auf [Hav 15]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2" name="TextBox 313"/>
          <p:cNvSpPr/>
          <p:nvPr/>
        </p:nvSpPr>
        <p:spPr>
          <a:xfrm>
            <a:off x="2752200" y="4306680"/>
            <a:ext cx="1467612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Server und Clients führen eine Versionsnummer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3" name="TextBox 316"/>
          <p:cNvSpPr/>
          <p:nvPr/>
        </p:nvSpPr>
        <p:spPr>
          <a:xfrm>
            <a:off x="2752200" y="5221080"/>
            <a:ext cx="1467612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Zusätzlich werden die Actions serverseitig gespeichert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4" name="TextBox 102"/>
          <p:cNvSpPr/>
          <p:nvPr/>
        </p:nvSpPr>
        <p:spPr>
          <a:xfrm>
            <a:off x="2752200" y="6144840"/>
            <a:ext cx="1467612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Monotonic Writes und Read Your Writes werden so sichergestellt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5" name="Group 237"/>
          <p:cNvGrpSpPr/>
          <p:nvPr/>
        </p:nvGrpSpPr>
        <p:grpSpPr>
          <a:xfrm>
            <a:off x="0" y="-144720"/>
            <a:ext cx="3085920" cy="10431360"/>
            <a:chOff x="0" y="-144720"/>
            <a:chExt cx="3085920" cy="10431360"/>
          </a:xfrm>
        </p:grpSpPr>
        <p:sp>
          <p:nvSpPr>
            <p:cNvPr id="886" name="Freeform 217"/>
            <p:cNvSpPr/>
            <p:nvPr/>
          </p:nvSpPr>
          <p:spPr>
            <a:xfrm>
              <a:off x="0" y="0"/>
              <a:ext cx="2095200" cy="10286640"/>
            </a:xfrm>
            <a:custGeom>
              <a:avLst/>
              <a:gdLst>
                <a:gd name="textAreaLeft" fmla="*/ 0 w 2095200"/>
                <a:gd name="textAreaRight" fmla="*/ 2095560 w 20952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551901" h="2709333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7" name="TextBox 317"/>
            <p:cNvSpPr/>
            <p:nvPr/>
          </p:nvSpPr>
          <p:spPr>
            <a:xfrm>
              <a:off x="0" y="-144720"/>
              <a:ext cx="308592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888" name="TextBox 318"/>
          <p:cNvSpPr/>
          <p:nvPr/>
        </p:nvSpPr>
        <p:spPr>
          <a:xfrm>
            <a:off x="2819520" y="781200"/>
            <a:ext cx="914400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841"/>
              </a:lnSpc>
            </a:pPr>
            <a:r>
              <a:rPr b="0" lang="en-US" sz="5600" spc="-1" strike="noStrike">
                <a:solidFill>
                  <a:srgbClr val="000000"/>
                </a:solidFill>
                <a:latin typeface="Cera Pro"/>
              </a:rPr>
              <a:t>Haverbeke-Algorithmus (2)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" name="TextBox 319"/>
          <p:cNvSpPr/>
          <p:nvPr/>
        </p:nvSpPr>
        <p:spPr>
          <a:xfrm>
            <a:off x="2531520" y="983304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1700" spc="-1" strike="noStrike">
                <a:solidFill>
                  <a:srgbClr val="474858"/>
                </a:solidFill>
                <a:latin typeface="Cera Pro"/>
              </a:rPr>
              <a:t>Abschlussarbeit am LG Kooperative Systeme der FernUniversität in Hagen - Informatik Bachelor of Science - Ricardo Stolzlechner - 9463470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90" name="Group 238"/>
          <p:cNvGrpSpPr/>
          <p:nvPr/>
        </p:nvGrpSpPr>
        <p:grpSpPr>
          <a:xfrm>
            <a:off x="908640" y="271440"/>
            <a:ext cx="129240" cy="9754200"/>
            <a:chOff x="908640" y="271440"/>
            <a:chExt cx="129240" cy="9754200"/>
          </a:xfrm>
        </p:grpSpPr>
        <p:sp>
          <p:nvSpPr>
            <p:cNvPr id="891" name="AutoShape 26"/>
            <p:cNvSpPr/>
            <p:nvPr/>
          </p:nvSpPr>
          <p:spPr>
            <a:xfrm>
              <a:off x="973440" y="271440"/>
              <a:ext cx="360" cy="9754200"/>
            </a:xfrm>
            <a:prstGeom prst="line">
              <a:avLst/>
            </a:prstGeom>
            <a:ln w="19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892" name="Group 239"/>
            <p:cNvGrpSpPr/>
            <p:nvPr/>
          </p:nvGrpSpPr>
          <p:grpSpPr>
            <a:xfrm>
              <a:off x="908640" y="858240"/>
              <a:ext cx="129240" cy="129240"/>
              <a:chOff x="908640" y="858240"/>
              <a:chExt cx="129240" cy="129240"/>
            </a:xfrm>
          </p:grpSpPr>
          <p:sp>
            <p:nvSpPr>
              <p:cNvPr id="893" name="Freeform 218"/>
              <p:cNvSpPr/>
              <p:nvPr/>
            </p:nvSpPr>
            <p:spPr>
              <a:xfrm>
                <a:off x="908640" y="8582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94" name="TextBox 320"/>
              <p:cNvSpPr/>
              <p:nvPr/>
            </p:nvSpPr>
            <p:spPr>
              <a:xfrm>
                <a:off x="920880" y="8690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895" name="Group 240"/>
            <p:cNvGrpSpPr/>
            <p:nvPr/>
          </p:nvGrpSpPr>
          <p:grpSpPr>
            <a:xfrm>
              <a:off x="908640" y="9309600"/>
              <a:ext cx="129240" cy="129240"/>
              <a:chOff x="908640" y="9309600"/>
              <a:chExt cx="129240" cy="129240"/>
            </a:xfrm>
          </p:grpSpPr>
          <p:sp>
            <p:nvSpPr>
              <p:cNvPr id="896" name="Freeform 219"/>
              <p:cNvSpPr/>
              <p:nvPr/>
            </p:nvSpPr>
            <p:spPr>
              <a:xfrm>
                <a:off x="908640" y="93096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97" name="TextBox 321"/>
              <p:cNvSpPr/>
              <p:nvPr/>
            </p:nvSpPr>
            <p:spPr>
              <a:xfrm>
                <a:off x="920880" y="93204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898" name="Group 241"/>
            <p:cNvGrpSpPr/>
            <p:nvPr/>
          </p:nvGrpSpPr>
          <p:grpSpPr>
            <a:xfrm>
              <a:off x="908640" y="4468320"/>
              <a:ext cx="129240" cy="129240"/>
              <a:chOff x="908640" y="4468320"/>
              <a:chExt cx="129240" cy="129240"/>
            </a:xfrm>
          </p:grpSpPr>
          <p:sp>
            <p:nvSpPr>
              <p:cNvPr id="899" name="Freeform 220"/>
              <p:cNvSpPr/>
              <p:nvPr/>
            </p:nvSpPr>
            <p:spPr>
              <a:xfrm>
                <a:off x="908640" y="446832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00" name="TextBox 322"/>
              <p:cNvSpPr/>
              <p:nvPr/>
            </p:nvSpPr>
            <p:spPr>
              <a:xfrm>
                <a:off x="920880" y="447912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901" name="Group 242"/>
            <p:cNvGrpSpPr/>
            <p:nvPr/>
          </p:nvGrpSpPr>
          <p:grpSpPr>
            <a:xfrm>
              <a:off x="908640" y="2059200"/>
              <a:ext cx="129240" cy="129240"/>
              <a:chOff x="908640" y="2059200"/>
              <a:chExt cx="129240" cy="129240"/>
            </a:xfrm>
          </p:grpSpPr>
          <p:sp>
            <p:nvSpPr>
              <p:cNvPr id="902" name="Freeform 221"/>
              <p:cNvSpPr/>
              <p:nvPr/>
            </p:nvSpPr>
            <p:spPr>
              <a:xfrm>
                <a:off x="908640" y="20592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03" name="TextBox 323"/>
              <p:cNvSpPr/>
              <p:nvPr/>
            </p:nvSpPr>
            <p:spPr>
              <a:xfrm>
                <a:off x="920880" y="20700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904" name="Group 243"/>
            <p:cNvGrpSpPr/>
            <p:nvPr/>
          </p:nvGrpSpPr>
          <p:grpSpPr>
            <a:xfrm>
              <a:off x="908640" y="3263760"/>
              <a:ext cx="129240" cy="129240"/>
              <a:chOff x="908640" y="3263760"/>
              <a:chExt cx="129240" cy="129240"/>
            </a:xfrm>
          </p:grpSpPr>
          <p:sp>
            <p:nvSpPr>
              <p:cNvPr id="905" name="Freeform 222"/>
              <p:cNvSpPr/>
              <p:nvPr/>
            </p:nvSpPr>
            <p:spPr>
              <a:xfrm>
                <a:off x="908640" y="326376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06" name="TextBox 324"/>
              <p:cNvSpPr/>
              <p:nvPr/>
            </p:nvSpPr>
            <p:spPr>
              <a:xfrm>
                <a:off x="920880" y="327456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907" name="Group 244"/>
            <p:cNvGrpSpPr/>
            <p:nvPr/>
          </p:nvGrpSpPr>
          <p:grpSpPr>
            <a:xfrm>
              <a:off x="908640" y="5672880"/>
              <a:ext cx="129240" cy="129240"/>
              <a:chOff x="908640" y="5672880"/>
              <a:chExt cx="129240" cy="129240"/>
            </a:xfrm>
          </p:grpSpPr>
          <p:sp>
            <p:nvSpPr>
              <p:cNvPr id="908" name="Freeform 223"/>
              <p:cNvSpPr/>
              <p:nvPr/>
            </p:nvSpPr>
            <p:spPr>
              <a:xfrm>
                <a:off x="908640" y="567288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09" name="TextBox 325"/>
              <p:cNvSpPr/>
              <p:nvPr/>
            </p:nvSpPr>
            <p:spPr>
              <a:xfrm>
                <a:off x="920880" y="568368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910" name="Group 245"/>
            <p:cNvGrpSpPr/>
            <p:nvPr/>
          </p:nvGrpSpPr>
          <p:grpSpPr>
            <a:xfrm>
              <a:off x="908640" y="8082000"/>
              <a:ext cx="129240" cy="129240"/>
              <a:chOff x="908640" y="8082000"/>
              <a:chExt cx="129240" cy="129240"/>
            </a:xfrm>
          </p:grpSpPr>
          <p:sp>
            <p:nvSpPr>
              <p:cNvPr id="911" name="Freeform 224"/>
              <p:cNvSpPr/>
              <p:nvPr/>
            </p:nvSpPr>
            <p:spPr>
              <a:xfrm>
                <a:off x="908640" y="80820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12" name="TextBox 326"/>
              <p:cNvSpPr/>
              <p:nvPr/>
            </p:nvSpPr>
            <p:spPr>
              <a:xfrm>
                <a:off x="920880" y="80928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913" name="Group 246"/>
            <p:cNvGrpSpPr/>
            <p:nvPr/>
          </p:nvGrpSpPr>
          <p:grpSpPr>
            <a:xfrm>
              <a:off x="908640" y="6877440"/>
              <a:ext cx="129240" cy="129240"/>
              <a:chOff x="908640" y="6877440"/>
              <a:chExt cx="129240" cy="129240"/>
            </a:xfrm>
          </p:grpSpPr>
          <p:sp>
            <p:nvSpPr>
              <p:cNvPr id="914" name="Freeform 225"/>
              <p:cNvSpPr/>
              <p:nvPr/>
            </p:nvSpPr>
            <p:spPr>
              <a:xfrm>
                <a:off x="908640" y="68774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15" name="TextBox 327"/>
              <p:cNvSpPr/>
              <p:nvPr/>
            </p:nvSpPr>
            <p:spPr>
              <a:xfrm>
                <a:off x="920880" y="68882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916" name="Group 247"/>
          <p:cNvGrpSpPr/>
          <p:nvPr/>
        </p:nvGrpSpPr>
        <p:grpSpPr>
          <a:xfrm>
            <a:off x="861480" y="5618160"/>
            <a:ext cx="223920" cy="223920"/>
            <a:chOff x="861480" y="5618160"/>
            <a:chExt cx="223920" cy="223920"/>
          </a:xfrm>
        </p:grpSpPr>
        <p:sp>
          <p:nvSpPr>
            <p:cNvPr id="917" name="Freeform 226"/>
            <p:cNvSpPr/>
            <p:nvPr/>
          </p:nvSpPr>
          <p:spPr>
            <a:xfrm>
              <a:off x="861480" y="5618160"/>
              <a:ext cx="223920" cy="22392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23920"/>
                <a:gd name="textAreaBottom" fmla="*/ 224280 h 2239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8" name="TextBox 328"/>
            <p:cNvSpPr/>
            <p:nvPr/>
          </p:nvSpPr>
          <p:spPr>
            <a:xfrm>
              <a:off x="882360" y="5628600"/>
              <a:ext cx="182160" cy="19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919" name="TextBox 330"/>
          <p:cNvSpPr/>
          <p:nvPr/>
        </p:nvSpPr>
        <p:spPr>
          <a:xfrm>
            <a:off x="5808240" y="937260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900" spc="-1" strike="noStrike">
                <a:solidFill>
                  <a:srgbClr val="474858"/>
                </a:solidFill>
                <a:latin typeface="Cera Pro"/>
              </a:rPr>
              <a:t>[Hav15] Marijn Haverbeke. Collaborative Editing in ProseMirror. en. Okt. 2015. url: https:/ /marijnhaverbeke.nl /blog/collaborative- editing. html (be-sucht am 04. 10. 2023)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0" name="" descr=""/>
          <p:cNvPicPr/>
          <p:nvPr/>
        </p:nvPicPr>
        <p:blipFill>
          <a:blip r:embed="rId1"/>
          <a:stretch/>
        </p:blipFill>
        <p:spPr>
          <a:xfrm>
            <a:off x="3200400" y="2468880"/>
            <a:ext cx="9491400" cy="584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roup 248"/>
          <p:cNvGrpSpPr/>
          <p:nvPr/>
        </p:nvGrpSpPr>
        <p:grpSpPr>
          <a:xfrm>
            <a:off x="0" y="-144720"/>
            <a:ext cx="3085920" cy="10431360"/>
            <a:chOff x="0" y="-144720"/>
            <a:chExt cx="3085920" cy="10431360"/>
          </a:xfrm>
        </p:grpSpPr>
        <p:sp>
          <p:nvSpPr>
            <p:cNvPr id="922" name="Freeform 227"/>
            <p:cNvSpPr/>
            <p:nvPr/>
          </p:nvSpPr>
          <p:spPr>
            <a:xfrm>
              <a:off x="0" y="0"/>
              <a:ext cx="2095200" cy="10286640"/>
            </a:xfrm>
            <a:custGeom>
              <a:avLst/>
              <a:gdLst>
                <a:gd name="textAreaLeft" fmla="*/ 0 w 2095200"/>
                <a:gd name="textAreaRight" fmla="*/ 2095560 w 20952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551901" h="2709333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3" name="TextBox 329"/>
            <p:cNvSpPr/>
            <p:nvPr/>
          </p:nvSpPr>
          <p:spPr>
            <a:xfrm>
              <a:off x="0" y="-144720"/>
              <a:ext cx="308592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924" name="TextBox 331"/>
          <p:cNvSpPr/>
          <p:nvPr/>
        </p:nvSpPr>
        <p:spPr>
          <a:xfrm>
            <a:off x="2819520" y="781200"/>
            <a:ext cx="914400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841"/>
              </a:lnSpc>
            </a:pPr>
            <a:r>
              <a:rPr b="0" lang="en-US" sz="5600" spc="-1" strike="noStrike">
                <a:solidFill>
                  <a:srgbClr val="000000"/>
                </a:solidFill>
                <a:latin typeface="Cera Pro"/>
              </a:rPr>
              <a:t>Haverbeke-Algorithmus (3)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5" name="TextBox 332"/>
          <p:cNvSpPr/>
          <p:nvPr/>
        </p:nvSpPr>
        <p:spPr>
          <a:xfrm>
            <a:off x="2531520" y="983304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1700" spc="-1" strike="noStrike">
                <a:solidFill>
                  <a:srgbClr val="474858"/>
                </a:solidFill>
                <a:latin typeface="Cera Pro"/>
              </a:rPr>
              <a:t>Abschlussarbeit am LG Kooperative Systeme der FernUniversität in Hagen - Informatik Bachelor of Science - Ricardo Stolzlechner - 9463470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26" name="Group 249"/>
          <p:cNvGrpSpPr/>
          <p:nvPr/>
        </p:nvGrpSpPr>
        <p:grpSpPr>
          <a:xfrm>
            <a:off x="908640" y="271440"/>
            <a:ext cx="129240" cy="9754200"/>
            <a:chOff x="908640" y="271440"/>
            <a:chExt cx="129240" cy="9754200"/>
          </a:xfrm>
        </p:grpSpPr>
        <p:sp>
          <p:nvSpPr>
            <p:cNvPr id="927" name="AutoShape 27"/>
            <p:cNvSpPr/>
            <p:nvPr/>
          </p:nvSpPr>
          <p:spPr>
            <a:xfrm>
              <a:off x="973440" y="271440"/>
              <a:ext cx="360" cy="9754200"/>
            </a:xfrm>
            <a:prstGeom prst="line">
              <a:avLst/>
            </a:prstGeom>
            <a:ln w="19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928" name="Group 250"/>
            <p:cNvGrpSpPr/>
            <p:nvPr/>
          </p:nvGrpSpPr>
          <p:grpSpPr>
            <a:xfrm>
              <a:off x="908640" y="858240"/>
              <a:ext cx="129240" cy="129240"/>
              <a:chOff x="908640" y="858240"/>
              <a:chExt cx="129240" cy="129240"/>
            </a:xfrm>
          </p:grpSpPr>
          <p:sp>
            <p:nvSpPr>
              <p:cNvPr id="929" name="Freeform 228"/>
              <p:cNvSpPr/>
              <p:nvPr/>
            </p:nvSpPr>
            <p:spPr>
              <a:xfrm>
                <a:off x="908640" y="8582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30" name="TextBox 333"/>
              <p:cNvSpPr/>
              <p:nvPr/>
            </p:nvSpPr>
            <p:spPr>
              <a:xfrm>
                <a:off x="920880" y="8690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931" name="Group 251"/>
            <p:cNvGrpSpPr/>
            <p:nvPr/>
          </p:nvGrpSpPr>
          <p:grpSpPr>
            <a:xfrm>
              <a:off x="908640" y="9309600"/>
              <a:ext cx="129240" cy="129240"/>
              <a:chOff x="908640" y="9309600"/>
              <a:chExt cx="129240" cy="129240"/>
            </a:xfrm>
          </p:grpSpPr>
          <p:sp>
            <p:nvSpPr>
              <p:cNvPr id="932" name="Freeform 229"/>
              <p:cNvSpPr/>
              <p:nvPr/>
            </p:nvSpPr>
            <p:spPr>
              <a:xfrm>
                <a:off x="908640" y="93096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33" name="TextBox 334"/>
              <p:cNvSpPr/>
              <p:nvPr/>
            </p:nvSpPr>
            <p:spPr>
              <a:xfrm>
                <a:off x="920880" y="93204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934" name="Group 252"/>
            <p:cNvGrpSpPr/>
            <p:nvPr/>
          </p:nvGrpSpPr>
          <p:grpSpPr>
            <a:xfrm>
              <a:off x="908640" y="4468320"/>
              <a:ext cx="129240" cy="129240"/>
              <a:chOff x="908640" y="4468320"/>
              <a:chExt cx="129240" cy="129240"/>
            </a:xfrm>
          </p:grpSpPr>
          <p:sp>
            <p:nvSpPr>
              <p:cNvPr id="935" name="Freeform 230"/>
              <p:cNvSpPr/>
              <p:nvPr/>
            </p:nvSpPr>
            <p:spPr>
              <a:xfrm>
                <a:off x="908640" y="446832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36" name="TextBox 335"/>
              <p:cNvSpPr/>
              <p:nvPr/>
            </p:nvSpPr>
            <p:spPr>
              <a:xfrm>
                <a:off x="920880" y="447912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937" name="Group 253"/>
            <p:cNvGrpSpPr/>
            <p:nvPr/>
          </p:nvGrpSpPr>
          <p:grpSpPr>
            <a:xfrm>
              <a:off x="908640" y="2059200"/>
              <a:ext cx="129240" cy="129240"/>
              <a:chOff x="908640" y="2059200"/>
              <a:chExt cx="129240" cy="129240"/>
            </a:xfrm>
          </p:grpSpPr>
          <p:sp>
            <p:nvSpPr>
              <p:cNvPr id="938" name="Freeform 231"/>
              <p:cNvSpPr/>
              <p:nvPr/>
            </p:nvSpPr>
            <p:spPr>
              <a:xfrm>
                <a:off x="908640" y="20592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39" name="TextBox 336"/>
              <p:cNvSpPr/>
              <p:nvPr/>
            </p:nvSpPr>
            <p:spPr>
              <a:xfrm>
                <a:off x="920880" y="20700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940" name="Group 254"/>
            <p:cNvGrpSpPr/>
            <p:nvPr/>
          </p:nvGrpSpPr>
          <p:grpSpPr>
            <a:xfrm>
              <a:off x="908640" y="3263760"/>
              <a:ext cx="129240" cy="129240"/>
              <a:chOff x="908640" y="3263760"/>
              <a:chExt cx="129240" cy="129240"/>
            </a:xfrm>
          </p:grpSpPr>
          <p:sp>
            <p:nvSpPr>
              <p:cNvPr id="941" name="Freeform 232"/>
              <p:cNvSpPr/>
              <p:nvPr/>
            </p:nvSpPr>
            <p:spPr>
              <a:xfrm>
                <a:off x="908640" y="326376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42" name="TextBox 337"/>
              <p:cNvSpPr/>
              <p:nvPr/>
            </p:nvSpPr>
            <p:spPr>
              <a:xfrm>
                <a:off x="920880" y="327456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943" name="Group 255"/>
            <p:cNvGrpSpPr/>
            <p:nvPr/>
          </p:nvGrpSpPr>
          <p:grpSpPr>
            <a:xfrm>
              <a:off x="908640" y="5672880"/>
              <a:ext cx="129240" cy="129240"/>
              <a:chOff x="908640" y="5672880"/>
              <a:chExt cx="129240" cy="129240"/>
            </a:xfrm>
          </p:grpSpPr>
          <p:sp>
            <p:nvSpPr>
              <p:cNvPr id="944" name="Freeform 233"/>
              <p:cNvSpPr/>
              <p:nvPr/>
            </p:nvSpPr>
            <p:spPr>
              <a:xfrm>
                <a:off x="908640" y="567288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45" name="TextBox 338"/>
              <p:cNvSpPr/>
              <p:nvPr/>
            </p:nvSpPr>
            <p:spPr>
              <a:xfrm>
                <a:off x="920880" y="568368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946" name="Group 256"/>
            <p:cNvGrpSpPr/>
            <p:nvPr/>
          </p:nvGrpSpPr>
          <p:grpSpPr>
            <a:xfrm>
              <a:off x="908640" y="8082000"/>
              <a:ext cx="129240" cy="129240"/>
              <a:chOff x="908640" y="8082000"/>
              <a:chExt cx="129240" cy="129240"/>
            </a:xfrm>
          </p:grpSpPr>
          <p:sp>
            <p:nvSpPr>
              <p:cNvPr id="947" name="Freeform 234"/>
              <p:cNvSpPr/>
              <p:nvPr/>
            </p:nvSpPr>
            <p:spPr>
              <a:xfrm>
                <a:off x="908640" y="80820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48" name="TextBox 339"/>
              <p:cNvSpPr/>
              <p:nvPr/>
            </p:nvSpPr>
            <p:spPr>
              <a:xfrm>
                <a:off x="920880" y="80928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949" name="Group 257"/>
            <p:cNvGrpSpPr/>
            <p:nvPr/>
          </p:nvGrpSpPr>
          <p:grpSpPr>
            <a:xfrm>
              <a:off x="908640" y="6877440"/>
              <a:ext cx="129240" cy="129240"/>
              <a:chOff x="908640" y="6877440"/>
              <a:chExt cx="129240" cy="129240"/>
            </a:xfrm>
          </p:grpSpPr>
          <p:sp>
            <p:nvSpPr>
              <p:cNvPr id="950" name="Freeform 235"/>
              <p:cNvSpPr/>
              <p:nvPr/>
            </p:nvSpPr>
            <p:spPr>
              <a:xfrm>
                <a:off x="908640" y="68774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51" name="TextBox 340"/>
              <p:cNvSpPr/>
              <p:nvPr/>
            </p:nvSpPr>
            <p:spPr>
              <a:xfrm>
                <a:off x="920880" y="68882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952" name="Group 258"/>
          <p:cNvGrpSpPr/>
          <p:nvPr/>
        </p:nvGrpSpPr>
        <p:grpSpPr>
          <a:xfrm>
            <a:off x="861480" y="5618160"/>
            <a:ext cx="223920" cy="223920"/>
            <a:chOff x="861480" y="5618160"/>
            <a:chExt cx="223920" cy="223920"/>
          </a:xfrm>
        </p:grpSpPr>
        <p:sp>
          <p:nvSpPr>
            <p:cNvPr id="953" name="Freeform 236"/>
            <p:cNvSpPr/>
            <p:nvPr/>
          </p:nvSpPr>
          <p:spPr>
            <a:xfrm>
              <a:off x="861480" y="5618160"/>
              <a:ext cx="223920" cy="22392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23920"/>
                <a:gd name="textAreaBottom" fmla="*/ 224280 h 2239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4" name="TextBox 341"/>
            <p:cNvSpPr/>
            <p:nvPr/>
          </p:nvSpPr>
          <p:spPr>
            <a:xfrm>
              <a:off x="882360" y="5628600"/>
              <a:ext cx="182160" cy="19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955" name="TextBox 342"/>
          <p:cNvSpPr/>
          <p:nvPr/>
        </p:nvSpPr>
        <p:spPr>
          <a:xfrm>
            <a:off x="5808240" y="937260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900" spc="-1" strike="noStrike">
                <a:solidFill>
                  <a:srgbClr val="474858"/>
                </a:solidFill>
                <a:latin typeface="Cera Pro"/>
              </a:rPr>
              <a:t>[Hav15] Marijn Haverbeke. Collaborative Editing in ProseMirror. en. Okt. 2015. url: https:/ /marijnhaverbeke.nl /blog/collaborative- editing. html (be-sucht am 04. 10. 2023)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6" name="" descr=""/>
          <p:cNvPicPr/>
          <p:nvPr/>
        </p:nvPicPr>
        <p:blipFill>
          <a:blip r:embed="rId1"/>
          <a:stretch/>
        </p:blipFill>
        <p:spPr>
          <a:xfrm>
            <a:off x="3200400" y="2468880"/>
            <a:ext cx="9089280" cy="660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roup 73"/>
          <p:cNvGrpSpPr/>
          <p:nvPr/>
        </p:nvGrpSpPr>
        <p:grpSpPr>
          <a:xfrm>
            <a:off x="0" y="-144720"/>
            <a:ext cx="3085920" cy="10431360"/>
            <a:chOff x="0" y="-144720"/>
            <a:chExt cx="3085920" cy="10431360"/>
          </a:xfrm>
        </p:grpSpPr>
        <p:sp>
          <p:nvSpPr>
            <p:cNvPr id="958" name="Freeform 5"/>
            <p:cNvSpPr/>
            <p:nvPr/>
          </p:nvSpPr>
          <p:spPr>
            <a:xfrm>
              <a:off x="0" y="0"/>
              <a:ext cx="2095200" cy="10286640"/>
            </a:xfrm>
            <a:custGeom>
              <a:avLst/>
              <a:gdLst>
                <a:gd name="textAreaLeft" fmla="*/ 0 w 2095200"/>
                <a:gd name="textAreaRight" fmla="*/ 2095560 w 20952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551901" h="2709333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9" name="TextBox 89"/>
            <p:cNvSpPr/>
            <p:nvPr/>
          </p:nvSpPr>
          <p:spPr>
            <a:xfrm>
              <a:off x="0" y="-144720"/>
              <a:ext cx="308592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960" name="TextBox 90"/>
          <p:cNvSpPr/>
          <p:nvPr/>
        </p:nvSpPr>
        <p:spPr>
          <a:xfrm>
            <a:off x="2819520" y="781200"/>
            <a:ext cx="914400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841"/>
              </a:lnSpc>
            </a:pPr>
            <a:r>
              <a:rPr b="0" lang="en-US" sz="5600" spc="-1" strike="noStrike">
                <a:solidFill>
                  <a:srgbClr val="000000"/>
                </a:solidFill>
                <a:latin typeface="Cera Pro"/>
              </a:rPr>
              <a:t>Haverbeke-Algorithmus (4)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1" name="TextBox 91"/>
          <p:cNvSpPr/>
          <p:nvPr/>
        </p:nvSpPr>
        <p:spPr>
          <a:xfrm>
            <a:off x="2531520" y="983304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1700" spc="-1" strike="noStrike">
                <a:solidFill>
                  <a:srgbClr val="474858"/>
                </a:solidFill>
                <a:latin typeface="Cera Pro"/>
              </a:rPr>
              <a:t>Abschlussarbeit am LG Kooperative Systeme der FernUniversität in Hagen - Informatik Bachelor of Science - Ricardo Stolzlechner - 9463470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62" name="Group 74"/>
          <p:cNvGrpSpPr/>
          <p:nvPr/>
        </p:nvGrpSpPr>
        <p:grpSpPr>
          <a:xfrm>
            <a:off x="908640" y="271440"/>
            <a:ext cx="129240" cy="9754200"/>
            <a:chOff x="908640" y="271440"/>
            <a:chExt cx="129240" cy="9754200"/>
          </a:xfrm>
        </p:grpSpPr>
        <p:sp>
          <p:nvSpPr>
            <p:cNvPr id="963" name="AutoShape 4"/>
            <p:cNvSpPr/>
            <p:nvPr/>
          </p:nvSpPr>
          <p:spPr>
            <a:xfrm>
              <a:off x="973440" y="271440"/>
              <a:ext cx="360" cy="9754200"/>
            </a:xfrm>
            <a:prstGeom prst="line">
              <a:avLst/>
            </a:prstGeom>
            <a:ln w="19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964" name="Group 75"/>
            <p:cNvGrpSpPr/>
            <p:nvPr/>
          </p:nvGrpSpPr>
          <p:grpSpPr>
            <a:xfrm>
              <a:off x="908640" y="858240"/>
              <a:ext cx="129240" cy="129240"/>
              <a:chOff x="908640" y="858240"/>
              <a:chExt cx="129240" cy="129240"/>
            </a:xfrm>
          </p:grpSpPr>
          <p:sp>
            <p:nvSpPr>
              <p:cNvPr id="965" name="Freeform 69"/>
              <p:cNvSpPr/>
              <p:nvPr/>
            </p:nvSpPr>
            <p:spPr>
              <a:xfrm>
                <a:off x="908640" y="8582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66" name="TextBox 92"/>
              <p:cNvSpPr/>
              <p:nvPr/>
            </p:nvSpPr>
            <p:spPr>
              <a:xfrm>
                <a:off x="920880" y="8690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967" name="Group 76"/>
            <p:cNvGrpSpPr/>
            <p:nvPr/>
          </p:nvGrpSpPr>
          <p:grpSpPr>
            <a:xfrm>
              <a:off x="908640" y="9309600"/>
              <a:ext cx="129240" cy="129240"/>
              <a:chOff x="908640" y="9309600"/>
              <a:chExt cx="129240" cy="129240"/>
            </a:xfrm>
          </p:grpSpPr>
          <p:sp>
            <p:nvSpPr>
              <p:cNvPr id="968" name="Freeform 70"/>
              <p:cNvSpPr/>
              <p:nvPr/>
            </p:nvSpPr>
            <p:spPr>
              <a:xfrm>
                <a:off x="908640" y="93096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69" name="TextBox 93"/>
              <p:cNvSpPr/>
              <p:nvPr/>
            </p:nvSpPr>
            <p:spPr>
              <a:xfrm>
                <a:off x="920880" y="93204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970" name="Group 77"/>
            <p:cNvGrpSpPr/>
            <p:nvPr/>
          </p:nvGrpSpPr>
          <p:grpSpPr>
            <a:xfrm>
              <a:off x="908640" y="4468320"/>
              <a:ext cx="129240" cy="129240"/>
              <a:chOff x="908640" y="4468320"/>
              <a:chExt cx="129240" cy="129240"/>
            </a:xfrm>
          </p:grpSpPr>
          <p:sp>
            <p:nvSpPr>
              <p:cNvPr id="971" name="Freeform 71"/>
              <p:cNvSpPr/>
              <p:nvPr/>
            </p:nvSpPr>
            <p:spPr>
              <a:xfrm>
                <a:off x="908640" y="446832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72" name="TextBox 94"/>
              <p:cNvSpPr/>
              <p:nvPr/>
            </p:nvSpPr>
            <p:spPr>
              <a:xfrm>
                <a:off x="920880" y="447912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973" name="Group 78"/>
            <p:cNvGrpSpPr/>
            <p:nvPr/>
          </p:nvGrpSpPr>
          <p:grpSpPr>
            <a:xfrm>
              <a:off x="908640" y="2059200"/>
              <a:ext cx="129240" cy="129240"/>
              <a:chOff x="908640" y="2059200"/>
              <a:chExt cx="129240" cy="129240"/>
            </a:xfrm>
          </p:grpSpPr>
          <p:sp>
            <p:nvSpPr>
              <p:cNvPr id="974" name="Freeform 72"/>
              <p:cNvSpPr/>
              <p:nvPr/>
            </p:nvSpPr>
            <p:spPr>
              <a:xfrm>
                <a:off x="908640" y="20592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75" name="TextBox 95"/>
              <p:cNvSpPr/>
              <p:nvPr/>
            </p:nvSpPr>
            <p:spPr>
              <a:xfrm>
                <a:off x="920880" y="20700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976" name="Group 79"/>
            <p:cNvGrpSpPr/>
            <p:nvPr/>
          </p:nvGrpSpPr>
          <p:grpSpPr>
            <a:xfrm>
              <a:off x="908640" y="3263760"/>
              <a:ext cx="129240" cy="129240"/>
              <a:chOff x="908640" y="3263760"/>
              <a:chExt cx="129240" cy="129240"/>
            </a:xfrm>
          </p:grpSpPr>
          <p:sp>
            <p:nvSpPr>
              <p:cNvPr id="977" name="Freeform 73"/>
              <p:cNvSpPr/>
              <p:nvPr/>
            </p:nvSpPr>
            <p:spPr>
              <a:xfrm>
                <a:off x="908640" y="326376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78" name="TextBox 96"/>
              <p:cNvSpPr/>
              <p:nvPr/>
            </p:nvSpPr>
            <p:spPr>
              <a:xfrm>
                <a:off x="920880" y="327456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979" name="Group 80"/>
            <p:cNvGrpSpPr/>
            <p:nvPr/>
          </p:nvGrpSpPr>
          <p:grpSpPr>
            <a:xfrm>
              <a:off x="908640" y="5672880"/>
              <a:ext cx="129240" cy="129240"/>
              <a:chOff x="908640" y="5672880"/>
              <a:chExt cx="129240" cy="129240"/>
            </a:xfrm>
          </p:grpSpPr>
          <p:sp>
            <p:nvSpPr>
              <p:cNvPr id="980" name="Freeform 74"/>
              <p:cNvSpPr/>
              <p:nvPr/>
            </p:nvSpPr>
            <p:spPr>
              <a:xfrm>
                <a:off x="908640" y="567288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81" name="TextBox 97"/>
              <p:cNvSpPr/>
              <p:nvPr/>
            </p:nvSpPr>
            <p:spPr>
              <a:xfrm>
                <a:off x="920880" y="568368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982" name="Group 81"/>
            <p:cNvGrpSpPr/>
            <p:nvPr/>
          </p:nvGrpSpPr>
          <p:grpSpPr>
            <a:xfrm>
              <a:off x="908640" y="8082000"/>
              <a:ext cx="129240" cy="129240"/>
              <a:chOff x="908640" y="8082000"/>
              <a:chExt cx="129240" cy="129240"/>
            </a:xfrm>
          </p:grpSpPr>
          <p:sp>
            <p:nvSpPr>
              <p:cNvPr id="983" name="Freeform 75"/>
              <p:cNvSpPr/>
              <p:nvPr/>
            </p:nvSpPr>
            <p:spPr>
              <a:xfrm>
                <a:off x="908640" y="80820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84" name="TextBox 98"/>
              <p:cNvSpPr/>
              <p:nvPr/>
            </p:nvSpPr>
            <p:spPr>
              <a:xfrm>
                <a:off x="920880" y="80928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985" name="Group 82"/>
            <p:cNvGrpSpPr/>
            <p:nvPr/>
          </p:nvGrpSpPr>
          <p:grpSpPr>
            <a:xfrm>
              <a:off x="908640" y="6877440"/>
              <a:ext cx="129240" cy="129240"/>
              <a:chOff x="908640" y="6877440"/>
              <a:chExt cx="129240" cy="129240"/>
            </a:xfrm>
          </p:grpSpPr>
          <p:sp>
            <p:nvSpPr>
              <p:cNvPr id="986" name="Freeform 76"/>
              <p:cNvSpPr/>
              <p:nvPr/>
            </p:nvSpPr>
            <p:spPr>
              <a:xfrm>
                <a:off x="908640" y="68774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87" name="TextBox 99"/>
              <p:cNvSpPr/>
              <p:nvPr/>
            </p:nvSpPr>
            <p:spPr>
              <a:xfrm>
                <a:off x="920880" y="68882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988" name="Group 83"/>
          <p:cNvGrpSpPr/>
          <p:nvPr/>
        </p:nvGrpSpPr>
        <p:grpSpPr>
          <a:xfrm>
            <a:off x="861480" y="5618160"/>
            <a:ext cx="223920" cy="223920"/>
            <a:chOff x="861480" y="5618160"/>
            <a:chExt cx="223920" cy="223920"/>
          </a:xfrm>
        </p:grpSpPr>
        <p:sp>
          <p:nvSpPr>
            <p:cNvPr id="989" name="Freeform 77"/>
            <p:cNvSpPr/>
            <p:nvPr/>
          </p:nvSpPr>
          <p:spPr>
            <a:xfrm>
              <a:off x="861480" y="5618160"/>
              <a:ext cx="223920" cy="22392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23920"/>
                <a:gd name="textAreaBottom" fmla="*/ 224280 h 2239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90" name="TextBox 100"/>
            <p:cNvSpPr/>
            <p:nvPr/>
          </p:nvSpPr>
          <p:spPr>
            <a:xfrm>
              <a:off x="882360" y="5628600"/>
              <a:ext cx="182160" cy="19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pic>
        <p:nvPicPr>
          <p:cNvPr id="991" name="" descr=""/>
          <p:cNvPicPr/>
          <p:nvPr/>
        </p:nvPicPr>
        <p:blipFill>
          <a:blip r:embed="rId1"/>
          <a:stretch/>
        </p:blipFill>
        <p:spPr>
          <a:xfrm>
            <a:off x="3200400" y="2011680"/>
            <a:ext cx="7699320" cy="731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2" name="Group 2"/>
          <p:cNvGrpSpPr/>
          <p:nvPr/>
        </p:nvGrpSpPr>
        <p:grpSpPr>
          <a:xfrm>
            <a:off x="0" y="-144720"/>
            <a:ext cx="3085920" cy="10431360"/>
            <a:chOff x="0" y="-144720"/>
            <a:chExt cx="3085920" cy="10431360"/>
          </a:xfrm>
        </p:grpSpPr>
        <p:sp>
          <p:nvSpPr>
            <p:cNvPr id="993" name="Freeform 3"/>
            <p:cNvSpPr/>
            <p:nvPr/>
          </p:nvSpPr>
          <p:spPr>
            <a:xfrm>
              <a:off x="0" y="0"/>
              <a:ext cx="2095200" cy="10286640"/>
            </a:xfrm>
            <a:custGeom>
              <a:avLst/>
              <a:gdLst>
                <a:gd name="textAreaLeft" fmla="*/ 0 w 2095200"/>
                <a:gd name="textAreaRight" fmla="*/ 2095560 w 20952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551901" h="2709333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94" name="TextBox 4"/>
            <p:cNvSpPr/>
            <p:nvPr/>
          </p:nvSpPr>
          <p:spPr>
            <a:xfrm>
              <a:off x="0" y="-144720"/>
              <a:ext cx="308592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995" name="TextBox 5"/>
          <p:cNvSpPr/>
          <p:nvPr/>
        </p:nvSpPr>
        <p:spPr>
          <a:xfrm>
            <a:off x="2819520" y="781200"/>
            <a:ext cx="914400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841"/>
              </a:lnSpc>
            </a:pPr>
            <a:r>
              <a:rPr b="0" lang="en-US" sz="5600" spc="-1" strike="noStrike">
                <a:solidFill>
                  <a:srgbClr val="000000"/>
                </a:solidFill>
                <a:latin typeface="Cera Pro"/>
              </a:rPr>
              <a:t>Implementierung (1)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6" name="TextBox 6"/>
          <p:cNvSpPr/>
          <p:nvPr/>
        </p:nvSpPr>
        <p:spPr>
          <a:xfrm>
            <a:off x="2531520" y="983304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1700" spc="-1" strike="noStrike">
                <a:solidFill>
                  <a:srgbClr val="474858"/>
                </a:solidFill>
                <a:latin typeface="Cera Pro"/>
              </a:rPr>
              <a:t>Abschlussarbeit am LG Kooperative Systeme der FernUniversität in Hagen - Informatik Bachelor of Science - Ricardo Stolzlechner - 9463470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97" name="Group 16"/>
          <p:cNvGrpSpPr/>
          <p:nvPr/>
        </p:nvGrpSpPr>
        <p:grpSpPr>
          <a:xfrm>
            <a:off x="908640" y="271440"/>
            <a:ext cx="129240" cy="9754200"/>
            <a:chOff x="908640" y="271440"/>
            <a:chExt cx="129240" cy="9754200"/>
          </a:xfrm>
        </p:grpSpPr>
        <p:sp>
          <p:nvSpPr>
            <p:cNvPr id="998" name="AutoShape 17"/>
            <p:cNvSpPr/>
            <p:nvPr/>
          </p:nvSpPr>
          <p:spPr>
            <a:xfrm>
              <a:off x="973440" y="271440"/>
              <a:ext cx="360" cy="9754200"/>
            </a:xfrm>
            <a:prstGeom prst="line">
              <a:avLst/>
            </a:prstGeom>
            <a:ln w="19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999" name="Group 18"/>
            <p:cNvGrpSpPr/>
            <p:nvPr/>
          </p:nvGrpSpPr>
          <p:grpSpPr>
            <a:xfrm>
              <a:off x="908640" y="858240"/>
              <a:ext cx="129240" cy="129240"/>
              <a:chOff x="908640" y="858240"/>
              <a:chExt cx="129240" cy="129240"/>
            </a:xfrm>
          </p:grpSpPr>
          <p:sp>
            <p:nvSpPr>
              <p:cNvPr id="1000" name="Freeform 19"/>
              <p:cNvSpPr/>
              <p:nvPr/>
            </p:nvSpPr>
            <p:spPr>
              <a:xfrm>
                <a:off x="908640" y="8582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01" name="TextBox 20"/>
              <p:cNvSpPr/>
              <p:nvPr/>
            </p:nvSpPr>
            <p:spPr>
              <a:xfrm>
                <a:off x="920880" y="8690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002" name="Group 21"/>
            <p:cNvGrpSpPr/>
            <p:nvPr/>
          </p:nvGrpSpPr>
          <p:grpSpPr>
            <a:xfrm>
              <a:off x="908640" y="9309600"/>
              <a:ext cx="129240" cy="129240"/>
              <a:chOff x="908640" y="9309600"/>
              <a:chExt cx="129240" cy="129240"/>
            </a:xfrm>
          </p:grpSpPr>
          <p:sp>
            <p:nvSpPr>
              <p:cNvPr id="1003" name="Freeform 22"/>
              <p:cNvSpPr/>
              <p:nvPr/>
            </p:nvSpPr>
            <p:spPr>
              <a:xfrm>
                <a:off x="908640" y="93096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04" name="TextBox 23"/>
              <p:cNvSpPr/>
              <p:nvPr/>
            </p:nvSpPr>
            <p:spPr>
              <a:xfrm>
                <a:off x="920880" y="93204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005" name="Group 24"/>
            <p:cNvGrpSpPr/>
            <p:nvPr/>
          </p:nvGrpSpPr>
          <p:grpSpPr>
            <a:xfrm>
              <a:off x="908640" y="4468320"/>
              <a:ext cx="129240" cy="129240"/>
              <a:chOff x="908640" y="4468320"/>
              <a:chExt cx="129240" cy="129240"/>
            </a:xfrm>
          </p:grpSpPr>
          <p:sp>
            <p:nvSpPr>
              <p:cNvPr id="1006" name="Freeform 25"/>
              <p:cNvSpPr/>
              <p:nvPr/>
            </p:nvSpPr>
            <p:spPr>
              <a:xfrm>
                <a:off x="908640" y="446832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07" name="TextBox 26"/>
              <p:cNvSpPr/>
              <p:nvPr/>
            </p:nvSpPr>
            <p:spPr>
              <a:xfrm>
                <a:off x="920880" y="447912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008" name="Group 27"/>
            <p:cNvGrpSpPr/>
            <p:nvPr/>
          </p:nvGrpSpPr>
          <p:grpSpPr>
            <a:xfrm>
              <a:off x="908640" y="2059200"/>
              <a:ext cx="129240" cy="129240"/>
              <a:chOff x="908640" y="2059200"/>
              <a:chExt cx="129240" cy="129240"/>
            </a:xfrm>
          </p:grpSpPr>
          <p:sp>
            <p:nvSpPr>
              <p:cNvPr id="1009" name="Freeform 28"/>
              <p:cNvSpPr/>
              <p:nvPr/>
            </p:nvSpPr>
            <p:spPr>
              <a:xfrm>
                <a:off x="908640" y="20592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10" name="TextBox 29"/>
              <p:cNvSpPr/>
              <p:nvPr/>
            </p:nvSpPr>
            <p:spPr>
              <a:xfrm>
                <a:off x="920880" y="20700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011" name="Group 30"/>
            <p:cNvGrpSpPr/>
            <p:nvPr/>
          </p:nvGrpSpPr>
          <p:grpSpPr>
            <a:xfrm>
              <a:off x="908640" y="3263760"/>
              <a:ext cx="129240" cy="129240"/>
              <a:chOff x="908640" y="3263760"/>
              <a:chExt cx="129240" cy="129240"/>
            </a:xfrm>
          </p:grpSpPr>
          <p:sp>
            <p:nvSpPr>
              <p:cNvPr id="1012" name="Freeform 31"/>
              <p:cNvSpPr/>
              <p:nvPr/>
            </p:nvSpPr>
            <p:spPr>
              <a:xfrm>
                <a:off x="908640" y="326376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13" name="TextBox 32"/>
              <p:cNvSpPr/>
              <p:nvPr/>
            </p:nvSpPr>
            <p:spPr>
              <a:xfrm>
                <a:off x="920880" y="327456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014" name="Group 33"/>
            <p:cNvGrpSpPr/>
            <p:nvPr/>
          </p:nvGrpSpPr>
          <p:grpSpPr>
            <a:xfrm>
              <a:off x="908640" y="5672880"/>
              <a:ext cx="129240" cy="129240"/>
              <a:chOff x="908640" y="5672880"/>
              <a:chExt cx="129240" cy="129240"/>
            </a:xfrm>
          </p:grpSpPr>
          <p:sp>
            <p:nvSpPr>
              <p:cNvPr id="1015" name="Freeform 34"/>
              <p:cNvSpPr/>
              <p:nvPr/>
            </p:nvSpPr>
            <p:spPr>
              <a:xfrm>
                <a:off x="908640" y="567288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16" name="TextBox 35"/>
              <p:cNvSpPr/>
              <p:nvPr/>
            </p:nvSpPr>
            <p:spPr>
              <a:xfrm>
                <a:off x="920880" y="568368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017" name="Group 36"/>
            <p:cNvGrpSpPr/>
            <p:nvPr/>
          </p:nvGrpSpPr>
          <p:grpSpPr>
            <a:xfrm>
              <a:off x="908640" y="8082000"/>
              <a:ext cx="129240" cy="129240"/>
              <a:chOff x="908640" y="8082000"/>
              <a:chExt cx="129240" cy="129240"/>
            </a:xfrm>
          </p:grpSpPr>
          <p:sp>
            <p:nvSpPr>
              <p:cNvPr id="1018" name="Freeform 37"/>
              <p:cNvSpPr/>
              <p:nvPr/>
            </p:nvSpPr>
            <p:spPr>
              <a:xfrm>
                <a:off x="908640" y="80820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19" name="TextBox 38"/>
              <p:cNvSpPr/>
              <p:nvPr/>
            </p:nvSpPr>
            <p:spPr>
              <a:xfrm>
                <a:off x="920880" y="80928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020" name="Group 39"/>
            <p:cNvGrpSpPr/>
            <p:nvPr/>
          </p:nvGrpSpPr>
          <p:grpSpPr>
            <a:xfrm>
              <a:off x="908640" y="6877440"/>
              <a:ext cx="129240" cy="129240"/>
              <a:chOff x="908640" y="6877440"/>
              <a:chExt cx="129240" cy="129240"/>
            </a:xfrm>
          </p:grpSpPr>
          <p:sp>
            <p:nvSpPr>
              <p:cNvPr id="1021" name="Freeform 40"/>
              <p:cNvSpPr/>
              <p:nvPr/>
            </p:nvSpPr>
            <p:spPr>
              <a:xfrm>
                <a:off x="908640" y="68774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22" name="TextBox 41"/>
              <p:cNvSpPr/>
              <p:nvPr/>
            </p:nvSpPr>
            <p:spPr>
              <a:xfrm>
                <a:off x="920880" y="68882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1023" name="Group 42"/>
          <p:cNvGrpSpPr/>
          <p:nvPr/>
        </p:nvGrpSpPr>
        <p:grpSpPr>
          <a:xfrm>
            <a:off x="861480" y="6836400"/>
            <a:ext cx="223920" cy="223920"/>
            <a:chOff x="861480" y="6836400"/>
            <a:chExt cx="223920" cy="223920"/>
          </a:xfrm>
        </p:grpSpPr>
        <p:sp>
          <p:nvSpPr>
            <p:cNvPr id="1024" name="Freeform 43"/>
            <p:cNvSpPr/>
            <p:nvPr/>
          </p:nvSpPr>
          <p:spPr>
            <a:xfrm>
              <a:off x="861480" y="6836400"/>
              <a:ext cx="223920" cy="22392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23920"/>
                <a:gd name="textAreaBottom" fmla="*/ 224280 h 2239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25" name="TextBox 44"/>
            <p:cNvSpPr/>
            <p:nvPr/>
          </p:nvSpPr>
          <p:spPr>
            <a:xfrm>
              <a:off x="882360" y="6846840"/>
              <a:ext cx="182160" cy="19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pic>
        <p:nvPicPr>
          <p:cNvPr id="1026" name="" descr=""/>
          <p:cNvPicPr/>
          <p:nvPr/>
        </p:nvPicPr>
        <p:blipFill>
          <a:blip r:embed="rId1"/>
          <a:stretch/>
        </p:blipFill>
        <p:spPr>
          <a:xfrm>
            <a:off x="5861160" y="2057400"/>
            <a:ext cx="7626240" cy="736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84"/>
          <p:cNvGrpSpPr/>
          <p:nvPr/>
        </p:nvGrpSpPr>
        <p:grpSpPr>
          <a:xfrm>
            <a:off x="0" y="-144720"/>
            <a:ext cx="3085920" cy="10431360"/>
            <a:chOff x="0" y="-144720"/>
            <a:chExt cx="3085920" cy="10431360"/>
          </a:xfrm>
        </p:grpSpPr>
        <p:sp>
          <p:nvSpPr>
            <p:cNvPr id="1028" name="Freeform 78"/>
            <p:cNvSpPr/>
            <p:nvPr/>
          </p:nvSpPr>
          <p:spPr>
            <a:xfrm>
              <a:off x="0" y="0"/>
              <a:ext cx="2095200" cy="10286640"/>
            </a:xfrm>
            <a:custGeom>
              <a:avLst/>
              <a:gdLst>
                <a:gd name="textAreaLeft" fmla="*/ 0 w 2095200"/>
                <a:gd name="textAreaRight" fmla="*/ 2095560 w 20952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551901" h="2709333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29" name="TextBox 103"/>
            <p:cNvSpPr/>
            <p:nvPr/>
          </p:nvSpPr>
          <p:spPr>
            <a:xfrm>
              <a:off x="0" y="-144720"/>
              <a:ext cx="308592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030" name="TextBox 104"/>
          <p:cNvSpPr/>
          <p:nvPr/>
        </p:nvSpPr>
        <p:spPr>
          <a:xfrm>
            <a:off x="2819520" y="781200"/>
            <a:ext cx="914400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841"/>
              </a:lnSpc>
            </a:pPr>
            <a:r>
              <a:rPr b="0" lang="en-US" sz="5600" spc="-1" strike="noStrike">
                <a:solidFill>
                  <a:srgbClr val="000000"/>
                </a:solidFill>
                <a:latin typeface="Cera Pro"/>
              </a:rPr>
              <a:t>Implementierung (2)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1" name="TextBox 105"/>
          <p:cNvSpPr/>
          <p:nvPr/>
        </p:nvSpPr>
        <p:spPr>
          <a:xfrm>
            <a:off x="2531520" y="983304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1700" spc="-1" strike="noStrike">
                <a:solidFill>
                  <a:srgbClr val="474858"/>
                </a:solidFill>
                <a:latin typeface="Cera Pro"/>
              </a:rPr>
              <a:t>Abschlussarbeit am LG Kooperative Systeme der FernUniversität in Hagen - Informatik Bachelor of Science - Ricardo Stolzlechner - 9463470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32" name="Group 85"/>
          <p:cNvGrpSpPr/>
          <p:nvPr/>
        </p:nvGrpSpPr>
        <p:grpSpPr>
          <a:xfrm>
            <a:off x="908640" y="271440"/>
            <a:ext cx="129240" cy="9754200"/>
            <a:chOff x="908640" y="271440"/>
            <a:chExt cx="129240" cy="9754200"/>
          </a:xfrm>
        </p:grpSpPr>
        <p:sp>
          <p:nvSpPr>
            <p:cNvPr id="1033" name="AutoShape 5"/>
            <p:cNvSpPr/>
            <p:nvPr/>
          </p:nvSpPr>
          <p:spPr>
            <a:xfrm>
              <a:off x="973440" y="271440"/>
              <a:ext cx="360" cy="9754200"/>
            </a:xfrm>
            <a:prstGeom prst="line">
              <a:avLst/>
            </a:prstGeom>
            <a:ln w="19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034" name="Group 86"/>
            <p:cNvGrpSpPr/>
            <p:nvPr/>
          </p:nvGrpSpPr>
          <p:grpSpPr>
            <a:xfrm>
              <a:off x="908640" y="858240"/>
              <a:ext cx="129240" cy="129240"/>
              <a:chOff x="908640" y="858240"/>
              <a:chExt cx="129240" cy="129240"/>
            </a:xfrm>
          </p:grpSpPr>
          <p:sp>
            <p:nvSpPr>
              <p:cNvPr id="1035" name="Freeform 79"/>
              <p:cNvSpPr/>
              <p:nvPr/>
            </p:nvSpPr>
            <p:spPr>
              <a:xfrm>
                <a:off x="908640" y="8582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36" name="TextBox 107"/>
              <p:cNvSpPr/>
              <p:nvPr/>
            </p:nvSpPr>
            <p:spPr>
              <a:xfrm>
                <a:off x="920880" y="8690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037" name="Group 87"/>
            <p:cNvGrpSpPr/>
            <p:nvPr/>
          </p:nvGrpSpPr>
          <p:grpSpPr>
            <a:xfrm>
              <a:off x="908640" y="9309600"/>
              <a:ext cx="129240" cy="129240"/>
              <a:chOff x="908640" y="9309600"/>
              <a:chExt cx="129240" cy="129240"/>
            </a:xfrm>
          </p:grpSpPr>
          <p:sp>
            <p:nvSpPr>
              <p:cNvPr id="1038" name="Freeform 80"/>
              <p:cNvSpPr/>
              <p:nvPr/>
            </p:nvSpPr>
            <p:spPr>
              <a:xfrm>
                <a:off x="908640" y="93096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39" name="TextBox 108"/>
              <p:cNvSpPr/>
              <p:nvPr/>
            </p:nvSpPr>
            <p:spPr>
              <a:xfrm>
                <a:off x="920880" y="93204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040" name="Group 88"/>
            <p:cNvGrpSpPr/>
            <p:nvPr/>
          </p:nvGrpSpPr>
          <p:grpSpPr>
            <a:xfrm>
              <a:off x="908640" y="4468320"/>
              <a:ext cx="129240" cy="129240"/>
              <a:chOff x="908640" y="4468320"/>
              <a:chExt cx="129240" cy="129240"/>
            </a:xfrm>
          </p:grpSpPr>
          <p:sp>
            <p:nvSpPr>
              <p:cNvPr id="1041" name="Freeform 81"/>
              <p:cNvSpPr/>
              <p:nvPr/>
            </p:nvSpPr>
            <p:spPr>
              <a:xfrm>
                <a:off x="908640" y="446832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42" name="TextBox 109"/>
              <p:cNvSpPr/>
              <p:nvPr/>
            </p:nvSpPr>
            <p:spPr>
              <a:xfrm>
                <a:off x="920880" y="447912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043" name="Group 89"/>
            <p:cNvGrpSpPr/>
            <p:nvPr/>
          </p:nvGrpSpPr>
          <p:grpSpPr>
            <a:xfrm>
              <a:off x="908640" y="2059200"/>
              <a:ext cx="129240" cy="129240"/>
              <a:chOff x="908640" y="2059200"/>
              <a:chExt cx="129240" cy="129240"/>
            </a:xfrm>
          </p:grpSpPr>
          <p:sp>
            <p:nvSpPr>
              <p:cNvPr id="1044" name="Freeform 82"/>
              <p:cNvSpPr/>
              <p:nvPr/>
            </p:nvSpPr>
            <p:spPr>
              <a:xfrm>
                <a:off x="908640" y="20592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45" name="TextBox 110"/>
              <p:cNvSpPr/>
              <p:nvPr/>
            </p:nvSpPr>
            <p:spPr>
              <a:xfrm>
                <a:off x="920880" y="20700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046" name="Group 90"/>
            <p:cNvGrpSpPr/>
            <p:nvPr/>
          </p:nvGrpSpPr>
          <p:grpSpPr>
            <a:xfrm>
              <a:off x="908640" y="3263760"/>
              <a:ext cx="129240" cy="129240"/>
              <a:chOff x="908640" y="3263760"/>
              <a:chExt cx="129240" cy="129240"/>
            </a:xfrm>
          </p:grpSpPr>
          <p:sp>
            <p:nvSpPr>
              <p:cNvPr id="1047" name="Freeform 83"/>
              <p:cNvSpPr/>
              <p:nvPr/>
            </p:nvSpPr>
            <p:spPr>
              <a:xfrm>
                <a:off x="908640" y="326376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48" name="TextBox 111"/>
              <p:cNvSpPr/>
              <p:nvPr/>
            </p:nvSpPr>
            <p:spPr>
              <a:xfrm>
                <a:off x="920880" y="327456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049" name="Group 91"/>
            <p:cNvGrpSpPr/>
            <p:nvPr/>
          </p:nvGrpSpPr>
          <p:grpSpPr>
            <a:xfrm>
              <a:off x="908640" y="5672880"/>
              <a:ext cx="129240" cy="129240"/>
              <a:chOff x="908640" y="5672880"/>
              <a:chExt cx="129240" cy="129240"/>
            </a:xfrm>
          </p:grpSpPr>
          <p:sp>
            <p:nvSpPr>
              <p:cNvPr id="1050" name="Freeform 84"/>
              <p:cNvSpPr/>
              <p:nvPr/>
            </p:nvSpPr>
            <p:spPr>
              <a:xfrm>
                <a:off x="908640" y="567288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51" name="TextBox 112"/>
              <p:cNvSpPr/>
              <p:nvPr/>
            </p:nvSpPr>
            <p:spPr>
              <a:xfrm>
                <a:off x="920880" y="568368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052" name="Group 92"/>
            <p:cNvGrpSpPr/>
            <p:nvPr/>
          </p:nvGrpSpPr>
          <p:grpSpPr>
            <a:xfrm>
              <a:off x="908640" y="8082000"/>
              <a:ext cx="129240" cy="129240"/>
              <a:chOff x="908640" y="8082000"/>
              <a:chExt cx="129240" cy="129240"/>
            </a:xfrm>
          </p:grpSpPr>
          <p:sp>
            <p:nvSpPr>
              <p:cNvPr id="1053" name="Freeform 85"/>
              <p:cNvSpPr/>
              <p:nvPr/>
            </p:nvSpPr>
            <p:spPr>
              <a:xfrm>
                <a:off x="908640" y="80820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54" name="TextBox 113"/>
              <p:cNvSpPr/>
              <p:nvPr/>
            </p:nvSpPr>
            <p:spPr>
              <a:xfrm>
                <a:off x="920880" y="80928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055" name="Group 93"/>
            <p:cNvGrpSpPr/>
            <p:nvPr/>
          </p:nvGrpSpPr>
          <p:grpSpPr>
            <a:xfrm>
              <a:off x="908640" y="6877440"/>
              <a:ext cx="129240" cy="129240"/>
              <a:chOff x="908640" y="6877440"/>
              <a:chExt cx="129240" cy="129240"/>
            </a:xfrm>
          </p:grpSpPr>
          <p:sp>
            <p:nvSpPr>
              <p:cNvPr id="1056" name="Freeform 86"/>
              <p:cNvSpPr/>
              <p:nvPr/>
            </p:nvSpPr>
            <p:spPr>
              <a:xfrm>
                <a:off x="908640" y="68774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57" name="TextBox 114"/>
              <p:cNvSpPr/>
              <p:nvPr/>
            </p:nvSpPr>
            <p:spPr>
              <a:xfrm>
                <a:off x="920880" y="68882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1058" name="Group 94"/>
          <p:cNvGrpSpPr/>
          <p:nvPr/>
        </p:nvGrpSpPr>
        <p:grpSpPr>
          <a:xfrm>
            <a:off x="861480" y="6836400"/>
            <a:ext cx="223920" cy="223920"/>
            <a:chOff x="861480" y="6836400"/>
            <a:chExt cx="223920" cy="223920"/>
          </a:xfrm>
        </p:grpSpPr>
        <p:sp>
          <p:nvSpPr>
            <p:cNvPr id="1059" name="Freeform 87"/>
            <p:cNvSpPr/>
            <p:nvPr/>
          </p:nvSpPr>
          <p:spPr>
            <a:xfrm>
              <a:off x="861480" y="6836400"/>
              <a:ext cx="223920" cy="22392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23920"/>
                <a:gd name="textAreaBottom" fmla="*/ 224280 h 2239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0" name="TextBox 115"/>
            <p:cNvSpPr/>
            <p:nvPr/>
          </p:nvSpPr>
          <p:spPr>
            <a:xfrm>
              <a:off x="882360" y="6846840"/>
              <a:ext cx="182160" cy="19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pic>
        <p:nvPicPr>
          <p:cNvPr id="1061" name="" descr=""/>
          <p:cNvPicPr/>
          <p:nvPr/>
        </p:nvPicPr>
        <p:blipFill>
          <a:blip r:embed="rId1"/>
          <a:stretch/>
        </p:blipFill>
        <p:spPr>
          <a:xfrm>
            <a:off x="2286000" y="2200680"/>
            <a:ext cx="7248240" cy="3057120"/>
          </a:xfrm>
          <a:prstGeom prst="rect">
            <a:avLst/>
          </a:prstGeom>
          <a:ln w="0">
            <a:noFill/>
          </a:ln>
        </p:spPr>
      </p:pic>
      <p:pic>
        <p:nvPicPr>
          <p:cNvPr id="1062" name="" descr=""/>
          <p:cNvPicPr/>
          <p:nvPr/>
        </p:nvPicPr>
        <p:blipFill>
          <a:blip r:embed="rId2"/>
          <a:srcRect l="0" t="1249" r="19261" b="0"/>
          <a:stretch/>
        </p:blipFill>
        <p:spPr>
          <a:xfrm>
            <a:off x="9829800" y="1744920"/>
            <a:ext cx="8320320" cy="762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Group 259"/>
          <p:cNvGrpSpPr/>
          <p:nvPr/>
        </p:nvGrpSpPr>
        <p:grpSpPr>
          <a:xfrm>
            <a:off x="0" y="-144720"/>
            <a:ext cx="3085920" cy="10431360"/>
            <a:chOff x="0" y="-144720"/>
            <a:chExt cx="3085920" cy="10431360"/>
          </a:xfrm>
        </p:grpSpPr>
        <p:sp>
          <p:nvSpPr>
            <p:cNvPr id="1064" name="Freeform 237"/>
            <p:cNvSpPr/>
            <p:nvPr/>
          </p:nvSpPr>
          <p:spPr>
            <a:xfrm>
              <a:off x="0" y="0"/>
              <a:ext cx="2095200" cy="10286640"/>
            </a:xfrm>
            <a:custGeom>
              <a:avLst/>
              <a:gdLst>
                <a:gd name="textAreaLeft" fmla="*/ 0 w 2095200"/>
                <a:gd name="textAreaRight" fmla="*/ 2095560 w 20952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551901" h="2709333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5" name="TextBox 106"/>
            <p:cNvSpPr/>
            <p:nvPr/>
          </p:nvSpPr>
          <p:spPr>
            <a:xfrm>
              <a:off x="0" y="-144720"/>
              <a:ext cx="308592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066" name="TextBox 343"/>
          <p:cNvSpPr/>
          <p:nvPr/>
        </p:nvSpPr>
        <p:spPr>
          <a:xfrm>
            <a:off x="2819520" y="781200"/>
            <a:ext cx="914400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841"/>
              </a:lnSpc>
            </a:pPr>
            <a:r>
              <a:rPr b="0" lang="en-US" sz="5600" spc="-1" strike="noStrike">
                <a:solidFill>
                  <a:srgbClr val="000000"/>
                </a:solidFill>
                <a:latin typeface="Cera Pro"/>
              </a:rPr>
              <a:t>Implementierung (3)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Box 344"/>
          <p:cNvSpPr/>
          <p:nvPr/>
        </p:nvSpPr>
        <p:spPr>
          <a:xfrm>
            <a:off x="2531520" y="983304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1700" spc="-1" strike="noStrike">
                <a:solidFill>
                  <a:srgbClr val="474858"/>
                </a:solidFill>
                <a:latin typeface="Cera Pro"/>
              </a:rPr>
              <a:t>Abschlussarbeit am LG Kooperative Systeme der FernUniversität in Hagen - Informatik Bachelor of Science - Ricardo Stolzlechner - 9463470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68" name="Group 260"/>
          <p:cNvGrpSpPr/>
          <p:nvPr/>
        </p:nvGrpSpPr>
        <p:grpSpPr>
          <a:xfrm>
            <a:off x="908640" y="271440"/>
            <a:ext cx="129240" cy="9754200"/>
            <a:chOff x="908640" y="271440"/>
            <a:chExt cx="129240" cy="9754200"/>
          </a:xfrm>
        </p:grpSpPr>
        <p:sp>
          <p:nvSpPr>
            <p:cNvPr id="1069" name="AutoShape 28"/>
            <p:cNvSpPr/>
            <p:nvPr/>
          </p:nvSpPr>
          <p:spPr>
            <a:xfrm>
              <a:off x="973440" y="271440"/>
              <a:ext cx="360" cy="9754200"/>
            </a:xfrm>
            <a:prstGeom prst="line">
              <a:avLst/>
            </a:prstGeom>
            <a:ln w="19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070" name="Group 261"/>
            <p:cNvGrpSpPr/>
            <p:nvPr/>
          </p:nvGrpSpPr>
          <p:grpSpPr>
            <a:xfrm>
              <a:off x="908640" y="858240"/>
              <a:ext cx="129240" cy="129240"/>
              <a:chOff x="908640" y="858240"/>
              <a:chExt cx="129240" cy="129240"/>
            </a:xfrm>
          </p:grpSpPr>
          <p:sp>
            <p:nvSpPr>
              <p:cNvPr id="1071" name="Freeform 238"/>
              <p:cNvSpPr/>
              <p:nvPr/>
            </p:nvSpPr>
            <p:spPr>
              <a:xfrm>
                <a:off x="908640" y="8582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72" name="TextBox 345"/>
              <p:cNvSpPr/>
              <p:nvPr/>
            </p:nvSpPr>
            <p:spPr>
              <a:xfrm>
                <a:off x="920880" y="8690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073" name="Group 262"/>
            <p:cNvGrpSpPr/>
            <p:nvPr/>
          </p:nvGrpSpPr>
          <p:grpSpPr>
            <a:xfrm>
              <a:off x="908640" y="9309600"/>
              <a:ext cx="129240" cy="129240"/>
              <a:chOff x="908640" y="9309600"/>
              <a:chExt cx="129240" cy="129240"/>
            </a:xfrm>
          </p:grpSpPr>
          <p:sp>
            <p:nvSpPr>
              <p:cNvPr id="1074" name="Freeform 239"/>
              <p:cNvSpPr/>
              <p:nvPr/>
            </p:nvSpPr>
            <p:spPr>
              <a:xfrm>
                <a:off x="908640" y="93096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75" name="TextBox 346"/>
              <p:cNvSpPr/>
              <p:nvPr/>
            </p:nvSpPr>
            <p:spPr>
              <a:xfrm>
                <a:off x="920880" y="93204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076" name="Group 263"/>
            <p:cNvGrpSpPr/>
            <p:nvPr/>
          </p:nvGrpSpPr>
          <p:grpSpPr>
            <a:xfrm>
              <a:off x="908640" y="4468320"/>
              <a:ext cx="129240" cy="129240"/>
              <a:chOff x="908640" y="4468320"/>
              <a:chExt cx="129240" cy="129240"/>
            </a:xfrm>
          </p:grpSpPr>
          <p:sp>
            <p:nvSpPr>
              <p:cNvPr id="1077" name="Freeform 240"/>
              <p:cNvSpPr/>
              <p:nvPr/>
            </p:nvSpPr>
            <p:spPr>
              <a:xfrm>
                <a:off x="908640" y="446832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78" name="TextBox 347"/>
              <p:cNvSpPr/>
              <p:nvPr/>
            </p:nvSpPr>
            <p:spPr>
              <a:xfrm>
                <a:off x="920880" y="447912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079" name="Group 264"/>
            <p:cNvGrpSpPr/>
            <p:nvPr/>
          </p:nvGrpSpPr>
          <p:grpSpPr>
            <a:xfrm>
              <a:off x="908640" y="2059200"/>
              <a:ext cx="129240" cy="129240"/>
              <a:chOff x="908640" y="2059200"/>
              <a:chExt cx="129240" cy="129240"/>
            </a:xfrm>
          </p:grpSpPr>
          <p:sp>
            <p:nvSpPr>
              <p:cNvPr id="1080" name="Freeform 241"/>
              <p:cNvSpPr/>
              <p:nvPr/>
            </p:nvSpPr>
            <p:spPr>
              <a:xfrm>
                <a:off x="908640" y="20592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81" name="TextBox 348"/>
              <p:cNvSpPr/>
              <p:nvPr/>
            </p:nvSpPr>
            <p:spPr>
              <a:xfrm>
                <a:off x="920880" y="20700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082" name="Group 265"/>
            <p:cNvGrpSpPr/>
            <p:nvPr/>
          </p:nvGrpSpPr>
          <p:grpSpPr>
            <a:xfrm>
              <a:off x="908640" y="3263760"/>
              <a:ext cx="129240" cy="129240"/>
              <a:chOff x="908640" y="3263760"/>
              <a:chExt cx="129240" cy="129240"/>
            </a:xfrm>
          </p:grpSpPr>
          <p:sp>
            <p:nvSpPr>
              <p:cNvPr id="1083" name="Freeform 242"/>
              <p:cNvSpPr/>
              <p:nvPr/>
            </p:nvSpPr>
            <p:spPr>
              <a:xfrm>
                <a:off x="908640" y="326376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84" name="TextBox 349"/>
              <p:cNvSpPr/>
              <p:nvPr/>
            </p:nvSpPr>
            <p:spPr>
              <a:xfrm>
                <a:off x="920880" y="327456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085" name="Group 266"/>
            <p:cNvGrpSpPr/>
            <p:nvPr/>
          </p:nvGrpSpPr>
          <p:grpSpPr>
            <a:xfrm>
              <a:off x="908640" y="5672880"/>
              <a:ext cx="129240" cy="129240"/>
              <a:chOff x="908640" y="5672880"/>
              <a:chExt cx="129240" cy="129240"/>
            </a:xfrm>
          </p:grpSpPr>
          <p:sp>
            <p:nvSpPr>
              <p:cNvPr id="1086" name="Freeform 243"/>
              <p:cNvSpPr/>
              <p:nvPr/>
            </p:nvSpPr>
            <p:spPr>
              <a:xfrm>
                <a:off x="908640" y="567288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87" name="TextBox 350"/>
              <p:cNvSpPr/>
              <p:nvPr/>
            </p:nvSpPr>
            <p:spPr>
              <a:xfrm>
                <a:off x="920880" y="568368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088" name="Group 267"/>
            <p:cNvGrpSpPr/>
            <p:nvPr/>
          </p:nvGrpSpPr>
          <p:grpSpPr>
            <a:xfrm>
              <a:off x="908640" y="8082000"/>
              <a:ext cx="129240" cy="129240"/>
              <a:chOff x="908640" y="8082000"/>
              <a:chExt cx="129240" cy="129240"/>
            </a:xfrm>
          </p:grpSpPr>
          <p:sp>
            <p:nvSpPr>
              <p:cNvPr id="1089" name="Freeform 244"/>
              <p:cNvSpPr/>
              <p:nvPr/>
            </p:nvSpPr>
            <p:spPr>
              <a:xfrm>
                <a:off x="908640" y="80820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90" name="TextBox 351"/>
              <p:cNvSpPr/>
              <p:nvPr/>
            </p:nvSpPr>
            <p:spPr>
              <a:xfrm>
                <a:off x="920880" y="80928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091" name="Group 268"/>
            <p:cNvGrpSpPr/>
            <p:nvPr/>
          </p:nvGrpSpPr>
          <p:grpSpPr>
            <a:xfrm>
              <a:off x="908640" y="6877440"/>
              <a:ext cx="129240" cy="129240"/>
              <a:chOff x="908640" y="6877440"/>
              <a:chExt cx="129240" cy="129240"/>
            </a:xfrm>
          </p:grpSpPr>
          <p:sp>
            <p:nvSpPr>
              <p:cNvPr id="1092" name="Freeform 245"/>
              <p:cNvSpPr/>
              <p:nvPr/>
            </p:nvSpPr>
            <p:spPr>
              <a:xfrm>
                <a:off x="908640" y="68774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93" name="TextBox 352"/>
              <p:cNvSpPr/>
              <p:nvPr/>
            </p:nvSpPr>
            <p:spPr>
              <a:xfrm>
                <a:off x="920880" y="68882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1094" name="Group 269"/>
          <p:cNvGrpSpPr/>
          <p:nvPr/>
        </p:nvGrpSpPr>
        <p:grpSpPr>
          <a:xfrm>
            <a:off x="861480" y="6836400"/>
            <a:ext cx="223920" cy="223920"/>
            <a:chOff x="861480" y="6836400"/>
            <a:chExt cx="223920" cy="223920"/>
          </a:xfrm>
        </p:grpSpPr>
        <p:sp>
          <p:nvSpPr>
            <p:cNvPr id="1095" name="Freeform 246"/>
            <p:cNvSpPr/>
            <p:nvPr/>
          </p:nvSpPr>
          <p:spPr>
            <a:xfrm>
              <a:off x="861480" y="6836400"/>
              <a:ext cx="223920" cy="22392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23920"/>
                <a:gd name="textAreaBottom" fmla="*/ 224280 h 2239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6" name="TextBox 353"/>
            <p:cNvSpPr/>
            <p:nvPr/>
          </p:nvSpPr>
          <p:spPr>
            <a:xfrm>
              <a:off x="882360" y="6846840"/>
              <a:ext cx="182160" cy="19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pic>
        <p:nvPicPr>
          <p:cNvPr id="1097" name="" descr=""/>
          <p:cNvPicPr/>
          <p:nvPr/>
        </p:nvPicPr>
        <p:blipFill>
          <a:blip r:embed="rId1"/>
          <a:stretch/>
        </p:blipFill>
        <p:spPr>
          <a:xfrm>
            <a:off x="3429000" y="3200400"/>
            <a:ext cx="4407480" cy="3657600"/>
          </a:xfrm>
          <a:prstGeom prst="rect">
            <a:avLst/>
          </a:prstGeom>
          <a:ln w="0">
            <a:noFill/>
          </a:ln>
        </p:spPr>
      </p:pic>
      <p:pic>
        <p:nvPicPr>
          <p:cNvPr id="1098" name="" descr=""/>
          <p:cNvPicPr/>
          <p:nvPr/>
        </p:nvPicPr>
        <p:blipFill>
          <a:blip r:embed="rId2"/>
          <a:stretch/>
        </p:blipFill>
        <p:spPr>
          <a:xfrm>
            <a:off x="11658600" y="3200400"/>
            <a:ext cx="4187880" cy="2459880"/>
          </a:xfrm>
          <a:prstGeom prst="rect">
            <a:avLst/>
          </a:prstGeom>
          <a:ln w="0">
            <a:noFill/>
          </a:ln>
        </p:spPr>
      </p:pic>
      <p:sp>
        <p:nvSpPr>
          <p:cNvPr id="1099" name="TextBox 354"/>
          <p:cNvSpPr/>
          <p:nvPr/>
        </p:nvSpPr>
        <p:spPr>
          <a:xfrm>
            <a:off x="2743200" y="2476800"/>
            <a:ext cx="1467612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Schnittstelle zu UI-Components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0" name="TextBox 355"/>
          <p:cNvSpPr/>
          <p:nvPr/>
        </p:nvSpPr>
        <p:spPr>
          <a:xfrm>
            <a:off x="10972800" y="2487240"/>
            <a:ext cx="1467612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Schnittstelle zum Service Layer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1" name="Group 270"/>
          <p:cNvGrpSpPr/>
          <p:nvPr/>
        </p:nvGrpSpPr>
        <p:grpSpPr>
          <a:xfrm>
            <a:off x="0" y="-144720"/>
            <a:ext cx="3085920" cy="10431360"/>
            <a:chOff x="0" y="-144720"/>
            <a:chExt cx="3085920" cy="10431360"/>
          </a:xfrm>
        </p:grpSpPr>
        <p:sp>
          <p:nvSpPr>
            <p:cNvPr id="1102" name="Freeform 247"/>
            <p:cNvSpPr/>
            <p:nvPr/>
          </p:nvSpPr>
          <p:spPr>
            <a:xfrm>
              <a:off x="0" y="0"/>
              <a:ext cx="2095200" cy="10286640"/>
            </a:xfrm>
            <a:custGeom>
              <a:avLst/>
              <a:gdLst>
                <a:gd name="textAreaLeft" fmla="*/ 0 w 2095200"/>
                <a:gd name="textAreaRight" fmla="*/ 2095560 w 20952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551901" h="2709333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03" name="TextBox 356"/>
            <p:cNvSpPr/>
            <p:nvPr/>
          </p:nvSpPr>
          <p:spPr>
            <a:xfrm>
              <a:off x="0" y="-144720"/>
              <a:ext cx="308592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104" name="TextBox 357"/>
          <p:cNvSpPr/>
          <p:nvPr/>
        </p:nvSpPr>
        <p:spPr>
          <a:xfrm>
            <a:off x="2819520" y="781200"/>
            <a:ext cx="914400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841"/>
              </a:lnSpc>
            </a:pPr>
            <a:r>
              <a:rPr b="0" lang="en-US" sz="5600" spc="-1" strike="noStrike">
                <a:solidFill>
                  <a:srgbClr val="000000"/>
                </a:solidFill>
                <a:latin typeface="Cera Pro"/>
              </a:rPr>
              <a:t>Implementierung (4)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5" name="TextBox 358"/>
          <p:cNvSpPr/>
          <p:nvPr/>
        </p:nvSpPr>
        <p:spPr>
          <a:xfrm>
            <a:off x="2531520" y="983304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1700" spc="-1" strike="noStrike">
                <a:solidFill>
                  <a:srgbClr val="474858"/>
                </a:solidFill>
                <a:latin typeface="Cera Pro"/>
              </a:rPr>
              <a:t>Abschlussarbeit am LG Kooperative Systeme der FernUniversität in Hagen - Informatik Bachelor of Science - Ricardo Stolzlechner - 9463470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06" name="Group 271"/>
          <p:cNvGrpSpPr/>
          <p:nvPr/>
        </p:nvGrpSpPr>
        <p:grpSpPr>
          <a:xfrm>
            <a:off x="908640" y="271440"/>
            <a:ext cx="129240" cy="9754200"/>
            <a:chOff x="908640" y="271440"/>
            <a:chExt cx="129240" cy="9754200"/>
          </a:xfrm>
        </p:grpSpPr>
        <p:sp>
          <p:nvSpPr>
            <p:cNvPr id="1107" name="AutoShape 29"/>
            <p:cNvSpPr/>
            <p:nvPr/>
          </p:nvSpPr>
          <p:spPr>
            <a:xfrm>
              <a:off x="973440" y="271440"/>
              <a:ext cx="360" cy="9754200"/>
            </a:xfrm>
            <a:prstGeom prst="line">
              <a:avLst/>
            </a:prstGeom>
            <a:ln w="19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108" name="Group 272"/>
            <p:cNvGrpSpPr/>
            <p:nvPr/>
          </p:nvGrpSpPr>
          <p:grpSpPr>
            <a:xfrm>
              <a:off x="908640" y="858240"/>
              <a:ext cx="129240" cy="129240"/>
              <a:chOff x="908640" y="858240"/>
              <a:chExt cx="129240" cy="129240"/>
            </a:xfrm>
          </p:grpSpPr>
          <p:sp>
            <p:nvSpPr>
              <p:cNvPr id="1109" name="Freeform 248"/>
              <p:cNvSpPr/>
              <p:nvPr/>
            </p:nvSpPr>
            <p:spPr>
              <a:xfrm>
                <a:off x="908640" y="8582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10" name="TextBox 359"/>
              <p:cNvSpPr/>
              <p:nvPr/>
            </p:nvSpPr>
            <p:spPr>
              <a:xfrm>
                <a:off x="920880" y="8690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111" name="Group 273"/>
            <p:cNvGrpSpPr/>
            <p:nvPr/>
          </p:nvGrpSpPr>
          <p:grpSpPr>
            <a:xfrm>
              <a:off x="908640" y="9309600"/>
              <a:ext cx="129240" cy="129240"/>
              <a:chOff x="908640" y="9309600"/>
              <a:chExt cx="129240" cy="129240"/>
            </a:xfrm>
          </p:grpSpPr>
          <p:sp>
            <p:nvSpPr>
              <p:cNvPr id="1112" name="Freeform 249"/>
              <p:cNvSpPr/>
              <p:nvPr/>
            </p:nvSpPr>
            <p:spPr>
              <a:xfrm>
                <a:off x="908640" y="93096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13" name="TextBox 360"/>
              <p:cNvSpPr/>
              <p:nvPr/>
            </p:nvSpPr>
            <p:spPr>
              <a:xfrm>
                <a:off x="920880" y="93204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114" name="Group 274"/>
            <p:cNvGrpSpPr/>
            <p:nvPr/>
          </p:nvGrpSpPr>
          <p:grpSpPr>
            <a:xfrm>
              <a:off x="908640" y="4468320"/>
              <a:ext cx="129240" cy="129240"/>
              <a:chOff x="908640" y="4468320"/>
              <a:chExt cx="129240" cy="129240"/>
            </a:xfrm>
          </p:grpSpPr>
          <p:sp>
            <p:nvSpPr>
              <p:cNvPr id="1115" name="Freeform 250"/>
              <p:cNvSpPr/>
              <p:nvPr/>
            </p:nvSpPr>
            <p:spPr>
              <a:xfrm>
                <a:off x="908640" y="446832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16" name="TextBox 361"/>
              <p:cNvSpPr/>
              <p:nvPr/>
            </p:nvSpPr>
            <p:spPr>
              <a:xfrm>
                <a:off x="920880" y="447912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117" name="Group 275"/>
            <p:cNvGrpSpPr/>
            <p:nvPr/>
          </p:nvGrpSpPr>
          <p:grpSpPr>
            <a:xfrm>
              <a:off x="908640" y="2059200"/>
              <a:ext cx="129240" cy="129240"/>
              <a:chOff x="908640" y="2059200"/>
              <a:chExt cx="129240" cy="129240"/>
            </a:xfrm>
          </p:grpSpPr>
          <p:sp>
            <p:nvSpPr>
              <p:cNvPr id="1118" name="Freeform 251"/>
              <p:cNvSpPr/>
              <p:nvPr/>
            </p:nvSpPr>
            <p:spPr>
              <a:xfrm>
                <a:off x="908640" y="20592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19" name="TextBox 362"/>
              <p:cNvSpPr/>
              <p:nvPr/>
            </p:nvSpPr>
            <p:spPr>
              <a:xfrm>
                <a:off x="920880" y="20700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120" name="Group 276"/>
            <p:cNvGrpSpPr/>
            <p:nvPr/>
          </p:nvGrpSpPr>
          <p:grpSpPr>
            <a:xfrm>
              <a:off x="908640" y="3263760"/>
              <a:ext cx="129240" cy="129240"/>
              <a:chOff x="908640" y="3263760"/>
              <a:chExt cx="129240" cy="129240"/>
            </a:xfrm>
          </p:grpSpPr>
          <p:sp>
            <p:nvSpPr>
              <p:cNvPr id="1121" name="Freeform 252"/>
              <p:cNvSpPr/>
              <p:nvPr/>
            </p:nvSpPr>
            <p:spPr>
              <a:xfrm>
                <a:off x="908640" y="326376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22" name="TextBox 363"/>
              <p:cNvSpPr/>
              <p:nvPr/>
            </p:nvSpPr>
            <p:spPr>
              <a:xfrm>
                <a:off x="920880" y="327456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123" name="Group 277"/>
            <p:cNvGrpSpPr/>
            <p:nvPr/>
          </p:nvGrpSpPr>
          <p:grpSpPr>
            <a:xfrm>
              <a:off x="908640" y="5672880"/>
              <a:ext cx="129240" cy="129240"/>
              <a:chOff x="908640" y="5672880"/>
              <a:chExt cx="129240" cy="129240"/>
            </a:xfrm>
          </p:grpSpPr>
          <p:sp>
            <p:nvSpPr>
              <p:cNvPr id="1124" name="Freeform 253"/>
              <p:cNvSpPr/>
              <p:nvPr/>
            </p:nvSpPr>
            <p:spPr>
              <a:xfrm>
                <a:off x="908640" y="567288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25" name="TextBox 364"/>
              <p:cNvSpPr/>
              <p:nvPr/>
            </p:nvSpPr>
            <p:spPr>
              <a:xfrm>
                <a:off x="920880" y="568368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126" name="Group 278"/>
            <p:cNvGrpSpPr/>
            <p:nvPr/>
          </p:nvGrpSpPr>
          <p:grpSpPr>
            <a:xfrm>
              <a:off x="908640" y="8082000"/>
              <a:ext cx="129240" cy="129240"/>
              <a:chOff x="908640" y="8082000"/>
              <a:chExt cx="129240" cy="129240"/>
            </a:xfrm>
          </p:grpSpPr>
          <p:sp>
            <p:nvSpPr>
              <p:cNvPr id="1127" name="Freeform 254"/>
              <p:cNvSpPr/>
              <p:nvPr/>
            </p:nvSpPr>
            <p:spPr>
              <a:xfrm>
                <a:off x="908640" y="80820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28" name="TextBox 365"/>
              <p:cNvSpPr/>
              <p:nvPr/>
            </p:nvSpPr>
            <p:spPr>
              <a:xfrm>
                <a:off x="920880" y="80928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129" name="Group 279"/>
            <p:cNvGrpSpPr/>
            <p:nvPr/>
          </p:nvGrpSpPr>
          <p:grpSpPr>
            <a:xfrm>
              <a:off x="908640" y="6877440"/>
              <a:ext cx="129240" cy="129240"/>
              <a:chOff x="908640" y="6877440"/>
              <a:chExt cx="129240" cy="129240"/>
            </a:xfrm>
          </p:grpSpPr>
          <p:sp>
            <p:nvSpPr>
              <p:cNvPr id="1130" name="Freeform 255"/>
              <p:cNvSpPr/>
              <p:nvPr/>
            </p:nvSpPr>
            <p:spPr>
              <a:xfrm>
                <a:off x="908640" y="68774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31" name="TextBox 366"/>
              <p:cNvSpPr/>
              <p:nvPr/>
            </p:nvSpPr>
            <p:spPr>
              <a:xfrm>
                <a:off x="920880" y="68882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1132" name="Group 280"/>
          <p:cNvGrpSpPr/>
          <p:nvPr/>
        </p:nvGrpSpPr>
        <p:grpSpPr>
          <a:xfrm>
            <a:off x="861480" y="6836400"/>
            <a:ext cx="223920" cy="223920"/>
            <a:chOff x="861480" y="6836400"/>
            <a:chExt cx="223920" cy="223920"/>
          </a:xfrm>
        </p:grpSpPr>
        <p:sp>
          <p:nvSpPr>
            <p:cNvPr id="1133" name="Freeform 256"/>
            <p:cNvSpPr/>
            <p:nvPr/>
          </p:nvSpPr>
          <p:spPr>
            <a:xfrm>
              <a:off x="861480" y="6836400"/>
              <a:ext cx="223920" cy="22392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23920"/>
                <a:gd name="textAreaBottom" fmla="*/ 224280 h 2239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34" name="TextBox 367"/>
            <p:cNvSpPr/>
            <p:nvPr/>
          </p:nvSpPr>
          <p:spPr>
            <a:xfrm>
              <a:off x="882360" y="6846840"/>
              <a:ext cx="182160" cy="19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135" name="TextBox 368"/>
          <p:cNvSpPr/>
          <p:nvPr/>
        </p:nvSpPr>
        <p:spPr>
          <a:xfrm>
            <a:off x="2743200" y="2476800"/>
            <a:ext cx="1467612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https://github.com/RStolzlechner/y-redux-socket-demo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6" name="TextBox 369"/>
          <p:cNvSpPr/>
          <p:nvPr/>
        </p:nvSpPr>
        <p:spPr>
          <a:xfrm>
            <a:off x="3200400" y="3401640"/>
            <a:ext cx="1467612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1-traditional-approach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7" name="TextBox 370"/>
          <p:cNvSpPr/>
          <p:nvPr/>
        </p:nvSpPr>
        <p:spPr>
          <a:xfrm>
            <a:off x="3200400" y="4325040"/>
            <a:ext cx="1467612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2-y-redux-socket-approach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8" name="TextBox 371"/>
          <p:cNvSpPr/>
          <p:nvPr/>
        </p:nvSpPr>
        <p:spPr>
          <a:xfrm>
            <a:off x="3200400" y="5248800"/>
            <a:ext cx="1467612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3-traditional-extension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9" name="TextBox 372"/>
          <p:cNvSpPr/>
          <p:nvPr/>
        </p:nvSpPr>
        <p:spPr>
          <a:xfrm>
            <a:off x="3200400" y="6163200"/>
            <a:ext cx="1467612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4-y-redux-socket-extension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0" name="TextBox 373"/>
          <p:cNvSpPr/>
          <p:nvPr/>
        </p:nvSpPr>
        <p:spPr>
          <a:xfrm>
            <a:off x="3200400" y="7086600"/>
            <a:ext cx="1467612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5-haverbeke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2"/>
          <p:cNvGrpSpPr/>
          <p:nvPr/>
        </p:nvGrpSpPr>
        <p:grpSpPr>
          <a:xfrm>
            <a:off x="0" y="-144720"/>
            <a:ext cx="3085920" cy="10431360"/>
            <a:chOff x="0" y="-144720"/>
            <a:chExt cx="3085920" cy="10431360"/>
          </a:xfrm>
        </p:grpSpPr>
        <p:sp>
          <p:nvSpPr>
            <p:cNvPr id="132" name="Freeform 3"/>
            <p:cNvSpPr/>
            <p:nvPr/>
          </p:nvSpPr>
          <p:spPr>
            <a:xfrm>
              <a:off x="0" y="0"/>
              <a:ext cx="2095200" cy="10286640"/>
            </a:xfrm>
            <a:custGeom>
              <a:avLst/>
              <a:gdLst>
                <a:gd name="textAreaLeft" fmla="*/ 0 w 2095200"/>
                <a:gd name="textAreaRight" fmla="*/ 2095560 w 20952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551901" h="2709333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TextBox 4"/>
            <p:cNvSpPr/>
            <p:nvPr/>
          </p:nvSpPr>
          <p:spPr>
            <a:xfrm>
              <a:off x="0" y="-144720"/>
              <a:ext cx="308592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34" name="TextBox 6"/>
          <p:cNvSpPr/>
          <p:nvPr/>
        </p:nvSpPr>
        <p:spPr>
          <a:xfrm>
            <a:off x="2819520" y="781200"/>
            <a:ext cx="1463040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841"/>
              </a:lnSpc>
            </a:pPr>
            <a:r>
              <a:rPr b="0" lang="en-US" sz="5600" spc="-1" strike="noStrike">
                <a:solidFill>
                  <a:srgbClr val="000000"/>
                </a:solidFill>
                <a:latin typeface="Cera Pro"/>
              </a:rPr>
              <a:t>Motivation und Problemstellung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Box 7"/>
          <p:cNvSpPr/>
          <p:nvPr/>
        </p:nvSpPr>
        <p:spPr>
          <a:xfrm>
            <a:off x="2743200" y="2468880"/>
            <a:ext cx="1188720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yoshie.io kollaborative Plattform für das Baugewerbe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Box 9"/>
          <p:cNvSpPr/>
          <p:nvPr/>
        </p:nvSpPr>
        <p:spPr>
          <a:xfrm>
            <a:off x="2531520" y="983304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1700" spc="-1" strike="noStrike">
                <a:solidFill>
                  <a:srgbClr val="474858"/>
                </a:solidFill>
                <a:latin typeface="Cera Pro"/>
              </a:rPr>
              <a:t>Abschlussarbeit am LG Kooperative Systeme der FernUniversität in Hagen - Informatik Bachelor of Science - Ricardo Stolzlechner - 9463470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7" name="Group 13"/>
          <p:cNvGrpSpPr/>
          <p:nvPr/>
        </p:nvGrpSpPr>
        <p:grpSpPr>
          <a:xfrm>
            <a:off x="908640" y="271440"/>
            <a:ext cx="129240" cy="9754200"/>
            <a:chOff x="908640" y="271440"/>
            <a:chExt cx="129240" cy="9754200"/>
          </a:xfrm>
        </p:grpSpPr>
        <p:sp>
          <p:nvSpPr>
            <p:cNvPr id="138" name="AutoShape 14"/>
            <p:cNvSpPr/>
            <p:nvPr/>
          </p:nvSpPr>
          <p:spPr>
            <a:xfrm>
              <a:off x="973440" y="271440"/>
              <a:ext cx="360" cy="9754200"/>
            </a:xfrm>
            <a:prstGeom prst="line">
              <a:avLst/>
            </a:prstGeom>
            <a:ln w="19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39" name="Group 15"/>
            <p:cNvGrpSpPr/>
            <p:nvPr/>
          </p:nvGrpSpPr>
          <p:grpSpPr>
            <a:xfrm>
              <a:off x="908640" y="858240"/>
              <a:ext cx="129240" cy="129240"/>
              <a:chOff x="908640" y="858240"/>
              <a:chExt cx="129240" cy="129240"/>
            </a:xfrm>
          </p:grpSpPr>
          <p:sp>
            <p:nvSpPr>
              <p:cNvPr id="140" name="Freeform 16"/>
              <p:cNvSpPr/>
              <p:nvPr/>
            </p:nvSpPr>
            <p:spPr>
              <a:xfrm>
                <a:off x="908640" y="8582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1" name="TextBox 17"/>
              <p:cNvSpPr/>
              <p:nvPr/>
            </p:nvSpPr>
            <p:spPr>
              <a:xfrm>
                <a:off x="920880" y="8690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42" name="Group 18"/>
            <p:cNvGrpSpPr/>
            <p:nvPr/>
          </p:nvGrpSpPr>
          <p:grpSpPr>
            <a:xfrm>
              <a:off x="908640" y="9309600"/>
              <a:ext cx="129240" cy="129240"/>
              <a:chOff x="908640" y="9309600"/>
              <a:chExt cx="129240" cy="129240"/>
            </a:xfrm>
          </p:grpSpPr>
          <p:sp>
            <p:nvSpPr>
              <p:cNvPr id="143" name="Freeform 19"/>
              <p:cNvSpPr/>
              <p:nvPr/>
            </p:nvSpPr>
            <p:spPr>
              <a:xfrm>
                <a:off x="908640" y="93096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4" name="TextBox 20"/>
              <p:cNvSpPr/>
              <p:nvPr/>
            </p:nvSpPr>
            <p:spPr>
              <a:xfrm>
                <a:off x="920880" y="93204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45" name="Group 21"/>
            <p:cNvGrpSpPr/>
            <p:nvPr/>
          </p:nvGrpSpPr>
          <p:grpSpPr>
            <a:xfrm>
              <a:off x="908640" y="4468320"/>
              <a:ext cx="129240" cy="129240"/>
              <a:chOff x="908640" y="4468320"/>
              <a:chExt cx="129240" cy="129240"/>
            </a:xfrm>
          </p:grpSpPr>
          <p:sp>
            <p:nvSpPr>
              <p:cNvPr id="146" name="Freeform 22"/>
              <p:cNvSpPr/>
              <p:nvPr/>
            </p:nvSpPr>
            <p:spPr>
              <a:xfrm>
                <a:off x="908640" y="446832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7" name="TextBox 23"/>
              <p:cNvSpPr/>
              <p:nvPr/>
            </p:nvSpPr>
            <p:spPr>
              <a:xfrm>
                <a:off x="920880" y="447912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48" name="Group 24"/>
            <p:cNvGrpSpPr/>
            <p:nvPr/>
          </p:nvGrpSpPr>
          <p:grpSpPr>
            <a:xfrm>
              <a:off x="908640" y="2059200"/>
              <a:ext cx="129240" cy="129240"/>
              <a:chOff x="908640" y="2059200"/>
              <a:chExt cx="129240" cy="129240"/>
            </a:xfrm>
          </p:grpSpPr>
          <p:sp>
            <p:nvSpPr>
              <p:cNvPr id="149" name="Freeform 25"/>
              <p:cNvSpPr/>
              <p:nvPr/>
            </p:nvSpPr>
            <p:spPr>
              <a:xfrm>
                <a:off x="908640" y="20592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0" name="TextBox 26"/>
              <p:cNvSpPr/>
              <p:nvPr/>
            </p:nvSpPr>
            <p:spPr>
              <a:xfrm>
                <a:off x="920880" y="20700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51" name="Group 27"/>
            <p:cNvGrpSpPr/>
            <p:nvPr/>
          </p:nvGrpSpPr>
          <p:grpSpPr>
            <a:xfrm>
              <a:off x="908640" y="3263760"/>
              <a:ext cx="129240" cy="129240"/>
              <a:chOff x="908640" y="3263760"/>
              <a:chExt cx="129240" cy="129240"/>
            </a:xfrm>
          </p:grpSpPr>
          <p:sp>
            <p:nvSpPr>
              <p:cNvPr id="152" name="Freeform 28"/>
              <p:cNvSpPr/>
              <p:nvPr/>
            </p:nvSpPr>
            <p:spPr>
              <a:xfrm>
                <a:off x="908640" y="326376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3" name="TextBox 29"/>
              <p:cNvSpPr/>
              <p:nvPr/>
            </p:nvSpPr>
            <p:spPr>
              <a:xfrm>
                <a:off x="920880" y="327456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54" name="Group 30"/>
            <p:cNvGrpSpPr/>
            <p:nvPr/>
          </p:nvGrpSpPr>
          <p:grpSpPr>
            <a:xfrm>
              <a:off x="908640" y="5672880"/>
              <a:ext cx="129240" cy="129240"/>
              <a:chOff x="908640" y="5672880"/>
              <a:chExt cx="129240" cy="129240"/>
            </a:xfrm>
          </p:grpSpPr>
          <p:sp>
            <p:nvSpPr>
              <p:cNvPr id="155" name="Freeform 31"/>
              <p:cNvSpPr/>
              <p:nvPr/>
            </p:nvSpPr>
            <p:spPr>
              <a:xfrm>
                <a:off x="908640" y="567288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6" name="TextBox 32"/>
              <p:cNvSpPr/>
              <p:nvPr/>
            </p:nvSpPr>
            <p:spPr>
              <a:xfrm>
                <a:off x="920880" y="568368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57" name="Group 33"/>
            <p:cNvGrpSpPr/>
            <p:nvPr/>
          </p:nvGrpSpPr>
          <p:grpSpPr>
            <a:xfrm>
              <a:off x="908640" y="8082000"/>
              <a:ext cx="129240" cy="129240"/>
              <a:chOff x="908640" y="8082000"/>
              <a:chExt cx="129240" cy="129240"/>
            </a:xfrm>
          </p:grpSpPr>
          <p:sp>
            <p:nvSpPr>
              <p:cNvPr id="158" name="Freeform 34"/>
              <p:cNvSpPr/>
              <p:nvPr/>
            </p:nvSpPr>
            <p:spPr>
              <a:xfrm>
                <a:off x="908640" y="80820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9" name="TextBox 35"/>
              <p:cNvSpPr/>
              <p:nvPr/>
            </p:nvSpPr>
            <p:spPr>
              <a:xfrm>
                <a:off x="920880" y="80928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60" name="Group 36"/>
            <p:cNvGrpSpPr/>
            <p:nvPr/>
          </p:nvGrpSpPr>
          <p:grpSpPr>
            <a:xfrm>
              <a:off x="908640" y="6877440"/>
              <a:ext cx="129240" cy="129240"/>
              <a:chOff x="908640" y="6877440"/>
              <a:chExt cx="129240" cy="129240"/>
            </a:xfrm>
          </p:grpSpPr>
          <p:sp>
            <p:nvSpPr>
              <p:cNvPr id="161" name="Freeform 37"/>
              <p:cNvSpPr/>
              <p:nvPr/>
            </p:nvSpPr>
            <p:spPr>
              <a:xfrm>
                <a:off x="908640" y="68774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2" name="TextBox 38"/>
              <p:cNvSpPr/>
              <p:nvPr/>
            </p:nvSpPr>
            <p:spPr>
              <a:xfrm>
                <a:off x="920880" y="68882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163" name="Group 39"/>
          <p:cNvGrpSpPr/>
          <p:nvPr/>
        </p:nvGrpSpPr>
        <p:grpSpPr>
          <a:xfrm>
            <a:off x="861480" y="2005920"/>
            <a:ext cx="223920" cy="223920"/>
            <a:chOff x="861480" y="2005920"/>
            <a:chExt cx="223920" cy="223920"/>
          </a:xfrm>
        </p:grpSpPr>
        <p:sp>
          <p:nvSpPr>
            <p:cNvPr id="164" name="Freeform 40"/>
            <p:cNvSpPr/>
            <p:nvPr/>
          </p:nvSpPr>
          <p:spPr>
            <a:xfrm>
              <a:off x="861480" y="2005920"/>
              <a:ext cx="223920" cy="22392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23920"/>
                <a:gd name="textAreaBottom" fmla="*/ 224280 h 2239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5" name="TextBox 41"/>
            <p:cNvSpPr/>
            <p:nvPr/>
          </p:nvSpPr>
          <p:spPr>
            <a:xfrm>
              <a:off x="882360" y="2016360"/>
              <a:ext cx="182160" cy="19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66" name="TextBox 10"/>
          <p:cNvSpPr/>
          <p:nvPr/>
        </p:nvSpPr>
        <p:spPr>
          <a:xfrm>
            <a:off x="2743200" y="3383280"/>
            <a:ext cx="1463040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während Entwicklung Datenkonsistenz eine zentrale Herausforderung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Box 11"/>
          <p:cNvSpPr/>
          <p:nvPr/>
        </p:nvSpPr>
        <p:spPr>
          <a:xfrm>
            <a:off x="3200400" y="4306680"/>
            <a:ext cx="1463040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am selben Client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116"/>
          <p:cNvSpPr/>
          <p:nvPr/>
        </p:nvSpPr>
        <p:spPr>
          <a:xfrm>
            <a:off x="3200400" y="5221080"/>
            <a:ext cx="1463040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zwischen verschiedenen Clients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117"/>
          <p:cNvSpPr/>
          <p:nvPr/>
        </p:nvSpPr>
        <p:spPr>
          <a:xfrm>
            <a:off x="2743200" y="6135480"/>
            <a:ext cx="1463040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Implementierungs- und Wartungsaufwand stieg zunehmend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Box 118"/>
          <p:cNvSpPr/>
          <p:nvPr/>
        </p:nvSpPr>
        <p:spPr>
          <a:xfrm>
            <a:off x="2743200" y="7059240"/>
            <a:ext cx="1463040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Entwicklung eines Konzepts, um Aufwand zu begrenzen: YReduxSocket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1" name="Group 281"/>
          <p:cNvGrpSpPr/>
          <p:nvPr/>
        </p:nvGrpSpPr>
        <p:grpSpPr>
          <a:xfrm>
            <a:off x="0" y="-144720"/>
            <a:ext cx="3085920" cy="10431360"/>
            <a:chOff x="0" y="-144720"/>
            <a:chExt cx="3085920" cy="10431360"/>
          </a:xfrm>
        </p:grpSpPr>
        <p:sp>
          <p:nvSpPr>
            <p:cNvPr id="1142" name="Freeform 257"/>
            <p:cNvSpPr/>
            <p:nvPr/>
          </p:nvSpPr>
          <p:spPr>
            <a:xfrm>
              <a:off x="0" y="0"/>
              <a:ext cx="2095200" cy="10286640"/>
            </a:xfrm>
            <a:custGeom>
              <a:avLst/>
              <a:gdLst>
                <a:gd name="textAreaLeft" fmla="*/ 0 w 2095200"/>
                <a:gd name="textAreaRight" fmla="*/ 2095560 w 20952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551901" h="2709333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3" name="TextBox 374"/>
            <p:cNvSpPr/>
            <p:nvPr/>
          </p:nvSpPr>
          <p:spPr>
            <a:xfrm>
              <a:off x="0" y="-144720"/>
              <a:ext cx="308592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144" name="TextBox 375"/>
          <p:cNvSpPr/>
          <p:nvPr/>
        </p:nvSpPr>
        <p:spPr>
          <a:xfrm>
            <a:off x="2819520" y="781200"/>
            <a:ext cx="914400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841"/>
              </a:lnSpc>
            </a:pPr>
            <a:r>
              <a:rPr b="0" lang="en-US" sz="5600" spc="-1" strike="noStrike">
                <a:solidFill>
                  <a:srgbClr val="000000"/>
                </a:solidFill>
                <a:latin typeface="Cera Pro"/>
              </a:rPr>
              <a:t>Implementierung (5)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5" name="TextBox 376"/>
          <p:cNvSpPr/>
          <p:nvPr/>
        </p:nvSpPr>
        <p:spPr>
          <a:xfrm>
            <a:off x="2531520" y="983304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1700" spc="-1" strike="noStrike">
                <a:solidFill>
                  <a:srgbClr val="474858"/>
                </a:solidFill>
                <a:latin typeface="Cera Pro"/>
              </a:rPr>
              <a:t>Abschlussarbeit am LG Kooperative Systeme der FernUniversität in Hagen - Informatik Bachelor of Science - Ricardo Stolzlechner - 9463470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46" name="Group 282"/>
          <p:cNvGrpSpPr/>
          <p:nvPr/>
        </p:nvGrpSpPr>
        <p:grpSpPr>
          <a:xfrm>
            <a:off x="908640" y="271440"/>
            <a:ext cx="129240" cy="9754200"/>
            <a:chOff x="908640" y="271440"/>
            <a:chExt cx="129240" cy="9754200"/>
          </a:xfrm>
        </p:grpSpPr>
        <p:sp>
          <p:nvSpPr>
            <p:cNvPr id="1147" name="AutoShape 30"/>
            <p:cNvSpPr/>
            <p:nvPr/>
          </p:nvSpPr>
          <p:spPr>
            <a:xfrm>
              <a:off x="973440" y="271440"/>
              <a:ext cx="360" cy="9754200"/>
            </a:xfrm>
            <a:prstGeom prst="line">
              <a:avLst/>
            </a:prstGeom>
            <a:ln w="19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148" name="Group 283"/>
            <p:cNvGrpSpPr/>
            <p:nvPr/>
          </p:nvGrpSpPr>
          <p:grpSpPr>
            <a:xfrm>
              <a:off x="908640" y="858240"/>
              <a:ext cx="129240" cy="129240"/>
              <a:chOff x="908640" y="858240"/>
              <a:chExt cx="129240" cy="129240"/>
            </a:xfrm>
          </p:grpSpPr>
          <p:sp>
            <p:nvSpPr>
              <p:cNvPr id="1149" name="Freeform 258"/>
              <p:cNvSpPr/>
              <p:nvPr/>
            </p:nvSpPr>
            <p:spPr>
              <a:xfrm>
                <a:off x="908640" y="8582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50" name="TextBox 377"/>
              <p:cNvSpPr/>
              <p:nvPr/>
            </p:nvSpPr>
            <p:spPr>
              <a:xfrm>
                <a:off x="920880" y="8690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151" name="Group 284"/>
            <p:cNvGrpSpPr/>
            <p:nvPr/>
          </p:nvGrpSpPr>
          <p:grpSpPr>
            <a:xfrm>
              <a:off x="908640" y="9309600"/>
              <a:ext cx="129240" cy="129240"/>
              <a:chOff x="908640" y="9309600"/>
              <a:chExt cx="129240" cy="129240"/>
            </a:xfrm>
          </p:grpSpPr>
          <p:sp>
            <p:nvSpPr>
              <p:cNvPr id="1152" name="Freeform 259"/>
              <p:cNvSpPr/>
              <p:nvPr/>
            </p:nvSpPr>
            <p:spPr>
              <a:xfrm>
                <a:off x="908640" y="93096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53" name="TextBox 378"/>
              <p:cNvSpPr/>
              <p:nvPr/>
            </p:nvSpPr>
            <p:spPr>
              <a:xfrm>
                <a:off x="920880" y="93204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154" name="Group 285"/>
            <p:cNvGrpSpPr/>
            <p:nvPr/>
          </p:nvGrpSpPr>
          <p:grpSpPr>
            <a:xfrm>
              <a:off x="908640" y="4468320"/>
              <a:ext cx="129240" cy="129240"/>
              <a:chOff x="908640" y="4468320"/>
              <a:chExt cx="129240" cy="129240"/>
            </a:xfrm>
          </p:grpSpPr>
          <p:sp>
            <p:nvSpPr>
              <p:cNvPr id="1155" name="Freeform 260"/>
              <p:cNvSpPr/>
              <p:nvPr/>
            </p:nvSpPr>
            <p:spPr>
              <a:xfrm>
                <a:off x="908640" y="446832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56" name="TextBox 379"/>
              <p:cNvSpPr/>
              <p:nvPr/>
            </p:nvSpPr>
            <p:spPr>
              <a:xfrm>
                <a:off x="920880" y="447912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157" name="Group 286"/>
            <p:cNvGrpSpPr/>
            <p:nvPr/>
          </p:nvGrpSpPr>
          <p:grpSpPr>
            <a:xfrm>
              <a:off x="908640" y="2059200"/>
              <a:ext cx="129240" cy="129240"/>
              <a:chOff x="908640" y="2059200"/>
              <a:chExt cx="129240" cy="129240"/>
            </a:xfrm>
          </p:grpSpPr>
          <p:sp>
            <p:nvSpPr>
              <p:cNvPr id="1158" name="Freeform 261"/>
              <p:cNvSpPr/>
              <p:nvPr/>
            </p:nvSpPr>
            <p:spPr>
              <a:xfrm>
                <a:off x="908640" y="20592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59" name="TextBox 380"/>
              <p:cNvSpPr/>
              <p:nvPr/>
            </p:nvSpPr>
            <p:spPr>
              <a:xfrm>
                <a:off x="920880" y="20700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160" name="Group 287"/>
            <p:cNvGrpSpPr/>
            <p:nvPr/>
          </p:nvGrpSpPr>
          <p:grpSpPr>
            <a:xfrm>
              <a:off x="908640" y="3263760"/>
              <a:ext cx="129240" cy="129240"/>
              <a:chOff x="908640" y="3263760"/>
              <a:chExt cx="129240" cy="129240"/>
            </a:xfrm>
          </p:grpSpPr>
          <p:sp>
            <p:nvSpPr>
              <p:cNvPr id="1161" name="Freeform 262"/>
              <p:cNvSpPr/>
              <p:nvPr/>
            </p:nvSpPr>
            <p:spPr>
              <a:xfrm>
                <a:off x="908640" y="326376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62" name="TextBox 381"/>
              <p:cNvSpPr/>
              <p:nvPr/>
            </p:nvSpPr>
            <p:spPr>
              <a:xfrm>
                <a:off x="920880" y="327456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163" name="Group 288"/>
            <p:cNvGrpSpPr/>
            <p:nvPr/>
          </p:nvGrpSpPr>
          <p:grpSpPr>
            <a:xfrm>
              <a:off x="908640" y="5672880"/>
              <a:ext cx="129240" cy="129240"/>
              <a:chOff x="908640" y="5672880"/>
              <a:chExt cx="129240" cy="129240"/>
            </a:xfrm>
          </p:grpSpPr>
          <p:sp>
            <p:nvSpPr>
              <p:cNvPr id="1164" name="Freeform 263"/>
              <p:cNvSpPr/>
              <p:nvPr/>
            </p:nvSpPr>
            <p:spPr>
              <a:xfrm>
                <a:off x="908640" y="567288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65" name="TextBox 382"/>
              <p:cNvSpPr/>
              <p:nvPr/>
            </p:nvSpPr>
            <p:spPr>
              <a:xfrm>
                <a:off x="920880" y="568368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166" name="Group 289"/>
            <p:cNvGrpSpPr/>
            <p:nvPr/>
          </p:nvGrpSpPr>
          <p:grpSpPr>
            <a:xfrm>
              <a:off x="908640" y="8082000"/>
              <a:ext cx="129240" cy="129240"/>
              <a:chOff x="908640" y="8082000"/>
              <a:chExt cx="129240" cy="129240"/>
            </a:xfrm>
          </p:grpSpPr>
          <p:sp>
            <p:nvSpPr>
              <p:cNvPr id="1167" name="Freeform 264"/>
              <p:cNvSpPr/>
              <p:nvPr/>
            </p:nvSpPr>
            <p:spPr>
              <a:xfrm>
                <a:off x="908640" y="80820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68" name="TextBox 383"/>
              <p:cNvSpPr/>
              <p:nvPr/>
            </p:nvSpPr>
            <p:spPr>
              <a:xfrm>
                <a:off x="920880" y="80928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169" name="Group 290"/>
            <p:cNvGrpSpPr/>
            <p:nvPr/>
          </p:nvGrpSpPr>
          <p:grpSpPr>
            <a:xfrm>
              <a:off x="908640" y="6877440"/>
              <a:ext cx="129240" cy="129240"/>
              <a:chOff x="908640" y="6877440"/>
              <a:chExt cx="129240" cy="129240"/>
            </a:xfrm>
          </p:grpSpPr>
          <p:sp>
            <p:nvSpPr>
              <p:cNvPr id="1170" name="Freeform 265"/>
              <p:cNvSpPr/>
              <p:nvPr/>
            </p:nvSpPr>
            <p:spPr>
              <a:xfrm>
                <a:off x="908640" y="68774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71" name="TextBox 384"/>
              <p:cNvSpPr/>
              <p:nvPr/>
            </p:nvSpPr>
            <p:spPr>
              <a:xfrm>
                <a:off x="920880" y="68882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1172" name="Group 291"/>
          <p:cNvGrpSpPr/>
          <p:nvPr/>
        </p:nvGrpSpPr>
        <p:grpSpPr>
          <a:xfrm>
            <a:off x="861480" y="6836400"/>
            <a:ext cx="223920" cy="223920"/>
            <a:chOff x="861480" y="6836400"/>
            <a:chExt cx="223920" cy="223920"/>
          </a:xfrm>
        </p:grpSpPr>
        <p:sp>
          <p:nvSpPr>
            <p:cNvPr id="1173" name="Freeform 266"/>
            <p:cNvSpPr/>
            <p:nvPr/>
          </p:nvSpPr>
          <p:spPr>
            <a:xfrm>
              <a:off x="861480" y="6836400"/>
              <a:ext cx="223920" cy="22392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23920"/>
                <a:gd name="textAreaBottom" fmla="*/ 224280 h 2239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74" name="TextBox 385"/>
            <p:cNvSpPr/>
            <p:nvPr/>
          </p:nvSpPr>
          <p:spPr>
            <a:xfrm>
              <a:off x="882360" y="6846840"/>
              <a:ext cx="182160" cy="19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175" name="TextBox 386"/>
          <p:cNvSpPr/>
          <p:nvPr/>
        </p:nvSpPr>
        <p:spPr>
          <a:xfrm>
            <a:off x="2743200" y="2476800"/>
            <a:ext cx="1467612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Implementierungsaufwand Traditioneller zu YReduxSocket Ansatz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6" name="TextBox 387"/>
          <p:cNvSpPr/>
          <p:nvPr/>
        </p:nvSpPr>
        <p:spPr>
          <a:xfrm>
            <a:off x="3200400" y="3401640"/>
            <a:ext cx="1467612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y1(x) = 10x + 1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7" name="TextBox 388"/>
          <p:cNvSpPr/>
          <p:nvPr/>
        </p:nvSpPr>
        <p:spPr>
          <a:xfrm>
            <a:off x="3200400" y="4325040"/>
            <a:ext cx="1467612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y2(x) = 4x + 7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8" name="" descr=""/>
          <p:cNvPicPr/>
          <p:nvPr/>
        </p:nvPicPr>
        <p:blipFill>
          <a:blip r:embed="rId1"/>
          <a:stretch/>
        </p:blipFill>
        <p:spPr>
          <a:xfrm>
            <a:off x="6858000" y="3200400"/>
            <a:ext cx="10808280" cy="621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Group 2"/>
          <p:cNvGrpSpPr/>
          <p:nvPr/>
        </p:nvGrpSpPr>
        <p:grpSpPr>
          <a:xfrm>
            <a:off x="0" y="-144720"/>
            <a:ext cx="3085920" cy="10431360"/>
            <a:chOff x="0" y="-144720"/>
            <a:chExt cx="3085920" cy="10431360"/>
          </a:xfrm>
        </p:grpSpPr>
        <p:sp>
          <p:nvSpPr>
            <p:cNvPr id="1180" name="Freeform 3"/>
            <p:cNvSpPr/>
            <p:nvPr/>
          </p:nvSpPr>
          <p:spPr>
            <a:xfrm>
              <a:off x="0" y="0"/>
              <a:ext cx="2095200" cy="10286640"/>
            </a:xfrm>
            <a:custGeom>
              <a:avLst/>
              <a:gdLst>
                <a:gd name="textAreaLeft" fmla="*/ 0 w 2095200"/>
                <a:gd name="textAreaRight" fmla="*/ 2095560 w 20952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551901" h="2709333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1" name="TextBox 4"/>
            <p:cNvSpPr/>
            <p:nvPr/>
          </p:nvSpPr>
          <p:spPr>
            <a:xfrm>
              <a:off x="0" y="-144720"/>
              <a:ext cx="308592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182" name="TextBox 5"/>
          <p:cNvSpPr/>
          <p:nvPr/>
        </p:nvSpPr>
        <p:spPr>
          <a:xfrm>
            <a:off x="2819520" y="781200"/>
            <a:ext cx="1380744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841"/>
              </a:lnSpc>
            </a:pPr>
            <a:r>
              <a:rPr b="0" lang="en-US" sz="5600" spc="-1" strike="noStrike">
                <a:solidFill>
                  <a:srgbClr val="000000"/>
                </a:solidFill>
                <a:latin typeface="Cera Pro"/>
              </a:rPr>
              <a:t>Demo der Implementierung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3" name="TextBox 6"/>
          <p:cNvSpPr/>
          <p:nvPr/>
        </p:nvSpPr>
        <p:spPr>
          <a:xfrm>
            <a:off x="2531520" y="983304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1700" spc="-1" strike="noStrike">
                <a:solidFill>
                  <a:srgbClr val="474858"/>
                </a:solidFill>
                <a:latin typeface="Cera Pro"/>
              </a:rPr>
              <a:t>Abschlussarbeit am LG Kooperative Systeme der FernUniversität in Hagen - Informatik Bachelor of Science - Ricardo Stolzlechner - 9463470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84" name="Group 15"/>
          <p:cNvGrpSpPr/>
          <p:nvPr/>
        </p:nvGrpSpPr>
        <p:grpSpPr>
          <a:xfrm>
            <a:off x="908640" y="271440"/>
            <a:ext cx="129240" cy="9754200"/>
            <a:chOff x="908640" y="271440"/>
            <a:chExt cx="129240" cy="9754200"/>
          </a:xfrm>
        </p:grpSpPr>
        <p:sp>
          <p:nvSpPr>
            <p:cNvPr id="1185" name="AutoShape 16"/>
            <p:cNvSpPr/>
            <p:nvPr/>
          </p:nvSpPr>
          <p:spPr>
            <a:xfrm>
              <a:off x="973440" y="271440"/>
              <a:ext cx="360" cy="9754200"/>
            </a:xfrm>
            <a:prstGeom prst="line">
              <a:avLst/>
            </a:prstGeom>
            <a:ln w="19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186" name="Group 17"/>
            <p:cNvGrpSpPr/>
            <p:nvPr/>
          </p:nvGrpSpPr>
          <p:grpSpPr>
            <a:xfrm>
              <a:off x="908640" y="858240"/>
              <a:ext cx="129240" cy="129240"/>
              <a:chOff x="908640" y="858240"/>
              <a:chExt cx="129240" cy="129240"/>
            </a:xfrm>
          </p:grpSpPr>
          <p:sp>
            <p:nvSpPr>
              <p:cNvPr id="1187" name="Freeform 18"/>
              <p:cNvSpPr/>
              <p:nvPr/>
            </p:nvSpPr>
            <p:spPr>
              <a:xfrm>
                <a:off x="908640" y="8582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88" name="TextBox 19"/>
              <p:cNvSpPr/>
              <p:nvPr/>
            </p:nvSpPr>
            <p:spPr>
              <a:xfrm>
                <a:off x="920880" y="8690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189" name="Group 20"/>
            <p:cNvGrpSpPr/>
            <p:nvPr/>
          </p:nvGrpSpPr>
          <p:grpSpPr>
            <a:xfrm>
              <a:off x="908640" y="9309600"/>
              <a:ext cx="129240" cy="129240"/>
              <a:chOff x="908640" y="9309600"/>
              <a:chExt cx="129240" cy="129240"/>
            </a:xfrm>
          </p:grpSpPr>
          <p:sp>
            <p:nvSpPr>
              <p:cNvPr id="1190" name="Freeform 21"/>
              <p:cNvSpPr/>
              <p:nvPr/>
            </p:nvSpPr>
            <p:spPr>
              <a:xfrm>
                <a:off x="908640" y="93096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91" name="TextBox 22"/>
              <p:cNvSpPr/>
              <p:nvPr/>
            </p:nvSpPr>
            <p:spPr>
              <a:xfrm>
                <a:off x="920880" y="93204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192" name="Group 23"/>
            <p:cNvGrpSpPr/>
            <p:nvPr/>
          </p:nvGrpSpPr>
          <p:grpSpPr>
            <a:xfrm>
              <a:off x="908640" y="4468320"/>
              <a:ext cx="129240" cy="129240"/>
              <a:chOff x="908640" y="4468320"/>
              <a:chExt cx="129240" cy="129240"/>
            </a:xfrm>
          </p:grpSpPr>
          <p:sp>
            <p:nvSpPr>
              <p:cNvPr id="1193" name="Freeform 24"/>
              <p:cNvSpPr/>
              <p:nvPr/>
            </p:nvSpPr>
            <p:spPr>
              <a:xfrm>
                <a:off x="908640" y="446832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94" name="TextBox 25"/>
              <p:cNvSpPr/>
              <p:nvPr/>
            </p:nvSpPr>
            <p:spPr>
              <a:xfrm>
                <a:off x="920880" y="447912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195" name="Group 26"/>
            <p:cNvGrpSpPr/>
            <p:nvPr/>
          </p:nvGrpSpPr>
          <p:grpSpPr>
            <a:xfrm>
              <a:off x="908640" y="2059200"/>
              <a:ext cx="129240" cy="129240"/>
              <a:chOff x="908640" y="2059200"/>
              <a:chExt cx="129240" cy="129240"/>
            </a:xfrm>
          </p:grpSpPr>
          <p:sp>
            <p:nvSpPr>
              <p:cNvPr id="1196" name="Freeform 27"/>
              <p:cNvSpPr/>
              <p:nvPr/>
            </p:nvSpPr>
            <p:spPr>
              <a:xfrm>
                <a:off x="908640" y="20592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97" name="TextBox 28"/>
              <p:cNvSpPr/>
              <p:nvPr/>
            </p:nvSpPr>
            <p:spPr>
              <a:xfrm>
                <a:off x="920880" y="20700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198" name="Group 29"/>
            <p:cNvGrpSpPr/>
            <p:nvPr/>
          </p:nvGrpSpPr>
          <p:grpSpPr>
            <a:xfrm>
              <a:off x="908640" y="3263760"/>
              <a:ext cx="129240" cy="129240"/>
              <a:chOff x="908640" y="3263760"/>
              <a:chExt cx="129240" cy="129240"/>
            </a:xfrm>
          </p:grpSpPr>
          <p:sp>
            <p:nvSpPr>
              <p:cNvPr id="1199" name="Freeform 30"/>
              <p:cNvSpPr/>
              <p:nvPr/>
            </p:nvSpPr>
            <p:spPr>
              <a:xfrm>
                <a:off x="908640" y="326376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00" name="TextBox 31"/>
              <p:cNvSpPr/>
              <p:nvPr/>
            </p:nvSpPr>
            <p:spPr>
              <a:xfrm>
                <a:off x="920880" y="327456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201" name="Group 32"/>
            <p:cNvGrpSpPr/>
            <p:nvPr/>
          </p:nvGrpSpPr>
          <p:grpSpPr>
            <a:xfrm>
              <a:off x="908640" y="5672880"/>
              <a:ext cx="129240" cy="129240"/>
              <a:chOff x="908640" y="5672880"/>
              <a:chExt cx="129240" cy="129240"/>
            </a:xfrm>
          </p:grpSpPr>
          <p:sp>
            <p:nvSpPr>
              <p:cNvPr id="1202" name="Freeform 33"/>
              <p:cNvSpPr/>
              <p:nvPr/>
            </p:nvSpPr>
            <p:spPr>
              <a:xfrm>
                <a:off x="908640" y="567288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03" name="TextBox 34"/>
              <p:cNvSpPr/>
              <p:nvPr/>
            </p:nvSpPr>
            <p:spPr>
              <a:xfrm>
                <a:off x="920880" y="568368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204" name="Group 35"/>
            <p:cNvGrpSpPr/>
            <p:nvPr/>
          </p:nvGrpSpPr>
          <p:grpSpPr>
            <a:xfrm>
              <a:off x="908640" y="8082000"/>
              <a:ext cx="129240" cy="129240"/>
              <a:chOff x="908640" y="8082000"/>
              <a:chExt cx="129240" cy="129240"/>
            </a:xfrm>
          </p:grpSpPr>
          <p:sp>
            <p:nvSpPr>
              <p:cNvPr id="1205" name="Freeform 36"/>
              <p:cNvSpPr/>
              <p:nvPr/>
            </p:nvSpPr>
            <p:spPr>
              <a:xfrm>
                <a:off x="908640" y="80820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06" name="TextBox 37"/>
              <p:cNvSpPr/>
              <p:nvPr/>
            </p:nvSpPr>
            <p:spPr>
              <a:xfrm>
                <a:off x="920880" y="80928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207" name="Group 38"/>
            <p:cNvGrpSpPr/>
            <p:nvPr/>
          </p:nvGrpSpPr>
          <p:grpSpPr>
            <a:xfrm>
              <a:off x="908640" y="6877440"/>
              <a:ext cx="129240" cy="129240"/>
              <a:chOff x="908640" y="6877440"/>
              <a:chExt cx="129240" cy="129240"/>
            </a:xfrm>
          </p:grpSpPr>
          <p:sp>
            <p:nvSpPr>
              <p:cNvPr id="1208" name="Freeform 39"/>
              <p:cNvSpPr/>
              <p:nvPr/>
            </p:nvSpPr>
            <p:spPr>
              <a:xfrm>
                <a:off x="908640" y="68774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09" name="TextBox 40"/>
              <p:cNvSpPr/>
              <p:nvPr/>
            </p:nvSpPr>
            <p:spPr>
              <a:xfrm>
                <a:off x="920880" y="68882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1210" name="Group 41"/>
          <p:cNvGrpSpPr/>
          <p:nvPr/>
        </p:nvGrpSpPr>
        <p:grpSpPr>
          <a:xfrm>
            <a:off x="861480" y="8071920"/>
            <a:ext cx="223920" cy="223920"/>
            <a:chOff x="861480" y="8071920"/>
            <a:chExt cx="223920" cy="223920"/>
          </a:xfrm>
        </p:grpSpPr>
        <p:sp>
          <p:nvSpPr>
            <p:cNvPr id="1211" name="Freeform 42"/>
            <p:cNvSpPr/>
            <p:nvPr/>
          </p:nvSpPr>
          <p:spPr>
            <a:xfrm>
              <a:off x="861480" y="8071920"/>
              <a:ext cx="223920" cy="22392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23920"/>
                <a:gd name="textAreaBottom" fmla="*/ 224280 h 2239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2" name="TextBox 43"/>
            <p:cNvSpPr/>
            <p:nvPr/>
          </p:nvSpPr>
          <p:spPr>
            <a:xfrm>
              <a:off x="882360" y="8082360"/>
              <a:ext cx="182160" cy="19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213" name="TextBox 389"/>
          <p:cNvSpPr/>
          <p:nvPr/>
        </p:nvSpPr>
        <p:spPr>
          <a:xfrm>
            <a:off x="2743200" y="2484720"/>
            <a:ext cx="1467612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  <a:hlinkClick r:id="rId1"/>
              </a:rPr>
              <a:t>Link zum Video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4" name="" descr=""/>
          <p:cNvPicPr/>
          <p:nvPr/>
        </p:nvPicPr>
        <p:blipFill>
          <a:blip r:embed="rId2"/>
          <a:stretch/>
        </p:blipFill>
        <p:spPr>
          <a:xfrm>
            <a:off x="2070000" y="819000"/>
            <a:ext cx="16184880" cy="840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5" name="Group 2"/>
          <p:cNvGrpSpPr/>
          <p:nvPr/>
        </p:nvGrpSpPr>
        <p:grpSpPr>
          <a:xfrm>
            <a:off x="0" y="-144720"/>
            <a:ext cx="3085920" cy="10431360"/>
            <a:chOff x="0" y="-144720"/>
            <a:chExt cx="3085920" cy="10431360"/>
          </a:xfrm>
        </p:grpSpPr>
        <p:sp>
          <p:nvSpPr>
            <p:cNvPr id="1216" name="Freeform 3"/>
            <p:cNvSpPr/>
            <p:nvPr/>
          </p:nvSpPr>
          <p:spPr>
            <a:xfrm>
              <a:off x="0" y="0"/>
              <a:ext cx="2095200" cy="10286640"/>
            </a:xfrm>
            <a:custGeom>
              <a:avLst/>
              <a:gdLst>
                <a:gd name="textAreaLeft" fmla="*/ 0 w 2095200"/>
                <a:gd name="textAreaRight" fmla="*/ 2095560 w 20952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551901" h="2709333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7" name="TextBox 4"/>
            <p:cNvSpPr/>
            <p:nvPr/>
          </p:nvSpPr>
          <p:spPr>
            <a:xfrm>
              <a:off x="0" y="-144720"/>
              <a:ext cx="308592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218" name="TextBox 5"/>
          <p:cNvSpPr/>
          <p:nvPr/>
        </p:nvSpPr>
        <p:spPr>
          <a:xfrm>
            <a:off x="2819520" y="781200"/>
            <a:ext cx="1727316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841"/>
              </a:lnSpc>
            </a:pPr>
            <a:r>
              <a:rPr b="0" lang="en-US" sz="5600" spc="-1" strike="noStrike">
                <a:solidFill>
                  <a:srgbClr val="000000"/>
                </a:solidFill>
                <a:latin typeface="Cera Pro"/>
              </a:rPr>
              <a:t>Verbesserungspotential und Ausblick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9" name="TextBox 6"/>
          <p:cNvSpPr/>
          <p:nvPr/>
        </p:nvSpPr>
        <p:spPr>
          <a:xfrm>
            <a:off x="2531520" y="983304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1700" spc="-1" strike="noStrike">
                <a:solidFill>
                  <a:srgbClr val="474858"/>
                </a:solidFill>
                <a:latin typeface="Cera Pro"/>
              </a:rPr>
              <a:t>Abschlussarbeit am LG Kooperative Systeme der FernUniversität in Hagen - Informatik Bachelor of Science - Ricardo Stolzlechner - 9463470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20" name="Group 12"/>
          <p:cNvGrpSpPr/>
          <p:nvPr/>
        </p:nvGrpSpPr>
        <p:grpSpPr>
          <a:xfrm>
            <a:off x="908640" y="271440"/>
            <a:ext cx="129240" cy="9754200"/>
            <a:chOff x="908640" y="271440"/>
            <a:chExt cx="129240" cy="9754200"/>
          </a:xfrm>
        </p:grpSpPr>
        <p:sp>
          <p:nvSpPr>
            <p:cNvPr id="1221" name="AutoShape 13"/>
            <p:cNvSpPr/>
            <p:nvPr/>
          </p:nvSpPr>
          <p:spPr>
            <a:xfrm>
              <a:off x="973440" y="271440"/>
              <a:ext cx="360" cy="9754200"/>
            </a:xfrm>
            <a:prstGeom prst="line">
              <a:avLst/>
            </a:prstGeom>
            <a:ln w="19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222" name="Group 14"/>
            <p:cNvGrpSpPr/>
            <p:nvPr/>
          </p:nvGrpSpPr>
          <p:grpSpPr>
            <a:xfrm>
              <a:off x="908640" y="858240"/>
              <a:ext cx="129240" cy="129240"/>
              <a:chOff x="908640" y="858240"/>
              <a:chExt cx="129240" cy="129240"/>
            </a:xfrm>
          </p:grpSpPr>
          <p:sp>
            <p:nvSpPr>
              <p:cNvPr id="1223" name="Freeform 15"/>
              <p:cNvSpPr/>
              <p:nvPr/>
            </p:nvSpPr>
            <p:spPr>
              <a:xfrm>
                <a:off x="908640" y="8582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24" name="TextBox 16"/>
              <p:cNvSpPr/>
              <p:nvPr/>
            </p:nvSpPr>
            <p:spPr>
              <a:xfrm>
                <a:off x="920880" y="8690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225" name="Group 17"/>
            <p:cNvGrpSpPr/>
            <p:nvPr/>
          </p:nvGrpSpPr>
          <p:grpSpPr>
            <a:xfrm>
              <a:off x="908640" y="9309600"/>
              <a:ext cx="129240" cy="129240"/>
              <a:chOff x="908640" y="9309600"/>
              <a:chExt cx="129240" cy="129240"/>
            </a:xfrm>
          </p:grpSpPr>
          <p:sp>
            <p:nvSpPr>
              <p:cNvPr id="1226" name="Freeform 18"/>
              <p:cNvSpPr/>
              <p:nvPr/>
            </p:nvSpPr>
            <p:spPr>
              <a:xfrm>
                <a:off x="908640" y="93096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27" name="TextBox 19"/>
              <p:cNvSpPr/>
              <p:nvPr/>
            </p:nvSpPr>
            <p:spPr>
              <a:xfrm>
                <a:off x="920880" y="93204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228" name="Group 20"/>
            <p:cNvGrpSpPr/>
            <p:nvPr/>
          </p:nvGrpSpPr>
          <p:grpSpPr>
            <a:xfrm>
              <a:off x="908640" y="4468320"/>
              <a:ext cx="129240" cy="129240"/>
              <a:chOff x="908640" y="4468320"/>
              <a:chExt cx="129240" cy="129240"/>
            </a:xfrm>
          </p:grpSpPr>
          <p:sp>
            <p:nvSpPr>
              <p:cNvPr id="1229" name="Freeform 21"/>
              <p:cNvSpPr/>
              <p:nvPr/>
            </p:nvSpPr>
            <p:spPr>
              <a:xfrm>
                <a:off x="908640" y="446832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30" name="TextBox 22"/>
              <p:cNvSpPr/>
              <p:nvPr/>
            </p:nvSpPr>
            <p:spPr>
              <a:xfrm>
                <a:off x="920880" y="447912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231" name="Group 23"/>
            <p:cNvGrpSpPr/>
            <p:nvPr/>
          </p:nvGrpSpPr>
          <p:grpSpPr>
            <a:xfrm>
              <a:off x="908640" y="2059200"/>
              <a:ext cx="129240" cy="129240"/>
              <a:chOff x="908640" y="2059200"/>
              <a:chExt cx="129240" cy="129240"/>
            </a:xfrm>
          </p:grpSpPr>
          <p:sp>
            <p:nvSpPr>
              <p:cNvPr id="1232" name="Freeform 24"/>
              <p:cNvSpPr/>
              <p:nvPr/>
            </p:nvSpPr>
            <p:spPr>
              <a:xfrm>
                <a:off x="908640" y="20592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33" name="TextBox 25"/>
              <p:cNvSpPr/>
              <p:nvPr/>
            </p:nvSpPr>
            <p:spPr>
              <a:xfrm>
                <a:off x="920880" y="20700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234" name="Group 26"/>
            <p:cNvGrpSpPr/>
            <p:nvPr/>
          </p:nvGrpSpPr>
          <p:grpSpPr>
            <a:xfrm>
              <a:off x="908640" y="3263760"/>
              <a:ext cx="129240" cy="129240"/>
              <a:chOff x="908640" y="3263760"/>
              <a:chExt cx="129240" cy="129240"/>
            </a:xfrm>
          </p:grpSpPr>
          <p:sp>
            <p:nvSpPr>
              <p:cNvPr id="1235" name="Freeform 27"/>
              <p:cNvSpPr/>
              <p:nvPr/>
            </p:nvSpPr>
            <p:spPr>
              <a:xfrm>
                <a:off x="908640" y="326376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36" name="TextBox 28"/>
              <p:cNvSpPr/>
              <p:nvPr/>
            </p:nvSpPr>
            <p:spPr>
              <a:xfrm>
                <a:off x="920880" y="327456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237" name="Group 29"/>
            <p:cNvGrpSpPr/>
            <p:nvPr/>
          </p:nvGrpSpPr>
          <p:grpSpPr>
            <a:xfrm>
              <a:off x="908640" y="5672880"/>
              <a:ext cx="129240" cy="129240"/>
              <a:chOff x="908640" y="5672880"/>
              <a:chExt cx="129240" cy="129240"/>
            </a:xfrm>
          </p:grpSpPr>
          <p:sp>
            <p:nvSpPr>
              <p:cNvPr id="1238" name="Freeform 30"/>
              <p:cNvSpPr/>
              <p:nvPr/>
            </p:nvSpPr>
            <p:spPr>
              <a:xfrm>
                <a:off x="908640" y="567288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39" name="TextBox 31"/>
              <p:cNvSpPr/>
              <p:nvPr/>
            </p:nvSpPr>
            <p:spPr>
              <a:xfrm>
                <a:off x="920880" y="568368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240" name="Group 32"/>
            <p:cNvGrpSpPr/>
            <p:nvPr/>
          </p:nvGrpSpPr>
          <p:grpSpPr>
            <a:xfrm>
              <a:off x="908640" y="8082000"/>
              <a:ext cx="129240" cy="129240"/>
              <a:chOff x="908640" y="8082000"/>
              <a:chExt cx="129240" cy="129240"/>
            </a:xfrm>
          </p:grpSpPr>
          <p:sp>
            <p:nvSpPr>
              <p:cNvPr id="1241" name="Freeform 33"/>
              <p:cNvSpPr/>
              <p:nvPr/>
            </p:nvSpPr>
            <p:spPr>
              <a:xfrm>
                <a:off x="908640" y="80820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42" name="TextBox 34"/>
              <p:cNvSpPr/>
              <p:nvPr/>
            </p:nvSpPr>
            <p:spPr>
              <a:xfrm>
                <a:off x="920880" y="80928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243" name="Group 35"/>
            <p:cNvGrpSpPr/>
            <p:nvPr/>
          </p:nvGrpSpPr>
          <p:grpSpPr>
            <a:xfrm>
              <a:off x="908640" y="6877440"/>
              <a:ext cx="129240" cy="129240"/>
              <a:chOff x="908640" y="6877440"/>
              <a:chExt cx="129240" cy="129240"/>
            </a:xfrm>
          </p:grpSpPr>
          <p:sp>
            <p:nvSpPr>
              <p:cNvPr id="1244" name="Freeform 36"/>
              <p:cNvSpPr/>
              <p:nvPr/>
            </p:nvSpPr>
            <p:spPr>
              <a:xfrm>
                <a:off x="908640" y="68774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45" name="TextBox 37"/>
              <p:cNvSpPr/>
              <p:nvPr/>
            </p:nvSpPr>
            <p:spPr>
              <a:xfrm>
                <a:off x="920880" y="68882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1246" name="Group 38"/>
          <p:cNvGrpSpPr/>
          <p:nvPr/>
        </p:nvGrpSpPr>
        <p:grpSpPr>
          <a:xfrm>
            <a:off x="861480" y="9258480"/>
            <a:ext cx="223920" cy="223920"/>
            <a:chOff x="861480" y="9258480"/>
            <a:chExt cx="223920" cy="223920"/>
          </a:xfrm>
        </p:grpSpPr>
        <p:sp>
          <p:nvSpPr>
            <p:cNvPr id="1247" name="Freeform 39"/>
            <p:cNvSpPr/>
            <p:nvPr/>
          </p:nvSpPr>
          <p:spPr>
            <a:xfrm>
              <a:off x="861480" y="9258480"/>
              <a:ext cx="223920" cy="22392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23920"/>
                <a:gd name="textAreaBottom" fmla="*/ 224280 h 2239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8" name="TextBox 40"/>
            <p:cNvSpPr/>
            <p:nvPr/>
          </p:nvSpPr>
          <p:spPr>
            <a:xfrm>
              <a:off x="882360" y="9268920"/>
              <a:ext cx="182160" cy="19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249" name="TextBox 14"/>
          <p:cNvSpPr/>
          <p:nvPr/>
        </p:nvSpPr>
        <p:spPr>
          <a:xfrm>
            <a:off x="2743200" y="2468880"/>
            <a:ext cx="1428300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Performance-Optimierung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0" name="TextBox 390"/>
          <p:cNvSpPr/>
          <p:nvPr/>
        </p:nvSpPr>
        <p:spPr>
          <a:xfrm>
            <a:off x="2743200" y="3392280"/>
            <a:ext cx="1428300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Skalierbarkeit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1" name="TextBox 391"/>
          <p:cNvSpPr/>
          <p:nvPr/>
        </p:nvSpPr>
        <p:spPr>
          <a:xfrm>
            <a:off x="2743200" y="4306680"/>
            <a:ext cx="1428300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Erweiterung der Testabdeckung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2" name="TextBox 392"/>
          <p:cNvSpPr/>
          <p:nvPr/>
        </p:nvSpPr>
        <p:spPr>
          <a:xfrm>
            <a:off x="2743200" y="5221080"/>
            <a:ext cx="1428300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Integration in bestehende Frameworks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3" name="TextBox 393"/>
          <p:cNvSpPr/>
          <p:nvPr/>
        </p:nvSpPr>
        <p:spPr>
          <a:xfrm>
            <a:off x="2743200" y="6144840"/>
            <a:ext cx="1428300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Prüfung der Anwendbarkeit in verschiedenen Domänen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748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Freeform 2"/>
          <p:cNvSpPr/>
          <p:nvPr/>
        </p:nvSpPr>
        <p:spPr>
          <a:xfrm>
            <a:off x="-97560" y="-51840"/>
            <a:ext cx="18385200" cy="10335600"/>
          </a:xfrm>
          <a:custGeom>
            <a:avLst/>
            <a:gdLst>
              <a:gd name="textAreaLeft" fmla="*/ 0 w 18385200"/>
              <a:gd name="textAreaRight" fmla="*/ 18385560 w 18385200"/>
              <a:gd name="textAreaTop" fmla="*/ 0 h 10335600"/>
              <a:gd name="textAreaBottom" fmla="*/ 10335960 h 10335600"/>
            </a:gdLst>
            <a:ahLst/>
            <a:rect l="textAreaLeft" t="textAreaTop" r="textAreaRight" b="textAreaBottom"/>
            <a:pathLst>
              <a:path w="18385448" h="10335861">
                <a:moveTo>
                  <a:pt x="0" y="0"/>
                </a:moveTo>
                <a:lnTo>
                  <a:pt x="18385448" y="0"/>
                </a:lnTo>
                <a:lnTo>
                  <a:pt x="18385448" y="10335861"/>
                </a:lnTo>
                <a:lnTo>
                  <a:pt x="0" y="103358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55" name="Group 3"/>
          <p:cNvGrpSpPr/>
          <p:nvPr/>
        </p:nvGrpSpPr>
        <p:grpSpPr>
          <a:xfrm>
            <a:off x="-75240" y="-192600"/>
            <a:ext cx="18399240" cy="10548360"/>
            <a:chOff x="-75240" y="-192600"/>
            <a:chExt cx="18399240" cy="10548360"/>
          </a:xfrm>
        </p:grpSpPr>
        <p:sp>
          <p:nvSpPr>
            <p:cNvPr id="1256" name="Freeform 4"/>
            <p:cNvSpPr/>
            <p:nvPr/>
          </p:nvSpPr>
          <p:spPr>
            <a:xfrm>
              <a:off x="-75240" y="-46800"/>
              <a:ext cx="18399240" cy="10402560"/>
            </a:xfrm>
            <a:custGeom>
              <a:avLst/>
              <a:gdLst>
                <a:gd name="textAreaLeft" fmla="*/ 0 w 18399240"/>
                <a:gd name="textAreaRight" fmla="*/ 18399600 w 18399240"/>
                <a:gd name="textAreaTop" fmla="*/ 0 h 10402560"/>
                <a:gd name="textAreaBottom" fmla="*/ 10402920 h 10402560"/>
              </a:gdLst>
              <a:ahLst/>
              <a:rect l="textAreaLeft" t="textAreaTop" r="textAreaRight" b="textAreaBottom"/>
              <a:pathLst>
                <a:path w="4816592" h="2722202">
                  <a:moveTo>
                    <a:pt x="0" y="0"/>
                  </a:moveTo>
                  <a:lnTo>
                    <a:pt x="4816592" y="0"/>
                  </a:lnTo>
                  <a:lnTo>
                    <a:pt x="4816592" y="2722202"/>
                  </a:lnTo>
                  <a:lnTo>
                    <a:pt x="0" y="2722202"/>
                  </a:lnTo>
                  <a:close/>
                </a:path>
              </a:pathLst>
            </a:custGeom>
            <a:solidFill>
              <a:srgbClr val="474858">
                <a:alpha val="8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7" name="TextBox 5"/>
            <p:cNvSpPr/>
            <p:nvPr/>
          </p:nvSpPr>
          <p:spPr>
            <a:xfrm>
              <a:off x="-75240" y="-192600"/>
              <a:ext cx="3104280" cy="325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258" name="TextBox 6"/>
          <p:cNvSpPr/>
          <p:nvPr/>
        </p:nvSpPr>
        <p:spPr>
          <a:xfrm>
            <a:off x="1028880" y="4511160"/>
            <a:ext cx="15771600" cy="25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0080"/>
              </a:lnSpc>
            </a:pPr>
            <a:r>
              <a:rPr b="0" lang="en-US" sz="7200" spc="-1" strike="noStrike">
                <a:solidFill>
                  <a:srgbClr val="f4f4f6"/>
                </a:solidFill>
                <a:latin typeface="Cera Pro Bold"/>
              </a:rPr>
              <a:t>Vielen Dank für Ihre Aufmerksamkeit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9" name="TextBox 7"/>
          <p:cNvSpPr/>
          <p:nvPr/>
        </p:nvSpPr>
        <p:spPr>
          <a:xfrm>
            <a:off x="2531520" y="983304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1700" spc="-1" strike="noStrike">
                <a:solidFill>
                  <a:srgbClr val="f4f4f6"/>
                </a:solidFill>
                <a:latin typeface="Cera Pro"/>
              </a:rPr>
              <a:t>Abschlussarbeit am LG Kooperative Systeme der FernUniversität in Hagen - Informatik Bachelor of Science - Ricardo Stolzlechner - 9463470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95"/>
          <p:cNvGrpSpPr/>
          <p:nvPr/>
        </p:nvGrpSpPr>
        <p:grpSpPr>
          <a:xfrm>
            <a:off x="0" y="-144720"/>
            <a:ext cx="3085920" cy="10431360"/>
            <a:chOff x="0" y="-144720"/>
            <a:chExt cx="3085920" cy="10431360"/>
          </a:xfrm>
        </p:grpSpPr>
        <p:sp>
          <p:nvSpPr>
            <p:cNvPr id="172" name="Freeform 88"/>
            <p:cNvSpPr/>
            <p:nvPr/>
          </p:nvSpPr>
          <p:spPr>
            <a:xfrm>
              <a:off x="0" y="0"/>
              <a:ext cx="2095200" cy="10286640"/>
            </a:xfrm>
            <a:custGeom>
              <a:avLst/>
              <a:gdLst>
                <a:gd name="textAreaLeft" fmla="*/ 0 w 2095200"/>
                <a:gd name="textAreaRight" fmla="*/ 2095560 w 20952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551901" h="2709333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3" name="TextBox 119"/>
            <p:cNvSpPr/>
            <p:nvPr/>
          </p:nvSpPr>
          <p:spPr>
            <a:xfrm>
              <a:off x="0" y="-144720"/>
              <a:ext cx="308592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74" name="TextBox 120"/>
          <p:cNvSpPr/>
          <p:nvPr/>
        </p:nvSpPr>
        <p:spPr>
          <a:xfrm>
            <a:off x="2819520" y="781200"/>
            <a:ext cx="1463040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841"/>
              </a:lnSpc>
            </a:pPr>
            <a:r>
              <a:rPr b="0" lang="en-US" sz="5600" spc="-1" strike="noStrike">
                <a:solidFill>
                  <a:srgbClr val="000000"/>
                </a:solidFill>
                <a:latin typeface="Cera Pro"/>
              </a:rPr>
              <a:t>Konsistenz am selben Client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122"/>
          <p:cNvSpPr/>
          <p:nvPr/>
        </p:nvSpPr>
        <p:spPr>
          <a:xfrm>
            <a:off x="2531520" y="983304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1700" spc="-1" strike="noStrike">
                <a:solidFill>
                  <a:srgbClr val="474858"/>
                </a:solidFill>
                <a:latin typeface="Cera Pro"/>
              </a:rPr>
              <a:t>Abschlussarbeit am LG Kooperative Systeme der FernUniversität in Hagen - Informatik Bachelor of Science - Ricardo Stolzlechner - 9463470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6" name="Group 96"/>
          <p:cNvGrpSpPr/>
          <p:nvPr/>
        </p:nvGrpSpPr>
        <p:grpSpPr>
          <a:xfrm>
            <a:off x="908640" y="271440"/>
            <a:ext cx="129240" cy="9754200"/>
            <a:chOff x="908640" y="271440"/>
            <a:chExt cx="129240" cy="9754200"/>
          </a:xfrm>
        </p:grpSpPr>
        <p:sp>
          <p:nvSpPr>
            <p:cNvPr id="177" name="AutoShape 6"/>
            <p:cNvSpPr/>
            <p:nvPr/>
          </p:nvSpPr>
          <p:spPr>
            <a:xfrm>
              <a:off x="973440" y="271440"/>
              <a:ext cx="360" cy="9754200"/>
            </a:xfrm>
            <a:prstGeom prst="line">
              <a:avLst/>
            </a:prstGeom>
            <a:ln w="19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78" name="Group 97"/>
            <p:cNvGrpSpPr/>
            <p:nvPr/>
          </p:nvGrpSpPr>
          <p:grpSpPr>
            <a:xfrm>
              <a:off x="908640" y="858240"/>
              <a:ext cx="129240" cy="129240"/>
              <a:chOff x="908640" y="858240"/>
              <a:chExt cx="129240" cy="129240"/>
            </a:xfrm>
          </p:grpSpPr>
          <p:sp>
            <p:nvSpPr>
              <p:cNvPr id="179" name="Freeform 89"/>
              <p:cNvSpPr/>
              <p:nvPr/>
            </p:nvSpPr>
            <p:spPr>
              <a:xfrm>
                <a:off x="908640" y="8582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0" name="TextBox 123"/>
              <p:cNvSpPr/>
              <p:nvPr/>
            </p:nvSpPr>
            <p:spPr>
              <a:xfrm>
                <a:off x="920880" y="8690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81" name="Group 98"/>
            <p:cNvGrpSpPr/>
            <p:nvPr/>
          </p:nvGrpSpPr>
          <p:grpSpPr>
            <a:xfrm>
              <a:off x="908640" y="9309600"/>
              <a:ext cx="129240" cy="129240"/>
              <a:chOff x="908640" y="9309600"/>
              <a:chExt cx="129240" cy="129240"/>
            </a:xfrm>
          </p:grpSpPr>
          <p:sp>
            <p:nvSpPr>
              <p:cNvPr id="182" name="Freeform 90"/>
              <p:cNvSpPr/>
              <p:nvPr/>
            </p:nvSpPr>
            <p:spPr>
              <a:xfrm>
                <a:off x="908640" y="93096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3" name="TextBox 124"/>
              <p:cNvSpPr/>
              <p:nvPr/>
            </p:nvSpPr>
            <p:spPr>
              <a:xfrm>
                <a:off x="920880" y="93204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84" name="Group 99"/>
            <p:cNvGrpSpPr/>
            <p:nvPr/>
          </p:nvGrpSpPr>
          <p:grpSpPr>
            <a:xfrm>
              <a:off x="908640" y="4468320"/>
              <a:ext cx="129240" cy="129240"/>
              <a:chOff x="908640" y="4468320"/>
              <a:chExt cx="129240" cy="129240"/>
            </a:xfrm>
          </p:grpSpPr>
          <p:sp>
            <p:nvSpPr>
              <p:cNvPr id="185" name="Freeform 91"/>
              <p:cNvSpPr/>
              <p:nvPr/>
            </p:nvSpPr>
            <p:spPr>
              <a:xfrm>
                <a:off x="908640" y="446832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6" name="TextBox 125"/>
              <p:cNvSpPr/>
              <p:nvPr/>
            </p:nvSpPr>
            <p:spPr>
              <a:xfrm>
                <a:off x="920880" y="447912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87" name="Group 100"/>
            <p:cNvGrpSpPr/>
            <p:nvPr/>
          </p:nvGrpSpPr>
          <p:grpSpPr>
            <a:xfrm>
              <a:off x="908640" y="2059200"/>
              <a:ext cx="129240" cy="129240"/>
              <a:chOff x="908640" y="2059200"/>
              <a:chExt cx="129240" cy="129240"/>
            </a:xfrm>
          </p:grpSpPr>
          <p:sp>
            <p:nvSpPr>
              <p:cNvPr id="188" name="Freeform 92"/>
              <p:cNvSpPr/>
              <p:nvPr/>
            </p:nvSpPr>
            <p:spPr>
              <a:xfrm>
                <a:off x="908640" y="20592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9" name="TextBox 126"/>
              <p:cNvSpPr/>
              <p:nvPr/>
            </p:nvSpPr>
            <p:spPr>
              <a:xfrm>
                <a:off x="920880" y="20700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90" name="Group 101"/>
            <p:cNvGrpSpPr/>
            <p:nvPr/>
          </p:nvGrpSpPr>
          <p:grpSpPr>
            <a:xfrm>
              <a:off x="908640" y="3263760"/>
              <a:ext cx="129240" cy="129240"/>
              <a:chOff x="908640" y="3263760"/>
              <a:chExt cx="129240" cy="129240"/>
            </a:xfrm>
          </p:grpSpPr>
          <p:sp>
            <p:nvSpPr>
              <p:cNvPr id="191" name="Freeform 93"/>
              <p:cNvSpPr/>
              <p:nvPr/>
            </p:nvSpPr>
            <p:spPr>
              <a:xfrm>
                <a:off x="908640" y="326376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2" name="TextBox 127"/>
              <p:cNvSpPr/>
              <p:nvPr/>
            </p:nvSpPr>
            <p:spPr>
              <a:xfrm>
                <a:off x="920880" y="327456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93" name="Group 102"/>
            <p:cNvGrpSpPr/>
            <p:nvPr/>
          </p:nvGrpSpPr>
          <p:grpSpPr>
            <a:xfrm>
              <a:off x="908640" y="5672880"/>
              <a:ext cx="129240" cy="129240"/>
              <a:chOff x="908640" y="5672880"/>
              <a:chExt cx="129240" cy="129240"/>
            </a:xfrm>
          </p:grpSpPr>
          <p:sp>
            <p:nvSpPr>
              <p:cNvPr id="194" name="Freeform 94"/>
              <p:cNvSpPr/>
              <p:nvPr/>
            </p:nvSpPr>
            <p:spPr>
              <a:xfrm>
                <a:off x="908640" y="567288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5" name="TextBox 128"/>
              <p:cNvSpPr/>
              <p:nvPr/>
            </p:nvSpPr>
            <p:spPr>
              <a:xfrm>
                <a:off x="920880" y="568368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96" name="Group 103"/>
            <p:cNvGrpSpPr/>
            <p:nvPr/>
          </p:nvGrpSpPr>
          <p:grpSpPr>
            <a:xfrm>
              <a:off x="908640" y="8082000"/>
              <a:ext cx="129240" cy="129240"/>
              <a:chOff x="908640" y="8082000"/>
              <a:chExt cx="129240" cy="129240"/>
            </a:xfrm>
          </p:grpSpPr>
          <p:sp>
            <p:nvSpPr>
              <p:cNvPr id="197" name="Freeform 95"/>
              <p:cNvSpPr/>
              <p:nvPr/>
            </p:nvSpPr>
            <p:spPr>
              <a:xfrm>
                <a:off x="908640" y="80820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8" name="TextBox 129"/>
              <p:cNvSpPr/>
              <p:nvPr/>
            </p:nvSpPr>
            <p:spPr>
              <a:xfrm>
                <a:off x="920880" y="80928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199" name="Group 104"/>
            <p:cNvGrpSpPr/>
            <p:nvPr/>
          </p:nvGrpSpPr>
          <p:grpSpPr>
            <a:xfrm>
              <a:off x="908640" y="6877440"/>
              <a:ext cx="129240" cy="129240"/>
              <a:chOff x="908640" y="6877440"/>
              <a:chExt cx="129240" cy="129240"/>
            </a:xfrm>
          </p:grpSpPr>
          <p:sp>
            <p:nvSpPr>
              <p:cNvPr id="200" name="Freeform 96"/>
              <p:cNvSpPr/>
              <p:nvPr/>
            </p:nvSpPr>
            <p:spPr>
              <a:xfrm>
                <a:off x="908640" y="68774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1" name="TextBox 130"/>
              <p:cNvSpPr/>
              <p:nvPr/>
            </p:nvSpPr>
            <p:spPr>
              <a:xfrm>
                <a:off x="920880" y="68882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202" name="Group 105"/>
          <p:cNvGrpSpPr/>
          <p:nvPr/>
        </p:nvGrpSpPr>
        <p:grpSpPr>
          <a:xfrm>
            <a:off x="861480" y="2005920"/>
            <a:ext cx="223920" cy="223920"/>
            <a:chOff x="861480" y="2005920"/>
            <a:chExt cx="223920" cy="223920"/>
          </a:xfrm>
        </p:grpSpPr>
        <p:sp>
          <p:nvSpPr>
            <p:cNvPr id="203" name="Freeform 97"/>
            <p:cNvSpPr/>
            <p:nvPr/>
          </p:nvSpPr>
          <p:spPr>
            <a:xfrm>
              <a:off x="861480" y="2005920"/>
              <a:ext cx="223920" cy="22392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23920"/>
                <a:gd name="textAreaBottom" fmla="*/ 224280 h 2239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4" name="TextBox 131"/>
            <p:cNvSpPr/>
            <p:nvPr/>
          </p:nvSpPr>
          <p:spPr>
            <a:xfrm>
              <a:off x="882360" y="2016360"/>
              <a:ext cx="182160" cy="19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5486400" y="1929240"/>
            <a:ext cx="7397640" cy="3099960"/>
          </a:xfrm>
          <a:prstGeom prst="rect">
            <a:avLst/>
          </a:prstGeom>
          <a:ln w="0">
            <a:noFill/>
          </a:ln>
        </p:spPr>
      </p:pic>
      <p:pic>
        <p:nvPicPr>
          <p:cNvPr id="206" name="" descr=""/>
          <p:cNvPicPr/>
          <p:nvPr/>
        </p:nvPicPr>
        <p:blipFill>
          <a:blip r:embed="rId2"/>
          <a:stretch/>
        </p:blipFill>
        <p:spPr>
          <a:xfrm>
            <a:off x="4572000" y="5193720"/>
            <a:ext cx="10058400" cy="440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117"/>
          <p:cNvGrpSpPr/>
          <p:nvPr/>
        </p:nvGrpSpPr>
        <p:grpSpPr>
          <a:xfrm>
            <a:off x="0" y="-144720"/>
            <a:ext cx="3085920" cy="10431360"/>
            <a:chOff x="0" y="-144720"/>
            <a:chExt cx="3085920" cy="10431360"/>
          </a:xfrm>
        </p:grpSpPr>
        <p:sp>
          <p:nvSpPr>
            <p:cNvPr id="208" name="Freeform 108"/>
            <p:cNvSpPr/>
            <p:nvPr/>
          </p:nvSpPr>
          <p:spPr>
            <a:xfrm>
              <a:off x="0" y="0"/>
              <a:ext cx="2095200" cy="10286640"/>
            </a:xfrm>
            <a:custGeom>
              <a:avLst/>
              <a:gdLst>
                <a:gd name="textAreaLeft" fmla="*/ 0 w 2095200"/>
                <a:gd name="textAreaRight" fmla="*/ 2095560 w 20952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551901" h="2709333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9" name="TextBox 145"/>
            <p:cNvSpPr/>
            <p:nvPr/>
          </p:nvSpPr>
          <p:spPr>
            <a:xfrm>
              <a:off x="0" y="-144720"/>
              <a:ext cx="308592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210" name="TextBox 146"/>
          <p:cNvSpPr/>
          <p:nvPr/>
        </p:nvSpPr>
        <p:spPr>
          <a:xfrm>
            <a:off x="2819520" y="781200"/>
            <a:ext cx="1463040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841"/>
              </a:lnSpc>
            </a:pPr>
            <a:r>
              <a:rPr b="0" lang="en-US" sz="5600" spc="-1" strike="noStrike">
                <a:solidFill>
                  <a:srgbClr val="000000"/>
                </a:solidFill>
                <a:latin typeface="Cera Pro"/>
              </a:rPr>
              <a:t>Konsistenz zwischen verschiedenen Clients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Box 148"/>
          <p:cNvSpPr/>
          <p:nvPr/>
        </p:nvSpPr>
        <p:spPr>
          <a:xfrm>
            <a:off x="2531520" y="983304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1700" spc="-1" strike="noStrike">
                <a:solidFill>
                  <a:srgbClr val="474858"/>
                </a:solidFill>
                <a:latin typeface="Cera Pro"/>
              </a:rPr>
              <a:t>Abschlussarbeit am LG Kooperative Systeme der FernUniversität in Hagen - Informatik Bachelor of Science - Ricardo Stolzlechner - 9463470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2" name="Group 118"/>
          <p:cNvGrpSpPr/>
          <p:nvPr/>
        </p:nvGrpSpPr>
        <p:grpSpPr>
          <a:xfrm>
            <a:off x="908640" y="271440"/>
            <a:ext cx="129240" cy="9754200"/>
            <a:chOff x="908640" y="271440"/>
            <a:chExt cx="129240" cy="9754200"/>
          </a:xfrm>
        </p:grpSpPr>
        <p:sp>
          <p:nvSpPr>
            <p:cNvPr id="213" name="AutoShape 8"/>
            <p:cNvSpPr/>
            <p:nvPr/>
          </p:nvSpPr>
          <p:spPr>
            <a:xfrm>
              <a:off x="973440" y="271440"/>
              <a:ext cx="360" cy="9754200"/>
            </a:xfrm>
            <a:prstGeom prst="line">
              <a:avLst/>
            </a:prstGeom>
            <a:ln w="19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14" name="Group 119"/>
            <p:cNvGrpSpPr/>
            <p:nvPr/>
          </p:nvGrpSpPr>
          <p:grpSpPr>
            <a:xfrm>
              <a:off x="908640" y="858240"/>
              <a:ext cx="129240" cy="129240"/>
              <a:chOff x="908640" y="858240"/>
              <a:chExt cx="129240" cy="129240"/>
            </a:xfrm>
          </p:grpSpPr>
          <p:sp>
            <p:nvSpPr>
              <p:cNvPr id="215" name="Freeform 109"/>
              <p:cNvSpPr/>
              <p:nvPr/>
            </p:nvSpPr>
            <p:spPr>
              <a:xfrm>
                <a:off x="908640" y="8582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6" name="TextBox 149"/>
              <p:cNvSpPr/>
              <p:nvPr/>
            </p:nvSpPr>
            <p:spPr>
              <a:xfrm>
                <a:off x="920880" y="8690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217" name="Group 120"/>
            <p:cNvGrpSpPr/>
            <p:nvPr/>
          </p:nvGrpSpPr>
          <p:grpSpPr>
            <a:xfrm>
              <a:off x="908640" y="9309600"/>
              <a:ext cx="129240" cy="129240"/>
              <a:chOff x="908640" y="9309600"/>
              <a:chExt cx="129240" cy="129240"/>
            </a:xfrm>
          </p:grpSpPr>
          <p:sp>
            <p:nvSpPr>
              <p:cNvPr id="218" name="Freeform 110"/>
              <p:cNvSpPr/>
              <p:nvPr/>
            </p:nvSpPr>
            <p:spPr>
              <a:xfrm>
                <a:off x="908640" y="93096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9" name="TextBox 150"/>
              <p:cNvSpPr/>
              <p:nvPr/>
            </p:nvSpPr>
            <p:spPr>
              <a:xfrm>
                <a:off x="920880" y="93204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220" name="Group 121"/>
            <p:cNvGrpSpPr/>
            <p:nvPr/>
          </p:nvGrpSpPr>
          <p:grpSpPr>
            <a:xfrm>
              <a:off x="908640" y="4468320"/>
              <a:ext cx="129240" cy="129240"/>
              <a:chOff x="908640" y="4468320"/>
              <a:chExt cx="129240" cy="129240"/>
            </a:xfrm>
          </p:grpSpPr>
          <p:sp>
            <p:nvSpPr>
              <p:cNvPr id="221" name="Freeform 111"/>
              <p:cNvSpPr/>
              <p:nvPr/>
            </p:nvSpPr>
            <p:spPr>
              <a:xfrm>
                <a:off x="908640" y="446832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2" name="TextBox 151"/>
              <p:cNvSpPr/>
              <p:nvPr/>
            </p:nvSpPr>
            <p:spPr>
              <a:xfrm>
                <a:off x="920880" y="447912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223" name="Group 122"/>
            <p:cNvGrpSpPr/>
            <p:nvPr/>
          </p:nvGrpSpPr>
          <p:grpSpPr>
            <a:xfrm>
              <a:off x="908640" y="2059200"/>
              <a:ext cx="129240" cy="129240"/>
              <a:chOff x="908640" y="2059200"/>
              <a:chExt cx="129240" cy="129240"/>
            </a:xfrm>
          </p:grpSpPr>
          <p:sp>
            <p:nvSpPr>
              <p:cNvPr id="224" name="Freeform 112"/>
              <p:cNvSpPr/>
              <p:nvPr/>
            </p:nvSpPr>
            <p:spPr>
              <a:xfrm>
                <a:off x="908640" y="20592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5" name="TextBox 152"/>
              <p:cNvSpPr/>
              <p:nvPr/>
            </p:nvSpPr>
            <p:spPr>
              <a:xfrm>
                <a:off x="920880" y="20700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226" name="Group 123"/>
            <p:cNvGrpSpPr/>
            <p:nvPr/>
          </p:nvGrpSpPr>
          <p:grpSpPr>
            <a:xfrm>
              <a:off x="908640" y="3263760"/>
              <a:ext cx="129240" cy="129240"/>
              <a:chOff x="908640" y="3263760"/>
              <a:chExt cx="129240" cy="129240"/>
            </a:xfrm>
          </p:grpSpPr>
          <p:sp>
            <p:nvSpPr>
              <p:cNvPr id="227" name="Freeform 113"/>
              <p:cNvSpPr/>
              <p:nvPr/>
            </p:nvSpPr>
            <p:spPr>
              <a:xfrm>
                <a:off x="908640" y="326376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8" name="TextBox 153"/>
              <p:cNvSpPr/>
              <p:nvPr/>
            </p:nvSpPr>
            <p:spPr>
              <a:xfrm>
                <a:off x="920880" y="327456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229" name="Group 124"/>
            <p:cNvGrpSpPr/>
            <p:nvPr/>
          </p:nvGrpSpPr>
          <p:grpSpPr>
            <a:xfrm>
              <a:off x="908640" y="5672880"/>
              <a:ext cx="129240" cy="129240"/>
              <a:chOff x="908640" y="5672880"/>
              <a:chExt cx="129240" cy="129240"/>
            </a:xfrm>
          </p:grpSpPr>
          <p:sp>
            <p:nvSpPr>
              <p:cNvPr id="230" name="Freeform 114"/>
              <p:cNvSpPr/>
              <p:nvPr/>
            </p:nvSpPr>
            <p:spPr>
              <a:xfrm>
                <a:off x="908640" y="567288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1" name="TextBox 154"/>
              <p:cNvSpPr/>
              <p:nvPr/>
            </p:nvSpPr>
            <p:spPr>
              <a:xfrm>
                <a:off x="920880" y="568368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232" name="Group 125"/>
            <p:cNvGrpSpPr/>
            <p:nvPr/>
          </p:nvGrpSpPr>
          <p:grpSpPr>
            <a:xfrm>
              <a:off x="908640" y="8082000"/>
              <a:ext cx="129240" cy="129240"/>
              <a:chOff x="908640" y="8082000"/>
              <a:chExt cx="129240" cy="129240"/>
            </a:xfrm>
          </p:grpSpPr>
          <p:sp>
            <p:nvSpPr>
              <p:cNvPr id="233" name="Freeform 115"/>
              <p:cNvSpPr/>
              <p:nvPr/>
            </p:nvSpPr>
            <p:spPr>
              <a:xfrm>
                <a:off x="908640" y="80820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4" name="TextBox 155"/>
              <p:cNvSpPr/>
              <p:nvPr/>
            </p:nvSpPr>
            <p:spPr>
              <a:xfrm>
                <a:off x="920880" y="80928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235" name="Group 126"/>
            <p:cNvGrpSpPr/>
            <p:nvPr/>
          </p:nvGrpSpPr>
          <p:grpSpPr>
            <a:xfrm>
              <a:off x="908640" y="6877440"/>
              <a:ext cx="129240" cy="129240"/>
              <a:chOff x="908640" y="6877440"/>
              <a:chExt cx="129240" cy="129240"/>
            </a:xfrm>
          </p:grpSpPr>
          <p:sp>
            <p:nvSpPr>
              <p:cNvPr id="236" name="Freeform 116"/>
              <p:cNvSpPr/>
              <p:nvPr/>
            </p:nvSpPr>
            <p:spPr>
              <a:xfrm>
                <a:off x="908640" y="68774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7" name="TextBox 156"/>
              <p:cNvSpPr/>
              <p:nvPr/>
            </p:nvSpPr>
            <p:spPr>
              <a:xfrm>
                <a:off x="920880" y="68882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238" name="Group 127"/>
          <p:cNvGrpSpPr/>
          <p:nvPr/>
        </p:nvGrpSpPr>
        <p:grpSpPr>
          <a:xfrm>
            <a:off x="861480" y="2005920"/>
            <a:ext cx="223920" cy="223920"/>
            <a:chOff x="861480" y="2005920"/>
            <a:chExt cx="223920" cy="223920"/>
          </a:xfrm>
        </p:grpSpPr>
        <p:sp>
          <p:nvSpPr>
            <p:cNvPr id="239" name="Freeform 117"/>
            <p:cNvSpPr/>
            <p:nvPr/>
          </p:nvSpPr>
          <p:spPr>
            <a:xfrm>
              <a:off x="861480" y="2005920"/>
              <a:ext cx="223920" cy="22392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23920"/>
                <a:gd name="textAreaBottom" fmla="*/ 224280 h 2239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0" name="TextBox 157"/>
            <p:cNvSpPr/>
            <p:nvPr/>
          </p:nvSpPr>
          <p:spPr>
            <a:xfrm>
              <a:off x="882360" y="2016360"/>
              <a:ext cx="182160" cy="19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5943600" y="2496240"/>
            <a:ext cx="7635240" cy="573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roup 2"/>
          <p:cNvGrpSpPr/>
          <p:nvPr/>
        </p:nvGrpSpPr>
        <p:grpSpPr>
          <a:xfrm>
            <a:off x="0" y="-144720"/>
            <a:ext cx="3085920" cy="10431360"/>
            <a:chOff x="0" y="-144720"/>
            <a:chExt cx="3085920" cy="10431360"/>
          </a:xfrm>
        </p:grpSpPr>
        <p:sp>
          <p:nvSpPr>
            <p:cNvPr id="243" name="Freeform 3"/>
            <p:cNvSpPr/>
            <p:nvPr/>
          </p:nvSpPr>
          <p:spPr>
            <a:xfrm>
              <a:off x="0" y="0"/>
              <a:ext cx="2095200" cy="10286640"/>
            </a:xfrm>
            <a:custGeom>
              <a:avLst/>
              <a:gdLst>
                <a:gd name="textAreaLeft" fmla="*/ 0 w 2095200"/>
                <a:gd name="textAreaRight" fmla="*/ 2095560 w 20952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551901" h="2709333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4" name="TextBox 4"/>
            <p:cNvSpPr/>
            <p:nvPr/>
          </p:nvSpPr>
          <p:spPr>
            <a:xfrm>
              <a:off x="0" y="-144720"/>
              <a:ext cx="308592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245" name="TextBox 5"/>
          <p:cNvSpPr/>
          <p:nvPr/>
        </p:nvSpPr>
        <p:spPr>
          <a:xfrm>
            <a:off x="2819520" y="781200"/>
            <a:ext cx="900900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841"/>
              </a:lnSpc>
            </a:pPr>
            <a:r>
              <a:rPr b="0" lang="en-US" sz="5600" spc="-1" strike="noStrike">
                <a:solidFill>
                  <a:srgbClr val="000000"/>
                </a:solidFill>
                <a:latin typeface="Cera Pro"/>
              </a:rPr>
              <a:t>Technische Grundlagen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TextBox 6"/>
          <p:cNvSpPr/>
          <p:nvPr/>
        </p:nvSpPr>
        <p:spPr>
          <a:xfrm>
            <a:off x="2743200" y="2468880"/>
            <a:ext cx="736092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Single Page Applications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TextBox 7"/>
          <p:cNvSpPr/>
          <p:nvPr/>
        </p:nvSpPr>
        <p:spPr>
          <a:xfrm>
            <a:off x="2531520" y="983304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1700" spc="-1" strike="noStrike">
                <a:solidFill>
                  <a:srgbClr val="474858"/>
                </a:solidFill>
                <a:latin typeface="Cera Pro"/>
              </a:rPr>
              <a:t>Abschlussarbeit am LG Kooperative Systeme der FernUniversität in Hagen - Informatik Bachelor of Science - Ricardo Stolzlechner - 9463470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8" name="Group 18"/>
          <p:cNvGrpSpPr/>
          <p:nvPr/>
        </p:nvGrpSpPr>
        <p:grpSpPr>
          <a:xfrm>
            <a:off x="908640" y="271440"/>
            <a:ext cx="129240" cy="9754200"/>
            <a:chOff x="908640" y="271440"/>
            <a:chExt cx="129240" cy="9754200"/>
          </a:xfrm>
        </p:grpSpPr>
        <p:sp>
          <p:nvSpPr>
            <p:cNvPr id="249" name="AutoShape 19"/>
            <p:cNvSpPr/>
            <p:nvPr/>
          </p:nvSpPr>
          <p:spPr>
            <a:xfrm>
              <a:off x="973440" y="271440"/>
              <a:ext cx="360" cy="9754200"/>
            </a:xfrm>
            <a:prstGeom prst="line">
              <a:avLst/>
            </a:prstGeom>
            <a:ln w="19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50" name="Group 20"/>
            <p:cNvGrpSpPr/>
            <p:nvPr/>
          </p:nvGrpSpPr>
          <p:grpSpPr>
            <a:xfrm>
              <a:off x="908640" y="858240"/>
              <a:ext cx="129240" cy="129240"/>
              <a:chOff x="908640" y="858240"/>
              <a:chExt cx="129240" cy="129240"/>
            </a:xfrm>
          </p:grpSpPr>
          <p:sp>
            <p:nvSpPr>
              <p:cNvPr id="251" name="Freeform 21"/>
              <p:cNvSpPr/>
              <p:nvPr/>
            </p:nvSpPr>
            <p:spPr>
              <a:xfrm>
                <a:off x="908640" y="8582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2" name="TextBox 22"/>
              <p:cNvSpPr/>
              <p:nvPr/>
            </p:nvSpPr>
            <p:spPr>
              <a:xfrm>
                <a:off x="920880" y="8690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253" name="Group 23"/>
            <p:cNvGrpSpPr/>
            <p:nvPr/>
          </p:nvGrpSpPr>
          <p:grpSpPr>
            <a:xfrm>
              <a:off x="908640" y="9309600"/>
              <a:ext cx="129240" cy="129240"/>
              <a:chOff x="908640" y="9309600"/>
              <a:chExt cx="129240" cy="129240"/>
            </a:xfrm>
          </p:grpSpPr>
          <p:sp>
            <p:nvSpPr>
              <p:cNvPr id="254" name="Freeform 24"/>
              <p:cNvSpPr/>
              <p:nvPr/>
            </p:nvSpPr>
            <p:spPr>
              <a:xfrm>
                <a:off x="908640" y="93096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5" name="TextBox 25"/>
              <p:cNvSpPr/>
              <p:nvPr/>
            </p:nvSpPr>
            <p:spPr>
              <a:xfrm>
                <a:off x="920880" y="93204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256" name="Group 26"/>
            <p:cNvGrpSpPr/>
            <p:nvPr/>
          </p:nvGrpSpPr>
          <p:grpSpPr>
            <a:xfrm>
              <a:off x="908640" y="4468320"/>
              <a:ext cx="129240" cy="129240"/>
              <a:chOff x="908640" y="4468320"/>
              <a:chExt cx="129240" cy="129240"/>
            </a:xfrm>
          </p:grpSpPr>
          <p:sp>
            <p:nvSpPr>
              <p:cNvPr id="257" name="Freeform 27"/>
              <p:cNvSpPr/>
              <p:nvPr/>
            </p:nvSpPr>
            <p:spPr>
              <a:xfrm>
                <a:off x="908640" y="446832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8" name="TextBox 28"/>
              <p:cNvSpPr/>
              <p:nvPr/>
            </p:nvSpPr>
            <p:spPr>
              <a:xfrm>
                <a:off x="920880" y="447912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259" name="Group 29"/>
            <p:cNvGrpSpPr/>
            <p:nvPr/>
          </p:nvGrpSpPr>
          <p:grpSpPr>
            <a:xfrm>
              <a:off x="908640" y="2059200"/>
              <a:ext cx="129240" cy="129240"/>
              <a:chOff x="908640" y="2059200"/>
              <a:chExt cx="129240" cy="129240"/>
            </a:xfrm>
          </p:grpSpPr>
          <p:sp>
            <p:nvSpPr>
              <p:cNvPr id="260" name="Freeform 30"/>
              <p:cNvSpPr/>
              <p:nvPr/>
            </p:nvSpPr>
            <p:spPr>
              <a:xfrm>
                <a:off x="908640" y="20592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1" name="TextBox 31"/>
              <p:cNvSpPr/>
              <p:nvPr/>
            </p:nvSpPr>
            <p:spPr>
              <a:xfrm>
                <a:off x="920880" y="20700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262" name="Group 32"/>
            <p:cNvGrpSpPr/>
            <p:nvPr/>
          </p:nvGrpSpPr>
          <p:grpSpPr>
            <a:xfrm>
              <a:off x="908640" y="3263760"/>
              <a:ext cx="129240" cy="129240"/>
              <a:chOff x="908640" y="3263760"/>
              <a:chExt cx="129240" cy="129240"/>
            </a:xfrm>
          </p:grpSpPr>
          <p:sp>
            <p:nvSpPr>
              <p:cNvPr id="263" name="Freeform 33"/>
              <p:cNvSpPr/>
              <p:nvPr/>
            </p:nvSpPr>
            <p:spPr>
              <a:xfrm>
                <a:off x="908640" y="326376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4" name="TextBox 34"/>
              <p:cNvSpPr/>
              <p:nvPr/>
            </p:nvSpPr>
            <p:spPr>
              <a:xfrm>
                <a:off x="920880" y="327456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265" name="Group 35"/>
            <p:cNvGrpSpPr/>
            <p:nvPr/>
          </p:nvGrpSpPr>
          <p:grpSpPr>
            <a:xfrm>
              <a:off x="908640" y="5672880"/>
              <a:ext cx="129240" cy="129240"/>
              <a:chOff x="908640" y="5672880"/>
              <a:chExt cx="129240" cy="129240"/>
            </a:xfrm>
          </p:grpSpPr>
          <p:sp>
            <p:nvSpPr>
              <p:cNvPr id="266" name="Freeform 36"/>
              <p:cNvSpPr/>
              <p:nvPr/>
            </p:nvSpPr>
            <p:spPr>
              <a:xfrm>
                <a:off x="908640" y="567288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7" name="TextBox 37"/>
              <p:cNvSpPr/>
              <p:nvPr/>
            </p:nvSpPr>
            <p:spPr>
              <a:xfrm>
                <a:off x="920880" y="568368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268" name="Group 38"/>
            <p:cNvGrpSpPr/>
            <p:nvPr/>
          </p:nvGrpSpPr>
          <p:grpSpPr>
            <a:xfrm>
              <a:off x="908640" y="8082000"/>
              <a:ext cx="129240" cy="129240"/>
              <a:chOff x="908640" y="8082000"/>
              <a:chExt cx="129240" cy="129240"/>
            </a:xfrm>
          </p:grpSpPr>
          <p:sp>
            <p:nvSpPr>
              <p:cNvPr id="269" name="Freeform 39"/>
              <p:cNvSpPr/>
              <p:nvPr/>
            </p:nvSpPr>
            <p:spPr>
              <a:xfrm>
                <a:off x="908640" y="80820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0" name="TextBox 40"/>
              <p:cNvSpPr/>
              <p:nvPr/>
            </p:nvSpPr>
            <p:spPr>
              <a:xfrm>
                <a:off x="920880" y="80928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271" name="Group 41"/>
            <p:cNvGrpSpPr/>
            <p:nvPr/>
          </p:nvGrpSpPr>
          <p:grpSpPr>
            <a:xfrm>
              <a:off x="908640" y="6877440"/>
              <a:ext cx="129240" cy="129240"/>
              <a:chOff x="908640" y="6877440"/>
              <a:chExt cx="129240" cy="129240"/>
            </a:xfrm>
          </p:grpSpPr>
          <p:sp>
            <p:nvSpPr>
              <p:cNvPr id="272" name="Freeform 42"/>
              <p:cNvSpPr/>
              <p:nvPr/>
            </p:nvSpPr>
            <p:spPr>
              <a:xfrm>
                <a:off x="908640" y="68774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3" name="TextBox 43"/>
              <p:cNvSpPr/>
              <p:nvPr/>
            </p:nvSpPr>
            <p:spPr>
              <a:xfrm>
                <a:off x="920880" y="68882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274" name="Group 44"/>
          <p:cNvGrpSpPr/>
          <p:nvPr/>
        </p:nvGrpSpPr>
        <p:grpSpPr>
          <a:xfrm>
            <a:off x="6274800" y="3848400"/>
            <a:ext cx="223920" cy="223920"/>
            <a:chOff x="6274800" y="3848400"/>
            <a:chExt cx="223920" cy="223920"/>
          </a:xfrm>
        </p:grpSpPr>
        <p:sp>
          <p:nvSpPr>
            <p:cNvPr id="275" name="Freeform 45"/>
            <p:cNvSpPr/>
            <p:nvPr/>
          </p:nvSpPr>
          <p:spPr>
            <a:xfrm>
              <a:off x="6274800" y="3848400"/>
              <a:ext cx="223920" cy="22392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23920"/>
                <a:gd name="textAreaBottom" fmla="*/ 224280 h 2239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6" name="TextBox 46"/>
            <p:cNvSpPr/>
            <p:nvPr/>
          </p:nvSpPr>
          <p:spPr>
            <a:xfrm>
              <a:off x="6295680" y="3858840"/>
              <a:ext cx="182160" cy="19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77" name="Group 47"/>
          <p:cNvGrpSpPr/>
          <p:nvPr/>
        </p:nvGrpSpPr>
        <p:grpSpPr>
          <a:xfrm>
            <a:off x="861480" y="3201120"/>
            <a:ext cx="223920" cy="223920"/>
            <a:chOff x="861480" y="3201120"/>
            <a:chExt cx="223920" cy="223920"/>
          </a:xfrm>
        </p:grpSpPr>
        <p:sp>
          <p:nvSpPr>
            <p:cNvPr id="278" name="Freeform 48"/>
            <p:cNvSpPr/>
            <p:nvPr/>
          </p:nvSpPr>
          <p:spPr>
            <a:xfrm>
              <a:off x="861480" y="3201120"/>
              <a:ext cx="223920" cy="22392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23920"/>
                <a:gd name="textAreaBottom" fmla="*/ 224280 h 2239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9" name="TextBox 49"/>
            <p:cNvSpPr/>
            <p:nvPr/>
          </p:nvSpPr>
          <p:spPr>
            <a:xfrm>
              <a:off x="882360" y="3211560"/>
              <a:ext cx="182160" cy="19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280" name="TextBox 47"/>
          <p:cNvSpPr/>
          <p:nvPr/>
        </p:nvSpPr>
        <p:spPr>
          <a:xfrm>
            <a:off x="2743200" y="3392280"/>
            <a:ext cx="736092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Client zu Client Kommunikation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TextBox 50"/>
          <p:cNvSpPr/>
          <p:nvPr/>
        </p:nvSpPr>
        <p:spPr>
          <a:xfrm>
            <a:off x="2743200" y="4306680"/>
            <a:ext cx="1010412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Transaktionen und ACID-Eigenschaften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TextBox 51"/>
          <p:cNvSpPr/>
          <p:nvPr/>
        </p:nvSpPr>
        <p:spPr>
          <a:xfrm>
            <a:off x="2743200" y="5230440"/>
            <a:ext cx="1010412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Komponentenbasierte Webentwicklung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TextBox 52"/>
          <p:cNvSpPr/>
          <p:nvPr/>
        </p:nvSpPr>
        <p:spPr>
          <a:xfrm>
            <a:off x="2743200" y="6153840"/>
            <a:ext cx="1010412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Zentraler Redux-basierter Datenstore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TextBox 53"/>
          <p:cNvSpPr/>
          <p:nvPr/>
        </p:nvSpPr>
        <p:spPr>
          <a:xfrm>
            <a:off x="2743200" y="7068240"/>
            <a:ext cx="1101852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Datenstore mit WebSocket: herkömmlicher Ansatz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oup 50"/>
          <p:cNvGrpSpPr/>
          <p:nvPr/>
        </p:nvGrpSpPr>
        <p:grpSpPr>
          <a:xfrm>
            <a:off x="0" y="-144720"/>
            <a:ext cx="3085920" cy="10431360"/>
            <a:chOff x="0" y="-144720"/>
            <a:chExt cx="3085920" cy="10431360"/>
          </a:xfrm>
        </p:grpSpPr>
        <p:sp>
          <p:nvSpPr>
            <p:cNvPr id="286" name="Freeform 47"/>
            <p:cNvSpPr/>
            <p:nvPr/>
          </p:nvSpPr>
          <p:spPr>
            <a:xfrm>
              <a:off x="0" y="0"/>
              <a:ext cx="2095200" cy="10286640"/>
            </a:xfrm>
            <a:custGeom>
              <a:avLst/>
              <a:gdLst>
                <a:gd name="textAreaLeft" fmla="*/ 0 w 2095200"/>
                <a:gd name="textAreaRight" fmla="*/ 2095560 w 20952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551901" h="2709333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7" name="TextBox 61"/>
            <p:cNvSpPr/>
            <p:nvPr/>
          </p:nvSpPr>
          <p:spPr>
            <a:xfrm>
              <a:off x="0" y="-144720"/>
              <a:ext cx="308592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288" name="TextBox 62"/>
          <p:cNvSpPr/>
          <p:nvPr/>
        </p:nvSpPr>
        <p:spPr>
          <a:xfrm>
            <a:off x="2819520" y="781200"/>
            <a:ext cx="1175004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841"/>
              </a:lnSpc>
            </a:pPr>
            <a:r>
              <a:rPr b="0" lang="en-US" sz="5600" spc="-1" strike="noStrike">
                <a:solidFill>
                  <a:srgbClr val="000000"/>
                </a:solidFill>
                <a:latin typeface="Cera Pro"/>
              </a:rPr>
              <a:t>Single Page Applications (SPA)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TextBox 63"/>
          <p:cNvSpPr/>
          <p:nvPr/>
        </p:nvSpPr>
        <p:spPr>
          <a:xfrm>
            <a:off x="2743200" y="2468880"/>
            <a:ext cx="1648656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Anwendung wird im Webbrowser ausgeführt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TextBox 64"/>
          <p:cNvSpPr/>
          <p:nvPr/>
        </p:nvSpPr>
        <p:spPr>
          <a:xfrm>
            <a:off x="2531520" y="983304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1700" spc="-1" strike="noStrike">
                <a:solidFill>
                  <a:srgbClr val="474858"/>
                </a:solidFill>
                <a:latin typeface="Cera Pro"/>
              </a:rPr>
              <a:t>Abschlussarbeit am LG Kooperative Systeme der FernUniversität in Hagen - Informatik Bachelor of Science - Ricardo Stolzlechner - 9463470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1" name="Group 51"/>
          <p:cNvGrpSpPr/>
          <p:nvPr/>
        </p:nvGrpSpPr>
        <p:grpSpPr>
          <a:xfrm>
            <a:off x="908640" y="271440"/>
            <a:ext cx="129240" cy="9754200"/>
            <a:chOff x="908640" y="271440"/>
            <a:chExt cx="129240" cy="9754200"/>
          </a:xfrm>
        </p:grpSpPr>
        <p:sp>
          <p:nvSpPr>
            <p:cNvPr id="292" name="AutoShape 2"/>
            <p:cNvSpPr/>
            <p:nvPr/>
          </p:nvSpPr>
          <p:spPr>
            <a:xfrm>
              <a:off x="973440" y="271440"/>
              <a:ext cx="360" cy="9754200"/>
            </a:xfrm>
            <a:prstGeom prst="line">
              <a:avLst/>
            </a:prstGeom>
            <a:ln w="19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93" name="Group 52"/>
            <p:cNvGrpSpPr/>
            <p:nvPr/>
          </p:nvGrpSpPr>
          <p:grpSpPr>
            <a:xfrm>
              <a:off x="908640" y="858240"/>
              <a:ext cx="129240" cy="129240"/>
              <a:chOff x="908640" y="858240"/>
              <a:chExt cx="129240" cy="129240"/>
            </a:xfrm>
          </p:grpSpPr>
          <p:sp>
            <p:nvSpPr>
              <p:cNvPr id="294" name="Freeform 49"/>
              <p:cNvSpPr/>
              <p:nvPr/>
            </p:nvSpPr>
            <p:spPr>
              <a:xfrm>
                <a:off x="908640" y="8582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5" name="TextBox 65"/>
              <p:cNvSpPr/>
              <p:nvPr/>
            </p:nvSpPr>
            <p:spPr>
              <a:xfrm>
                <a:off x="920880" y="8690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296" name="Group 53"/>
            <p:cNvGrpSpPr/>
            <p:nvPr/>
          </p:nvGrpSpPr>
          <p:grpSpPr>
            <a:xfrm>
              <a:off x="908640" y="9309600"/>
              <a:ext cx="129240" cy="129240"/>
              <a:chOff x="908640" y="9309600"/>
              <a:chExt cx="129240" cy="129240"/>
            </a:xfrm>
          </p:grpSpPr>
          <p:sp>
            <p:nvSpPr>
              <p:cNvPr id="297" name="Freeform 50"/>
              <p:cNvSpPr/>
              <p:nvPr/>
            </p:nvSpPr>
            <p:spPr>
              <a:xfrm>
                <a:off x="908640" y="93096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8" name="TextBox 66"/>
              <p:cNvSpPr/>
              <p:nvPr/>
            </p:nvSpPr>
            <p:spPr>
              <a:xfrm>
                <a:off x="920880" y="93204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299" name="Group 54"/>
            <p:cNvGrpSpPr/>
            <p:nvPr/>
          </p:nvGrpSpPr>
          <p:grpSpPr>
            <a:xfrm>
              <a:off x="908640" y="4468320"/>
              <a:ext cx="129240" cy="129240"/>
              <a:chOff x="908640" y="4468320"/>
              <a:chExt cx="129240" cy="129240"/>
            </a:xfrm>
          </p:grpSpPr>
          <p:sp>
            <p:nvSpPr>
              <p:cNvPr id="300" name="Freeform 51"/>
              <p:cNvSpPr/>
              <p:nvPr/>
            </p:nvSpPr>
            <p:spPr>
              <a:xfrm>
                <a:off x="908640" y="446832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1" name="TextBox 67"/>
              <p:cNvSpPr/>
              <p:nvPr/>
            </p:nvSpPr>
            <p:spPr>
              <a:xfrm>
                <a:off x="920880" y="447912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302" name="Group 55"/>
            <p:cNvGrpSpPr/>
            <p:nvPr/>
          </p:nvGrpSpPr>
          <p:grpSpPr>
            <a:xfrm>
              <a:off x="908640" y="2059200"/>
              <a:ext cx="129240" cy="129240"/>
              <a:chOff x="908640" y="2059200"/>
              <a:chExt cx="129240" cy="129240"/>
            </a:xfrm>
          </p:grpSpPr>
          <p:sp>
            <p:nvSpPr>
              <p:cNvPr id="303" name="Freeform 52"/>
              <p:cNvSpPr/>
              <p:nvPr/>
            </p:nvSpPr>
            <p:spPr>
              <a:xfrm>
                <a:off x="908640" y="20592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4" name="TextBox 68"/>
              <p:cNvSpPr/>
              <p:nvPr/>
            </p:nvSpPr>
            <p:spPr>
              <a:xfrm>
                <a:off x="920880" y="20700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305" name="Group 56"/>
            <p:cNvGrpSpPr/>
            <p:nvPr/>
          </p:nvGrpSpPr>
          <p:grpSpPr>
            <a:xfrm>
              <a:off x="908640" y="3263760"/>
              <a:ext cx="129240" cy="129240"/>
              <a:chOff x="908640" y="3263760"/>
              <a:chExt cx="129240" cy="129240"/>
            </a:xfrm>
          </p:grpSpPr>
          <p:sp>
            <p:nvSpPr>
              <p:cNvPr id="306" name="Freeform 53"/>
              <p:cNvSpPr/>
              <p:nvPr/>
            </p:nvSpPr>
            <p:spPr>
              <a:xfrm>
                <a:off x="908640" y="326376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7" name="TextBox 69"/>
              <p:cNvSpPr/>
              <p:nvPr/>
            </p:nvSpPr>
            <p:spPr>
              <a:xfrm>
                <a:off x="920880" y="327456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308" name="Group 57"/>
            <p:cNvGrpSpPr/>
            <p:nvPr/>
          </p:nvGrpSpPr>
          <p:grpSpPr>
            <a:xfrm>
              <a:off x="908640" y="5672880"/>
              <a:ext cx="129240" cy="129240"/>
              <a:chOff x="908640" y="5672880"/>
              <a:chExt cx="129240" cy="129240"/>
            </a:xfrm>
          </p:grpSpPr>
          <p:sp>
            <p:nvSpPr>
              <p:cNvPr id="309" name="Freeform 54"/>
              <p:cNvSpPr/>
              <p:nvPr/>
            </p:nvSpPr>
            <p:spPr>
              <a:xfrm>
                <a:off x="908640" y="567288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0" name="TextBox 70"/>
              <p:cNvSpPr/>
              <p:nvPr/>
            </p:nvSpPr>
            <p:spPr>
              <a:xfrm>
                <a:off x="920880" y="568368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311" name="Group 58"/>
            <p:cNvGrpSpPr/>
            <p:nvPr/>
          </p:nvGrpSpPr>
          <p:grpSpPr>
            <a:xfrm>
              <a:off x="908640" y="8082000"/>
              <a:ext cx="129240" cy="129240"/>
              <a:chOff x="908640" y="8082000"/>
              <a:chExt cx="129240" cy="129240"/>
            </a:xfrm>
          </p:grpSpPr>
          <p:sp>
            <p:nvSpPr>
              <p:cNvPr id="312" name="Freeform 55"/>
              <p:cNvSpPr/>
              <p:nvPr/>
            </p:nvSpPr>
            <p:spPr>
              <a:xfrm>
                <a:off x="908640" y="80820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3" name="TextBox 71"/>
              <p:cNvSpPr/>
              <p:nvPr/>
            </p:nvSpPr>
            <p:spPr>
              <a:xfrm>
                <a:off x="920880" y="80928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314" name="Group 59"/>
            <p:cNvGrpSpPr/>
            <p:nvPr/>
          </p:nvGrpSpPr>
          <p:grpSpPr>
            <a:xfrm>
              <a:off x="908640" y="6877440"/>
              <a:ext cx="129240" cy="129240"/>
              <a:chOff x="908640" y="6877440"/>
              <a:chExt cx="129240" cy="129240"/>
            </a:xfrm>
          </p:grpSpPr>
          <p:sp>
            <p:nvSpPr>
              <p:cNvPr id="315" name="Freeform 56"/>
              <p:cNvSpPr/>
              <p:nvPr/>
            </p:nvSpPr>
            <p:spPr>
              <a:xfrm>
                <a:off x="908640" y="68774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6" name="TextBox 72"/>
              <p:cNvSpPr/>
              <p:nvPr/>
            </p:nvSpPr>
            <p:spPr>
              <a:xfrm>
                <a:off x="920880" y="68882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317" name="Group 61"/>
          <p:cNvGrpSpPr/>
          <p:nvPr/>
        </p:nvGrpSpPr>
        <p:grpSpPr>
          <a:xfrm>
            <a:off x="861480" y="3201120"/>
            <a:ext cx="223920" cy="223920"/>
            <a:chOff x="861480" y="3201120"/>
            <a:chExt cx="223920" cy="223920"/>
          </a:xfrm>
        </p:grpSpPr>
        <p:sp>
          <p:nvSpPr>
            <p:cNvPr id="318" name="Freeform 58"/>
            <p:cNvSpPr/>
            <p:nvPr/>
          </p:nvSpPr>
          <p:spPr>
            <a:xfrm>
              <a:off x="861480" y="3201120"/>
              <a:ext cx="223920" cy="22392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23920"/>
                <a:gd name="textAreaBottom" fmla="*/ 224280 h 2239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9" name="TextBox 74"/>
            <p:cNvSpPr/>
            <p:nvPr/>
          </p:nvSpPr>
          <p:spPr>
            <a:xfrm>
              <a:off x="882360" y="3211560"/>
              <a:ext cx="182160" cy="19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320" name="TextBox 219"/>
          <p:cNvSpPr/>
          <p:nvPr/>
        </p:nvSpPr>
        <p:spPr>
          <a:xfrm>
            <a:off x="2743200" y="3392280"/>
            <a:ext cx="1648656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Webserver liefert initial index.html und script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TextBox 220"/>
          <p:cNvSpPr/>
          <p:nvPr/>
        </p:nvSpPr>
        <p:spPr>
          <a:xfrm>
            <a:off x="2743200" y="4316040"/>
            <a:ext cx="1648656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Angular, React und View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2" name="" descr=""/>
          <p:cNvPicPr/>
          <p:nvPr/>
        </p:nvPicPr>
        <p:blipFill>
          <a:blip r:embed="rId1"/>
          <a:stretch/>
        </p:blipFill>
        <p:spPr>
          <a:xfrm>
            <a:off x="5029200" y="5312520"/>
            <a:ext cx="10058400" cy="383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roup 1"/>
          <p:cNvGrpSpPr/>
          <p:nvPr/>
        </p:nvGrpSpPr>
        <p:grpSpPr>
          <a:xfrm>
            <a:off x="0" y="-144720"/>
            <a:ext cx="3085920" cy="10431360"/>
            <a:chOff x="0" y="-144720"/>
            <a:chExt cx="3085920" cy="10431360"/>
          </a:xfrm>
        </p:grpSpPr>
        <p:sp>
          <p:nvSpPr>
            <p:cNvPr id="324" name="Freeform 1"/>
            <p:cNvSpPr/>
            <p:nvPr/>
          </p:nvSpPr>
          <p:spPr>
            <a:xfrm>
              <a:off x="0" y="0"/>
              <a:ext cx="2095200" cy="10286640"/>
            </a:xfrm>
            <a:custGeom>
              <a:avLst/>
              <a:gdLst>
                <a:gd name="textAreaLeft" fmla="*/ 0 w 2095200"/>
                <a:gd name="textAreaRight" fmla="*/ 2095560 w 20952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551901" h="2709333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TextBox 48"/>
            <p:cNvSpPr/>
            <p:nvPr/>
          </p:nvSpPr>
          <p:spPr>
            <a:xfrm>
              <a:off x="0" y="-144720"/>
              <a:ext cx="308592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326" name="TextBox 54"/>
          <p:cNvSpPr/>
          <p:nvPr/>
        </p:nvSpPr>
        <p:spPr>
          <a:xfrm>
            <a:off x="2819520" y="781200"/>
            <a:ext cx="1175004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841"/>
              </a:lnSpc>
            </a:pPr>
            <a:r>
              <a:rPr b="0" lang="en-US" sz="5600" spc="-1" strike="noStrike">
                <a:solidFill>
                  <a:srgbClr val="000000"/>
                </a:solidFill>
                <a:latin typeface="Cera Pro"/>
              </a:rPr>
              <a:t>Client zu Client Kommunikation (1)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TextBox 55"/>
          <p:cNvSpPr/>
          <p:nvPr/>
        </p:nvSpPr>
        <p:spPr>
          <a:xfrm>
            <a:off x="2743200" y="2468880"/>
            <a:ext cx="1527948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speicherbasierte Kommunikation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TextBox 56"/>
          <p:cNvSpPr/>
          <p:nvPr/>
        </p:nvSpPr>
        <p:spPr>
          <a:xfrm>
            <a:off x="2531520" y="983304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1700" spc="-1" strike="noStrike">
                <a:solidFill>
                  <a:srgbClr val="474858"/>
                </a:solidFill>
                <a:latin typeface="Cera Pro"/>
              </a:rPr>
              <a:t>Abschlussarbeit am LG Kooperative Systeme der FernUniversität in Hagen - Informatik Bachelor of Science - Ricardo Stolzlechner - 9463470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9" name="Group 4"/>
          <p:cNvGrpSpPr/>
          <p:nvPr/>
        </p:nvGrpSpPr>
        <p:grpSpPr>
          <a:xfrm>
            <a:off x="908640" y="271440"/>
            <a:ext cx="129240" cy="9754200"/>
            <a:chOff x="908640" y="271440"/>
            <a:chExt cx="129240" cy="9754200"/>
          </a:xfrm>
        </p:grpSpPr>
        <p:sp>
          <p:nvSpPr>
            <p:cNvPr id="330" name="AutoShape 1"/>
            <p:cNvSpPr/>
            <p:nvPr/>
          </p:nvSpPr>
          <p:spPr>
            <a:xfrm>
              <a:off x="973440" y="271440"/>
              <a:ext cx="360" cy="9754200"/>
            </a:xfrm>
            <a:prstGeom prst="line">
              <a:avLst/>
            </a:prstGeom>
            <a:ln w="19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331" name="Group 6"/>
            <p:cNvGrpSpPr/>
            <p:nvPr/>
          </p:nvGrpSpPr>
          <p:grpSpPr>
            <a:xfrm>
              <a:off x="908640" y="858240"/>
              <a:ext cx="129240" cy="129240"/>
              <a:chOff x="908640" y="858240"/>
              <a:chExt cx="129240" cy="129240"/>
            </a:xfrm>
          </p:grpSpPr>
          <p:sp>
            <p:nvSpPr>
              <p:cNvPr id="332" name="Freeform 7"/>
              <p:cNvSpPr/>
              <p:nvPr/>
            </p:nvSpPr>
            <p:spPr>
              <a:xfrm>
                <a:off x="908640" y="8582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3" name="TextBox 57"/>
              <p:cNvSpPr/>
              <p:nvPr/>
            </p:nvSpPr>
            <p:spPr>
              <a:xfrm>
                <a:off x="920880" y="8690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334" name="Group 7"/>
            <p:cNvGrpSpPr/>
            <p:nvPr/>
          </p:nvGrpSpPr>
          <p:grpSpPr>
            <a:xfrm>
              <a:off x="908640" y="9309600"/>
              <a:ext cx="129240" cy="129240"/>
              <a:chOff x="908640" y="9309600"/>
              <a:chExt cx="129240" cy="129240"/>
            </a:xfrm>
          </p:grpSpPr>
          <p:sp>
            <p:nvSpPr>
              <p:cNvPr id="335" name="Freeform 8"/>
              <p:cNvSpPr/>
              <p:nvPr/>
            </p:nvSpPr>
            <p:spPr>
              <a:xfrm>
                <a:off x="908640" y="93096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6" name="TextBox 58"/>
              <p:cNvSpPr/>
              <p:nvPr/>
            </p:nvSpPr>
            <p:spPr>
              <a:xfrm>
                <a:off x="920880" y="93204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337" name="Group 37"/>
            <p:cNvGrpSpPr/>
            <p:nvPr/>
          </p:nvGrpSpPr>
          <p:grpSpPr>
            <a:xfrm>
              <a:off x="908640" y="4468320"/>
              <a:ext cx="129240" cy="129240"/>
              <a:chOff x="908640" y="4468320"/>
              <a:chExt cx="129240" cy="129240"/>
            </a:xfrm>
          </p:grpSpPr>
          <p:sp>
            <p:nvSpPr>
              <p:cNvPr id="338" name="Freeform 9"/>
              <p:cNvSpPr/>
              <p:nvPr/>
            </p:nvSpPr>
            <p:spPr>
              <a:xfrm>
                <a:off x="908640" y="446832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9" name="TextBox 59"/>
              <p:cNvSpPr/>
              <p:nvPr/>
            </p:nvSpPr>
            <p:spPr>
              <a:xfrm>
                <a:off x="920880" y="447912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340" name="Group 40"/>
            <p:cNvGrpSpPr/>
            <p:nvPr/>
          </p:nvGrpSpPr>
          <p:grpSpPr>
            <a:xfrm>
              <a:off x="908640" y="2059200"/>
              <a:ext cx="129240" cy="129240"/>
              <a:chOff x="908640" y="2059200"/>
              <a:chExt cx="129240" cy="129240"/>
            </a:xfrm>
          </p:grpSpPr>
          <p:sp>
            <p:nvSpPr>
              <p:cNvPr id="341" name="Freeform 10"/>
              <p:cNvSpPr/>
              <p:nvPr/>
            </p:nvSpPr>
            <p:spPr>
              <a:xfrm>
                <a:off x="908640" y="20592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2" name="TextBox 60"/>
              <p:cNvSpPr/>
              <p:nvPr/>
            </p:nvSpPr>
            <p:spPr>
              <a:xfrm>
                <a:off x="920880" y="20700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343" name="Group 43"/>
            <p:cNvGrpSpPr/>
            <p:nvPr/>
          </p:nvGrpSpPr>
          <p:grpSpPr>
            <a:xfrm>
              <a:off x="908640" y="3263760"/>
              <a:ext cx="129240" cy="129240"/>
              <a:chOff x="908640" y="3263760"/>
              <a:chExt cx="129240" cy="129240"/>
            </a:xfrm>
          </p:grpSpPr>
          <p:sp>
            <p:nvSpPr>
              <p:cNvPr id="344" name="Freeform 13"/>
              <p:cNvSpPr/>
              <p:nvPr/>
            </p:nvSpPr>
            <p:spPr>
              <a:xfrm>
                <a:off x="908640" y="326376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5" name="TextBox 121"/>
              <p:cNvSpPr/>
              <p:nvPr/>
            </p:nvSpPr>
            <p:spPr>
              <a:xfrm>
                <a:off x="920880" y="327456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346" name="Group 45"/>
            <p:cNvGrpSpPr/>
            <p:nvPr/>
          </p:nvGrpSpPr>
          <p:grpSpPr>
            <a:xfrm>
              <a:off x="908640" y="5672880"/>
              <a:ext cx="129240" cy="129240"/>
              <a:chOff x="908640" y="5672880"/>
              <a:chExt cx="129240" cy="129240"/>
            </a:xfrm>
          </p:grpSpPr>
          <p:sp>
            <p:nvSpPr>
              <p:cNvPr id="347" name="Freeform 38"/>
              <p:cNvSpPr/>
              <p:nvPr/>
            </p:nvSpPr>
            <p:spPr>
              <a:xfrm>
                <a:off x="908640" y="567288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8" name="TextBox 132"/>
              <p:cNvSpPr/>
              <p:nvPr/>
            </p:nvSpPr>
            <p:spPr>
              <a:xfrm>
                <a:off x="920880" y="568368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349" name="Group 46"/>
            <p:cNvGrpSpPr/>
            <p:nvPr/>
          </p:nvGrpSpPr>
          <p:grpSpPr>
            <a:xfrm>
              <a:off x="908640" y="8082000"/>
              <a:ext cx="129240" cy="129240"/>
              <a:chOff x="908640" y="8082000"/>
              <a:chExt cx="129240" cy="129240"/>
            </a:xfrm>
          </p:grpSpPr>
          <p:sp>
            <p:nvSpPr>
              <p:cNvPr id="350" name="Freeform 41"/>
              <p:cNvSpPr/>
              <p:nvPr/>
            </p:nvSpPr>
            <p:spPr>
              <a:xfrm>
                <a:off x="908640" y="80820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1" name="TextBox 133"/>
              <p:cNvSpPr/>
              <p:nvPr/>
            </p:nvSpPr>
            <p:spPr>
              <a:xfrm>
                <a:off x="920880" y="80928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352" name="Group 48"/>
            <p:cNvGrpSpPr/>
            <p:nvPr/>
          </p:nvGrpSpPr>
          <p:grpSpPr>
            <a:xfrm>
              <a:off x="908640" y="6877440"/>
              <a:ext cx="129240" cy="129240"/>
              <a:chOff x="908640" y="6877440"/>
              <a:chExt cx="129240" cy="129240"/>
            </a:xfrm>
          </p:grpSpPr>
          <p:sp>
            <p:nvSpPr>
              <p:cNvPr id="353" name="Freeform 44"/>
              <p:cNvSpPr/>
              <p:nvPr/>
            </p:nvSpPr>
            <p:spPr>
              <a:xfrm>
                <a:off x="908640" y="68774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4" name="TextBox 134"/>
              <p:cNvSpPr/>
              <p:nvPr/>
            </p:nvSpPr>
            <p:spPr>
              <a:xfrm>
                <a:off x="920880" y="68882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355" name="Group 106"/>
          <p:cNvGrpSpPr/>
          <p:nvPr/>
        </p:nvGrpSpPr>
        <p:grpSpPr>
          <a:xfrm>
            <a:off x="861480" y="3201120"/>
            <a:ext cx="223920" cy="223920"/>
            <a:chOff x="861480" y="3201120"/>
            <a:chExt cx="223920" cy="223920"/>
          </a:xfrm>
        </p:grpSpPr>
        <p:sp>
          <p:nvSpPr>
            <p:cNvPr id="356" name="Freeform 98"/>
            <p:cNvSpPr/>
            <p:nvPr/>
          </p:nvSpPr>
          <p:spPr>
            <a:xfrm>
              <a:off x="861480" y="3201120"/>
              <a:ext cx="223920" cy="22392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23920"/>
                <a:gd name="textAreaBottom" fmla="*/ 224280 h 2239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7" name="TextBox 136"/>
            <p:cNvSpPr/>
            <p:nvPr/>
          </p:nvSpPr>
          <p:spPr>
            <a:xfrm>
              <a:off x="882360" y="3211560"/>
              <a:ext cx="182160" cy="19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pic>
        <p:nvPicPr>
          <p:cNvPr id="358" name="" descr=""/>
          <p:cNvPicPr/>
          <p:nvPr/>
        </p:nvPicPr>
        <p:blipFill>
          <a:blip r:embed="rId1"/>
          <a:stretch/>
        </p:blipFill>
        <p:spPr>
          <a:xfrm>
            <a:off x="5212080" y="3291840"/>
            <a:ext cx="9975960" cy="603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roup 107"/>
          <p:cNvGrpSpPr/>
          <p:nvPr/>
        </p:nvGrpSpPr>
        <p:grpSpPr>
          <a:xfrm>
            <a:off x="0" y="-144720"/>
            <a:ext cx="3085920" cy="10431360"/>
            <a:chOff x="0" y="-144720"/>
            <a:chExt cx="3085920" cy="10431360"/>
          </a:xfrm>
        </p:grpSpPr>
        <p:sp>
          <p:nvSpPr>
            <p:cNvPr id="360" name="Freeform 99"/>
            <p:cNvSpPr/>
            <p:nvPr/>
          </p:nvSpPr>
          <p:spPr>
            <a:xfrm>
              <a:off x="0" y="0"/>
              <a:ext cx="2095200" cy="10286640"/>
            </a:xfrm>
            <a:custGeom>
              <a:avLst/>
              <a:gdLst>
                <a:gd name="textAreaLeft" fmla="*/ 0 w 2095200"/>
                <a:gd name="textAreaRight" fmla="*/ 2095560 w 209520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551901" h="2709333">
                  <a:moveTo>
                    <a:pt x="0" y="0"/>
                  </a:moveTo>
                  <a:lnTo>
                    <a:pt x="551901" y="0"/>
                  </a:lnTo>
                  <a:lnTo>
                    <a:pt x="551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748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1" name="TextBox 137"/>
            <p:cNvSpPr/>
            <p:nvPr/>
          </p:nvSpPr>
          <p:spPr>
            <a:xfrm>
              <a:off x="0" y="-144720"/>
              <a:ext cx="308592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362" name="TextBox 138"/>
          <p:cNvSpPr/>
          <p:nvPr/>
        </p:nvSpPr>
        <p:spPr>
          <a:xfrm>
            <a:off x="2819520" y="781200"/>
            <a:ext cx="1175004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841"/>
              </a:lnSpc>
            </a:pPr>
            <a:r>
              <a:rPr b="0" lang="en-US" sz="5600" spc="-1" strike="noStrike">
                <a:solidFill>
                  <a:srgbClr val="000000"/>
                </a:solidFill>
                <a:latin typeface="Cera Pro"/>
              </a:rPr>
              <a:t>Client zu Client Kommunikation (2)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TextBox 139"/>
          <p:cNvSpPr/>
          <p:nvPr/>
        </p:nvSpPr>
        <p:spPr>
          <a:xfrm>
            <a:off x="2743200" y="2468880"/>
            <a:ext cx="1527948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⟶ </a:t>
            </a:r>
            <a:r>
              <a:rPr b="0" lang="en-US" sz="3200" spc="-1" strike="noStrike">
                <a:solidFill>
                  <a:srgbClr val="000000"/>
                </a:solidFill>
                <a:latin typeface="Cera Pro"/>
              </a:rPr>
              <a:t>Echtzeit-Kommunikation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TextBox 140"/>
          <p:cNvSpPr/>
          <p:nvPr/>
        </p:nvSpPr>
        <p:spPr>
          <a:xfrm>
            <a:off x="2531520" y="9833040"/>
            <a:ext cx="15222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81"/>
              </a:lnSpc>
            </a:pPr>
            <a:r>
              <a:rPr b="0" lang="en-US" sz="1700" spc="-1" strike="noStrike">
                <a:solidFill>
                  <a:srgbClr val="474858"/>
                </a:solidFill>
                <a:latin typeface="Cera Pro"/>
              </a:rPr>
              <a:t>Abschlussarbeit am LG Kooperative Systeme der FernUniversität in Hagen - Informatik Bachelor of Science - Ricardo Stolzlechner - 9463470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5" name="Group 108"/>
          <p:cNvGrpSpPr/>
          <p:nvPr/>
        </p:nvGrpSpPr>
        <p:grpSpPr>
          <a:xfrm>
            <a:off x="908640" y="271440"/>
            <a:ext cx="129240" cy="9754200"/>
            <a:chOff x="908640" y="271440"/>
            <a:chExt cx="129240" cy="9754200"/>
          </a:xfrm>
        </p:grpSpPr>
        <p:sp>
          <p:nvSpPr>
            <p:cNvPr id="366" name="AutoShape 7"/>
            <p:cNvSpPr/>
            <p:nvPr/>
          </p:nvSpPr>
          <p:spPr>
            <a:xfrm>
              <a:off x="973440" y="271440"/>
              <a:ext cx="360" cy="9754200"/>
            </a:xfrm>
            <a:prstGeom prst="line">
              <a:avLst/>
            </a:prstGeom>
            <a:ln w="19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367" name="Group 109"/>
            <p:cNvGrpSpPr/>
            <p:nvPr/>
          </p:nvGrpSpPr>
          <p:grpSpPr>
            <a:xfrm>
              <a:off x="908640" y="858240"/>
              <a:ext cx="129240" cy="129240"/>
              <a:chOff x="908640" y="858240"/>
              <a:chExt cx="129240" cy="129240"/>
            </a:xfrm>
          </p:grpSpPr>
          <p:sp>
            <p:nvSpPr>
              <p:cNvPr id="368" name="Freeform 100"/>
              <p:cNvSpPr/>
              <p:nvPr/>
            </p:nvSpPr>
            <p:spPr>
              <a:xfrm>
                <a:off x="908640" y="8582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9" name="TextBox 141"/>
              <p:cNvSpPr/>
              <p:nvPr/>
            </p:nvSpPr>
            <p:spPr>
              <a:xfrm>
                <a:off x="920880" y="8690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370" name="Group 110"/>
            <p:cNvGrpSpPr/>
            <p:nvPr/>
          </p:nvGrpSpPr>
          <p:grpSpPr>
            <a:xfrm>
              <a:off x="908640" y="9309600"/>
              <a:ext cx="129240" cy="129240"/>
              <a:chOff x="908640" y="9309600"/>
              <a:chExt cx="129240" cy="129240"/>
            </a:xfrm>
          </p:grpSpPr>
          <p:sp>
            <p:nvSpPr>
              <p:cNvPr id="371" name="Freeform 101"/>
              <p:cNvSpPr/>
              <p:nvPr/>
            </p:nvSpPr>
            <p:spPr>
              <a:xfrm>
                <a:off x="908640" y="93096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2" name="TextBox 142"/>
              <p:cNvSpPr/>
              <p:nvPr/>
            </p:nvSpPr>
            <p:spPr>
              <a:xfrm>
                <a:off x="920880" y="93204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373" name="Group 111"/>
            <p:cNvGrpSpPr/>
            <p:nvPr/>
          </p:nvGrpSpPr>
          <p:grpSpPr>
            <a:xfrm>
              <a:off x="908640" y="4468320"/>
              <a:ext cx="129240" cy="129240"/>
              <a:chOff x="908640" y="4468320"/>
              <a:chExt cx="129240" cy="129240"/>
            </a:xfrm>
          </p:grpSpPr>
          <p:sp>
            <p:nvSpPr>
              <p:cNvPr id="374" name="Freeform 102"/>
              <p:cNvSpPr/>
              <p:nvPr/>
            </p:nvSpPr>
            <p:spPr>
              <a:xfrm>
                <a:off x="908640" y="446832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5" name="TextBox 143"/>
              <p:cNvSpPr/>
              <p:nvPr/>
            </p:nvSpPr>
            <p:spPr>
              <a:xfrm>
                <a:off x="920880" y="447912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376" name="Group 112"/>
            <p:cNvGrpSpPr/>
            <p:nvPr/>
          </p:nvGrpSpPr>
          <p:grpSpPr>
            <a:xfrm>
              <a:off x="908640" y="2059200"/>
              <a:ext cx="129240" cy="129240"/>
              <a:chOff x="908640" y="2059200"/>
              <a:chExt cx="129240" cy="129240"/>
            </a:xfrm>
          </p:grpSpPr>
          <p:sp>
            <p:nvSpPr>
              <p:cNvPr id="377" name="Freeform 103"/>
              <p:cNvSpPr/>
              <p:nvPr/>
            </p:nvSpPr>
            <p:spPr>
              <a:xfrm>
                <a:off x="908640" y="20592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8" name="TextBox 144"/>
              <p:cNvSpPr/>
              <p:nvPr/>
            </p:nvSpPr>
            <p:spPr>
              <a:xfrm>
                <a:off x="920880" y="20700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379" name="Group 113"/>
            <p:cNvGrpSpPr/>
            <p:nvPr/>
          </p:nvGrpSpPr>
          <p:grpSpPr>
            <a:xfrm>
              <a:off x="908640" y="3263760"/>
              <a:ext cx="129240" cy="129240"/>
              <a:chOff x="908640" y="3263760"/>
              <a:chExt cx="129240" cy="129240"/>
            </a:xfrm>
          </p:grpSpPr>
          <p:sp>
            <p:nvSpPr>
              <p:cNvPr id="380" name="Freeform 104"/>
              <p:cNvSpPr/>
              <p:nvPr/>
            </p:nvSpPr>
            <p:spPr>
              <a:xfrm>
                <a:off x="908640" y="326376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1" name="TextBox 147"/>
              <p:cNvSpPr/>
              <p:nvPr/>
            </p:nvSpPr>
            <p:spPr>
              <a:xfrm>
                <a:off x="920880" y="327456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382" name="Group 114"/>
            <p:cNvGrpSpPr/>
            <p:nvPr/>
          </p:nvGrpSpPr>
          <p:grpSpPr>
            <a:xfrm>
              <a:off x="908640" y="5672880"/>
              <a:ext cx="129240" cy="129240"/>
              <a:chOff x="908640" y="5672880"/>
              <a:chExt cx="129240" cy="129240"/>
            </a:xfrm>
          </p:grpSpPr>
          <p:sp>
            <p:nvSpPr>
              <p:cNvPr id="383" name="Freeform 105"/>
              <p:cNvSpPr/>
              <p:nvPr/>
            </p:nvSpPr>
            <p:spPr>
              <a:xfrm>
                <a:off x="908640" y="567288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4" name="TextBox 158"/>
              <p:cNvSpPr/>
              <p:nvPr/>
            </p:nvSpPr>
            <p:spPr>
              <a:xfrm>
                <a:off x="920880" y="568368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385" name="Group 115"/>
            <p:cNvGrpSpPr/>
            <p:nvPr/>
          </p:nvGrpSpPr>
          <p:grpSpPr>
            <a:xfrm>
              <a:off x="908640" y="8082000"/>
              <a:ext cx="129240" cy="129240"/>
              <a:chOff x="908640" y="8082000"/>
              <a:chExt cx="129240" cy="129240"/>
            </a:xfrm>
          </p:grpSpPr>
          <p:sp>
            <p:nvSpPr>
              <p:cNvPr id="386" name="Freeform 106"/>
              <p:cNvSpPr/>
              <p:nvPr/>
            </p:nvSpPr>
            <p:spPr>
              <a:xfrm>
                <a:off x="908640" y="808200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7" name="TextBox 159"/>
              <p:cNvSpPr/>
              <p:nvPr/>
            </p:nvSpPr>
            <p:spPr>
              <a:xfrm>
                <a:off x="920880" y="809280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388" name="Group 116"/>
            <p:cNvGrpSpPr/>
            <p:nvPr/>
          </p:nvGrpSpPr>
          <p:grpSpPr>
            <a:xfrm>
              <a:off x="908640" y="6877440"/>
              <a:ext cx="129240" cy="129240"/>
              <a:chOff x="908640" y="6877440"/>
              <a:chExt cx="129240" cy="129240"/>
            </a:xfrm>
          </p:grpSpPr>
          <p:sp>
            <p:nvSpPr>
              <p:cNvPr id="389" name="Freeform 107"/>
              <p:cNvSpPr/>
              <p:nvPr/>
            </p:nvSpPr>
            <p:spPr>
              <a:xfrm>
                <a:off x="908640" y="6877440"/>
                <a:ext cx="129240" cy="129240"/>
              </a:xfrm>
              <a:custGeom>
                <a:avLst/>
                <a:gdLst>
                  <a:gd name="textAreaLeft" fmla="*/ 0 w 129240"/>
                  <a:gd name="textAreaRight" fmla="*/ 129600 w 129240"/>
                  <a:gd name="textAreaTop" fmla="*/ 0 h 129240"/>
                  <a:gd name="textAreaBottom" fmla="*/ 129600 h 129240"/>
                </a:gdLst>
                <a:ahLst/>
                <a:rect l="textAreaLeft" t="textAreaTop" r="textAreaRight" b="textAreaBottom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0" name="TextBox 160"/>
              <p:cNvSpPr/>
              <p:nvPr/>
            </p:nvSpPr>
            <p:spPr>
              <a:xfrm>
                <a:off x="920880" y="6888240"/>
                <a:ext cx="104760" cy="10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391" name="Group 129"/>
          <p:cNvGrpSpPr/>
          <p:nvPr/>
        </p:nvGrpSpPr>
        <p:grpSpPr>
          <a:xfrm>
            <a:off x="861480" y="3201120"/>
            <a:ext cx="223920" cy="223920"/>
            <a:chOff x="861480" y="3201120"/>
            <a:chExt cx="223920" cy="223920"/>
          </a:xfrm>
        </p:grpSpPr>
        <p:sp>
          <p:nvSpPr>
            <p:cNvPr id="392" name="Freeform 119"/>
            <p:cNvSpPr/>
            <p:nvPr/>
          </p:nvSpPr>
          <p:spPr>
            <a:xfrm>
              <a:off x="861480" y="3201120"/>
              <a:ext cx="223920" cy="22392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23920"/>
                <a:gd name="textAreaBottom" fmla="*/ 224280 h 2239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3" name="TextBox 162"/>
            <p:cNvSpPr/>
            <p:nvPr/>
          </p:nvSpPr>
          <p:spPr>
            <a:xfrm>
              <a:off x="882360" y="3211560"/>
              <a:ext cx="182160" cy="19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5212080" y="3291840"/>
            <a:ext cx="9838800" cy="603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1864</TotalTime>
  <Application>LibreOffice/7.6.6.3$Linux_X86_64 LibreOffice_project/60$Build-3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DAFv5kuQ-MA</dc:identifier>
  <dc:language>en-US</dc:language>
  <cp:lastModifiedBy/>
  <dcterms:modified xsi:type="dcterms:W3CDTF">2024-04-18T16:41:19Z</dcterms:modified>
  <cp:revision>13</cp:revision>
  <dc:subject/>
  <dc:title>Expose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