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8" r:id="rId3"/>
    <p:sldId id="273" r:id="rId4"/>
    <p:sldId id="272" r:id="rId5"/>
    <p:sldId id="274"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51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110" d="100"/>
          <a:sy n="110" d="100"/>
        </p:scale>
        <p:origin x="492" y="108"/>
      </p:cViewPr>
      <p:guideLst>
        <p:guide orient="horz" pos="2064"/>
        <p:guide pos="5136"/>
      </p:guideLst>
    </p:cSldViewPr>
  </p:slideViewPr>
  <p:outlineViewPr>
    <p:cViewPr>
      <p:scale>
        <a:sx n="33" d="100"/>
        <a:sy n="33" d="100"/>
      </p:scale>
      <p:origin x="0" y="-1212"/>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DA802-D364-4A32-B521-A865A751FDEE}" type="datetimeFigureOut">
              <a:rPr lang="en-US" smtClean="0"/>
              <a:t>9/5/2022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C15F0-897E-4C26-BA99-86B64F0B4785}" type="slidenum">
              <a:rPr lang="en-US" smtClean="0"/>
              <a:t>‹#›</a:t>
            </a:fld>
            <a:endParaRPr lang="en-US" dirty="0"/>
          </a:p>
        </p:txBody>
      </p:sp>
    </p:spTree>
    <p:extLst>
      <p:ext uri="{BB962C8B-B14F-4D97-AF65-F5344CB8AC3E}">
        <p14:creationId xmlns:p14="http://schemas.microsoft.com/office/powerpoint/2010/main" val="371909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4C15F0-897E-4C26-BA99-86B64F0B4785}" type="slidenum">
              <a:rPr lang="en-US" smtClean="0"/>
              <a:t>1</a:t>
            </a:fld>
            <a:endParaRPr lang="en-US" dirty="0"/>
          </a:p>
        </p:txBody>
      </p:sp>
    </p:spTree>
    <p:extLst>
      <p:ext uri="{BB962C8B-B14F-4D97-AF65-F5344CB8AC3E}">
        <p14:creationId xmlns:p14="http://schemas.microsoft.com/office/powerpoint/2010/main" val="104079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54C15F0-897E-4C26-BA99-86B64F0B4785}" type="slidenum">
              <a:rPr lang="en-US" smtClean="0"/>
              <a:t>2</a:t>
            </a:fld>
            <a:endParaRPr lang="en-US" dirty="0"/>
          </a:p>
        </p:txBody>
      </p:sp>
    </p:spTree>
    <p:extLst>
      <p:ext uri="{BB962C8B-B14F-4D97-AF65-F5344CB8AC3E}">
        <p14:creationId xmlns:p14="http://schemas.microsoft.com/office/powerpoint/2010/main" val="282395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54C15F0-897E-4C26-BA99-86B64F0B4785}" type="slidenum">
              <a:rPr lang="en-US" smtClean="0"/>
              <a:t>3</a:t>
            </a:fld>
            <a:endParaRPr lang="en-US" dirty="0"/>
          </a:p>
        </p:txBody>
      </p:sp>
    </p:spTree>
    <p:extLst>
      <p:ext uri="{BB962C8B-B14F-4D97-AF65-F5344CB8AC3E}">
        <p14:creationId xmlns:p14="http://schemas.microsoft.com/office/powerpoint/2010/main" val="239304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54C15F0-897E-4C26-BA99-86B64F0B4785}" type="slidenum">
              <a:rPr lang="en-US" smtClean="0"/>
              <a:t>4</a:t>
            </a:fld>
            <a:endParaRPr lang="en-US" dirty="0"/>
          </a:p>
        </p:txBody>
      </p:sp>
    </p:spTree>
    <p:extLst>
      <p:ext uri="{BB962C8B-B14F-4D97-AF65-F5344CB8AC3E}">
        <p14:creationId xmlns:p14="http://schemas.microsoft.com/office/powerpoint/2010/main" val="319308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54C15F0-897E-4C26-BA99-86B64F0B4785}" type="slidenum">
              <a:rPr lang="en-US" smtClean="0"/>
              <a:t>5</a:t>
            </a:fld>
            <a:endParaRPr lang="en-US" dirty="0"/>
          </a:p>
        </p:txBody>
      </p:sp>
    </p:spTree>
    <p:extLst>
      <p:ext uri="{BB962C8B-B14F-4D97-AF65-F5344CB8AC3E}">
        <p14:creationId xmlns:p14="http://schemas.microsoft.com/office/powerpoint/2010/main" val="22778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54C15F0-897E-4C26-BA99-86B64F0B4785}" type="slidenum">
              <a:rPr lang="en-US" smtClean="0"/>
              <a:t>6</a:t>
            </a:fld>
            <a:endParaRPr lang="en-US" dirty="0"/>
          </a:p>
        </p:txBody>
      </p:sp>
    </p:spTree>
    <p:extLst>
      <p:ext uri="{BB962C8B-B14F-4D97-AF65-F5344CB8AC3E}">
        <p14:creationId xmlns:p14="http://schemas.microsoft.com/office/powerpoint/2010/main" val="1536515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019-B3DB-46D9-9F5F-5F10466ACF2A}"/>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CAB6C4BC-E686-4C42-B7D0-69C38A07C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FD32B-CA45-4587-9A26-BDE95862FA06}"/>
              </a:ext>
            </a:extLst>
          </p:cNvPr>
          <p:cNvSpPr>
            <a:spLocks noGrp="1"/>
          </p:cNvSpPr>
          <p:nvPr>
            <p:ph type="dt" sz="half" idx="10"/>
          </p:nvPr>
        </p:nvSpPr>
        <p:spPr/>
        <p:txBody>
          <a:bodyPr/>
          <a:lstStyle/>
          <a:p>
            <a:fld id="{14B77AB7-C0B1-4A20-B1AA-01E2A525628B}" type="datetime1">
              <a:rPr lang="en-US" smtClean="0"/>
              <a:t>9/5/2022</a:t>
            </a:fld>
            <a:endParaRPr lang="en-US" dirty="0"/>
          </a:p>
        </p:txBody>
      </p:sp>
      <p:sp>
        <p:nvSpPr>
          <p:cNvPr id="5" name="Footer Placeholder 4">
            <a:extLst>
              <a:ext uri="{FF2B5EF4-FFF2-40B4-BE49-F238E27FC236}">
                <a16:creationId xmlns:a16="http://schemas.microsoft.com/office/drawing/2014/main" id="{E1499FA6-DCCF-4276-9253-DB2EF342B5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F5D9E4-819E-4923-A27F-4A6D443392FA}"/>
              </a:ext>
            </a:extLst>
          </p:cNvPr>
          <p:cNvSpPr>
            <a:spLocks noGrp="1"/>
          </p:cNvSpPr>
          <p:nvPr>
            <p:ph type="sldNum" sz="quarter" idx="12"/>
          </p:nvPr>
        </p:nvSpPr>
        <p:spPr>
          <a:xfrm>
            <a:off x="8610600" y="6356350"/>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181072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3A2E-AD70-4915-8DC2-218584E2E7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CB72DF-310D-4D86-A70D-27CB89762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98368-76FD-44C3-BB52-FCDA40DD6C0D}"/>
              </a:ext>
            </a:extLst>
          </p:cNvPr>
          <p:cNvSpPr>
            <a:spLocks noGrp="1"/>
          </p:cNvSpPr>
          <p:nvPr>
            <p:ph type="dt" sz="half" idx="10"/>
          </p:nvPr>
        </p:nvSpPr>
        <p:spPr/>
        <p:txBody>
          <a:bodyPr/>
          <a:lstStyle/>
          <a:p>
            <a:fld id="{143E926F-C7BA-45E5-B8A3-765ABB182064}" type="datetime1">
              <a:rPr lang="en-US" smtClean="0"/>
              <a:t>9/5/2022</a:t>
            </a:fld>
            <a:endParaRPr lang="en-US" dirty="0"/>
          </a:p>
        </p:txBody>
      </p:sp>
      <p:sp>
        <p:nvSpPr>
          <p:cNvPr id="5" name="Footer Placeholder 4">
            <a:extLst>
              <a:ext uri="{FF2B5EF4-FFF2-40B4-BE49-F238E27FC236}">
                <a16:creationId xmlns:a16="http://schemas.microsoft.com/office/drawing/2014/main" id="{A52DC98F-DE0B-42BE-8324-B3A0688146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12DCB4-679E-43BE-9131-6600E83B69C6}"/>
              </a:ext>
            </a:extLst>
          </p:cNvPr>
          <p:cNvSpPr>
            <a:spLocks noGrp="1"/>
          </p:cNvSpPr>
          <p:nvPr>
            <p:ph type="sldNum" sz="quarter" idx="12"/>
          </p:nvPr>
        </p:nvSpPr>
        <p:spPr>
          <a:xfrm>
            <a:off x="8610600" y="6356350"/>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408301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BECF60-F3DC-4B53-8738-D546EFDE7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BBA53D-B253-4D87-AC64-3D34AE937F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0683C-0AC0-49AD-98B0-FBB62DA730BB}"/>
              </a:ext>
            </a:extLst>
          </p:cNvPr>
          <p:cNvSpPr>
            <a:spLocks noGrp="1"/>
          </p:cNvSpPr>
          <p:nvPr>
            <p:ph type="dt" sz="half" idx="10"/>
          </p:nvPr>
        </p:nvSpPr>
        <p:spPr/>
        <p:txBody>
          <a:bodyPr/>
          <a:lstStyle/>
          <a:p>
            <a:fld id="{141BCCB0-104E-47EB-A16A-749DE3353DFE}" type="datetime1">
              <a:rPr lang="en-US" smtClean="0"/>
              <a:t>9/5/2022</a:t>
            </a:fld>
            <a:endParaRPr lang="en-US" dirty="0"/>
          </a:p>
        </p:txBody>
      </p:sp>
      <p:sp>
        <p:nvSpPr>
          <p:cNvPr id="5" name="Footer Placeholder 4">
            <a:extLst>
              <a:ext uri="{FF2B5EF4-FFF2-40B4-BE49-F238E27FC236}">
                <a16:creationId xmlns:a16="http://schemas.microsoft.com/office/drawing/2014/main" id="{F839DF48-BDE7-4B9E-89A0-7AE25494D0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A943AB-D1FA-43F6-B3D1-337D3364A876}"/>
              </a:ext>
            </a:extLst>
          </p:cNvPr>
          <p:cNvSpPr>
            <a:spLocks noGrp="1"/>
          </p:cNvSpPr>
          <p:nvPr>
            <p:ph type="sldNum" sz="quarter" idx="12"/>
          </p:nvPr>
        </p:nvSpPr>
        <p:spPr>
          <a:xfrm>
            <a:off x="8610600" y="6356350"/>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318441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C467-70B6-49E9-A8C1-BD1BE400C133}"/>
              </a:ext>
            </a:extLst>
          </p:cNvPr>
          <p:cNvSpPr>
            <a:spLocks noGrp="1"/>
          </p:cNvSpPr>
          <p:nvPr>
            <p:ph type="title"/>
          </p:nvPr>
        </p:nvSpPr>
        <p:spPr/>
        <p:txBody>
          <a:bodyPr>
            <a:normAutofit/>
          </a:bodyPr>
          <a:lstStyle>
            <a:lvl1pPr>
              <a:defRPr sz="4000" b="1"/>
            </a:lvl1pPr>
          </a:lstStyle>
          <a:p>
            <a:r>
              <a:rPr lang="en-US" dirty="0"/>
              <a:t>Click to edit Master title style</a:t>
            </a:r>
          </a:p>
        </p:txBody>
      </p:sp>
      <p:sp>
        <p:nvSpPr>
          <p:cNvPr id="3" name="Content Placeholder 2">
            <a:extLst>
              <a:ext uri="{FF2B5EF4-FFF2-40B4-BE49-F238E27FC236}">
                <a16:creationId xmlns:a16="http://schemas.microsoft.com/office/drawing/2014/main" id="{E52DC428-E332-4A56-A5A3-1F03F020A348}"/>
              </a:ext>
            </a:extLst>
          </p:cNvPr>
          <p:cNvSpPr>
            <a:spLocks noGrp="1"/>
          </p:cNvSpPr>
          <p:nvPr>
            <p:ph idx="1"/>
          </p:nvPr>
        </p:nvSpPr>
        <p:spPr/>
        <p:txBody>
          <a:bodyPr/>
          <a:lstStyle>
            <a:lvl1pPr>
              <a:defRPr sz="2400">
                <a:solidFill>
                  <a:schemeClr val="tx1">
                    <a:lumMod val="75000"/>
                    <a:lumOff val="25000"/>
                  </a:schemeClr>
                </a:solidFill>
              </a:defRPr>
            </a:lvl1pPr>
            <a:lvl2pPr>
              <a:defRPr sz="1800">
                <a:solidFill>
                  <a:schemeClr val="tx1">
                    <a:lumMod val="75000"/>
                    <a:lumOff val="25000"/>
                  </a:schemeClr>
                </a:solidFill>
              </a:defRPr>
            </a:lvl2pPr>
            <a:lvl3pPr>
              <a:defRPr sz="1400">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745352E7-6BF1-4A71-A70E-2A1E5AC98A64}"/>
              </a:ext>
            </a:extLst>
          </p:cNvPr>
          <p:cNvSpPr>
            <a:spLocks noGrp="1"/>
          </p:cNvSpPr>
          <p:nvPr>
            <p:ph type="dt" sz="half" idx="10"/>
          </p:nvPr>
        </p:nvSpPr>
        <p:spPr/>
        <p:txBody>
          <a:bodyPr/>
          <a:lstStyle/>
          <a:p>
            <a:fld id="{361C55D5-A0A7-478C-BD3E-FFB98F99579E}" type="datetime1">
              <a:rPr lang="en-US" smtClean="0"/>
              <a:t>9/5/2022</a:t>
            </a:fld>
            <a:endParaRPr lang="en-US" dirty="0"/>
          </a:p>
        </p:txBody>
      </p:sp>
      <p:sp>
        <p:nvSpPr>
          <p:cNvPr id="5" name="Footer Placeholder 4">
            <a:extLst>
              <a:ext uri="{FF2B5EF4-FFF2-40B4-BE49-F238E27FC236}">
                <a16:creationId xmlns:a16="http://schemas.microsoft.com/office/drawing/2014/main" id="{2C30FDD9-8E4E-495A-B553-2FD18F40AF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533577-B62D-4F9A-8772-8E011DBF93B0}"/>
              </a:ext>
            </a:extLst>
          </p:cNvPr>
          <p:cNvSpPr>
            <a:spLocks noGrp="1"/>
          </p:cNvSpPr>
          <p:nvPr>
            <p:ph type="sldNum" sz="quarter" idx="12"/>
          </p:nvPr>
        </p:nvSpPr>
        <p:spPr>
          <a:xfrm>
            <a:off x="9224211" y="230188"/>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385668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60BB-0795-420A-85ED-BB1A41CC5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88C3F-9264-4094-B564-C9BC9C0BE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97321-4B32-4396-8616-B8DA3B15BB90}"/>
              </a:ext>
            </a:extLst>
          </p:cNvPr>
          <p:cNvSpPr>
            <a:spLocks noGrp="1"/>
          </p:cNvSpPr>
          <p:nvPr>
            <p:ph type="dt" sz="half" idx="10"/>
          </p:nvPr>
        </p:nvSpPr>
        <p:spPr/>
        <p:txBody>
          <a:bodyPr/>
          <a:lstStyle/>
          <a:p>
            <a:fld id="{7D8245AA-05AF-441A-96BE-0FD56A691D36}" type="datetime1">
              <a:rPr lang="en-US" smtClean="0"/>
              <a:t>9/5/2022</a:t>
            </a:fld>
            <a:endParaRPr lang="en-US" dirty="0"/>
          </a:p>
        </p:txBody>
      </p:sp>
      <p:sp>
        <p:nvSpPr>
          <p:cNvPr id="5" name="Footer Placeholder 4">
            <a:extLst>
              <a:ext uri="{FF2B5EF4-FFF2-40B4-BE49-F238E27FC236}">
                <a16:creationId xmlns:a16="http://schemas.microsoft.com/office/drawing/2014/main" id="{85158E60-BBE0-46EA-84C6-53ACBDAA9923}"/>
              </a:ext>
            </a:extLst>
          </p:cNvPr>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D043F134-2D78-4717-B33E-0BA37F436A32}"/>
              </a:ext>
            </a:extLst>
          </p:cNvPr>
          <p:cNvSpPr txBox="1">
            <a:spLocks/>
          </p:cNvSpPr>
          <p:nvPr userDrawn="1"/>
        </p:nvSpPr>
        <p:spPr>
          <a:xfrm>
            <a:off x="9224211" y="23018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3A58C2-6D0E-41FF-A814-8D5C266E8252}" type="slidenum">
              <a:rPr lang="en-US" smtClean="0"/>
              <a:pPr/>
              <a:t>‹#›</a:t>
            </a:fld>
            <a:endParaRPr lang="en-US" dirty="0"/>
          </a:p>
        </p:txBody>
      </p:sp>
    </p:spTree>
    <p:extLst>
      <p:ext uri="{BB962C8B-B14F-4D97-AF65-F5344CB8AC3E}">
        <p14:creationId xmlns:p14="http://schemas.microsoft.com/office/powerpoint/2010/main" val="188450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1BAB-1EEC-4668-806A-05E29756BF19}"/>
              </a:ext>
            </a:extLst>
          </p:cNvPr>
          <p:cNvSpPr>
            <a:spLocks noGrp="1"/>
          </p:cNvSpPr>
          <p:nvPr>
            <p:ph type="title"/>
          </p:nvPr>
        </p:nvSpPr>
        <p:spPr/>
        <p:txBody>
          <a:bodyPr>
            <a:normAutofit/>
          </a:bodyPr>
          <a:lstStyle>
            <a:lvl1pPr>
              <a:defRPr sz="4000" b="1"/>
            </a:lvl1pPr>
          </a:lstStyle>
          <a:p>
            <a:r>
              <a:rPr lang="en-US"/>
              <a:t>Click to edit Master title style</a:t>
            </a:r>
          </a:p>
        </p:txBody>
      </p:sp>
      <p:sp>
        <p:nvSpPr>
          <p:cNvPr id="3" name="Content Placeholder 2">
            <a:extLst>
              <a:ext uri="{FF2B5EF4-FFF2-40B4-BE49-F238E27FC236}">
                <a16:creationId xmlns:a16="http://schemas.microsoft.com/office/drawing/2014/main" id="{ACDFAA77-2B0F-4DE6-A1D7-F701BD96B8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D13389-8366-4678-97F6-ECBD1835D0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8B0AD4-0074-4A02-96A3-A3B1FB2249B4}"/>
              </a:ext>
            </a:extLst>
          </p:cNvPr>
          <p:cNvSpPr>
            <a:spLocks noGrp="1"/>
          </p:cNvSpPr>
          <p:nvPr>
            <p:ph type="dt" sz="half" idx="10"/>
          </p:nvPr>
        </p:nvSpPr>
        <p:spPr/>
        <p:txBody>
          <a:bodyPr/>
          <a:lstStyle/>
          <a:p>
            <a:fld id="{D16331A9-649C-483C-9E41-1C8EB0CBA561}" type="datetime1">
              <a:rPr lang="en-US" smtClean="0"/>
              <a:t>9/5/2022</a:t>
            </a:fld>
            <a:endParaRPr lang="en-US" dirty="0"/>
          </a:p>
        </p:txBody>
      </p:sp>
      <p:sp>
        <p:nvSpPr>
          <p:cNvPr id="6" name="Footer Placeholder 5">
            <a:extLst>
              <a:ext uri="{FF2B5EF4-FFF2-40B4-BE49-F238E27FC236}">
                <a16:creationId xmlns:a16="http://schemas.microsoft.com/office/drawing/2014/main" id="{E72DC797-3467-461F-9AD1-D6A0408796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C68FD1-B2C0-4EBB-A89D-0A81786614BF}"/>
              </a:ext>
            </a:extLst>
          </p:cNvPr>
          <p:cNvSpPr>
            <a:spLocks noGrp="1"/>
          </p:cNvSpPr>
          <p:nvPr>
            <p:ph type="sldNum" sz="quarter" idx="12"/>
          </p:nvPr>
        </p:nvSpPr>
        <p:spPr>
          <a:xfrm>
            <a:off x="8610600" y="6356350"/>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311741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3575-4F1C-47BB-B587-6A67790DA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61BD31-0344-4108-AB1E-6D6B893D5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572314-B1AF-45E6-8537-D28EA4A75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C263FD-0942-4D88-B887-6411D4B3F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729ACC-36AA-4200-8C8D-B6FAC4666B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497E7-EA21-4D54-BA5A-48E3DB416674}"/>
              </a:ext>
            </a:extLst>
          </p:cNvPr>
          <p:cNvSpPr>
            <a:spLocks noGrp="1"/>
          </p:cNvSpPr>
          <p:nvPr>
            <p:ph type="dt" sz="half" idx="10"/>
          </p:nvPr>
        </p:nvSpPr>
        <p:spPr/>
        <p:txBody>
          <a:bodyPr/>
          <a:lstStyle/>
          <a:p>
            <a:fld id="{58147D33-CAA3-4007-9DF3-BE4E42C13728}" type="datetime1">
              <a:rPr lang="en-US" smtClean="0"/>
              <a:t>9/5/2022</a:t>
            </a:fld>
            <a:endParaRPr lang="en-US" dirty="0"/>
          </a:p>
        </p:txBody>
      </p:sp>
      <p:sp>
        <p:nvSpPr>
          <p:cNvPr id="8" name="Footer Placeholder 7">
            <a:extLst>
              <a:ext uri="{FF2B5EF4-FFF2-40B4-BE49-F238E27FC236}">
                <a16:creationId xmlns:a16="http://schemas.microsoft.com/office/drawing/2014/main" id="{76C60B9F-CBF1-4B7D-A491-F691ABA6EE9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FB21B0C-AC16-45BA-88C3-8CFD495658DF}"/>
              </a:ext>
            </a:extLst>
          </p:cNvPr>
          <p:cNvSpPr>
            <a:spLocks noGrp="1"/>
          </p:cNvSpPr>
          <p:nvPr>
            <p:ph type="sldNum" sz="quarter" idx="12"/>
          </p:nvPr>
        </p:nvSpPr>
        <p:spPr>
          <a:xfrm>
            <a:off x="8610600" y="6356350"/>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236849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D1BA-E177-48E3-8A62-BC6622009D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2E2215-2465-4AFE-806B-176A7C749D07}"/>
              </a:ext>
            </a:extLst>
          </p:cNvPr>
          <p:cNvSpPr>
            <a:spLocks noGrp="1"/>
          </p:cNvSpPr>
          <p:nvPr>
            <p:ph type="dt" sz="half" idx="10"/>
          </p:nvPr>
        </p:nvSpPr>
        <p:spPr/>
        <p:txBody>
          <a:bodyPr/>
          <a:lstStyle/>
          <a:p>
            <a:fld id="{27E47733-8E7A-47DE-88FC-45A66A4C7D58}" type="datetime1">
              <a:rPr lang="en-US" smtClean="0"/>
              <a:t>9/5/2022</a:t>
            </a:fld>
            <a:endParaRPr lang="en-US" dirty="0"/>
          </a:p>
        </p:txBody>
      </p:sp>
      <p:sp>
        <p:nvSpPr>
          <p:cNvPr id="4" name="Footer Placeholder 3">
            <a:extLst>
              <a:ext uri="{FF2B5EF4-FFF2-40B4-BE49-F238E27FC236}">
                <a16:creationId xmlns:a16="http://schemas.microsoft.com/office/drawing/2014/main" id="{3274D839-9774-4226-82A1-B920368242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0E9671-7AF5-48F5-9E06-6D6BF17C720F}"/>
              </a:ext>
            </a:extLst>
          </p:cNvPr>
          <p:cNvSpPr txBox="1">
            <a:spLocks/>
          </p:cNvSpPr>
          <p:nvPr userDrawn="1"/>
        </p:nvSpPr>
        <p:spPr>
          <a:xfrm>
            <a:off x="9224211" y="23018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3A58C2-6D0E-41FF-A814-8D5C266E8252}" type="slidenum">
              <a:rPr lang="en-US" smtClean="0"/>
              <a:pPr/>
              <a:t>‹#›</a:t>
            </a:fld>
            <a:endParaRPr lang="en-US" dirty="0"/>
          </a:p>
        </p:txBody>
      </p:sp>
    </p:spTree>
    <p:extLst>
      <p:ext uri="{BB962C8B-B14F-4D97-AF65-F5344CB8AC3E}">
        <p14:creationId xmlns:p14="http://schemas.microsoft.com/office/powerpoint/2010/main" val="55130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98161-8F99-4A9C-9C0C-54F17A609CFF}"/>
              </a:ext>
            </a:extLst>
          </p:cNvPr>
          <p:cNvSpPr>
            <a:spLocks noGrp="1"/>
          </p:cNvSpPr>
          <p:nvPr>
            <p:ph type="dt" sz="half" idx="10"/>
          </p:nvPr>
        </p:nvSpPr>
        <p:spPr/>
        <p:txBody>
          <a:bodyPr/>
          <a:lstStyle/>
          <a:p>
            <a:fld id="{8F7525E5-165C-4263-82B4-20C1CFFC0DC0}" type="datetime1">
              <a:rPr lang="en-US" smtClean="0"/>
              <a:t>9/5/2022</a:t>
            </a:fld>
            <a:endParaRPr lang="en-US" dirty="0"/>
          </a:p>
        </p:txBody>
      </p:sp>
      <p:sp>
        <p:nvSpPr>
          <p:cNvPr id="3" name="Footer Placeholder 2">
            <a:extLst>
              <a:ext uri="{FF2B5EF4-FFF2-40B4-BE49-F238E27FC236}">
                <a16:creationId xmlns:a16="http://schemas.microsoft.com/office/drawing/2014/main" id="{A77C1120-3D87-4F82-AA67-A91CB254595B}"/>
              </a:ext>
            </a:extLst>
          </p:cNvPr>
          <p:cNvSpPr>
            <a:spLocks noGrp="1"/>
          </p:cNvSpPr>
          <p:nvPr>
            <p:ph type="ftr" sz="quarter" idx="11"/>
          </p:nvPr>
        </p:nvSpPr>
        <p:spPr/>
        <p:txBody>
          <a:bodyPr/>
          <a:lstStyle/>
          <a:p>
            <a:endParaRPr lang="en-US" dirty="0"/>
          </a:p>
        </p:txBody>
      </p:sp>
      <p:sp>
        <p:nvSpPr>
          <p:cNvPr id="5" name="Slide Number Placeholder 5">
            <a:extLst>
              <a:ext uri="{FF2B5EF4-FFF2-40B4-BE49-F238E27FC236}">
                <a16:creationId xmlns:a16="http://schemas.microsoft.com/office/drawing/2014/main" id="{28DE988A-1F0C-470A-8D4F-5FEDF7F13840}"/>
              </a:ext>
            </a:extLst>
          </p:cNvPr>
          <p:cNvSpPr>
            <a:spLocks noGrp="1"/>
          </p:cNvSpPr>
          <p:nvPr>
            <p:ph type="sldNum" sz="quarter" idx="12"/>
          </p:nvPr>
        </p:nvSpPr>
        <p:spPr>
          <a:xfrm>
            <a:off x="9224211" y="230188"/>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254301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081E-671A-47BF-9031-4123E34C6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2951A5-88F5-433D-98FB-06D8D34CF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7FEC7E-B6C2-483E-BA18-53E02AA83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A239F-CB8B-4A29-8802-B634B0E27618}"/>
              </a:ext>
            </a:extLst>
          </p:cNvPr>
          <p:cNvSpPr>
            <a:spLocks noGrp="1"/>
          </p:cNvSpPr>
          <p:nvPr>
            <p:ph type="dt" sz="half" idx="10"/>
          </p:nvPr>
        </p:nvSpPr>
        <p:spPr/>
        <p:txBody>
          <a:bodyPr/>
          <a:lstStyle/>
          <a:p>
            <a:fld id="{B931F9FA-FC94-4CFC-B738-44F68DB6F35F}" type="datetime1">
              <a:rPr lang="en-US" smtClean="0"/>
              <a:t>9/5/2022</a:t>
            </a:fld>
            <a:endParaRPr lang="en-US" dirty="0"/>
          </a:p>
        </p:txBody>
      </p:sp>
      <p:sp>
        <p:nvSpPr>
          <p:cNvPr id="6" name="Footer Placeholder 5">
            <a:extLst>
              <a:ext uri="{FF2B5EF4-FFF2-40B4-BE49-F238E27FC236}">
                <a16:creationId xmlns:a16="http://schemas.microsoft.com/office/drawing/2014/main" id="{C92DE1FE-8BC0-4A8D-9445-A8CF0055E1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F91526-9D4E-43EA-8633-14F5FEAC21EE}"/>
              </a:ext>
            </a:extLst>
          </p:cNvPr>
          <p:cNvSpPr>
            <a:spLocks noGrp="1"/>
          </p:cNvSpPr>
          <p:nvPr>
            <p:ph type="sldNum" sz="quarter" idx="12"/>
          </p:nvPr>
        </p:nvSpPr>
        <p:spPr>
          <a:xfrm>
            <a:off x="8610600" y="6356350"/>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283028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A7EF-F66C-465A-81F7-6B4223D2E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F4878-646E-4DE5-BD92-BC9BFF6D3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7A4C99-4A5A-4796-A67A-D99EBBCC6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B6B43-7DA3-45F0-B0C9-271018645EBE}"/>
              </a:ext>
            </a:extLst>
          </p:cNvPr>
          <p:cNvSpPr>
            <a:spLocks noGrp="1"/>
          </p:cNvSpPr>
          <p:nvPr>
            <p:ph type="dt" sz="half" idx="10"/>
          </p:nvPr>
        </p:nvSpPr>
        <p:spPr/>
        <p:txBody>
          <a:bodyPr/>
          <a:lstStyle/>
          <a:p>
            <a:fld id="{4481620D-A9F5-4D9C-B7B0-08A1856D684E}" type="datetime1">
              <a:rPr lang="en-US" smtClean="0"/>
              <a:t>9/5/2022</a:t>
            </a:fld>
            <a:endParaRPr lang="en-US" dirty="0"/>
          </a:p>
        </p:txBody>
      </p:sp>
      <p:sp>
        <p:nvSpPr>
          <p:cNvPr id="6" name="Footer Placeholder 5">
            <a:extLst>
              <a:ext uri="{FF2B5EF4-FFF2-40B4-BE49-F238E27FC236}">
                <a16:creationId xmlns:a16="http://schemas.microsoft.com/office/drawing/2014/main" id="{3315A763-CA5D-4FB5-88E1-D2C4B30F5F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4C9C3-72F4-4CAA-9AFA-534A85ECD769}"/>
              </a:ext>
            </a:extLst>
          </p:cNvPr>
          <p:cNvSpPr>
            <a:spLocks noGrp="1"/>
          </p:cNvSpPr>
          <p:nvPr>
            <p:ph type="sldNum" sz="quarter" idx="12"/>
          </p:nvPr>
        </p:nvSpPr>
        <p:spPr>
          <a:xfrm>
            <a:off x="8610600" y="6356350"/>
            <a:ext cx="2743200" cy="365125"/>
          </a:xfrm>
          <a:prstGeom prst="rect">
            <a:avLst/>
          </a:prstGeom>
        </p:spPr>
        <p:txBody>
          <a:bodyPr/>
          <a:lstStyle/>
          <a:p>
            <a:fld id="{783A58C2-6D0E-41FF-A814-8D5C266E8252}" type="slidenum">
              <a:rPr lang="en-US" smtClean="0"/>
              <a:t>‹#›</a:t>
            </a:fld>
            <a:endParaRPr lang="en-US" dirty="0"/>
          </a:p>
        </p:txBody>
      </p:sp>
    </p:spTree>
    <p:extLst>
      <p:ext uri="{BB962C8B-B14F-4D97-AF65-F5344CB8AC3E}">
        <p14:creationId xmlns:p14="http://schemas.microsoft.com/office/powerpoint/2010/main" val="107314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E3FE3-DFE6-4121-B90B-5827C232E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EDC060-5D0C-4548-A4D1-A0B0A4B1B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A93B4-64D7-457D-B67E-810677E12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AA28C-43D4-4B99-9BC4-0170DF16E87D}" type="datetime1">
              <a:rPr lang="en-US" smtClean="0"/>
              <a:t>9/5/2022</a:t>
            </a:fld>
            <a:endParaRPr lang="en-US" dirty="0"/>
          </a:p>
        </p:txBody>
      </p:sp>
      <p:sp>
        <p:nvSpPr>
          <p:cNvPr id="5" name="Footer Placeholder 4">
            <a:extLst>
              <a:ext uri="{FF2B5EF4-FFF2-40B4-BE49-F238E27FC236}">
                <a16:creationId xmlns:a16="http://schemas.microsoft.com/office/drawing/2014/main" id="{1F8828BF-C3E0-4BB2-B298-30564CA75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671299-39A6-4E57-9CF7-731D8B72F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A58C2-6D0E-41FF-A814-8D5C266E8252}" type="slidenum">
              <a:rPr lang="en-US" smtClean="0"/>
              <a:t>‹#›</a:t>
            </a:fld>
            <a:endParaRPr lang="en-US" dirty="0"/>
          </a:p>
        </p:txBody>
      </p:sp>
    </p:spTree>
    <p:extLst>
      <p:ext uri="{BB962C8B-B14F-4D97-AF65-F5344CB8AC3E}">
        <p14:creationId xmlns:p14="http://schemas.microsoft.com/office/powerpoint/2010/main" val="734944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yan.derickson@va.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tmp"/></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6103-2D4B-429A-BF6F-4CC5AF58231A}"/>
              </a:ext>
            </a:extLst>
          </p:cNvPr>
          <p:cNvSpPr>
            <a:spLocks noGrp="1"/>
          </p:cNvSpPr>
          <p:nvPr>
            <p:ph type="ctrTitle"/>
          </p:nvPr>
        </p:nvSpPr>
        <p:spPr/>
        <p:txBody>
          <a:bodyPr/>
          <a:lstStyle/>
          <a:p>
            <a:r>
              <a:rPr lang="en-US" b="1" dirty="0">
                <a:latin typeface="Calibri Light" panose="020F0302020204030204" pitchFamily="34" charset="0"/>
                <a:cs typeface="Calibri Light" panose="020F0302020204030204" pitchFamily="34" charset="0"/>
              </a:rPr>
              <a:t>Shiny Executive Dashboards in VA</a:t>
            </a:r>
          </a:p>
        </p:txBody>
      </p:sp>
      <p:sp>
        <p:nvSpPr>
          <p:cNvPr id="3" name="Subtitle 2">
            <a:extLst>
              <a:ext uri="{FF2B5EF4-FFF2-40B4-BE49-F238E27FC236}">
                <a16:creationId xmlns:a16="http://schemas.microsoft.com/office/drawing/2014/main" id="{51D7F5DE-43A6-4D52-9F26-28BB0DB6FAF8}"/>
              </a:ext>
            </a:extLst>
          </p:cNvPr>
          <p:cNvSpPr>
            <a:spLocks noGrp="1"/>
          </p:cNvSpPr>
          <p:nvPr>
            <p:ph type="subTitle" idx="1"/>
          </p:nvPr>
        </p:nvSpPr>
        <p:spPr>
          <a:xfrm>
            <a:off x="2011680" y="3509963"/>
            <a:ext cx="9144000" cy="1898060"/>
          </a:xfrm>
        </p:spPr>
        <p:txBody>
          <a:bodyPr numCol="1">
            <a:normAutofit lnSpcReduction="10000"/>
          </a:bodyPr>
          <a:lstStyle/>
          <a:p>
            <a:pPr algn="l">
              <a:lnSpc>
                <a:spcPct val="100000"/>
              </a:lnSpc>
            </a:pPr>
            <a:r>
              <a:rPr lang="en-US" dirty="0">
                <a:hlinkClick r:id="rId3"/>
              </a:rPr>
              <a:t>Ryan Derickson</a:t>
            </a:r>
            <a:r>
              <a:rPr lang="en-US" dirty="0"/>
              <a:t>, PhD</a:t>
            </a:r>
          </a:p>
          <a:p>
            <a:pPr algn="l">
              <a:lnSpc>
                <a:spcPct val="100000"/>
              </a:lnSpc>
            </a:pPr>
            <a:r>
              <a:rPr lang="en-US" dirty="0"/>
              <a:t>HSS/Sr. Data Scientist</a:t>
            </a:r>
          </a:p>
          <a:p>
            <a:pPr algn="l">
              <a:lnSpc>
                <a:spcPct val="100000"/>
              </a:lnSpc>
            </a:pPr>
            <a:r>
              <a:rPr lang="en-US" dirty="0"/>
              <a:t>National Center for Organization Development (NCOD)</a:t>
            </a:r>
          </a:p>
          <a:p>
            <a:pPr algn="l">
              <a:lnSpc>
                <a:spcPct val="100000"/>
              </a:lnSpc>
            </a:pPr>
            <a:r>
              <a:rPr lang="en-US" dirty="0"/>
              <a:t>Dept. of Veterans Affairs</a:t>
            </a:r>
          </a:p>
        </p:txBody>
      </p:sp>
      <p:pic>
        <p:nvPicPr>
          <p:cNvPr id="9" name="Picture 8">
            <a:extLst>
              <a:ext uri="{FF2B5EF4-FFF2-40B4-BE49-F238E27FC236}">
                <a16:creationId xmlns:a16="http://schemas.microsoft.com/office/drawing/2014/main" id="{FAB6B08B-3EDD-48CF-9BFD-08EE0B399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0987" y="5849436"/>
            <a:ext cx="4162425" cy="761668"/>
          </a:xfrm>
          <a:prstGeom prst="rect">
            <a:avLst/>
          </a:prstGeom>
        </p:spPr>
      </p:pic>
    </p:spTree>
    <p:extLst>
      <p:ext uri="{BB962C8B-B14F-4D97-AF65-F5344CB8AC3E}">
        <p14:creationId xmlns:p14="http://schemas.microsoft.com/office/powerpoint/2010/main" val="16271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3BE0-3E04-4497-9B31-EE7BB0E45493}"/>
              </a:ext>
            </a:extLst>
          </p:cNvPr>
          <p:cNvSpPr>
            <a:spLocks noGrp="1"/>
          </p:cNvSpPr>
          <p:nvPr>
            <p:ph type="title"/>
          </p:nvPr>
        </p:nvSpPr>
        <p:spPr>
          <a:xfrm>
            <a:off x="268357" y="-44354"/>
            <a:ext cx="10515600" cy="1325563"/>
          </a:xfrm>
        </p:spPr>
        <p:txBody>
          <a:bodyPr/>
          <a:lstStyle/>
          <a:p>
            <a:pPr marL="280988"/>
            <a:r>
              <a:rPr lang="en-US" dirty="0">
                <a:latin typeface="Calibri Light" panose="020F0302020204030204" pitchFamily="34" charset="0"/>
                <a:cs typeface="Calibri Light" panose="020F0302020204030204" pitchFamily="34" charset="0"/>
              </a:rPr>
              <a:t>Disclaimer</a:t>
            </a:r>
          </a:p>
        </p:txBody>
      </p:sp>
      <p:sp>
        <p:nvSpPr>
          <p:cNvPr id="3" name="Content Placeholder 2">
            <a:extLst>
              <a:ext uri="{FF2B5EF4-FFF2-40B4-BE49-F238E27FC236}">
                <a16:creationId xmlns:a16="http://schemas.microsoft.com/office/drawing/2014/main" id="{B9CA7A9C-2D33-4151-9FFC-21F5132AAAA0}"/>
              </a:ext>
            </a:extLst>
          </p:cNvPr>
          <p:cNvSpPr>
            <a:spLocks noGrp="1"/>
          </p:cNvSpPr>
          <p:nvPr>
            <p:ph idx="1"/>
          </p:nvPr>
        </p:nvSpPr>
        <p:spPr>
          <a:xfrm>
            <a:off x="569843" y="1281209"/>
            <a:ext cx="11145079" cy="4735278"/>
          </a:xfrm>
        </p:spPr>
        <p:txBody>
          <a:bodyPr>
            <a:normAutofit/>
          </a:bodyPr>
          <a:lstStyle/>
          <a:p>
            <a:pPr marL="0" indent="0">
              <a:lnSpc>
                <a:spcPct val="110000"/>
              </a:lnSpc>
              <a:buNone/>
            </a:pPr>
            <a:r>
              <a:rPr lang="en-US" dirty="0">
                <a:solidFill>
                  <a:schemeClr val="tx1"/>
                </a:solidFill>
                <a:latin typeface="Calibri Light" panose="020F0302020204030204" pitchFamily="34" charset="0"/>
                <a:cs typeface="Calibri Light" panose="020F0302020204030204" pitchFamily="34" charset="0"/>
              </a:rPr>
              <a:t>I’m here to talk about my work &amp; my organization’s role, not speak on behalf of VA. Opinions are mine.</a:t>
            </a:r>
          </a:p>
        </p:txBody>
      </p:sp>
      <p:sp>
        <p:nvSpPr>
          <p:cNvPr id="9" name="Slide Number Placeholder 5">
            <a:extLst>
              <a:ext uri="{FF2B5EF4-FFF2-40B4-BE49-F238E27FC236}">
                <a16:creationId xmlns:a16="http://schemas.microsoft.com/office/drawing/2014/main" id="{B2FF816F-BB1B-4A9D-812E-20F0A23877F3}"/>
              </a:ext>
            </a:extLst>
          </p:cNvPr>
          <p:cNvSpPr>
            <a:spLocks noGrp="1"/>
          </p:cNvSpPr>
          <p:nvPr>
            <p:ph type="sldNum" sz="quarter" idx="12"/>
          </p:nvPr>
        </p:nvSpPr>
        <p:spPr>
          <a:xfrm>
            <a:off x="9224211" y="230188"/>
            <a:ext cx="2743200" cy="365125"/>
          </a:xfrm>
        </p:spPr>
        <p:txBody>
          <a:bodyPr/>
          <a:lstStyle/>
          <a:p>
            <a:fld id="{783A58C2-6D0E-41FF-A814-8D5C266E8252}" type="slidenum">
              <a:rPr lang="en-US" smtClean="0"/>
              <a:t>2</a:t>
            </a:fld>
            <a:endParaRPr lang="en-US" dirty="0"/>
          </a:p>
        </p:txBody>
      </p:sp>
      <p:pic>
        <p:nvPicPr>
          <p:cNvPr id="10" name="Picture 9">
            <a:extLst>
              <a:ext uri="{FF2B5EF4-FFF2-40B4-BE49-F238E27FC236}">
                <a16:creationId xmlns:a16="http://schemas.microsoft.com/office/drawing/2014/main" id="{E72B58F2-ABDD-4238-8E64-80ED91D60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987" y="5849436"/>
            <a:ext cx="4162425" cy="761668"/>
          </a:xfrm>
          <a:prstGeom prst="rect">
            <a:avLst/>
          </a:prstGeom>
        </p:spPr>
      </p:pic>
      <p:sp>
        <p:nvSpPr>
          <p:cNvPr id="8" name="Rectangle 7">
            <a:extLst>
              <a:ext uri="{FF2B5EF4-FFF2-40B4-BE49-F238E27FC236}">
                <a16:creationId xmlns:a16="http://schemas.microsoft.com/office/drawing/2014/main" id="{87A86F1A-A271-408C-9EEE-425706F46C2B}"/>
              </a:ext>
            </a:extLst>
          </p:cNvPr>
          <p:cNvSpPr/>
          <p:nvPr/>
        </p:nvSpPr>
        <p:spPr>
          <a:xfrm>
            <a:off x="0" y="0"/>
            <a:ext cx="127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563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3BE0-3E04-4497-9B31-EE7BB0E45493}"/>
              </a:ext>
            </a:extLst>
          </p:cNvPr>
          <p:cNvSpPr>
            <a:spLocks noGrp="1"/>
          </p:cNvSpPr>
          <p:nvPr>
            <p:ph type="title"/>
          </p:nvPr>
        </p:nvSpPr>
        <p:spPr>
          <a:xfrm>
            <a:off x="268357" y="-44354"/>
            <a:ext cx="10515600" cy="1325563"/>
          </a:xfrm>
        </p:spPr>
        <p:txBody>
          <a:bodyPr/>
          <a:lstStyle/>
          <a:p>
            <a:pPr marL="280988"/>
            <a:r>
              <a:rPr lang="en-US" dirty="0">
                <a:latin typeface="Calibri Light" panose="020F0302020204030204" pitchFamily="34" charset="0"/>
                <a:cs typeface="Calibri Light" panose="020F0302020204030204" pitchFamily="34" charset="0"/>
              </a:rPr>
              <a:t>Who we are and what we do</a:t>
            </a:r>
          </a:p>
        </p:txBody>
      </p:sp>
      <p:sp>
        <p:nvSpPr>
          <p:cNvPr id="3" name="Content Placeholder 2">
            <a:extLst>
              <a:ext uri="{FF2B5EF4-FFF2-40B4-BE49-F238E27FC236}">
                <a16:creationId xmlns:a16="http://schemas.microsoft.com/office/drawing/2014/main" id="{B9CA7A9C-2D33-4151-9FFC-21F5132AAAA0}"/>
              </a:ext>
            </a:extLst>
          </p:cNvPr>
          <p:cNvSpPr>
            <a:spLocks noGrp="1"/>
          </p:cNvSpPr>
          <p:nvPr>
            <p:ph idx="1"/>
          </p:nvPr>
        </p:nvSpPr>
        <p:spPr>
          <a:xfrm>
            <a:off x="569843" y="1281209"/>
            <a:ext cx="11145079" cy="4735278"/>
          </a:xfrm>
        </p:spPr>
        <p:txBody>
          <a:bodyPr>
            <a:normAutofit fontScale="85000" lnSpcReduction="20000"/>
          </a:bodyPr>
          <a:lstStyle/>
          <a:p>
            <a:pPr marL="0" indent="0">
              <a:lnSpc>
                <a:spcPct val="110000"/>
              </a:lnSpc>
              <a:buNone/>
            </a:pPr>
            <a:r>
              <a:rPr lang="en-US" sz="2800" dirty="0">
                <a:solidFill>
                  <a:schemeClr val="tx1"/>
                </a:solidFill>
                <a:latin typeface="Calibri Light" panose="020F0302020204030204" pitchFamily="34" charset="0"/>
                <a:cs typeface="Calibri Light" panose="020F0302020204030204" pitchFamily="34" charset="0"/>
              </a:rPr>
              <a:t>NCOD is an internal OD office for the Dept. of Veterans Affairs. Our goal is to improve employee engagement in VA, which translates to better Veteran experiences.</a:t>
            </a:r>
          </a:p>
          <a:p>
            <a:pPr marL="0" indent="0">
              <a:lnSpc>
                <a:spcPct val="110000"/>
              </a:lnSpc>
              <a:buNone/>
            </a:pPr>
            <a:endParaRPr lang="en-US" sz="2800" dirty="0">
              <a:solidFill>
                <a:schemeClr val="tx1"/>
              </a:solidFill>
              <a:latin typeface="Calibri Light" panose="020F0302020204030204" pitchFamily="34" charset="0"/>
              <a:cs typeface="Calibri Light" panose="020F0302020204030204" pitchFamily="34" charset="0"/>
            </a:endParaRPr>
          </a:p>
          <a:p>
            <a:pPr marL="0" indent="0">
              <a:lnSpc>
                <a:spcPct val="110000"/>
              </a:lnSpc>
              <a:buNone/>
            </a:pPr>
            <a:r>
              <a:rPr lang="en-US" sz="2800" dirty="0">
                <a:solidFill>
                  <a:schemeClr val="tx1"/>
                </a:solidFill>
                <a:latin typeface="Calibri Light" panose="020F0302020204030204" pitchFamily="34" charset="0"/>
                <a:cs typeface="Calibri Light" panose="020F0302020204030204" pitchFamily="34" charset="0"/>
              </a:rPr>
              <a:t>We do that through:</a:t>
            </a:r>
          </a:p>
          <a:p>
            <a:pPr marL="463550">
              <a:lnSpc>
                <a:spcPct val="110000"/>
              </a:lnSpc>
            </a:pPr>
            <a:r>
              <a:rPr lang="en-US" sz="2800" b="1" dirty="0">
                <a:solidFill>
                  <a:schemeClr val="tx1"/>
                </a:solidFill>
                <a:latin typeface="Calibri Light" panose="020F0302020204030204" pitchFamily="34" charset="0"/>
                <a:cs typeface="Calibri Light" panose="020F0302020204030204" pitchFamily="34" charset="0"/>
              </a:rPr>
              <a:t>Enterprise-level survey and data science services</a:t>
            </a:r>
          </a:p>
          <a:p>
            <a:pPr marL="463550">
              <a:lnSpc>
                <a:spcPct val="110000"/>
              </a:lnSpc>
            </a:pPr>
            <a:r>
              <a:rPr lang="en-US" sz="2800" dirty="0">
                <a:solidFill>
                  <a:schemeClr val="tx1"/>
                </a:solidFill>
                <a:latin typeface="Calibri Light" panose="020F0302020204030204" pitchFamily="34" charset="0"/>
                <a:cs typeface="Calibri Light" panose="020F0302020204030204" pitchFamily="34" charset="0"/>
              </a:rPr>
              <a:t>Executive consultation &amp; coaching</a:t>
            </a:r>
          </a:p>
          <a:p>
            <a:pPr marL="463550">
              <a:lnSpc>
                <a:spcPct val="110000"/>
              </a:lnSpc>
            </a:pPr>
            <a:r>
              <a:rPr lang="en-US" sz="2800" dirty="0">
                <a:solidFill>
                  <a:schemeClr val="tx1"/>
                </a:solidFill>
                <a:latin typeface="Calibri Light" panose="020F0302020204030204" pitchFamily="34" charset="0"/>
                <a:cs typeface="Calibri Light" panose="020F0302020204030204" pitchFamily="34" charset="0"/>
              </a:rPr>
              <a:t>Academic research &amp; white papers</a:t>
            </a:r>
          </a:p>
          <a:p>
            <a:pPr>
              <a:lnSpc>
                <a:spcPct val="110000"/>
              </a:lnSpc>
            </a:pPr>
            <a:endParaRPr lang="en-US" sz="2800" dirty="0">
              <a:solidFill>
                <a:schemeClr val="tx1"/>
              </a:solidFill>
              <a:latin typeface="Calibri Light" panose="020F0302020204030204" pitchFamily="34" charset="0"/>
              <a:cs typeface="Calibri Light" panose="020F0302020204030204" pitchFamily="34" charset="0"/>
            </a:endParaRPr>
          </a:p>
          <a:p>
            <a:pPr marL="0" indent="0">
              <a:lnSpc>
                <a:spcPct val="110000"/>
              </a:lnSpc>
              <a:buNone/>
            </a:pPr>
            <a:r>
              <a:rPr lang="en-US" sz="2800" dirty="0">
                <a:solidFill>
                  <a:schemeClr val="tx1"/>
                </a:solidFill>
                <a:latin typeface="Calibri Light" panose="020F0302020204030204" pitchFamily="34" charset="0"/>
                <a:cs typeface="Calibri Light" panose="020F0302020204030204" pitchFamily="34" charset="0"/>
              </a:rPr>
              <a:t>VA is big, NCOD is not. VA has ~ 420,000 employees, 140 hospitals, hundreds of clinics, Benefits, Cemetery, &amp; administrative divisions. NCOD has ~ 50 employees. Many of us have clinical, quant, or I-O psychology backgrounds. </a:t>
            </a:r>
          </a:p>
        </p:txBody>
      </p:sp>
      <p:sp>
        <p:nvSpPr>
          <p:cNvPr id="9" name="Slide Number Placeholder 5">
            <a:extLst>
              <a:ext uri="{FF2B5EF4-FFF2-40B4-BE49-F238E27FC236}">
                <a16:creationId xmlns:a16="http://schemas.microsoft.com/office/drawing/2014/main" id="{B2FF816F-BB1B-4A9D-812E-20F0A23877F3}"/>
              </a:ext>
            </a:extLst>
          </p:cNvPr>
          <p:cNvSpPr>
            <a:spLocks noGrp="1"/>
          </p:cNvSpPr>
          <p:nvPr>
            <p:ph type="sldNum" sz="quarter" idx="12"/>
          </p:nvPr>
        </p:nvSpPr>
        <p:spPr>
          <a:xfrm>
            <a:off x="9224211" y="230188"/>
            <a:ext cx="2743200" cy="365125"/>
          </a:xfrm>
        </p:spPr>
        <p:txBody>
          <a:bodyPr/>
          <a:lstStyle/>
          <a:p>
            <a:fld id="{783A58C2-6D0E-41FF-A814-8D5C266E8252}" type="slidenum">
              <a:rPr lang="en-US" smtClean="0"/>
              <a:t>3</a:t>
            </a:fld>
            <a:endParaRPr lang="en-US" dirty="0"/>
          </a:p>
        </p:txBody>
      </p:sp>
      <p:pic>
        <p:nvPicPr>
          <p:cNvPr id="10" name="Picture 9">
            <a:extLst>
              <a:ext uri="{FF2B5EF4-FFF2-40B4-BE49-F238E27FC236}">
                <a16:creationId xmlns:a16="http://schemas.microsoft.com/office/drawing/2014/main" id="{E72B58F2-ABDD-4238-8E64-80ED91D60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987" y="5849436"/>
            <a:ext cx="4162425" cy="761668"/>
          </a:xfrm>
          <a:prstGeom prst="rect">
            <a:avLst/>
          </a:prstGeom>
        </p:spPr>
      </p:pic>
      <p:sp>
        <p:nvSpPr>
          <p:cNvPr id="7" name="Rectangle 6">
            <a:extLst>
              <a:ext uri="{FF2B5EF4-FFF2-40B4-BE49-F238E27FC236}">
                <a16:creationId xmlns:a16="http://schemas.microsoft.com/office/drawing/2014/main" id="{862CD8FE-215C-4675-80FE-87F955A9C218}"/>
              </a:ext>
            </a:extLst>
          </p:cNvPr>
          <p:cNvSpPr/>
          <p:nvPr/>
        </p:nvSpPr>
        <p:spPr>
          <a:xfrm>
            <a:off x="0" y="0"/>
            <a:ext cx="127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820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3BE0-3E04-4497-9B31-EE7BB0E45493}"/>
              </a:ext>
            </a:extLst>
          </p:cNvPr>
          <p:cNvSpPr>
            <a:spLocks noGrp="1"/>
          </p:cNvSpPr>
          <p:nvPr>
            <p:ph type="title"/>
          </p:nvPr>
        </p:nvSpPr>
        <p:spPr>
          <a:xfrm>
            <a:off x="268357" y="-44354"/>
            <a:ext cx="10515600" cy="1325563"/>
          </a:xfrm>
        </p:spPr>
        <p:txBody>
          <a:bodyPr/>
          <a:lstStyle/>
          <a:p>
            <a:pPr marL="280988"/>
            <a:r>
              <a:rPr lang="en-US" dirty="0">
                <a:latin typeface="Calibri Light" panose="020F0302020204030204" pitchFamily="34" charset="0"/>
                <a:cs typeface="Calibri Light" panose="020F0302020204030204" pitchFamily="34" charset="0"/>
              </a:rPr>
              <a:t>The All Employee Survey (AES)</a:t>
            </a:r>
          </a:p>
        </p:txBody>
      </p:sp>
      <p:sp>
        <p:nvSpPr>
          <p:cNvPr id="3" name="Content Placeholder 2">
            <a:extLst>
              <a:ext uri="{FF2B5EF4-FFF2-40B4-BE49-F238E27FC236}">
                <a16:creationId xmlns:a16="http://schemas.microsoft.com/office/drawing/2014/main" id="{B9CA7A9C-2D33-4151-9FFC-21F5132AAAA0}"/>
              </a:ext>
            </a:extLst>
          </p:cNvPr>
          <p:cNvSpPr>
            <a:spLocks noGrp="1"/>
          </p:cNvSpPr>
          <p:nvPr>
            <p:ph idx="1"/>
          </p:nvPr>
        </p:nvSpPr>
        <p:spPr>
          <a:xfrm>
            <a:off x="569843" y="1281209"/>
            <a:ext cx="11145079" cy="4735278"/>
          </a:xfrm>
        </p:spPr>
        <p:txBody>
          <a:bodyPr>
            <a:normAutofit/>
          </a:bodyPr>
          <a:lstStyle/>
          <a:p>
            <a:pPr marL="0" indent="0">
              <a:buNone/>
            </a:pPr>
            <a:r>
              <a:rPr lang="en-US" dirty="0">
                <a:solidFill>
                  <a:schemeClr val="tx1"/>
                </a:solidFill>
                <a:latin typeface="Calibri Light" panose="020F0302020204030204" pitchFamily="34" charset="0"/>
                <a:cs typeface="Calibri Light" panose="020F0302020204030204" pitchFamily="34" charset="0"/>
              </a:rPr>
              <a:t>The AES is an annual census survey administered to all VA by NCOD, and covers topics from employee engagement itself to burnout, patient and psychological safety cultures, and what should be prioritized. It’s our primary source for organizational health data.</a:t>
            </a:r>
          </a:p>
          <a:p>
            <a:pPr marL="0" indent="0">
              <a:buNone/>
            </a:pPr>
            <a:endParaRPr lang="en-US" dirty="0">
              <a:solidFill>
                <a:schemeClr val="tx1"/>
              </a:solidFill>
              <a:latin typeface="Calibri Light" panose="020F0302020204030204" pitchFamily="34" charset="0"/>
              <a:cs typeface="Calibri Light" panose="020F0302020204030204" pitchFamily="34" charset="0"/>
            </a:endParaRPr>
          </a:p>
          <a:p>
            <a:pPr marL="0" indent="0">
              <a:buNone/>
            </a:pPr>
            <a:r>
              <a:rPr lang="en-US" dirty="0">
                <a:solidFill>
                  <a:schemeClr val="tx1"/>
                </a:solidFill>
                <a:latin typeface="Calibri Light" panose="020F0302020204030204" pitchFamily="34" charset="0"/>
                <a:cs typeface="Calibri Light" panose="020F0302020204030204" pitchFamily="34" charset="0"/>
              </a:rPr>
              <a:t>The AES is:</a:t>
            </a:r>
          </a:p>
          <a:p>
            <a:pPr marL="463550"/>
            <a:r>
              <a:rPr lang="en-US" dirty="0">
                <a:solidFill>
                  <a:schemeClr val="tx1"/>
                </a:solidFill>
                <a:latin typeface="Calibri Light" panose="020F0302020204030204" pitchFamily="34" charset="0"/>
                <a:cs typeface="Calibri Light" panose="020F0302020204030204" pitchFamily="34" charset="0"/>
              </a:rPr>
              <a:t>Popular (~ 70% response rate, or about 300,000 responses)</a:t>
            </a:r>
          </a:p>
          <a:p>
            <a:pPr marL="463550"/>
            <a:r>
              <a:rPr lang="en-US" dirty="0">
                <a:solidFill>
                  <a:schemeClr val="tx1"/>
                </a:solidFill>
                <a:latin typeface="Calibri Light" panose="020F0302020204030204" pitchFamily="34" charset="0"/>
                <a:cs typeface="Calibri Light" panose="020F0302020204030204" pitchFamily="34" charset="0"/>
              </a:rPr>
              <a:t>Anonymous (no names), so people can feel safe to be honest</a:t>
            </a:r>
          </a:p>
          <a:p>
            <a:pPr marL="463550"/>
            <a:r>
              <a:rPr lang="en-US" dirty="0">
                <a:solidFill>
                  <a:schemeClr val="tx1"/>
                </a:solidFill>
                <a:latin typeface="Calibri Light" panose="020F0302020204030204" pitchFamily="34" charset="0"/>
                <a:cs typeface="Calibri Light" panose="020F0302020204030204" pitchFamily="34" charset="0"/>
              </a:rPr>
              <a:t>Impactful; the data go into executives’ performance plans, to Congress, etc., but most importantly, are the basis for </a:t>
            </a:r>
            <a:r>
              <a:rPr lang="en-US" b="1" dirty="0">
                <a:solidFill>
                  <a:schemeClr val="tx1"/>
                </a:solidFill>
                <a:latin typeface="Calibri Light" panose="020F0302020204030204" pitchFamily="34" charset="0"/>
                <a:cs typeface="Calibri Light" panose="020F0302020204030204" pitchFamily="34" charset="0"/>
              </a:rPr>
              <a:t>workgroup-level improvement.</a:t>
            </a:r>
          </a:p>
          <a:p>
            <a:endParaRPr lang="en-US" dirty="0">
              <a:solidFill>
                <a:schemeClr val="tx1"/>
              </a:solidFill>
              <a:latin typeface="Calibri Light" panose="020F0302020204030204" pitchFamily="34" charset="0"/>
              <a:cs typeface="Calibri Light" panose="020F0302020204030204" pitchFamily="34" charset="0"/>
            </a:endParaRPr>
          </a:p>
        </p:txBody>
      </p:sp>
      <p:sp>
        <p:nvSpPr>
          <p:cNvPr id="9" name="Slide Number Placeholder 5">
            <a:extLst>
              <a:ext uri="{FF2B5EF4-FFF2-40B4-BE49-F238E27FC236}">
                <a16:creationId xmlns:a16="http://schemas.microsoft.com/office/drawing/2014/main" id="{B2FF816F-BB1B-4A9D-812E-20F0A23877F3}"/>
              </a:ext>
            </a:extLst>
          </p:cNvPr>
          <p:cNvSpPr>
            <a:spLocks noGrp="1"/>
          </p:cNvSpPr>
          <p:nvPr>
            <p:ph type="sldNum" sz="quarter" idx="12"/>
          </p:nvPr>
        </p:nvSpPr>
        <p:spPr>
          <a:xfrm>
            <a:off x="9224211" y="230188"/>
            <a:ext cx="2743200" cy="365125"/>
          </a:xfrm>
        </p:spPr>
        <p:txBody>
          <a:bodyPr/>
          <a:lstStyle/>
          <a:p>
            <a:fld id="{783A58C2-6D0E-41FF-A814-8D5C266E8252}" type="slidenum">
              <a:rPr lang="en-US" smtClean="0"/>
              <a:t>4</a:t>
            </a:fld>
            <a:endParaRPr lang="en-US" dirty="0"/>
          </a:p>
        </p:txBody>
      </p:sp>
      <p:pic>
        <p:nvPicPr>
          <p:cNvPr id="10" name="Picture 9">
            <a:extLst>
              <a:ext uri="{FF2B5EF4-FFF2-40B4-BE49-F238E27FC236}">
                <a16:creationId xmlns:a16="http://schemas.microsoft.com/office/drawing/2014/main" id="{E72B58F2-ABDD-4238-8E64-80ED91D60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987" y="5849436"/>
            <a:ext cx="4162425" cy="761668"/>
          </a:xfrm>
          <a:prstGeom prst="rect">
            <a:avLst/>
          </a:prstGeom>
        </p:spPr>
      </p:pic>
      <p:sp>
        <p:nvSpPr>
          <p:cNvPr id="11" name="Rectangle 10">
            <a:extLst>
              <a:ext uri="{FF2B5EF4-FFF2-40B4-BE49-F238E27FC236}">
                <a16:creationId xmlns:a16="http://schemas.microsoft.com/office/drawing/2014/main" id="{510DABE5-6F8F-4A3C-96DF-B54A94852B0A}"/>
              </a:ext>
            </a:extLst>
          </p:cNvPr>
          <p:cNvSpPr/>
          <p:nvPr/>
        </p:nvSpPr>
        <p:spPr>
          <a:xfrm>
            <a:off x="0" y="0"/>
            <a:ext cx="127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339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3BE0-3E04-4497-9B31-EE7BB0E45493}"/>
              </a:ext>
            </a:extLst>
          </p:cNvPr>
          <p:cNvSpPr>
            <a:spLocks noGrp="1"/>
          </p:cNvSpPr>
          <p:nvPr>
            <p:ph type="title"/>
          </p:nvPr>
        </p:nvSpPr>
        <p:spPr>
          <a:xfrm>
            <a:off x="268357" y="-44354"/>
            <a:ext cx="10515600" cy="1325563"/>
          </a:xfrm>
        </p:spPr>
        <p:txBody>
          <a:bodyPr/>
          <a:lstStyle/>
          <a:p>
            <a:pPr marL="280988"/>
            <a:r>
              <a:rPr lang="en-US" dirty="0">
                <a:latin typeface="Calibri Light" panose="020F0302020204030204" pitchFamily="34" charset="0"/>
                <a:cs typeface="Calibri Light" panose="020F0302020204030204" pitchFamily="34" charset="0"/>
              </a:rPr>
              <a:t>Bottom up &amp; top down</a:t>
            </a:r>
          </a:p>
        </p:txBody>
      </p:sp>
      <p:sp>
        <p:nvSpPr>
          <p:cNvPr id="3" name="Content Placeholder 2">
            <a:extLst>
              <a:ext uri="{FF2B5EF4-FFF2-40B4-BE49-F238E27FC236}">
                <a16:creationId xmlns:a16="http://schemas.microsoft.com/office/drawing/2014/main" id="{B9CA7A9C-2D33-4151-9FFC-21F5132AAAA0}"/>
              </a:ext>
            </a:extLst>
          </p:cNvPr>
          <p:cNvSpPr>
            <a:spLocks noGrp="1"/>
          </p:cNvSpPr>
          <p:nvPr>
            <p:ph idx="1"/>
          </p:nvPr>
        </p:nvSpPr>
        <p:spPr>
          <a:xfrm>
            <a:off x="569843" y="1281209"/>
            <a:ext cx="11145079" cy="4735278"/>
          </a:xfrm>
        </p:spPr>
        <p:txBody>
          <a:bodyPr>
            <a:normAutofit/>
          </a:bodyPr>
          <a:lstStyle/>
          <a:p>
            <a:pPr marL="0" indent="0">
              <a:buNone/>
            </a:pPr>
            <a:r>
              <a:rPr lang="en-US" dirty="0">
                <a:solidFill>
                  <a:schemeClr val="tx1"/>
                </a:solidFill>
                <a:latin typeface="Calibri Light" panose="020F0302020204030204" pitchFamily="34" charset="0"/>
                <a:cs typeface="Calibri Light" panose="020F0302020204030204" pitchFamily="34" charset="0"/>
              </a:rPr>
              <a:t>For that to happen:</a:t>
            </a:r>
          </a:p>
          <a:p>
            <a:pPr marL="461963"/>
            <a:r>
              <a:rPr lang="en-US" dirty="0">
                <a:solidFill>
                  <a:schemeClr val="tx1"/>
                </a:solidFill>
                <a:latin typeface="Calibri Light" panose="020F0302020204030204" pitchFamily="34" charset="0"/>
                <a:cs typeface="Calibri Light" panose="020F0302020204030204" pitchFamily="34" charset="0"/>
              </a:rPr>
              <a:t>Workgroups use their data to inform improvement efforts (Snapshots, etc.)</a:t>
            </a:r>
          </a:p>
          <a:p>
            <a:pPr marL="461963"/>
            <a:r>
              <a:rPr lang="en-US" b="1" dirty="0">
                <a:solidFill>
                  <a:schemeClr val="tx1"/>
                </a:solidFill>
                <a:latin typeface="Calibri Light" panose="020F0302020204030204" pitchFamily="34" charset="0"/>
                <a:cs typeface="Calibri Light" panose="020F0302020204030204" pitchFamily="34" charset="0"/>
              </a:rPr>
              <a:t>Executives need to know how to help and what watch out for (AES Exec Dashboard)</a:t>
            </a:r>
          </a:p>
          <a:p>
            <a:pPr marL="0" indent="0">
              <a:buNone/>
            </a:pPr>
            <a:endParaRPr lang="en-US" b="1" dirty="0">
              <a:solidFill>
                <a:schemeClr val="tx1"/>
              </a:solidFill>
              <a:latin typeface="Calibri Light" panose="020F0302020204030204" pitchFamily="34" charset="0"/>
              <a:cs typeface="Calibri Light" panose="020F0302020204030204" pitchFamily="34" charset="0"/>
            </a:endParaRPr>
          </a:p>
          <a:p>
            <a:pPr marL="0" indent="0">
              <a:buNone/>
            </a:pPr>
            <a:r>
              <a:rPr lang="en-US" dirty="0">
                <a:solidFill>
                  <a:schemeClr val="tx1"/>
                </a:solidFill>
                <a:latin typeface="Calibri Light" panose="020F0302020204030204" pitchFamily="34" charset="0"/>
                <a:cs typeface="Calibri Light" panose="020F0302020204030204" pitchFamily="34" charset="0"/>
              </a:rPr>
              <a:t>We brief almost all VA executive teams (~ 300 teams, ~ 2,000 people) directly from the Exec DB and provide it as a standing reference. </a:t>
            </a:r>
          </a:p>
          <a:p>
            <a:pPr marL="0" indent="0">
              <a:buNone/>
            </a:pPr>
            <a:endParaRPr lang="en-US" dirty="0">
              <a:solidFill>
                <a:schemeClr val="tx1"/>
              </a:solidFill>
              <a:latin typeface="Calibri Light" panose="020F0302020204030204" pitchFamily="34" charset="0"/>
              <a:cs typeface="Calibri Light" panose="020F0302020204030204" pitchFamily="34" charset="0"/>
            </a:endParaRPr>
          </a:p>
          <a:p>
            <a:pPr marL="0" indent="0">
              <a:buNone/>
            </a:pPr>
            <a:endParaRPr lang="en-US" dirty="0">
              <a:solidFill>
                <a:schemeClr val="tx1"/>
              </a:solidFill>
              <a:latin typeface="Calibri Light" panose="020F0302020204030204" pitchFamily="34" charset="0"/>
              <a:cs typeface="Calibri Light" panose="020F0302020204030204" pitchFamily="34" charset="0"/>
            </a:endParaRPr>
          </a:p>
          <a:p>
            <a:pPr marL="0" indent="0">
              <a:buNone/>
            </a:pPr>
            <a:r>
              <a:rPr lang="en-US" dirty="0">
                <a:solidFill>
                  <a:schemeClr val="tx1"/>
                </a:solidFill>
                <a:latin typeface="Calibri Light" panose="020F0302020204030204" pitchFamily="34" charset="0"/>
                <a:cs typeface="Calibri Light" panose="020F0302020204030204" pitchFamily="34" charset="0"/>
              </a:rPr>
              <a:t>           </a:t>
            </a:r>
          </a:p>
        </p:txBody>
      </p:sp>
      <p:sp>
        <p:nvSpPr>
          <p:cNvPr id="9" name="Slide Number Placeholder 5">
            <a:extLst>
              <a:ext uri="{FF2B5EF4-FFF2-40B4-BE49-F238E27FC236}">
                <a16:creationId xmlns:a16="http://schemas.microsoft.com/office/drawing/2014/main" id="{B2FF816F-BB1B-4A9D-812E-20F0A23877F3}"/>
              </a:ext>
            </a:extLst>
          </p:cNvPr>
          <p:cNvSpPr>
            <a:spLocks noGrp="1"/>
          </p:cNvSpPr>
          <p:nvPr>
            <p:ph type="sldNum" sz="quarter" idx="12"/>
          </p:nvPr>
        </p:nvSpPr>
        <p:spPr>
          <a:xfrm>
            <a:off x="9224211" y="230188"/>
            <a:ext cx="2743200" cy="365125"/>
          </a:xfrm>
        </p:spPr>
        <p:txBody>
          <a:bodyPr/>
          <a:lstStyle/>
          <a:p>
            <a:fld id="{783A58C2-6D0E-41FF-A814-8D5C266E8252}" type="slidenum">
              <a:rPr lang="en-US" smtClean="0"/>
              <a:t>5</a:t>
            </a:fld>
            <a:endParaRPr lang="en-US" dirty="0"/>
          </a:p>
        </p:txBody>
      </p:sp>
      <p:pic>
        <p:nvPicPr>
          <p:cNvPr id="10" name="Picture 9">
            <a:extLst>
              <a:ext uri="{FF2B5EF4-FFF2-40B4-BE49-F238E27FC236}">
                <a16:creationId xmlns:a16="http://schemas.microsoft.com/office/drawing/2014/main" id="{E72B58F2-ABDD-4238-8E64-80ED91D60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987" y="5849436"/>
            <a:ext cx="4162425" cy="761668"/>
          </a:xfrm>
          <a:prstGeom prst="rect">
            <a:avLst/>
          </a:prstGeom>
        </p:spPr>
      </p:pic>
      <p:sp>
        <p:nvSpPr>
          <p:cNvPr id="12" name="Rectangle 11">
            <a:extLst>
              <a:ext uri="{FF2B5EF4-FFF2-40B4-BE49-F238E27FC236}">
                <a16:creationId xmlns:a16="http://schemas.microsoft.com/office/drawing/2014/main" id="{3264D80B-DC1A-4F40-95DB-BF471499ED87}"/>
              </a:ext>
            </a:extLst>
          </p:cNvPr>
          <p:cNvSpPr/>
          <p:nvPr/>
        </p:nvSpPr>
        <p:spPr>
          <a:xfrm>
            <a:off x="0" y="0"/>
            <a:ext cx="127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7678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3BE0-3E04-4497-9B31-EE7BB0E45493}"/>
              </a:ext>
            </a:extLst>
          </p:cNvPr>
          <p:cNvSpPr>
            <a:spLocks noGrp="1"/>
          </p:cNvSpPr>
          <p:nvPr>
            <p:ph type="title"/>
          </p:nvPr>
        </p:nvSpPr>
        <p:spPr>
          <a:xfrm>
            <a:off x="268357" y="-44354"/>
            <a:ext cx="10515600" cy="1325563"/>
          </a:xfrm>
        </p:spPr>
        <p:txBody>
          <a:bodyPr/>
          <a:lstStyle/>
          <a:p>
            <a:pPr marL="280988"/>
            <a:r>
              <a:rPr lang="en-US" dirty="0">
                <a:latin typeface="Calibri Light" panose="020F0302020204030204" pitchFamily="34" charset="0"/>
                <a:cs typeface="Calibri Light" panose="020F0302020204030204" pitchFamily="34" charset="0"/>
              </a:rPr>
              <a:t>The app itself</a:t>
            </a:r>
          </a:p>
        </p:txBody>
      </p:sp>
      <p:sp>
        <p:nvSpPr>
          <p:cNvPr id="3" name="Content Placeholder 2">
            <a:extLst>
              <a:ext uri="{FF2B5EF4-FFF2-40B4-BE49-F238E27FC236}">
                <a16:creationId xmlns:a16="http://schemas.microsoft.com/office/drawing/2014/main" id="{B9CA7A9C-2D33-4151-9FFC-21F5132AAAA0}"/>
              </a:ext>
            </a:extLst>
          </p:cNvPr>
          <p:cNvSpPr>
            <a:spLocks noGrp="1"/>
          </p:cNvSpPr>
          <p:nvPr>
            <p:ph idx="1"/>
          </p:nvPr>
        </p:nvSpPr>
        <p:spPr>
          <a:xfrm>
            <a:off x="569843" y="1281209"/>
            <a:ext cx="11145079" cy="4735278"/>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rPr>
              <a:t>Flat CSV files (no APIs, databases, etc.)</a:t>
            </a:r>
          </a:p>
          <a:p>
            <a:r>
              <a:rPr lang="en-US" dirty="0">
                <a:solidFill>
                  <a:schemeClr val="tx1"/>
                </a:solidFill>
                <a:latin typeface="Calibri Light" panose="020F0302020204030204" pitchFamily="34" charset="0"/>
                <a:cs typeface="Calibri Light" panose="020F0302020204030204" pitchFamily="34" charset="0"/>
              </a:rPr>
              <a:t>Simple displays (mostly bar graphs, line graphs, tables)</a:t>
            </a:r>
          </a:p>
          <a:p>
            <a:r>
              <a:rPr lang="en-US" dirty="0">
                <a:solidFill>
                  <a:schemeClr val="tx1"/>
                </a:solidFill>
                <a:latin typeface="Calibri Light" panose="020F0302020204030204" pitchFamily="34" charset="0"/>
                <a:cs typeface="Calibri Light" panose="020F0302020204030204" pitchFamily="34" charset="0"/>
              </a:rPr>
              <a:t>Predictable interface (use heuristics &amp; standard web elements)</a:t>
            </a:r>
          </a:p>
          <a:p>
            <a:r>
              <a:rPr lang="en-US" dirty="0">
                <a:solidFill>
                  <a:schemeClr val="tx1"/>
                </a:solidFill>
                <a:latin typeface="Calibri Light" panose="020F0302020204030204" pitchFamily="34" charset="0"/>
                <a:cs typeface="Calibri Light" panose="020F0302020204030204" pitchFamily="34" charset="0"/>
              </a:rPr>
              <a:t>Coherent aesthetic</a:t>
            </a:r>
          </a:p>
          <a:p>
            <a:r>
              <a:rPr lang="en-US" dirty="0">
                <a:solidFill>
                  <a:schemeClr val="tx1"/>
                </a:solidFill>
                <a:latin typeface="Calibri Light" panose="020F0302020204030204" pitchFamily="34" charset="0"/>
                <a:cs typeface="Calibri Light" panose="020F0302020204030204" pitchFamily="34" charset="0"/>
              </a:rPr>
              <a:t>Layers of detail available on request, quickly</a:t>
            </a:r>
          </a:p>
          <a:p>
            <a:endParaRPr lang="en-US" dirty="0">
              <a:solidFill>
                <a:schemeClr val="tx1"/>
              </a:solidFill>
              <a:latin typeface="Calibri Light" panose="020F0302020204030204" pitchFamily="34" charset="0"/>
              <a:cs typeface="Calibri Light" panose="020F0302020204030204" pitchFamily="34" charset="0"/>
            </a:endParaRPr>
          </a:p>
          <a:p>
            <a:pPr marL="0" indent="0">
              <a:buNone/>
            </a:pPr>
            <a:r>
              <a:rPr lang="en-US" dirty="0">
                <a:solidFill>
                  <a:schemeClr val="tx1"/>
                </a:solidFill>
                <a:latin typeface="Calibri Light" panose="020F0302020204030204" pitchFamily="34" charset="0"/>
                <a:cs typeface="Calibri Light" panose="020F0302020204030204" pitchFamily="34" charset="0"/>
              </a:rPr>
              <a:t>Let’s take a look!</a:t>
            </a:r>
          </a:p>
          <a:p>
            <a:pPr marL="0" indent="0">
              <a:buNone/>
            </a:pPr>
            <a:endParaRPr lang="en-US" dirty="0">
              <a:solidFill>
                <a:schemeClr val="tx1"/>
              </a:solidFill>
              <a:latin typeface="Calibri Light" panose="020F0302020204030204" pitchFamily="34" charset="0"/>
              <a:cs typeface="Calibri Light" panose="020F0302020204030204" pitchFamily="34" charset="0"/>
            </a:endParaRPr>
          </a:p>
          <a:p>
            <a:pPr marL="0" indent="0">
              <a:buNone/>
            </a:pPr>
            <a:endParaRPr lang="en-US" dirty="0">
              <a:solidFill>
                <a:schemeClr val="tx1"/>
              </a:solidFill>
              <a:latin typeface="Calibri Light" panose="020F0302020204030204" pitchFamily="34" charset="0"/>
              <a:cs typeface="Calibri Light" panose="020F0302020204030204" pitchFamily="34" charset="0"/>
            </a:endParaRPr>
          </a:p>
        </p:txBody>
      </p:sp>
      <p:sp>
        <p:nvSpPr>
          <p:cNvPr id="9" name="Slide Number Placeholder 5">
            <a:extLst>
              <a:ext uri="{FF2B5EF4-FFF2-40B4-BE49-F238E27FC236}">
                <a16:creationId xmlns:a16="http://schemas.microsoft.com/office/drawing/2014/main" id="{B2FF816F-BB1B-4A9D-812E-20F0A23877F3}"/>
              </a:ext>
            </a:extLst>
          </p:cNvPr>
          <p:cNvSpPr>
            <a:spLocks noGrp="1"/>
          </p:cNvSpPr>
          <p:nvPr>
            <p:ph type="sldNum" sz="quarter" idx="12"/>
          </p:nvPr>
        </p:nvSpPr>
        <p:spPr>
          <a:xfrm>
            <a:off x="9224211" y="230188"/>
            <a:ext cx="2743200" cy="365125"/>
          </a:xfrm>
        </p:spPr>
        <p:txBody>
          <a:bodyPr/>
          <a:lstStyle/>
          <a:p>
            <a:fld id="{783A58C2-6D0E-41FF-A814-8D5C266E8252}" type="slidenum">
              <a:rPr lang="en-US" smtClean="0"/>
              <a:t>6</a:t>
            </a:fld>
            <a:endParaRPr lang="en-US" dirty="0"/>
          </a:p>
        </p:txBody>
      </p:sp>
      <p:pic>
        <p:nvPicPr>
          <p:cNvPr id="10" name="Picture 9">
            <a:extLst>
              <a:ext uri="{FF2B5EF4-FFF2-40B4-BE49-F238E27FC236}">
                <a16:creationId xmlns:a16="http://schemas.microsoft.com/office/drawing/2014/main" id="{E72B58F2-ABDD-4238-8E64-80ED91D60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987" y="5849436"/>
            <a:ext cx="4162425" cy="761668"/>
          </a:xfrm>
          <a:prstGeom prst="rect">
            <a:avLst/>
          </a:prstGeom>
        </p:spPr>
      </p:pic>
      <p:sp>
        <p:nvSpPr>
          <p:cNvPr id="7" name="Rectangle 6">
            <a:extLst>
              <a:ext uri="{FF2B5EF4-FFF2-40B4-BE49-F238E27FC236}">
                <a16:creationId xmlns:a16="http://schemas.microsoft.com/office/drawing/2014/main" id="{B9862C12-6A11-4413-BBFC-973392B13358}"/>
              </a:ext>
            </a:extLst>
          </p:cNvPr>
          <p:cNvSpPr/>
          <p:nvPr/>
        </p:nvSpPr>
        <p:spPr>
          <a:xfrm>
            <a:off x="0" y="0"/>
            <a:ext cx="127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2987075"/>
      </p:ext>
    </p:extLst>
  </p:cSld>
  <p:clrMapOvr>
    <a:masterClrMapping/>
  </p:clrMapOvr>
</p:sld>
</file>

<file path=ppt/theme/theme1.xml><?xml version="1.0" encoding="utf-8"?>
<a:theme xmlns:a="http://schemas.openxmlformats.org/drawingml/2006/main" name="Office Theme">
  <a:themeElements>
    <a:clrScheme name="Custom 2">
      <a:dk1>
        <a:srgbClr val="262626"/>
      </a:dk1>
      <a:lt1>
        <a:srgbClr val="FFFFFF"/>
      </a:lt1>
      <a:dk2>
        <a:srgbClr val="262626"/>
      </a:dk2>
      <a:lt2>
        <a:srgbClr val="9EA2A2"/>
      </a:lt2>
      <a:accent1>
        <a:srgbClr val="3C8DBC"/>
      </a:accent1>
      <a:accent2>
        <a:srgbClr val="00A65A"/>
      </a:accent2>
      <a:accent3>
        <a:srgbClr val="DD4B39"/>
      </a:accent3>
      <a:accent4>
        <a:srgbClr val="F39C12"/>
      </a:accent4>
      <a:accent5>
        <a:srgbClr val="605CA8"/>
      </a:accent5>
      <a:accent6>
        <a:srgbClr val="D81B60"/>
      </a:accent6>
      <a:hlink>
        <a:srgbClr val="0563C1"/>
      </a:hlink>
      <a:folHlink>
        <a:srgbClr val="954F72"/>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10030</TotalTime>
  <Words>397</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Shiny Executive Dashboards in VA</vt:lpstr>
      <vt:lpstr>Disclaimer</vt:lpstr>
      <vt:lpstr>Who we are and what we do</vt:lpstr>
      <vt:lpstr>The All Employee Survey (AES)</vt:lpstr>
      <vt:lpstr>Bottom up &amp; top down</vt:lpstr>
      <vt:lpstr>The app itself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Derickson, Ryan, VHA NCOD</dc:creator>
  <cp:lastModifiedBy>Derickson, Ryan, VHA NCOD</cp:lastModifiedBy>
  <cp:revision>190</cp:revision>
  <dcterms:created xsi:type="dcterms:W3CDTF">2021-07-27T15:38:02Z</dcterms:created>
  <dcterms:modified xsi:type="dcterms:W3CDTF">2022-09-06T11:16:06Z</dcterms:modified>
</cp:coreProperties>
</file>