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3" r:id="rId7"/>
    <p:sldId id="265" r:id="rId8"/>
    <p:sldId id="266" r:id="rId9"/>
    <p:sldId id="267" r:id="rId10"/>
    <p:sldId id="268" r:id="rId11"/>
    <p:sldId id="264" r:id="rId12"/>
    <p:sldId id="270"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1941-82DE-4877-B676-88F301AD5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803E45-9295-4A28-90CC-F32EF0102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F5A2A4-3B65-4B61-9BA9-307E5AA71C46}"/>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5" name="Footer Placeholder 4">
            <a:extLst>
              <a:ext uri="{FF2B5EF4-FFF2-40B4-BE49-F238E27FC236}">
                <a16:creationId xmlns:a16="http://schemas.microsoft.com/office/drawing/2014/main" id="{161C0DAF-D95A-4DB4-86D9-C5E45481A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13D37-0261-4423-B683-94F396E25DB3}"/>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215036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1CD2-CAAF-4829-B19F-71B87AC27E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57B54-A5AB-449B-AD18-145A4F9B54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BEA5C2-1E7F-482C-B55E-83977A0B6701}"/>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5" name="Footer Placeholder 4">
            <a:extLst>
              <a:ext uri="{FF2B5EF4-FFF2-40B4-BE49-F238E27FC236}">
                <a16:creationId xmlns:a16="http://schemas.microsoft.com/office/drawing/2014/main" id="{754AEB59-B2FB-447D-9148-5F649AB87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0649A-EAB5-4F88-9F2D-9A9016E0FA68}"/>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21695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D643C-3AFB-4CA2-AB6A-BC5D96C18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84A14C-3301-4D73-8C7C-29B57910D3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B320A-3C18-46C1-A6D2-571AA1A08C8F}"/>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5" name="Footer Placeholder 4">
            <a:extLst>
              <a:ext uri="{FF2B5EF4-FFF2-40B4-BE49-F238E27FC236}">
                <a16:creationId xmlns:a16="http://schemas.microsoft.com/office/drawing/2014/main" id="{A4BC2736-E44B-47D8-8C23-331C73F02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B365F-3046-4C82-99D9-9B8FD48868B8}"/>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61269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D236-F540-4B1E-A6AE-6BF2E95AB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2FA0B-88A4-4BCD-86D1-E938A4CB83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C0A555-97A9-4E54-A6BB-B494EB164BED}"/>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5" name="Footer Placeholder 4">
            <a:extLst>
              <a:ext uri="{FF2B5EF4-FFF2-40B4-BE49-F238E27FC236}">
                <a16:creationId xmlns:a16="http://schemas.microsoft.com/office/drawing/2014/main" id="{D3DC5817-958E-463B-9628-6D6A81081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DD193-A96C-45D8-A93E-094F3BC1623B}"/>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209164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2144-FCA7-4550-B661-DC8274364A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32C8A2-ED43-4ECE-A8F7-C1B1B844F5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457867-3BFD-4D38-BA3D-326319EE2472}"/>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5" name="Footer Placeholder 4">
            <a:extLst>
              <a:ext uri="{FF2B5EF4-FFF2-40B4-BE49-F238E27FC236}">
                <a16:creationId xmlns:a16="http://schemas.microsoft.com/office/drawing/2014/main" id="{D9733EE6-4C13-4EB3-A5C5-41316C56A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B7E50-E966-43D8-B91E-17395AF5C3F5}"/>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19975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B51D-43CE-4CBA-A0D8-D3B4B717E9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68B93F-4E19-4092-B291-7C3786A4C9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35C79F-18A3-41EF-93E1-CC07222C6F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098989-87A3-4E50-B042-0163F0E204EC}"/>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6" name="Footer Placeholder 5">
            <a:extLst>
              <a:ext uri="{FF2B5EF4-FFF2-40B4-BE49-F238E27FC236}">
                <a16:creationId xmlns:a16="http://schemas.microsoft.com/office/drawing/2014/main" id="{C1D29426-6825-4D6E-8D09-11094E39C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BC363-7424-4B4F-83FA-8C221364B51F}"/>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41030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F533-2605-4FF7-A32A-BE2954BBD3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FB6F2-5C66-4A68-84AA-CDFD1198F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FE08C4-E651-4868-9B6A-DAFC316BE6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A8B952-DADC-46E5-84CB-157BBA1C2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457A82-0D23-4CDD-B172-090A2A1ECB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7241F0-84A7-48A4-A503-AB0FD1E0F443}"/>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8" name="Footer Placeholder 7">
            <a:extLst>
              <a:ext uri="{FF2B5EF4-FFF2-40B4-BE49-F238E27FC236}">
                <a16:creationId xmlns:a16="http://schemas.microsoft.com/office/drawing/2014/main" id="{E1222B65-9F23-462B-ABC3-49645E04DF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693C83-9447-4916-9BEC-E5D467A2E393}"/>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358518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C29C-A453-4760-9151-BA51F0391D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DAF891-CAD3-4C8B-B995-2273A9500433}"/>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4" name="Footer Placeholder 3">
            <a:extLst>
              <a:ext uri="{FF2B5EF4-FFF2-40B4-BE49-F238E27FC236}">
                <a16:creationId xmlns:a16="http://schemas.microsoft.com/office/drawing/2014/main" id="{9C40CF72-CEEE-4755-8650-F53C6B7C09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4F8152-E4A6-4A20-B2A1-B17F36674233}"/>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415834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F79F-3399-454C-BDA5-0A6B85255951}"/>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3" name="Footer Placeholder 2">
            <a:extLst>
              <a:ext uri="{FF2B5EF4-FFF2-40B4-BE49-F238E27FC236}">
                <a16:creationId xmlns:a16="http://schemas.microsoft.com/office/drawing/2014/main" id="{C01FBC28-6647-4205-BC7B-F273B30896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74BBDF-7659-4D8C-9857-D4ECA54316E8}"/>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317780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B85D-A212-4AC6-8036-930CA263D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8D3B6C-07BD-4CD2-B957-6315E48CA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67287D-8C1C-4044-8706-3FDFEC209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FB25CA-7B5E-4AC1-A2FC-949B05AD14CE}"/>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6" name="Footer Placeholder 5">
            <a:extLst>
              <a:ext uri="{FF2B5EF4-FFF2-40B4-BE49-F238E27FC236}">
                <a16:creationId xmlns:a16="http://schemas.microsoft.com/office/drawing/2014/main" id="{DA3AA5F0-5663-486F-BC23-6E3457CF42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73C86-2EC2-4BAE-980B-0FB77DEDF249}"/>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16795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31F-6F85-44C0-A10C-6B191DD23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26DC4-7A55-4281-9C95-D3D4D2E45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E9EDE6-5000-4434-A2DB-2132A5604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09E221-98BC-4E01-8057-6C90B0E1B2B1}"/>
              </a:ext>
            </a:extLst>
          </p:cNvPr>
          <p:cNvSpPr>
            <a:spLocks noGrp="1"/>
          </p:cNvSpPr>
          <p:nvPr>
            <p:ph type="dt" sz="half" idx="10"/>
          </p:nvPr>
        </p:nvSpPr>
        <p:spPr/>
        <p:txBody>
          <a:bodyPr/>
          <a:lstStyle/>
          <a:p>
            <a:fld id="{53554C8A-9730-4017-BD4C-30FDC36586BB}" type="datetimeFigureOut">
              <a:rPr lang="en-IN" smtClean="0"/>
              <a:t>16-09-2022</a:t>
            </a:fld>
            <a:endParaRPr lang="en-IN"/>
          </a:p>
        </p:txBody>
      </p:sp>
      <p:sp>
        <p:nvSpPr>
          <p:cNvPr id="6" name="Footer Placeholder 5">
            <a:extLst>
              <a:ext uri="{FF2B5EF4-FFF2-40B4-BE49-F238E27FC236}">
                <a16:creationId xmlns:a16="http://schemas.microsoft.com/office/drawing/2014/main" id="{6C91F134-C72D-408A-8F65-9CE9974C8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3D8E3-BCED-4402-AC08-626D0F37726F}"/>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187103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D30E1-241B-4BDF-B310-FF9699A3B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AAFB37-02C0-485F-B28A-9B1899B00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D1344-AA9D-4A5A-81AA-F16AE15C6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54C8A-9730-4017-BD4C-30FDC36586BB}" type="datetimeFigureOut">
              <a:rPr lang="en-IN" smtClean="0"/>
              <a:t>16-09-2022</a:t>
            </a:fld>
            <a:endParaRPr lang="en-IN"/>
          </a:p>
        </p:txBody>
      </p:sp>
      <p:sp>
        <p:nvSpPr>
          <p:cNvPr id="5" name="Footer Placeholder 4">
            <a:extLst>
              <a:ext uri="{FF2B5EF4-FFF2-40B4-BE49-F238E27FC236}">
                <a16:creationId xmlns:a16="http://schemas.microsoft.com/office/drawing/2014/main" id="{2673017C-9325-4BC3-A96D-44A7C651B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CA3205-4D26-42B4-9320-290FE023E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F161A-AE90-4F1A-B0BF-661657DEB6B8}" type="slidenum">
              <a:rPr lang="en-IN" smtClean="0"/>
              <a:t>‹#›</a:t>
            </a:fld>
            <a:endParaRPr lang="en-IN"/>
          </a:p>
        </p:txBody>
      </p:sp>
    </p:spTree>
    <p:extLst>
      <p:ext uri="{BB962C8B-B14F-4D97-AF65-F5344CB8AC3E}">
        <p14:creationId xmlns:p14="http://schemas.microsoft.com/office/powerpoint/2010/main" val="24523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fi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9B22-8297-4F54-96FC-77289048AEEF}"/>
              </a:ext>
            </a:extLst>
          </p:cNvPr>
          <p:cNvSpPr>
            <a:spLocks noGrp="1"/>
          </p:cNvSpPr>
          <p:nvPr>
            <p:ph type="ctrTitle"/>
          </p:nvPr>
        </p:nvSpPr>
        <p:spPr>
          <a:xfrm>
            <a:off x="1351722" y="1665703"/>
            <a:ext cx="9144000" cy="2865956"/>
          </a:xfrm>
        </p:spPr>
        <p:txBody>
          <a:bodyPr>
            <a:normAutofit/>
          </a:bodyPr>
          <a:lstStyle/>
          <a:p>
            <a:pPr>
              <a:lnSpc>
                <a:spcPct val="100000"/>
              </a:lnSpc>
            </a:pPr>
            <a:r>
              <a:rPr lang="en-US" dirty="0">
                <a:solidFill>
                  <a:schemeClr val="accent6"/>
                </a:solidFill>
                <a:latin typeface="Bahnschrift" panose="020B0502040204020203" pitchFamily="34" charset="0"/>
              </a:rPr>
              <a:t>Applications of E-learning Portals</a:t>
            </a:r>
            <a:br>
              <a:rPr lang="en-US" dirty="0">
                <a:solidFill>
                  <a:schemeClr val="accent6"/>
                </a:solidFill>
                <a:latin typeface="Bahnschrift" panose="020B0502040204020203" pitchFamily="34" charset="0"/>
              </a:rPr>
            </a:br>
            <a:r>
              <a:rPr lang="en-US" sz="2400" dirty="0">
                <a:solidFill>
                  <a:schemeClr val="accent6"/>
                </a:solidFill>
                <a:latin typeface="Bahnschrift" panose="020B0502040204020203" pitchFamily="34" charset="0"/>
              </a:rPr>
              <a:t>R.SURYA(192011244)</a:t>
            </a:r>
            <a:br>
              <a:rPr lang="en-US" sz="2400" dirty="0">
                <a:solidFill>
                  <a:schemeClr val="accent6"/>
                </a:solidFill>
                <a:latin typeface="Bahnschrift" panose="020B0502040204020203" pitchFamily="34" charset="0"/>
              </a:rPr>
            </a:br>
            <a:r>
              <a:rPr lang="en-US" sz="2400" dirty="0">
                <a:solidFill>
                  <a:schemeClr val="accent6"/>
                </a:solidFill>
                <a:latin typeface="Bahnschrift" panose="020B0502040204020203" pitchFamily="34" charset="0"/>
              </a:rPr>
              <a:t>BE(CSE),3</a:t>
            </a:r>
            <a:r>
              <a:rPr lang="en-US" sz="2400" baseline="30000" dirty="0">
                <a:solidFill>
                  <a:schemeClr val="accent6"/>
                </a:solidFill>
                <a:latin typeface="Bahnschrift" panose="020B0502040204020203" pitchFamily="34" charset="0"/>
              </a:rPr>
              <a:t>rd</a:t>
            </a:r>
            <a:r>
              <a:rPr lang="en-US" sz="2400" dirty="0">
                <a:solidFill>
                  <a:schemeClr val="accent6"/>
                </a:solidFill>
                <a:latin typeface="Bahnschrift" panose="020B0502040204020203" pitchFamily="34" charset="0"/>
              </a:rPr>
              <a:t> year</a:t>
            </a:r>
            <a:endParaRPr lang="en-IN" dirty="0">
              <a:solidFill>
                <a:schemeClr val="accent6"/>
              </a:solidFill>
              <a:latin typeface="Bahnschrift" panose="020B0502040204020203" pitchFamily="34" charset="0"/>
            </a:endParaRPr>
          </a:p>
        </p:txBody>
      </p:sp>
      <p:pic>
        <p:nvPicPr>
          <p:cNvPr id="5" name="Picture 4">
            <a:extLst>
              <a:ext uri="{FF2B5EF4-FFF2-40B4-BE49-F238E27FC236}">
                <a16:creationId xmlns:a16="http://schemas.microsoft.com/office/drawing/2014/main" id="{07F533EC-ADEA-470D-A4E5-EBD77AC3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341"/>
            <a:ext cx="3421197" cy="2084832"/>
          </a:xfrm>
          <a:prstGeom prst="rect">
            <a:avLst/>
          </a:prstGeom>
        </p:spPr>
      </p:pic>
      <p:pic>
        <p:nvPicPr>
          <p:cNvPr id="7" name="Picture 6">
            <a:extLst>
              <a:ext uri="{FF2B5EF4-FFF2-40B4-BE49-F238E27FC236}">
                <a16:creationId xmlns:a16="http://schemas.microsoft.com/office/drawing/2014/main" id="{8FCEAA36-8126-4F21-9BA0-7A94A9185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9807" y="4737307"/>
            <a:ext cx="3822193" cy="2147587"/>
          </a:xfrm>
          <a:prstGeom prst="rect">
            <a:avLst/>
          </a:prstGeom>
        </p:spPr>
      </p:pic>
    </p:spTree>
    <p:extLst>
      <p:ext uri="{BB962C8B-B14F-4D97-AF65-F5344CB8AC3E}">
        <p14:creationId xmlns:p14="http://schemas.microsoft.com/office/powerpoint/2010/main" val="257786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5247-673C-415C-8B2F-57F9F3BC65F5}"/>
              </a:ext>
            </a:extLst>
          </p:cNvPr>
          <p:cNvSpPr>
            <a:spLocks noGrp="1"/>
          </p:cNvSpPr>
          <p:nvPr>
            <p:ph type="title"/>
          </p:nvPr>
        </p:nvSpPr>
        <p:spPr/>
        <p:txBody>
          <a:bodyPr/>
          <a:lstStyle/>
          <a:p>
            <a:r>
              <a:rPr lang="en-US" b="1" dirty="0"/>
              <a:t>4. Quick Delivery Of Lessons</a:t>
            </a:r>
            <a:br>
              <a:rPr lang="en-US" b="1" dirty="0"/>
            </a:br>
            <a:endParaRPr lang="en-IN" dirty="0"/>
          </a:p>
        </p:txBody>
      </p:sp>
      <p:sp>
        <p:nvSpPr>
          <p:cNvPr id="3" name="Content Placeholder 2">
            <a:extLst>
              <a:ext uri="{FF2B5EF4-FFF2-40B4-BE49-F238E27FC236}">
                <a16:creationId xmlns:a16="http://schemas.microsoft.com/office/drawing/2014/main" id="{D1206E8A-A986-4F17-AB8E-96D5A2572678}"/>
              </a:ext>
            </a:extLst>
          </p:cNvPr>
          <p:cNvSpPr>
            <a:spLocks noGrp="1"/>
          </p:cNvSpPr>
          <p:nvPr>
            <p:ph idx="1"/>
          </p:nvPr>
        </p:nvSpPr>
        <p:spPr/>
        <p:txBody>
          <a:bodyPr>
            <a:normAutofit fontScale="70000" lnSpcReduction="20000"/>
          </a:bodyPr>
          <a:lstStyle/>
          <a:p>
            <a:pPr algn="just">
              <a:lnSpc>
                <a:spcPct val="120000"/>
              </a:lnSpc>
            </a:pPr>
            <a:r>
              <a:rPr lang="en-US" dirty="0"/>
              <a:t>eLearning is a way to provide quick delivery of lessons. As compared to traditional classroom teaching method, this mode has relatively quick delivery cycles. This indicates that the time required to learn is reduced to 25%-60% of what is required in traditional learning. There are some of the reasons why the learning time is reduced by eLearning:</a:t>
            </a:r>
          </a:p>
          <a:p>
            <a:pPr algn="just">
              <a:lnSpc>
                <a:spcPct val="120000"/>
              </a:lnSpc>
            </a:pPr>
            <a:r>
              <a:rPr lang="en-US" dirty="0"/>
              <a:t>Lessons starts quickly and also wrapped up in a single learning session. This enables training programs to easily roll out within a few weeks, or sometime even days.</a:t>
            </a:r>
          </a:p>
          <a:p>
            <a:pPr algn="just">
              <a:lnSpc>
                <a:spcPct val="120000"/>
              </a:lnSpc>
            </a:pPr>
            <a:r>
              <a:rPr lang="en-US" dirty="0"/>
              <a:t>Learners can define their own speed of learning instead of following the speed of the whole group.</a:t>
            </a:r>
          </a:p>
          <a:p>
            <a:pPr algn="just">
              <a:lnSpc>
                <a:spcPct val="120000"/>
              </a:lnSpc>
            </a:pPr>
            <a:r>
              <a:rPr lang="en-US" dirty="0"/>
              <a:t>Saves time as a student does not need to travel to the training venue. You can learn at the comfort of your own place.</a:t>
            </a:r>
          </a:p>
          <a:p>
            <a:pPr algn="just">
              <a:lnSpc>
                <a:spcPct val="120000"/>
              </a:lnSpc>
            </a:pPr>
            <a:r>
              <a:rPr lang="en-US" dirty="0"/>
              <a:t>Students can choose to study specific and relevant areas of the learning material without focusing on each and every area. For example, they can skip certain areas they do not want to learn.</a:t>
            </a:r>
          </a:p>
          <a:p>
            <a:endParaRPr lang="en-IN" dirty="0"/>
          </a:p>
        </p:txBody>
      </p:sp>
    </p:spTree>
    <p:extLst>
      <p:ext uri="{BB962C8B-B14F-4D97-AF65-F5344CB8AC3E}">
        <p14:creationId xmlns:p14="http://schemas.microsoft.com/office/powerpoint/2010/main" val="424967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F9DA-B568-492C-A207-5DCC0FBF9E75}"/>
              </a:ext>
            </a:extLst>
          </p:cNvPr>
          <p:cNvSpPr>
            <a:spLocks noGrp="1"/>
          </p:cNvSpPr>
          <p:nvPr>
            <p:ph type="title"/>
          </p:nvPr>
        </p:nvSpPr>
        <p:spPr>
          <a:xfrm>
            <a:off x="838200" y="712694"/>
            <a:ext cx="10515600" cy="1809268"/>
          </a:xfrm>
        </p:spPr>
        <p:txBody>
          <a:bodyPr/>
          <a:lstStyle/>
          <a:p>
            <a:r>
              <a:rPr lang="en-US" b="1" dirty="0"/>
              <a:t>5.Scalability and Consistency</a:t>
            </a:r>
            <a:endParaRPr lang="en-IN" dirty="0"/>
          </a:p>
        </p:txBody>
      </p:sp>
      <p:sp>
        <p:nvSpPr>
          <p:cNvPr id="3" name="Content Placeholder 2">
            <a:extLst>
              <a:ext uri="{FF2B5EF4-FFF2-40B4-BE49-F238E27FC236}">
                <a16:creationId xmlns:a16="http://schemas.microsoft.com/office/drawing/2014/main" id="{296433CE-D702-4759-85D3-5DA03D2EC06A}"/>
              </a:ext>
            </a:extLst>
          </p:cNvPr>
          <p:cNvSpPr>
            <a:spLocks noGrp="1"/>
          </p:cNvSpPr>
          <p:nvPr>
            <p:ph idx="1"/>
          </p:nvPr>
        </p:nvSpPr>
        <p:spPr>
          <a:xfrm>
            <a:off x="831273" y="2649071"/>
            <a:ext cx="10515600" cy="4816365"/>
          </a:xfrm>
        </p:spPr>
        <p:txBody>
          <a:bodyPr/>
          <a:lstStyle/>
          <a:p>
            <a:r>
              <a:rPr lang="en-US" dirty="0"/>
              <a:t>eLearning helps in creating and communicating new training, policies, concepts, and ideas. Whether it is for formal education or entertainment, eLearning is very quick way of learning.</a:t>
            </a:r>
          </a:p>
          <a:p>
            <a:r>
              <a:rPr lang="en-US" dirty="0"/>
              <a:t>eLearning enables educators to get a higher degree of coverage to communicate the message in a consistent way for their target audience. This ensures that all learners receive the same type of training with this learning mode.</a:t>
            </a:r>
          </a:p>
          <a:p>
            <a:endParaRPr lang="en-IN" dirty="0"/>
          </a:p>
        </p:txBody>
      </p:sp>
    </p:spTree>
    <p:extLst>
      <p:ext uri="{BB962C8B-B14F-4D97-AF65-F5344CB8AC3E}">
        <p14:creationId xmlns:p14="http://schemas.microsoft.com/office/powerpoint/2010/main" val="2243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A258-AA84-4A7F-9D33-627792152961}"/>
              </a:ext>
            </a:extLst>
          </p:cNvPr>
          <p:cNvSpPr>
            <a:spLocks noGrp="1"/>
          </p:cNvSpPr>
          <p:nvPr>
            <p:ph type="title"/>
          </p:nvPr>
        </p:nvSpPr>
        <p:spPr>
          <a:xfrm>
            <a:off x="838200" y="1008529"/>
            <a:ext cx="10515600" cy="682159"/>
          </a:xfrm>
        </p:spPr>
        <p:txBody>
          <a:bodyPr>
            <a:normAutofit fontScale="90000"/>
          </a:bodyPr>
          <a:lstStyle/>
          <a:p>
            <a:r>
              <a:rPr lang="en-US" b="1" dirty="0"/>
              <a:t>6</a:t>
            </a:r>
            <a:r>
              <a:rPr lang="en-US" b="1"/>
              <a:t>. </a:t>
            </a:r>
            <a:r>
              <a:rPr lang="en-US" b="1" dirty="0"/>
              <a:t>Reduced Costs</a:t>
            </a:r>
            <a:br>
              <a:rPr lang="en-US" b="1" dirty="0"/>
            </a:br>
            <a:endParaRPr lang="en-IN" dirty="0"/>
          </a:p>
        </p:txBody>
      </p:sp>
      <p:sp>
        <p:nvSpPr>
          <p:cNvPr id="3" name="Content Placeholder 2">
            <a:extLst>
              <a:ext uri="{FF2B5EF4-FFF2-40B4-BE49-F238E27FC236}">
                <a16:creationId xmlns:a16="http://schemas.microsoft.com/office/drawing/2014/main" id="{5F0E110A-6DD8-48DC-82D3-3D61F0A35025}"/>
              </a:ext>
            </a:extLst>
          </p:cNvPr>
          <p:cNvSpPr>
            <a:spLocks noGrp="1"/>
          </p:cNvSpPr>
          <p:nvPr>
            <p:ph idx="1"/>
          </p:nvPr>
        </p:nvSpPr>
        <p:spPr/>
        <p:txBody>
          <a:bodyPr>
            <a:normAutofit/>
          </a:bodyPr>
          <a:lstStyle/>
          <a:p>
            <a:r>
              <a:rPr lang="en-US" dirty="0"/>
              <a:t>eLearning is cost effective as compared to traditional forms of learning.  The reason for this price reduction is because learning through this mode happens quickly and easily. A lot of training time is reduced with respect to trainers, travel, course materials, and accommodation.</a:t>
            </a:r>
          </a:p>
          <a:p>
            <a:r>
              <a:rPr lang="en-US" dirty="0"/>
              <a:t>This cost effectiveness also helps in enhancing the profitability of an organization. Also, when you are studying at your own place, you are relieved from paying for travel expenses (e.g. accommodation) when training happens in another city/state and/or external learning materials.</a:t>
            </a:r>
          </a:p>
          <a:p>
            <a:endParaRPr lang="en-IN" dirty="0"/>
          </a:p>
        </p:txBody>
      </p:sp>
    </p:spTree>
    <p:extLst>
      <p:ext uri="{BB962C8B-B14F-4D97-AF65-F5344CB8AC3E}">
        <p14:creationId xmlns:p14="http://schemas.microsoft.com/office/powerpoint/2010/main" val="8110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50D5-16EE-EF88-24F6-C69337510602}"/>
              </a:ext>
            </a:extLst>
          </p:cNvPr>
          <p:cNvSpPr>
            <a:spLocks noGrp="1"/>
          </p:cNvSpPr>
          <p:nvPr>
            <p:ph type="title"/>
          </p:nvPr>
        </p:nvSpPr>
        <p:spPr/>
        <p:txBody>
          <a:bodyPr/>
          <a:lstStyle/>
          <a:p>
            <a:r>
              <a:rPr lang="en-US" dirty="0"/>
              <a:t>Test cases Scenario(Positive):</a:t>
            </a:r>
            <a:endParaRPr lang="en-IN" dirty="0"/>
          </a:p>
        </p:txBody>
      </p:sp>
      <p:sp>
        <p:nvSpPr>
          <p:cNvPr id="3" name="Content Placeholder 2">
            <a:extLst>
              <a:ext uri="{FF2B5EF4-FFF2-40B4-BE49-F238E27FC236}">
                <a16:creationId xmlns:a16="http://schemas.microsoft.com/office/drawing/2014/main" id="{7BC77867-EB23-3033-8FB9-DE3232C69C8D}"/>
              </a:ext>
            </a:extLst>
          </p:cNvPr>
          <p:cNvSpPr>
            <a:spLocks noGrp="1"/>
          </p:cNvSpPr>
          <p:nvPr>
            <p:ph idx="1"/>
          </p:nvPr>
        </p:nvSpPr>
        <p:spPr>
          <a:xfrm>
            <a:off x="838200" y="1825624"/>
            <a:ext cx="10515600" cy="5032375"/>
          </a:xfrm>
        </p:spPr>
        <p:txBody>
          <a:bodyPr>
            <a:normAutofit/>
          </a:bodyPr>
          <a:lstStyle/>
          <a:p>
            <a:r>
              <a:rPr lang="en-US" dirty="0"/>
              <a:t>Checks the </a:t>
            </a:r>
            <a:r>
              <a:rPr lang="en-US" dirty="0" err="1"/>
              <a:t>valided</a:t>
            </a:r>
            <a:r>
              <a:rPr lang="en-US" dirty="0"/>
              <a:t> Username ID and Password are filled the blanks and verify it</a:t>
            </a:r>
          </a:p>
          <a:p>
            <a:r>
              <a:rPr lang="en-US" dirty="0"/>
              <a:t>Checks the </a:t>
            </a:r>
            <a:r>
              <a:rPr lang="en-US" dirty="0" err="1"/>
              <a:t>valided</a:t>
            </a:r>
            <a:r>
              <a:rPr lang="en-US" dirty="0"/>
              <a:t> Email-address and the phone number for country verifications</a:t>
            </a:r>
          </a:p>
          <a:p>
            <a:r>
              <a:rPr lang="en-US" dirty="0"/>
              <a:t>Makes the username as a common and Password should be strong characters name and numerical.</a:t>
            </a:r>
          </a:p>
          <a:p>
            <a:r>
              <a:rPr lang="en-US" dirty="0"/>
              <a:t>Can reconfirming the given e-mail address and also password after the registration in portals</a:t>
            </a:r>
          </a:p>
          <a:p>
            <a:r>
              <a:rPr lang="en-US" dirty="0"/>
              <a:t>Can be logged in portals after getting One-Time Password(OTP) for four-digit number and Re-</a:t>
            </a:r>
            <a:r>
              <a:rPr lang="en-US" dirty="0" err="1"/>
              <a:t>capache</a:t>
            </a:r>
            <a:r>
              <a:rPr lang="en-US" dirty="0"/>
              <a:t>(Verify as Human) with puzzles and code numbers.</a:t>
            </a:r>
            <a:endParaRPr lang="en-IN" dirty="0"/>
          </a:p>
        </p:txBody>
      </p:sp>
    </p:spTree>
    <p:extLst>
      <p:ext uri="{BB962C8B-B14F-4D97-AF65-F5344CB8AC3E}">
        <p14:creationId xmlns:p14="http://schemas.microsoft.com/office/powerpoint/2010/main" val="412002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3FCE-FE3C-47B8-21AB-743DD4C8691B}"/>
              </a:ext>
            </a:extLst>
          </p:cNvPr>
          <p:cNvSpPr>
            <a:spLocks noGrp="1"/>
          </p:cNvSpPr>
          <p:nvPr>
            <p:ph type="title"/>
          </p:nvPr>
        </p:nvSpPr>
        <p:spPr/>
        <p:txBody>
          <a:bodyPr/>
          <a:lstStyle/>
          <a:p>
            <a:r>
              <a:rPr lang="en-US" dirty="0"/>
              <a:t>Test Cases Scenario(Negative):</a:t>
            </a:r>
            <a:endParaRPr lang="en-IN" dirty="0"/>
          </a:p>
        </p:txBody>
      </p:sp>
      <p:sp>
        <p:nvSpPr>
          <p:cNvPr id="3" name="Content Placeholder 2">
            <a:extLst>
              <a:ext uri="{FF2B5EF4-FFF2-40B4-BE49-F238E27FC236}">
                <a16:creationId xmlns:a16="http://schemas.microsoft.com/office/drawing/2014/main" id="{A2E9BE33-D938-DE5F-08DF-1B770F46CCFE}"/>
              </a:ext>
            </a:extLst>
          </p:cNvPr>
          <p:cNvSpPr>
            <a:spLocks noGrp="1"/>
          </p:cNvSpPr>
          <p:nvPr>
            <p:ph idx="1"/>
          </p:nvPr>
        </p:nvSpPr>
        <p:spPr>
          <a:xfrm>
            <a:off x="838200" y="1825624"/>
            <a:ext cx="10515600" cy="5032375"/>
          </a:xfrm>
        </p:spPr>
        <p:txBody>
          <a:bodyPr>
            <a:normAutofit lnSpcReduction="10000"/>
          </a:bodyPr>
          <a:lstStyle/>
          <a:p>
            <a:r>
              <a:rPr lang="en-US" dirty="0"/>
              <a:t>If the user-id and password are blank, it show error and messaging as “Enter the </a:t>
            </a:r>
            <a:r>
              <a:rPr lang="en-US" dirty="0" err="1"/>
              <a:t>UserID</a:t>
            </a:r>
            <a:r>
              <a:rPr lang="en-US" dirty="0"/>
              <a:t> and Password”.</a:t>
            </a:r>
          </a:p>
          <a:p>
            <a:r>
              <a:rPr lang="en-US" dirty="0"/>
              <a:t>If the user-id is invalid and password is correct, then it show error and messaging as “The </a:t>
            </a:r>
            <a:r>
              <a:rPr lang="en-US" dirty="0" err="1"/>
              <a:t>UserID</a:t>
            </a:r>
            <a:r>
              <a:rPr lang="en-US" dirty="0"/>
              <a:t> is invalid”.</a:t>
            </a:r>
          </a:p>
          <a:p>
            <a:r>
              <a:rPr lang="en-IN" dirty="0"/>
              <a:t>Username is correct , but password is incorrect means it will messaging as “The password is invalid”.</a:t>
            </a:r>
          </a:p>
          <a:p>
            <a:r>
              <a:rPr lang="en-IN" dirty="0"/>
              <a:t>It can be cancelling the User-ID by the portals </a:t>
            </a:r>
            <a:r>
              <a:rPr lang="en-IN" dirty="0" err="1"/>
              <a:t>administative</a:t>
            </a:r>
            <a:r>
              <a:rPr lang="en-IN" dirty="0"/>
              <a:t> , then it shows “Your ID name was Cancelled . Please Contact the </a:t>
            </a:r>
            <a:r>
              <a:rPr lang="en-IN" dirty="0" err="1"/>
              <a:t>Administative</a:t>
            </a:r>
            <a:r>
              <a:rPr lang="en-IN" dirty="0"/>
              <a:t>” as a Blank Data.</a:t>
            </a:r>
          </a:p>
          <a:p>
            <a:r>
              <a:rPr lang="en-IN" dirty="0"/>
              <a:t>If you don’t know the password, there is an option “Forget the </a:t>
            </a:r>
            <a:r>
              <a:rPr lang="en-IN" dirty="0" err="1"/>
              <a:t>password?”.It</a:t>
            </a:r>
            <a:r>
              <a:rPr lang="en-IN" dirty="0"/>
              <a:t> will ask to reset the password in same username and email- address.</a:t>
            </a:r>
          </a:p>
        </p:txBody>
      </p:sp>
    </p:spTree>
    <p:extLst>
      <p:ext uri="{BB962C8B-B14F-4D97-AF65-F5344CB8AC3E}">
        <p14:creationId xmlns:p14="http://schemas.microsoft.com/office/powerpoint/2010/main" val="2064964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8B21-7297-293F-72F6-39D2F17A2BB0}"/>
              </a:ext>
            </a:extLst>
          </p:cNvPr>
          <p:cNvSpPr>
            <a:spLocks noGrp="1"/>
          </p:cNvSpPr>
          <p:nvPr>
            <p:ph type="title"/>
          </p:nvPr>
        </p:nvSpPr>
        <p:spPr/>
        <p:txBody>
          <a:bodyPr/>
          <a:lstStyle/>
          <a:p>
            <a:r>
              <a:rPr lang="en-US" dirty="0"/>
              <a:t>Test Cases for Functional</a:t>
            </a:r>
            <a:endParaRPr lang="en-IN" dirty="0"/>
          </a:p>
        </p:txBody>
      </p:sp>
      <p:sp>
        <p:nvSpPr>
          <p:cNvPr id="3" name="Content Placeholder 2">
            <a:extLst>
              <a:ext uri="{FF2B5EF4-FFF2-40B4-BE49-F238E27FC236}">
                <a16:creationId xmlns:a16="http://schemas.microsoft.com/office/drawing/2014/main" id="{04F79FB8-41E1-715E-809A-97177345A995}"/>
              </a:ext>
            </a:extLst>
          </p:cNvPr>
          <p:cNvSpPr>
            <a:spLocks noGrp="1"/>
          </p:cNvSpPr>
          <p:nvPr>
            <p:ph idx="1"/>
          </p:nvPr>
        </p:nvSpPr>
        <p:spPr>
          <a:xfrm>
            <a:off x="838200" y="1825624"/>
            <a:ext cx="10515600" cy="5032375"/>
          </a:xfrm>
        </p:spPr>
        <p:txBody>
          <a:bodyPr>
            <a:normAutofit lnSpcReduction="10000"/>
          </a:bodyPr>
          <a:lstStyle/>
          <a:p>
            <a:r>
              <a:rPr lang="en-US" dirty="0"/>
              <a:t>Verify if a user will be able to login with a valid username and valid password-Positive</a:t>
            </a:r>
          </a:p>
          <a:p>
            <a:r>
              <a:rPr lang="en-US" dirty="0"/>
              <a:t>Verify if a user cannot login with a valid username and invalid password-Negative</a:t>
            </a:r>
          </a:p>
          <a:p>
            <a:r>
              <a:rPr lang="en-US" dirty="0"/>
              <a:t>Verify the ‘Forget Password’ functionality-Positive</a:t>
            </a:r>
          </a:p>
          <a:p>
            <a:r>
              <a:rPr lang="en-US" dirty="0"/>
              <a:t>Verify the login page  for both, when the field is blank and Submit button is clicked-Negative</a:t>
            </a:r>
          </a:p>
          <a:p>
            <a:r>
              <a:rPr lang="en-US" dirty="0"/>
              <a:t>Verify the messages for invalid login-Positive</a:t>
            </a:r>
          </a:p>
          <a:p>
            <a:r>
              <a:rPr lang="en-US" dirty="0"/>
              <a:t>Verify the “Remember Me” functionality-Positive</a:t>
            </a:r>
          </a:p>
          <a:p>
            <a:r>
              <a:rPr lang="en-US" dirty="0"/>
              <a:t>Verify  if the “Enter” key of the keyboard is working correctly on the login page-Positive</a:t>
            </a:r>
          </a:p>
          <a:p>
            <a:endParaRPr lang="en-IN" dirty="0"/>
          </a:p>
        </p:txBody>
      </p:sp>
    </p:spTree>
    <p:extLst>
      <p:ext uri="{BB962C8B-B14F-4D97-AF65-F5344CB8AC3E}">
        <p14:creationId xmlns:p14="http://schemas.microsoft.com/office/powerpoint/2010/main" val="357812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AACA-57EE-5526-7655-B463B60AC94D}"/>
              </a:ext>
            </a:extLst>
          </p:cNvPr>
          <p:cNvSpPr>
            <a:spLocks noGrp="1"/>
          </p:cNvSpPr>
          <p:nvPr>
            <p:ph type="title"/>
          </p:nvPr>
        </p:nvSpPr>
        <p:spPr/>
        <p:txBody>
          <a:bodyPr/>
          <a:lstStyle/>
          <a:p>
            <a:r>
              <a:rPr lang="en-US" dirty="0"/>
              <a:t>Test Cases In Non-Functional</a:t>
            </a:r>
            <a:endParaRPr lang="en-IN" dirty="0"/>
          </a:p>
        </p:txBody>
      </p:sp>
      <p:sp>
        <p:nvSpPr>
          <p:cNvPr id="3" name="Content Placeholder 2">
            <a:extLst>
              <a:ext uri="{FF2B5EF4-FFF2-40B4-BE49-F238E27FC236}">
                <a16:creationId xmlns:a16="http://schemas.microsoft.com/office/drawing/2014/main" id="{37955B3A-453C-1122-21C9-1869F1C88E9A}"/>
              </a:ext>
            </a:extLst>
          </p:cNvPr>
          <p:cNvSpPr>
            <a:spLocks noGrp="1"/>
          </p:cNvSpPr>
          <p:nvPr>
            <p:ph idx="1"/>
          </p:nvPr>
        </p:nvSpPr>
        <p:spPr/>
        <p:txBody>
          <a:bodyPr>
            <a:normAutofit lnSpcReduction="10000"/>
          </a:bodyPr>
          <a:lstStyle/>
          <a:p>
            <a:r>
              <a:rPr lang="en-US" dirty="0"/>
              <a:t>Verify if a user cannot enter the characters more than the specified range in each field (Username and Password)-Negative</a:t>
            </a:r>
          </a:p>
          <a:p>
            <a:r>
              <a:rPr lang="en-US" dirty="0"/>
              <a:t>Verify if a user cannot enter the characters more than the specified range in each field (Username and Password).-Positive</a:t>
            </a:r>
          </a:p>
          <a:p>
            <a:r>
              <a:rPr lang="en-US" dirty="0"/>
              <a:t>Verify the timeout functionality of the login session.-Positive.</a:t>
            </a:r>
          </a:p>
          <a:p>
            <a:r>
              <a:rPr lang="en-US" dirty="0"/>
              <a:t>Verify the login page by pressing ‘Back button’ of the browser. It should not allow you to enter into the system once you log out.-Negative</a:t>
            </a:r>
          </a:p>
          <a:p>
            <a:r>
              <a:rPr lang="en-US" dirty="0"/>
              <a:t>Verify if a user should be able to login with the same credentials in different browsers at the same time.-Positive</a:t>
            </a:r>
            <a:endParaRPr lang="en-IN" dirty="0"/>
          </a:p>
        </p:txBody>
      </p:sp>
    </p:spTree>
    <p:extLst>
      <p:ext uri="{BB962C8B-B14F-4D97-AF65-F5344CB8AC3E}">
        <p14:creationId xmlns:p14="http://schemas.microsoft.com/office/powerpoint/2010/main" val="1420309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DC4D-DBF4-E34B-0DCC-3BCC669F16E6}"/>
              </a:ext>
            </a:extLst>
          </p:cNvPr>
          <p:cNvSpPr>
            <a:spLocks noGrp="1"/>
          </p:cNvSpPr>
          <p:nvPr>
            <p:ph type="title"/>
          </p:nvPr>
        </p:nvSpPr>
        <p:spPr>
          <a:xfrm>
            <a:off x="838200" y="365125"/>
            <a:ext cx="10515600" cy="5928099"/>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51263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976CE2-E190-C1AA-0519-AC697D36E1DF}"/>
              </a:ext>
            </a:extLst>
          </p:cNvPr>
          <p:cNvSpPr>
            <a:spLocks noGrp="1"/>
          </p:cNvSpPr>
          <p:nvPr>
            <p:ph type="title"/>
          </p:nvPr>
        </p:nvSpPr>
        <p:spPr>
          <a:xfrm>
            <a:off x="838200" y="674378"/>
            <a:ext cx="10515600" cy="1325563"/>
          </a:xfrm>
        </p:spPr>
        <p:txBody>
          <a:bodyPr/>
          <a:lstStyle/>
          <a:p>
            <a:r>
              <a:rPr lang="en-GB" dirty="0" err="1"/>
              <a:t>Aim:To</a:t>
            </a:r>
            <a:r>
              <a:rPr lang="en-GB" dirty="0"/>
              <a:t> analysis the applications and test cases for e-learning portal.</a:t>
            </a:r>
            <a:endParaRPr lang="en-US" dirty="0"/>
          </a:p>
        </p:txBody>
      </p:sp>
      <p:pic>
        <p:nvPicPr>
          <p:cNvPr id="5" name="Content Placeholder 4">
            <a:extLst>
              <a:ext uri="{FF2B5EF4-FFF2-40B4-BE49-F238E27FC236}">
                <a16:creationId xmlns:a16="http://schemas.microsoft.com/office/drawing/2014/main" id="{4BC61DB5-52EB-4EE5-AD88-998D38C92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932" y="2506662"/>
            <a:ext cx="9206136" cy="4351338"/>
          </a:xfrm>
        </p:spPr>
      </p:pic>
    </p:spTree>
    <p:extLst>
      <p:ext uri="{BB962C8B-B14F-4D97-AF65-F5344CB8AC3E}">
        <p14:creationId xmlns:p14="http://schemas.microsoft.com/office/powerpoint/2010/main" val="170436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082AF8-6915-473D-B4C2-8FF83F5184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88" y="1142494"/>
            <a:ext cx="7735712" cy="4351338"/>
          </a:xfrm>
        </p:spPr>
      </p:pic>
    </p:spTree>
    <p:extLst>
      <p:ext uri="{BB962C8B-B14F-4D97-AF65-F5344CB8AC3E}">
        <p14:creationId xmlns:p14="http://schemas.microsoft.com/office/powerpoint/2010/main" val="9979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AB95-A94F-40A3-8E73-4A024EDB8CDE}"/>
              </a:ext>
            </a:extLst>
          </p:cNvPr>
          <p:cNvSpPr>
            <a:spLocks noGrp="1"/>
          </p:cNvSpPr>
          <p:nvPr>
            <p:ph type="title"/>
          </p:nvPr>
        </p:nvSpPr>
        <p:spPr/>
        <p:txBody>
          <a:bodyPr/>
          <a:lstStyle/>
          <a:p>
            <a:r>
              <a:rPr lang="en-US" dirty="0"/>
              <a:t>What is E-learning?</a:t>
            </a:r>
            <a:endParaRPr lang="en-IN" dirty="0"/>
          </a:p>
        </p:txBody>
      </p:sp>
      <p:sp>
        <p:nvSpPr>
          <p:cNvPr id="3" name="Content Placeholder 2">
            <a:extLst>
              <a:ext uri="{FF2B5EF4-FFF2-40B4-BE49-F238E27FC236}">
                <a16:creationId xmlns:a16="http://schemas.microsoft.com/office/drawing/2014/main" id="{01CAB51E-CC89-4960-8FA4-4B74610FA505}"/>
              </a:ext>
            </a:extLst>
          </p:cNvPr>
          <p:cNvSpPr>
            <a:spLocks noGrp="1"/>
          </p:cNvSpPr>
          <p:nvPr>
            <p:ph idx="1"/>
          </p:nvPr>
        </p:nvSpPr>
        <p:spPr/>
        <p:txBody>
          <a:bodyPr/>
          <a:lstStyle/>
          <a:p>
            <a:r>
              <a:rPr lang="en-US" b="1" dirty="0"/>
              <a:t>A learning system based on formalized teaching but with the help of electronic resources</a:t>
            </a:r>
            <a:r>
              <a:rPr lang="en-US" dirty="0"/>
              <a:t> is known as E-learning. While teaching can be based in or out of the classrooms, the use of computers and the Internet forms the major component of E-learning.</a:t>
            </a:r>
            <a:endParaRPr lang="en-IN" dirty="0"/>
          </a:p>
        </p:txBody>
      </p:sp>
      <p:pic>
        <p:nvPicPr>
          <p:cNvPr id="5" name="Picture 4">
            <a:extLst>
              <a:ext uri="{FF2B5EF4-FFF2-40B4-BE49-F238E27FC236}">
                <a16:creationId xmlns:a16="http://schemas.microsoft.com/office/drawing/2014/main" id="{01AEBC13-CB37-4F3F-B0DC-69A6C2211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59" y="4001294"/>
            <a:ext cx="4143375" cy="2238375"/>
          </a:xfrm>
          <a:prstGeom prst="rect">
            <a:avLst/>
          </a:prstGeom>
        </p:spPr>
      </p:pic>
    </p:spTree>
    <p:extLst>
      <p:ext uri="{BB962C8B-B14F-4D97-AF65-F5344CB8AC3E}">
        <p14:creationId xmlns:p14="http://schemas.microsoft.com/office/powerpoint/2010/main" val="296866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9C5FF29-9AEF-4F39-B543-B56EBEFA8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997" y="365125"/>
            <a:ext cx="7995669" cy="6353821"/>
          </a:xfrm>
        </p:spPr>
      </p:pic>
    </p:spTree>
    <p:extLst>
      <p:ext uri="{BB962C8B-B14F-4D97-AF65-F5344CB8AC3E}">
        <p14:creationId xmlns:p14="http://schemas.microsoft.com/office/powerpoint/2010/main" val="362334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2FA9-23F0-4999-93DB-E15E8DE7BA46}"/>
              </a:ext>
            </a:extLst>
          </p:cNvPr>
          <p:cNvSpPr>
            <a:spLocks noGrp="1"/>
          </p:cNvSpPr>
          <p:nvPr>
            <p:ph type="title"/>
          </p:nvPr>
        </p:nvSpPr>
        <p:spPr>
          <a:xfrm>
            <a:off x="1010478" y="918102"/>
            <a:ext cx="10515600" cy="1325563"/>
          </a:xfrm>
        </p:spPr>
        <p:txBody>
          <a:bodyPr>
            <a:normAutofit fontScale="90000"/>
          </a:bodyPr>
          <a:lstStyle/>
          <a:p>
            <a:r>
              <a:rPr lang="en-US" b="1" dirty="0"/>
              <a:t>The Most Important Benefits Of e-Learning For Students.</a:t>
            </a:r>
            <a:br>
              <a:rPr lang="en-US" b="1" dirty="0"/>
            </a:br>
            <a:endParaRPr lang="en-IN" dirty="0"/>
          </a:p>
        </p:txBody>
      </p:sp>
      <p:sp>
        <p:nvSpPr>
          <p:cNvPr id="3" name="Content Placeholder 2">
            <a:extLst>
              <a:ext uri="{FF2B5EF4-FFF2-40B4-BE49-F238E27FC236}">
                <a16:creationId xmlns:a16="http://schemas.microsoft.com/office/drawing/2014/main" id="{C74C1F1A-F234-41EA-94FA-7F37342C2027}"/>
              </a:ext>
            </a:extLst>
          </p:cNvPr>
          <p:cNvSpPr>
            <a:spLocks noGrp="1"/>
          </p:cNvSpPr>
          <p:nvPr>
            <p:ph idx="1"/>
          </p:nvPr>
        </p:nvSpPr>
        <p:spPr>
          <a:xfrm>
            <a:off x="838200" y="2379807"/>
            <a:ext cx="10515600" cy="4351338"/>
          </a:xfrm>
        </p:spPr>
        <p:txBody>
          <a:bodyPr/>
          <a:lstStyle/>
          <a:p>
            <a:r>
              <a:rPr lang="en-US" dirty="0"/>
              <a:t>Today's learners want relevant, mobile, self-paced, and personalized content. This need is fulfilled with the online mode of learning; here, students can learn at their own comfort and requirement. Let's have an analytical look at the advantages of online learning.</a:t>
            </a:r>
          </a:p>
          <a:p>
            <a:endParaRPr lang="en-IN" dirty="0"/>
          </a:p>
        </p:txBody>
      </p:sp>
      <p:pic>
        <p:nvPicPr>
          <p:cNvPr id="6" name="Picture 5">
            <a:extLst>
              <a:ext uri="{FF2B5EF4-FFF2-40B4-BE49-F238E27FC236}">
                <a16:creationId xmlns:a16="http://schemas.microsoft.com/office/drawing/2014/main" id="{330157A8-47FA-46D6-AD97-33142F285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3957730"/>
            <a:ext cx="2674983" cy="2674983"/>
          </a:xfrm>
          <a:prstGeom prst="rect">
            <a:avLst/>
          </a:prstGeom>
        </p:spPr>
      </p:pic>
    </p:spTree>
    <p:extLst>
      <p:ext uri="{BB962C8B-B14F-4D97-AF65-F5344CB8AC3E}">
        <p14:creationId xmlns:p14="http://schemas.microsoft.com/office/powerpoint/2010/main" val="402103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6397-5833-462D-AFB2-F571A42BCF2C}"/>
              </a:ext>
            </a:extLst>
          </p:cNvPr>
          <p:cNvSpPr>
            <a:spLocks noGrp="1"/>
          </p:cNvSpPr>
          <p:nvPr>
            <p:ph type="title"/>
          </p:nvPr>
        </p:nvSpPr>
        <p:spPr>
          <a:xfrm>
            <a:off x="713509" y="780762"/>
            <a:ext cx="10515600" cy="1325563"/>
          </a:xfrm>
        </p:spPr>
        <p:txBody>
          <a:bodyPr>
            <a:normAutofit fontScale="90000"/>
          </a:bodyPr>
          <a:lstStyle/>
          <a:p>
            <a:r>
              <a:rPr lang="en-US" b="1" dirty="0"/>
              <a:t>1. Online Learning Accommodates Everyone’s Needs</a:t>
            </a:r>
            <a:br>
              <a:rPr lang="en-US" b="1" dirty="0"/>
            </a:br>
            <a:endParaRPr lang="en-IN" dirty="0"/>
          </a:p>
        </p:txBody>
      </p:sp>
      <p:sp>
        <p:nvSpPr>
          <p:cNvPr id="3" name="Content Placeholder 2">
            <a:extLst>
              <a:ext uri="{FF2B5EF4-FFF2-40B4-BE49-F238E27FC236}">
                <a16:creationId xmlns:a16="http://schemas.microsoft.com/office/drawing/2014/main" id="{E44256EB-E61C-48D9-8BC7-5950FB38E664}"/>
              </a:ext>
            </a:extLst>
          </p:cNvPr>
          <p:cNvSpPr>
            <a:spLocks noGrp="1"/>
          </p:cNvSpPr>
          <p:nvPr>
            <p:ph idx="1"/>
          </p:nvPr>
        </p:nvSpPr>
        <p:spPr>
          <a:xfrm>
            <a:off x="838200" y="3074698"/>
            <a:ext cx="10515600" cy="4351338"/>
          </a:xfrm>
        </p:spPr>
        <p:txBody>
          <a:bodyPr/>
          <a:lstStyle/>
          <a:p>
            <a:r>
              <a:rPr lang="en-US" dirty="0"/>
              <a:t>The online method of learning is best suited for everyone. This digital revolution has led to remarkable changes in how the content is accessed, consumed, discussed, and shared. Online educational courses can be taken up by office goers and housewives too, at the time that suits them. Depending on their availability and comfort, many people choose to learn at weekends or evenings.</a:t>
            </a:r>
          </a:p>
          <a:p>
            <a:endParaRPr lang="en-IN" dirty="0"/>
          </a:p>
        </p:txBody>
      </p:sp>
    </p:spTree>
    <p:extLst>
      <p:ext uri="{BB962C8B-B14F-4D97-AF65-F5344CB8AC3E}">
        <p14:creationId xmlns:p14="http://schemas.microsoft.com/office/powerpoint/2010/main" val="353367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1DFD-A86A-466D-A1E7-AEAF408DA3AD}"/>
              </a:ext>
            </a:extLst>
          </p:cNvPr>
          <p:cNvSpPr>
            <a:spLocks noGrp="1"/>
          </p:cNvSpPr>
          <p:nvPr>
            <p:ph type="title"/>
          </p:nvPr>
        </p:nvSpPr>
        <p:spPr>
          <a:xfrm>
            <a:off x="838200" y="1182543"/>
            <a:ext cx="10515600" cy="1325563"/>
          </a:xfrm>
        </p:spPr>
        <p:txBody>
          <a:bodyPr>
            <a:normAutofit fontScale="90000"/>
          </a:bodyPr>
          <a:lstStyle/>
          <a:p>
            <a:r>
              <a:rPr lang="en-US" b="1" dirty="0"/>
              <a:t>2. Lectures Can Be Taken Any Number Of Times</a:t>
            </a:r>
            <a:br>
              <a:rPr lang="en-US" b="1" dirty="0"/>
            </a:br>
            <a:endParaRPr lang="en-IN" dirty="0"/>
          </a:p>
        </p:txBody>
      </p:sp>
      <p:sp>
        <p:nvSpPr>
          <p:cNvPr id="3" name="Content Placeholder 2">
            <a:extLst>
              <a:ext uri="{FF2B5EF4-FFF2-40B4-BE49-F238E27FC236}">
                <a16:creationId xmlns:a16="http://schemas.microsoft.com/office/drawing/2014/main" id="{960BB374-9137-416E-ADB4-A010F6237BCC}"/>
              </a:ext>
            </a:extLst>
          </p:cNvPr>
          <p:cNvSpPr>
            <a:spLocks noGrp="1"/>
          </p:cNvSpPr>
          <p:nvPr>
            <p:ph idx="1"/>
          </p:nvPr>
        </p:nvSpPr>
        <p:spPr>
          <a:xfrm>
            <a:off x="838200" y="3266497"/>
            <a:ext cx="10515600" cy="4351338"/>
          </a:xfrm>
        </p:spPr>
        <p:txBody>
          <a:bodyPr/>
          <a:lstStyle/>
          <a:p>
            <a:r>
              <a:rPr lang="en-US" dirty="0"/>
              <a:t>Unlike classroom teaching, with online learning you can access the content an unlimited number of times. This is especially required at the time of revision when preparing for an exam. In traditional form of learning, if you can not attend the lecture, then you have to prepare for that topic on your own; in eLearning, you can attend the lectures whenever you want with ease.</a:t>
            </a:r>
          </a:p>
          <a:p>
            <a:endParaRPr lang="en-IN" dirty="0"/>
          </a:p>
        </p:txBody>
      </p:sp>
    </p:spTree>
    <p:extLst>
      <p:ext uri="{BB962C8B-B14F-4D97-AF65-F5344CB8AC3E}">
        <p14:creationId xmlns:p14="http://schemas.microsoft.com/office/powerpoint/2010/main" val="263369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3CB4-B594-4261-B4A0-DC5A2D40E65A}"/>
              </a:ext>
            </a:extLst>
          </p:cNvPr>
          <p:cNvSpPr>
            <a:spLocks noGrp="1"/>
          </p:cNvSpPr>
          <p:nvPr>
            <p:ph type="title"/>
          </p:nvPr>
        </p:nvSpPr>
        <p:spPr>
          <a:xfrm>
            <a:off x="838200" y="1667452"/>
            <a:ext cx="10515600" cy="1325563"/>
          </a:xfrm>
        </p:spPr>
        <p:txBody>
          <a:bodyPr/>
          <a:lstStyle/>
          <a:p>
            <a:r>
              <a:rPr lang="en-US" b="1" dirty="0"/>
              <a:t>3. Offers Access To Updated Content</a:t>
            </a:r>
            <a:br>
              <a:rPr lang="en-US" b="1" dirty="0"/>
            </a:br>
            <a:endParaRPr lang="en-IN" dirty="0"/>
          </a:p>
        </p:txBody>
      </p:sp>
      <p:sp>
        <p:nvSpPr>
          <p:cNvPr id="3" name="Content Placeholder 2">
            <a:extLst>
              <a:ext uri="{FF2B5EF4-FFF2-40B4-BE49-F238E27FC236}">
                <a16:creationId xmlns:a16="http://schemas.microsoft.com/office/drawing/2014/main" id="{6A3B2DAB-DD12-460A-92FD-FD8EF690AE1D}"/>
              </a:ext>
            </a:extLst>
          </p:cNvPr>
          <p:cNvSpPr>
            <a:spLocks noGrp="1"/>
          </p:cNvSpPr>
          <p:nvPr>
            <p:ph idx="1"/>
          </p:nvPr>
        </p:nvSpPr>
        <p:spPr>
          <a:xfrm>
            <a:off x="838200" y="3308061"/>
            <a:ext cx="10515600" cy="4351338"/>
          </a:xfrm>
        </p:spPr>
        <p:txBody>
          <a:bodyPr/>
          <a:lstStyle/>
          <a:p>
            <a:r>
              <a:rPr lang="en-US" dirty="0"/>
              <a:t>A prime benefit of learning online is that it makes sure that you are in synchronization with modern learners. This enables the learner to access updated content whenever they want it.</a:t>
            </a:r>
          </a:p>
          <a:p>
            <a:endParaRPr lang="en-IN" dirty="0"/>
          </a:p>
        </p:txBody>
      </p:sp>
    </p:spTree>
    <p:extLst>
      <p:ext uri="{BB962C8B-B14F-4D97-AF65-F5344CB8AC3E}">
        <p14:creationId xmlns:p14="http://schemas.microsoft.com/office/powerpoint/2010/main" val="2671248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1116</Words>
  <Application>Microsoft Office PowerPoint</Application>
  <PresentationFormat>Widescreen</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Applications of E-learning Portals R.SURYA(192011244) BE(CSE),3rd year</vt:lpstr>
      <vt:lpstr>Aim:To analysis the applications and test cases for e-learning portal.</vt:lpstr>
      <vt:lpstr>PowerPoint Presentation</vt:lpstr>
      <vt:lpstr>What is E-learning?</vt:lpstr>
      <vt:lpstr>PowerPoint Presentation</vt:lpstr>
      <vt:lpstr>The Most Important Benefits Of e-Learning For Students. </vt:lpstr>
      <vt:lpstr>1. Online Learning Accommodates Everyone’s Needs </vt:lpstr>
      <vt:lpstr>2. Lectures Can Be Taken Any Number Of Times </vt:lpstr>
      <vt:lpstr>3. Offers Access To Updated Content </vt:lpstr>
      <vt:lpstr>4. Quick Delivery Of Lessons </vt:lpstr>
      <vt:lpstr>5.Scalability and Consistency</vt:lpstr>
      <vt:lpstr>6. Reduced Costs </vt:lpstr>
      <vt:lpstr>Test cases Scenario(Positive):</vt:lpstr>
      <vt:lpstr>Test Cases Scenario(Negative):</vt:lpstr>
      <vt:lpstr>Test Cases for Functional</vt:lpstr>
      <vt:lpstr>Test Cases In Non-Functional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Uses of E-learning</dc:title>
  <dc:creator>VAMSI REDDY</dc:creator>
  <cp:lastModifiedBy>Surya R</cp:lastModifiedBy>
  <cp:revision>14</cp:revision>
  <dcterms:created xsi:type="dcterms:W3CDTF">2022-09-13T08:40:28Z</dcterms:created>
  <dcterms:modified xsi:type="dcterms:W3CDTF">2022-09-16T07:31:35Z</dcterms:modified>
</cp:coreProperties>
</file>