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96325" cy="30267275"/>
  <p:notesSz cx="6858000" cy="9144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E7A5"/>
    <a:srgbClr val="112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0" autoAdjust="0"/>
  </p:normalViewPr>
  <p:slideViewPr>
    <p:cSldViewPr snapToGrid="0">
      <p:cViewPr>
        <p:scale>
          <a:sx n="25" d="100"/>
          <a:sy n="25" d="100"/>
        </p:scale>
        <p:origin x="1734" y="-336"/>
      </p:cViewPr>
      <p:guideLst>
        <p:guide orient="horz" pos="9533"/>
        <p:guide pos="6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CC7F2-E90A-414F-8686-ACE5AB63EFC1}" type="datetimeFigureOut">
              <a:rPr lang="en-US" smtClean="0"/>
              <a:t>2/10/2018</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9935E-E14F-45BE-8B10-F7FE2E98BB5A}" type="slidenum">
              <a:rPr lang="en-US" smtClean="0"/>
              <a:t>‹#›</a:t>
            </a:fld>
            <a:endParaRPr lang="en-US"/>
          </a:p>
        </p:txBody>
      </p:sp>
    </p:spTree>
    <p:extLst>
      <p:ext uri="{BB962C8B-B14F-4D97-AF65-F5344CB8AC3E}">
        <p14:creationId xmlns:p14="http://schemas.microsoft.com/office/powerpoint/2010/main" val="2616603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Empty Template</a:t>
            </a:r>
            <a:endParaRPr lang="en-US" dirty="0"/>
          </a:p>
        </p:txBody>
      </p:sp>
      <p:sp>
        <p:nvSpPr>
          <p:cNvPr id="4" name="Slide Number Placeholder 3"/>
          <p:cNvSpPr>
            <a:spLocks noGrp="1"/>
          </p:cNvSpPr>
          <p:nvPr>
            <p:ph type="sldNum" sz="quarter" idx="10"/>
          </p:nvPr>
        </p:nvSpPr>
        <p:spPr/>
        <p:txBody>
          <a:bodyPr/>
          <a:lstStyle/>
          <a:p>
            <a:fld id="{0B99935E-E14F-45BE-8B10-F7FE2E98BB5A}" type="slidenum">
              <a:rPr lang="en-US" smtClean="0"/>
              <a:t>1</a:t>
            </a:fld>
            <a:endParaRPr lang="en-US"/>
          </a:p>
        </p:txBody>
      </p:sp>
    </p:spTree>
    <p:extLst>
      <p:ext uri="{BB962C8B-B14F-4D97-AF65-F5344CB8AC3E}">
        <p14:creationId xmlns:p14="http://schemas.microsoft.com/office/powerpoint/2010/main" val="339616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6" y="4953467"/>
            <a:ext cx="18186876" cy="10537496"/>
          </a:xfrm>
        </p:spPr>
        <p:txBody>
          <a:bodyPr anchor="b"/>
          <a:lstStyle>
            <a:lvl1pPr algn="ctr">
              <a:defRPr sz="14038"/>
            </a:lvl1pPr>
          </a:lstStyle>
          <a:p>
            <a:r>
              <a:rPr lang="en-US" smtClean="0"/>
              <a:t>Click to edit Master title style</a:t>
            </a:r>
            <a:endParaRPr lang="en-US" dirty="0"/>
          </a:p>
        </p:txBody>
      </p:sp>
      <p:sp>
        <p:nvSpPr>
          <p:cNvPr id="3" name="Subtitle 2"/>
          <p:cNvSpPr>
            <a:spLocks noGrp="1"/>
          </p:cNvSpPr>
          <p:nvPr>
            <p:ph type="subTitle" idx="1"/>
          </p:nvPr>
        </p:nvSpPr>
        <p:spPr>
          <a:xfrm>
            <a:off x="2674542" y="15897329"/>
            <a:ext cx="16047244" cy="7307583"/>
          </a:xfrm>
        </p:spPr>
        <p:txBody>
          <a:bodyPr/>
          <a:lstStyle>
            <a:lvl1pPr marL="0" indent="0" algn="ctr">
              <a:buNone/>
              <a:defRPr sz="5616"/>
            </a:lvl1pPr>
            <a:lvl2pPr marL="1069781" indent="0" algn="ctr">
              <a:buNone/>
              <a:defRPr sz="4679"/>
            </a:lvl2pPr>
            <a:lvl3pPr marL="2139564" indent="0" algn="ctr">
              <a:buNone/>
              <a:defRPr sz="4211"/>
            </a:lvl3pPr>
            <a:lvl4pPr marL="3209345" indent="0" algn="ctr">
              <a:buNone/>
              <a:defRPr sz="3744"/>
            </a:lvl4pPr>
            <a:lvl5pPr marL="4279127" indent="0" algn="ctr">
              <a:buNone/>
              <a:defRPr sz="3744"/>
            </a:lvl5pPr>
            <a:lvl6pPr marL="5348908" indent="0" algn="ctr">
              <a:buNone/>
              <a:defRPr sz="3744"/>
            </a:lvl6pPr>
            <a:lvl7pPr marL="6418691" indent="0" algn="ctr">
              <a:buNone/>
              <a:defRPr sz="3744"/>
            </a:lvl7pPr>
            <a:lvl8pPr marL="7488472" indent="0" algn="ctr">
              <a:buNone/>
              <a:defRPr sz="3744"/>
            </a:lvl8pPr>
            <a:lvl9pPr marL="8558254" indent="0" algn="ctr">
              <a:buNone/>
              <a:defRPr sz="374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56521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0688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7" y="1611453"/>
            <a:ext cx="4613583" cy="25650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1611453"/>
            <a:ext cx="13573294" cy="25650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339685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3052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11"/>
            <a:ext cx="18454330" cy="12590343"/>
          </a:xfrm>
        </p:spPr>
        <p:txBody>
          <a:bodyPr anchor="b"/>
          <a:lstStyle>
            <a:lvl1pPr>
              <a:defRPr sz="14038"/>
            </a:lvl1pPr>
          </a:lstStyle>
          <a:p>
            <a:r>
              <a:rPr lang="en-US" smtClean="0"/>
              <a:t>Click to edit Master title style</a:t>
            </a:r>
            <a:endParaRPr lang="en-US" dirty="0"/>
          </a:p>
        </p:txBody>
      </p:sp>
      <p:sp>
        <p:nvSpPr>
          <p:cNvPr id="3" name="Text Placeholder 2"/>
          <p:cNvSpPr>
            <a:spLocks noGrp="1"/>
          </p:cNvSpPr>
          <p:nvPr>
            <p:ph type="body" idx="1"/>
          </p:nvPr>
        </p:nvSpPr>
        <p:spPr>
          <a:xfrm>
            <a:off x="1459855" y="20255263"/>
            <a:ext cx="18454330" cy="6620963"/>
          </a:xfrm>
        </p:spPr>
        <p:txBody>
          <a:bodyPr/>
          <a:lstStyle>
            <a:lvl1pPr marL="0" indent="0">
              <a:buNone/>
              <a:defRPr sz="5616">
                <a:solidFill>
                  <a:schemeClr val="tx1"/>
                </a:solidFill>
              </a:defRPr>
            </a:lvl1pPr>
            <a:lvl2pPr marL="1069781" indent="0">
              <a:buNone/>
              <a:defRPr sz="4679">
                <a:solidFill>
                  <a:schemeClr val="tx1">
                    <a:tint val="75000"/>
                  </a:schemeClr>
                </a:solidFill>
              </a:defRPr>
            </a:lvl2pPr>
            <a:lvl3pPr marL="2139564" indent="0">
              <a:buNone/>
              <a:defRPr sz="4211">
                <a:solidFill>
                  <a:schemeClr val="tx1">
                    <a:tint val="75000"/>
                  </a:schemeClr>
                </a:solidFill>
              </a:defRPr>
            </a:lvl3pPr>
            <a:lvl4pPr marL="3209345" indent="0">
              <a:buNone/>
              <a:defRPr sz="3744">
                <a:solidFill>
                  <a:schemeClr val="tx1">
                    <a:tint val="75000"/>
                  </a:schemeClr>
                </a:solidFill>
              </a:defRPr>
            </a:lvl4pPr>
            <a:lvl5pPr marL="4279127" indent="0">
              <a:buNone/>
              <a:defRPr sz="3744">
                <a:solidFill>
                  <a:schemeClr val="tx1">
                    <a:tint val="75000"/>
                  </a:schemeClr>
                </a:solidFill>
              </a:defRPr>
            </a:lvl5pPr>
            <a:lvl6pPr marL="5348908" indent="0">
              <a:buNone/>
              <a:defRPr sz="3744">
                <a:solidFill>
                  <a:schemeClr val="tx1">
                    <a:tint val="75000"/>
                  </a:schemeClr>
                </a:solidFill>
              </a:defRPr>
            </a:lvl6pPr>
            <a:lvl7pPr marL="6418691" indent="0">
              <a:buNone/>
              <a:defRPr sz="3744">
                <a:solidFill>
                  <a:schemeClr val="tx1">
                    <a:tint val="75000"/>
                  </a:schemeClr>
                </a:solidFill>
              </a:defRPr>
            </a:lvl7pPr>
            <a:lvl8pPr marL="7488472" indent="0">
              <a:buNone/>
              <a:defRPr sz="3744">
                <a:solidFill>
                  <a:schemeClr val="tx1">
                    <a:tint val="75000"/>
                  </a:schemeClr>
                </a:solidFill>
              </a:defRPr>
            </a:lvl8pPr>
            <a:lvl9pPr marL="8558254" indent="0">
              <a:buNone/>
              <a:defRPr sz="374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A2BD1B-3091-4572-9956-D36DCF42631E}"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7063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A2BD1B-3091-4572-9956-D36DCF42631E}"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05291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7419689"/>
            <a:ext cx="9051647" cy="3636274"/>
          </a:xfrm>
        </p:spPr>
        <p:txBody>
          <a:bodyPr anchor="b"/>
          <a:lstStyle>
            <a:lvl1pPr marL="0" indent="0">
              <a:buNone/>
              <a:defRPr sz="5616" b="1"/>
            </a:lvl1pPr>
            <a:lvl2pPr marL="1069781" indent="0">
              <a:buNone/>
              <a:defRPr sz="4679" b="1"/>
            </a:lvl2pPr>
            <a:lvl3pPr marL="2139564" indent="0">
              <a:buNone/>
              <a:defRPr sz="4211" b="1"/>
            </a:lvl3pPr>
            <a:lvl4pPr marL="3209345" indent="0">
              <a:buNone/>
              <a:defRPr sz="3744" b="1"/>
            </a:lvl4pPr>
            <a:lvl5pPr marL="4279127" indent="0">
              <a:buNone/>
              <a:defRPr sz="3744" b="1"/>
            </a:lvl5pPr>
            <a:lvl6pPr marL="5348908" indent="0">
              <a:buNone/>
              <a:defRPr sz="3744" b="1"/>
            </a:lvl6pPr>
            <a:lvl7pPr marL="6418691" indent="0">
              <a:buNone/>
              <a:defRPr sz="3744" b="1"/>
            </a:lvl7pPr>
            <a:lvl8pPr marL="7488472" indent="0">
              <a:buNone/>
              <a:defRPr sz="3744" b="1"/>
            </a:lvl8pPr>
            <a:lvl9pPr marL="8558254" indent="0">
              <a:buNone/>
              <a:defRPr sz="3744" b="1"/>
            </a:lvl9pPr>
          </a:lstStyle>
          <a:p>
            <a:pPr lvl="0"/>
            <a:r>
              <a:rPr lang="en-US" smtClean="0"/>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2" y="7419689"/>
            <a:ext cx="9096225" cy="3636274"/>
          </a:xfrm>
        </p:spPr>
        <p:txBody>
          <a:bodyPr anchor="b"/>
          <a:lstStyle>
            <a:lvl1pPr marL="0" indent="0">
              <a:buNone/>
              <a:defRPr sz="5616" b="1"/>
            </a:lvl1pPr>
            <a:lvl2pPr marL="1069781" indent="0">
              <a:buNone/>
              <a:defRPr sz="4679" b="1"/>
            </a:lvl2pPr>
            <a:lvl3pPr marL="2139564" indent="0">
              <a:buNone/>
              <a:defRPr sz="4211" b="1"/>
            </a:lvl3pPr>
            <a:lvl4pPr marL="3209345" indent="0">
              <a:buNone/>
              <a:defRPr sz="3744" b="1"/>
            </a:lvl4pPr>
            <a:lvl5pPr marL="4279127" indent="0">
              <a:buNone/>
              <a:defRPr sz="3744" b="1"/>
            </a:lvl5pPr>
            <a:lvl6pPr marL="5348908" indent="0">
              <a:buNone/>
              <a:defRPr sz="3744" b="1"/>
            </a:lvl6pPr>
            <a:lvl7pPr marL="6418691" indent="0">
              <a:buNone/>
              <a:defRPr sz="3744" b="1"/>
            </a:lvl7pPr>
            <a:lvl8pPr marL="7488472" indent="0">
              <a:buNone/>
              <a:defRPr sz="3744" b="1"/>
            </a:lvl8pPr>
            <a:lvl9pPr marL="8558254" indent="0">
              <a:buNone/>
              <a:defRPr sz="3744" b="1"/>
            </a:lvl9pPr>
          </a:lstStyle>
          <a:p>
            <a:pPr lvl="0"/>
            <a:r>
              <a:rPr lang="en-US" smtClean="0"/>
              <a:t>Click to edit Master text styles</a:t>
            </a:r>
          </a:p>
        </p:txBody>
      </p:sp>
      <p:sp>
        <p:nvSpPr>
          <p:cNvPr id="6" name="Content Placeholder 5"/>
          <p:cNvSpPr>
            <a:spLocks noGrp="1"/>
          </p:cNvSpPr>
          <p:nvPr>
            <p:ph sz="quarter" idx="4"/>
          </p:nvPr>
        </p:nvSpPr>
        <p:spPr>
          <a:xfrm>
            <a:off x="10831892" y="11055963"/>
            <a:ext cx="9096225" cy="162616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A2BD1B-3091-4572-9956-D36DCF42631E}"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320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A2BD1B-3091-4572-9956-D36DCF42631E}"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1784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2BD1B-3091-4572-9956-D36DCF42631E}"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407136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7"/>
            </a:lvl1pPr>
          </a:lstStyle>
          <a:p>
            <a:r>
              <a:rPr lang="en-US" smtClean="0"/>
              <a:t>Click to edit Master title style</a:t>
            </a:r>
            <a:endParaRPr lang="en-US" dirty="0"/>
          </a:p>
        </p:txBody>
      </p:sp>
      <p:sp>
        <p:nvSpPr>
          <p:cNvPr id="3" name="Content Placeholder 2"/>
          <p:cNvSpPr>
            <a:spLocks noGrp="1"/>
          </p:cNvSpPr>
          <p:nvPr>
            <p:ph idx="1"/>
          </p:nvPr>
        </p:nvSpPr>
        <p:spPr>
          <a:xfrm>
            <a:off x="9096225" y="4357936"/>
            <a:ext cx="10831890" cy="21509383"/>
          </a:xfrm>
        </p:spPr>
        <p:txBody>
          <a:bodyPr/>
          <a:lstStyle>
            <a:lvl1pPr>
              <a:defRPr sz="7487"/>
            </a:lvl1pPr>
            <a:lvl2pPr>
              <a:defRPr sz="6552"/>
            </a:lvl2pPr>
            <a:lvl3pPr>
              <a:defRPr sz="5616"/>
            </a:lvl3pPr>
            <a:lvl4pPr>
              <a:defRPr sz="4679"/>
            </a:lvl4pPr>
            <a:lvl5pPr>
              <a:defRPr sz="4679"/>
            </a:lvl5pPr>
            <a:lvl6pPr>
              <a:defRPr sz="4679"/>
            </a:lvl6pPr>
            <a:lvl7pPr>
              <a:defRPr sz="4679"/>
            </a:lvl7pPr>
            <a:lvl8pPr>
              <a:defRPr sz="4679"/>
            </a:lvl8pPr>
            <a:lvl9pPr>
              <a:defRPr sz="467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9080184"/>
            <a:ext cx="6900872" cy="16822160"/>
          </a:xfrm>
        </p:spPr>
        <p:txBody>
          <a:bodyPr/>
          <a:lstStyle>
            <a:lvl1pPr marL="0" indent="0">
              <a:buNone/>
              <a:defRPr sz="3744"/>
            </a:lvl1pPr>
            <a:lvl2pPr marL="1069781" indent="0">
              <a:buNone/>
              <a:defRPr sz="3276"/>
            </a:lvl2pPr>
            <a:lvl3pPr marL="2139564" indent="0">
              <a:buNone/>
              <a:defRPr sz="2808"/>
            </a:lvl3pPr>
            <a:lvl4pPr marL="3209345" indent="0">
              <a:buNone/>
              <a:defRPr sz="2340"/>
            </a:lvl4pPr>
            <a:lvl5pPr marL="4279127" indent="0">
              <a:buNone/>
              <a:defRPr sz="2340"/>
            </a:lvl5pPr>
            <a:lvl6pPr marL="5348908" indent="0">
              <a:buNone/>
              <a:defRPr sz="2340"/>
            </a:lvl6pPr>
            <a:lvl7pPr marL="6418691" indent="0">
              <a:buNone/>
              <a:defRPr sz="2340"/>
            </a:lvl7pPr>
            <a:lvl8pPr marL="7488472" indent="0">
              <a:buNone/>
              <a:defRPr sz="2340"/>
            </a:lvl8pPr>
            <a:lvl9pPr marL="8558254" indent="0">
              <a:buNone/>
              <a:defRPr sz="23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2BD1B-3091-4572-9956-D36DCF42631E}"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426164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4357936"/>
            <a:ext cx="10831890" cy="21509383"/>
          </a:xfrm>
        </p:spPr>
        <p:txBody>
          <a:bodyPr anchor="t"/>
          <a:lstStyle>
            <a:lvl1pPr marL="0" indent="0">
              <a:buNone/>
              <a:defRPr sz="7487"/>
            </a:lvl1pPr>
            <a:lvl2pPr marL="1069781" indent="0">
              <a:buNone/>
              <a:defRPr sz="6552"/>
            </a:lvl2pPr>
            <a:lvl3pPr marL="2139564" indent="0">
              <a:buNone/>
              <a:defRPr sz="5616"/>
            </a:lvl3pPr>
            <a:lvl4pPr marL="3209345" indent="0">
              <a:buNone/>
              <a:defRPr sz="4679"/>
            </a:lvl4pPr>
            <a:lvl5pPr marL="4279127" indent="0">
              <a:buNone/>
              <a:defRPr sz="4679"/>
            </a:lvl5pPr>
            <a:lvl6pPr marL="5348908" indent="0">
              <a:buNone/>
              <a:defRPr sz="4679"/>
            </a:lvl6pPr>
            <a:lvl7pPr marL="6418691" indent="0">
              <a:buNone/>
              <a:defRPr sz="4679"/>
            </a:lvl7pPr>
            <a:lvl8pPr marL="7488472" indent="0">
              <a:buNone/>
              <a:defRPr sz="4679"/>
            </a:lvl8pPr>
            <a:lvl9pPr marL="8558254" indent="0">
              <a:buNone/>
              <a:defRPr sz="4679"/>
            </a:lvl9pPr>
          </a:lstStyle>
          <a:p>
            <a:r>
              <a:rPr lang="en-US" smtClean="0"/>
              <a:t>Click icon to add picture</a:t>
            </a:r>
            <a:endParaRPr lang="en-US" dirty="0"/>
          </a:p>
        </p:txBody>
      </p:sp>
      <p:sp>
        <p:nvSpPr>
          <p:cNvPr id="4" name="Text Placeholder 3"/>
          <p:cNvSpPr>
            <a:spLocks noGrp="1"/>
          </p:cNvSpPr>
          <p:nvPr>
            <p:ph type="body" sz="half" idx="2"/>
          </p:nvPr>
        </p:nvSpPr>
        <p:spPr>
          <a:xfrm>
            <a:off x="1473784" y="9080184"/>
            <a:ext cx="6900872" cy="16822160"/>
          </a:xfrm>
        </p:spPr>
        <p:txBody>
          <a:bodyPr/>
          <a:lstStyle>
            <a:lvl1pPr marL="0" indent="0">
              <a:buNone/>
              <a:defRPr sz="3744"/>
            </a:lvl1pPr>
            <a:lvl2pPr marL="1069781" indent="0">
              <a:buNone/>
              <a:defRPr sz="3276"/>
            </a:lvl2pPr>
            <a:lvl3pPr marL="2139564" indent="0">
              <a:buNone/>
              <a:defRPr sz="2808"/>
            </a:lvl3pPr>
            <a:lvl4pPr marL="3209345" indent="0">
              <a:buNone/>
              <a:defRPr sz="2340"/>
            </a:lvl4pPr>
            <a:lvl5pPr marL="4279127" indent="0">
              <a:buNone/>
              <a:defRPr sz="2340"/>
            </a:lvl5pPr>
            <a:lvl6pPr marL="5348908" indent="0">
              <a:buNone/>
              <a:defRPr sz="2340"/>
            </a:lvl6pPr>
            <a:lvl7pPr marL="6418691" indent="0">
              <a:buNone/>
              <a:defRPr sz="2340"/>
            </a:lvl7pPr>
            <a:lvl8pPr marL="7488472" indent="0">
              <a:buNone/>
              <a:defRPr sz="2340"/>
            </a:lvl8pPr>
            <a:lvl9pPr marL="8558254" indent="0">
              <a:buNone/>
              <a:defRPr sz="23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2BD1B-3091-4572-9956-D36DCF42631E}"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195568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39E7A5"/>
            </a:gs>
            <a:gs pos="65000">
              <a:schemeClr val="accent1">
                <a:lumMod val="68000"/>
                <a:lumOff val="32000"/>
              </a:schemeClr>
            </a:gs>
            <a:gs pos="0">
              <a:srgbClr val="11293F"/>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8" y="28053288"/>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1CA2BD1B-3091-4572-9956-D36DCF42631E}" type="datetimeFigureOut">
              <a:rPr lang="en-US" smtClean="0"/>
              <a:t>2/10/2018</a:t>
            </a:fld>
            <a:endParaRPr lang="en-US"/>
          </a:p>
        </p:txBody>
      </p:sp>
      <p:sp>
        <p:nvSpPr>
          <p:cNvPr id="5" name="Footer Placeholder 4"/>
          <p:cNvSpPr>
            <a:spLocks noGrp="1"/>
          </p:cNvSpPr>
          <p:nvPr>
            <p:ph type="ftr" sz="quarter" idx="3"/>
          </p:nvPr>
        </p:nvSpPr>
        <p:spPr>
          <a:xfrm>
            <a:off x="7087533" y="28053288"/>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6" y="28053288"/>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8A58BDDA-7B18-4AC1-A2AA-60372D0E54A2}" type="slidenum">
              <a:rPr lang="en-US" smtClean="0"/>
              <a:t>‹#›</a:t>
            </a:fld>
            <a:endParaRPr lang="en-US"/>
          </a:p>
        </p:txBody>
      </p:sp>
    </p:spTree>
    <p:extLst>
      <p:ext uri="{BB962C8B-B14F-4D97-AF65-F5344CB8AC3E}">
        <p14:creationId xmlns:p14="http://schemas.microsoft.com/office/powerpoint/2010/main" val="220993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564" rtl="0" eaLnBrk="1" latinLnBrk="0" hangingPunct="1">
        <a:lnSpc>
          <a:spcPct val="90000"/>
        </a:lnSpc>
        <a:spcBef>
          <a:spcPct val="0"/>
        </a:spcBef>
        <a:buNone/>
        <a:defRPr sz="10295" kern="1200">
          <a:solidFill>
            <a:schemeClr val="tx1"/>
          </a:solidFill>
          <a:latin typeface="+mj-lt"/>
          <a:ea typeface="+mj-ea"/>
          <a:cs typeface="+mj-cs"/>
        </a:defRPr>
      </a:lvl1pPr>
    </p:titleStyle>
    <p:bodyStyle>
      <a:lvl1pPr marL="534891" indent="-534891" algn="l" defTabSz="2139564"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673" indent="-534891" algn="l" defTabSz="2139564"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454" indent="-534891" algn="l" defTabSz="2139564" rtl="0" eaLnBrk="1" latinLnBrk="0" hangingPunct="1">
        <a:lnSpc>
          <a:spcPct val="90000"/>
        </a:lnSpc>
        <a:spcBef>
          <a:spcPts val="1170"/>
        </a:spcBef>
        <a:buFont typeface="Arial" panose="020B0604020202020204" pitchFamily="34" charset="0"/>
        <a:buChar char="•"/>
        <a:defRPr sz="4679" kern="1200">
          <a:solidFill>
            <a:schemeClr val="tx1"/>
          </a:solidFill>
          <a:latin typeface="+mn-lt"/>
          <a:ea typeface="+mn-ea"/>
          <a:cs typeface="+mn-cs"/>
        </a:defRPr>
      </a:lvl3pPr>
      <a:lvl4pPr marL="3744235"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4pPr>
      <a:lvl5pPr marL="4814017"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5pPr>
      <a:lvl6pPr marL="5883800"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6pPr>
      <a:lvl7pPr marL="6953581"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7pPr>
      <a:lvl8pPr marL="8023362"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8pPr>
      <a:lvl9pPr marL="9093144"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9pPr>
    </p:bodyStyle>
    <p:otherStyle>
      <a:defPPr>
        <a:defRPr lang="en-US"/>
      </a:defPPr>
      <a:lvl1pPr marL="0" algn="l" defTabSz="2139564" rtl="0" eaLnBrk="1" latinLnBrk="0" hangingPunct="1">
        <a:defRPr sz="4211" kern="1200">
          <a:solidFill>
            <a:schemeClr val="tx1"/>
          </a:solidFill>
          <a:latin typeface="+mn-lt"/>
          <a:ea typeface="+mn-ea"/>
          <a:cs typeface="+mn-cs"/>
        </a:defRPr>
      </a:lvl1pPr>
      <a:lvl2pPr marL="1069781" algn="l" defTabSz="2139564" rtl="0" eaLnBrk="1" latinLnBrk="0" hangingPunct="1">
        <a:defRPr sz="4211" kern="1200">
          <a:solidFill>
            <a:schemeClr val="tx1"/>
          </a:solidFill>
          <a:latin typeface="+mn-lt"/>
          <a:ea typeface="+mn-ea"/>
          <a:cs typeface="+mn-cs"/>
        </a:defRPr>
      </a:lvl2pPr>
      <a:lvl3pPr marL="2139564" algn="l" defTabSz="2139564" rtl="0" eaLnBrk="1" latinLnBrk="0" hangingPunct="1">
        <a:defRPr sz="4211" kern="1200">
          <a:solidFill>
            <a:schemeClr val="tx1"/>
          </a:solidFill>
          <a:latin typeface="+mn-lt"/>
          <a:ea typeface="+mn-ea"/>
          <a:cs typeface="+mn-cs"/>
        </a:defRPr>
      </a:lvl3pPr>
      <a:lvl4pPr marL="3209345" algn="l" defTabSz="2139564" rtl="0" eaLnBrk="1" latinLnBrk="0" hangingPunct="1">
        <a:defRPr sz="4211" kern="1200">
          <a:solidFill>
            <a:schemeClr val="tx1"/>
          </a:solidFill>
          <a:latin typeface="+mn-lt"/>
          <a:ea typeface="+mn-ea"/>
          <a:cs typeface="+mn-cs"/>
        </a:defRPr>
      </a:lvl4pPr>
      <a:lvl5pPr marL="4279127" algn="l" defTabSz="2139564" rtl="0" eaLnBrk="1" latinLnBrk="0" hangingPunct="1">
        <a:defRPr sz="4211" kern="1200">
          <a:solidFill>
            <a:schemeClr val="tx1"/>
          </a:solidFill>
          <a:latin typeface="+mn-lt"/>
          <a:ea typeface="+mn-ea"/>
          <a:cs typeface="+mn-cs"/>
        </a:defRPr>
      </a:lvl5pPr>
      <a:lvl6pPr marL="5348908" algn="l" defTabSz="2139564" rtl="0" eaLnBrk="1" latinLnBrk="0" hangingPunct="1">
        <a:defRPr sz="4211" kern="1200">
          <a:solidFill>
            <a:schemeClr val="tx1"/>
          </a:solidFill>
          <a:latin typeface="+mn-lt"/>
          <a:ea typeface="+mn-ea"/>
          <a:cs typeface="+mn-cs"/>
        </a:defRPr>
      </a:lvl6pPr>
      <a:lvl7pPr marL="6418691" algn="l" defTabSz="2139564" rtl="0" eaLnBrk="1" latinLnBrk="0" hangingPunct="1">
        <a:defRPr sz="4211" kern="1200">
          <a:solidFill>
            <a:schemeClr val="tx1"/>
          </a:solidFill>
          <a:latin typeface="+mn-lt"/>
          <a:ea typeface="+mn-ea"/>
          <a:cs typeface="+mn-cs"/>
        </a:defRPr>
      </a:lvl7pPr>
      <a:lvl8pPr marL="7488472" algn="l" defTabSz="2139564" rtl="0" eaLnBrk="1" latinLnBrk="0" hangingPunct="1">
        <a:defRPr sz="4211" kern="1200">
          <a:solidFill>
            <a:schemeClr val="tx1"/>
          </a:solidFill>
          <a:latin typeface="+mn-lt"/>
          <a:ea typeface="+mn-ea"/>
          <a:cs typeface="+mn-cs"/>
        </a:defRPr>
      </a:lvl8pPr>
      <a:lvl9pPr marL="8558254" algn="l" defTabSz="2139564" rtl="0" eaLnBrk="1" latinLnBrk="0" hangingPunct="1">
        <a:defRPr sz="42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0496" y="716648"/>
            <a:ext cx="19531765" cy="1349411"/>
          </a:xfrm>
          <a:ln>
            <a:noFill/>
          </a:ln>
        </p:spPr>
        <p:style>
          <a:lnRef idx="2">
            <a:schemeClr val="dk1"/>
          </a:lnRef>
          <a:fillRef idx="1">
            <a:schemeClr val="lt1"/>
          </a:fillRef>
          <a:effectRef idx="0">
            <a:schemeClr val="dk1"/>
          </a:effectRef>
          <a:fontRef idx="minor">
            <a:schemeClr val="dk1"/>
          </a:fontRef>
        </p:style>
        <p:txBody>
          <a:bodyPr>
            <a:normAutofit/>
          </a:bodyPr>
          <a:lstStyle/>
          <a:p>
            <a:r>
              <a:rPr lang="en-US" sz="5999" dirty="0"/>
              <a:t>FYP ID: </a:t>
            </a:r>
            <a:r>
              <a:rPr lang="en-US" sz="5999" dirty="0" smtClean="0"/>
              <a:t>711 Traffic Light Control System at Road Junction</a:t>
            </a:r>
            <a:endParaRPr lang="en-US" sz="5999" dirty="0"/>
          </a:p>
        </p:txBody>
      </p:sp>
      <p:sp>
        <p:nvSpPr>
          <p:cNvPr id="3" name="Subtitle 2"/>
          <p:cNvSpPr>
            <a:spLocks noGrp="1"/>
          </p:cNvSpPr>
          <p:nvPr>
            <p:ph type="subTitle" idx="1"/>
          </p:nvPr>
        </p:nvSpPr>
        <p:spPr>
          <a:xfrm>
            <a:off x="1110496" y="2319101"/>
            <a:ext cx="19544831" cy="1376600"/>
          </a:xfrm>
          <a:ln>
            <a:noFill/>
          </a:ln>
        </p:spPr>
        <p:style>
          <a:lnRef idx="2">
            <a:schemeClr val="dk1"/>
          </a:lnRef>
          <a:fillRef idx="1">
            <a:schemeClr val="lt1"/>
          </a:fillRef>
          <a:effectRef idx="0">
            <a:schemeClr val="dk1"/>
          </a:effectRef>
          <a:fontRef idx="minor">
            <a:schemeClr val="dk1"/>
          </a:fontRef>
        </p:style>
        <p:txBody>
          <a:bodyPr>
            <a:noAutofit/>
          </a:bodyPr>
          <a:lstStyle/>
          <a:p>
            <a:r>
              <a:rPr lang="en-US" sz="3600" dirty="0" smtClean="0"/>
              <a:t>ARSYAD BIN ANUAR, 1142700937</a:t>
            </a:r>
            <a:endParaRPr lang="en-US" sz="3600" dirty="0"/>
          </a:p>
          <a:p>
            <a:pPr>
              <a:lnSpc>
                <a:spcPct val="100000"/>
              </a:lnSpc>
              <a:spcBef>
                <a:spcPts val="600"/>
              </a:spcBef>
            </a:pPr>
            <a:r>
              <a:rPr lang="en-US" sz="3600" dirty="0" smtClean="0"/>
              <a:t>Supervisor: Dr. </a:t>
            </a:r>
            <a:r>
              <a:rPr lang="en-US" sz="3600" dirty="0" err="1" smtClean="0"/>
              <a:t>Junaidi</a:t>
            </a:r>
            <a:r>
              <a:rPr lang="en-US" sz="3600" dirty="0" smtClean="0"/>
              <a:t> Abdullah	        Moderator: Dr. </a:t>
            </a:r>
            <a:r>
              <a:rPr lang="en-US" sz="3600" dirty="0" err="1" smtClean="0"/>
              <a:t>Nabhan</a:t>
            </a:r>
            <a:r>
              <a:rPr lang="en-US" sz="3600" dirty="0" smtClean="0"/>
              <a:t> D. </a:t>
            </a:r>
            <a:r>
              <a:rPr lang="en-US" sz="3600" dirty="0" err="1" smtClean="0"/>
              <a:t>Salih</a:t>
            </a: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6129" y="28597060"/>
            <a:ext cx="4397433" cy="1282233"/>
          </a:xfrm>
          <a:prstGeom prst="rect">
            <a:avLst/>
          </a:prstGeom>
        </p:spPr>
      </p:pic>
      <p:sp>
        <p:nvSpPr>
          <p:cNvPr id="6" name="Rectangle 5"/>
          <p:cNvSpPr/>
          <p:nvPr/>
        </p:nvSpPr>
        <p:spPr bwMode="auto">
          <a:xfrm>
            <a:off x="10640705" y="25326506"/>
            <a:ext cx="9990136" cy="2799237"/>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p:txBody>
      </p:sp>
      <p:sp>
        <p:nvSpPr>
          <p:cNvPr id="8" name="Rectangle 7"/>
          <p:cNvSpPr/>
          <p:nvPr/>
        </p:nvSpPr>
        <p:spPr bwMode="auto">
          <a:xfrm>
            <a:off x="769935" y="8441749"/>
            <a:ext cx="9826863" cy="3229999"/>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p:txBody>
      </p:sp>
      <p:sp>
        <p:nvSpPr>
          <p:cNvPr id="9" name="Rectangle 8"/>
          <p:cNvSpPr/>
          <p:nvPr/>
        </p:nvSpPr>
        <p:spPr bwMode="auto">
          <a:xfrm>
            <a:off x="10640703" y="5306115"/>
            <a:ext cx="9990138" cy="19645195"/>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p:txBody>
      </p:sp>
      <p:sp>
        <p:nvSpPr>
          <p:cNvPr id="10" name="Rectangle 9"/>
          <p:cNvSpPr/>
          <p:nvPr/>
        </p:nvSpPr>
        <p:spPr>
          <a:xfrm>
            <a:off x="754062" y="4614506"/>
            <a:ext cx="9834800" cy="2958822"/>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p:txBody>
      </p:sp>
      <p:sp>
        <p:nvSpPr>
          <p:cNvPr id="12" name="Rectangle 11"/>
          <p:cNvSpPr/>
          <p:nvPr/>
        </p:nvSpPr>
        <p:spPr bwMode="auto">
          <a:xfrm>
            <a:off x="769934" y="17346944"/>
            <a:ext cx="9818927" cy="10778800"/>
          </a:xfrm>
          <a:prstGeom prst="rect">
            <a:avLst/>
          </a:prstGeom>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p:txBody>
      </p:sp>
      <p:sp>
        <p:nvSpPr>
          <p:cNvPr id="15" name="Rectangle 14"/>
          <p:cNvSpPr/>
          <p:nvPr/>
        </p:nvSpPr>
        <p:spPr bwMode="auto">
          <a:xfrm>
            <a:off x="761999" y="12511278"/>
            <a:ext cx="9834800" cy="3223465"/>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marL="285745" indent="-285745" algn="just">
              <a:buFont typeface="Arial" panose="020B0604020202020204" pitchFamily="34" charset="0"/>
              <a:buChar char="•"/>
              <a:defRPr/>
            </a:pPr>
            <a:endParaRPr lang="en-US" sz="2000" dirty="0">
              <a:solidFill>
                <a:schemeClr val="tx1">
                  <a:lumMod val="95000"/>
                  <a:lumOff val="5000"/>
                </a:schemeClr>
              </a:solidFill>
            </a:endParaRPr>
          </a:p>
          <a:p>
            <a:pPr marL="285745" indent="-285745" algn="just">
              <a:buFont typeface="Arial" panose="020B0604020202020204" pitchFamily="34" charset="0"/>
              <a:buChar char="•"/>
              <a:defRPr/>
            </a:pPr>
            <a:endParaRPr lang="en-US" sz="2000" dirty="0">
              <a:solidFill>
                <a:schemeClr val="tx1">
                  <a:lumMod val="95000"/>
                  <a:lumOff val="5000"/>
                </a:schemeClr>
              </a:solidFill>
            </a:endParaRPr>
          </a:p>
          <a:p>
            <a:pPr marL="285745" indent="-285745" algn="just">
              <a:buFont typeface="Arial" panose="020B0604020202020204" pitchFamily="34" charset="0"/>
              <a:buChar char="•"/>
              <a:defRPr/>
            </a:pPr>
            <a:endParaRPr lang="en-US" sz="2000" dirty="0">
              <a:solidFill>
                <a:schemeClr val="tx1">
                  <a:lumMod val="95000"/>
                  <a:lumOff val="5000"/>
                </a:schemeClr>
              </a:solidFill>
            </a:endParaRPr>
          </a:p>
          <a:p>
            <a:pPr algn="just">
              <a:defRPr/>
            </a:pPr>
            <a:r>
              <a:rPr lang="en-US" sz="2000" dirty="0">
                <a:solidFill>
                  <a:schemeClr val="tx1">
                    <a:lumMod val="95000"/>
                    <a:lumOff val="5000"/>
                  </a:schemeClr>
                </a:solidFill>
              </a:rPr>
              <a:t> </a:t>
            </a:r>
          </a:p>
          <a:p>
            <a:pPr algn="just">
              <a:defRPr/>
            </a:pPr>
            <a:endParaRPr lang="en-US" sz="2000" dirty="0">
              <a:solidFill>
                <a:schemeClr val="tx1">
                  <a:lumMod val="95000"/>
                  <a:lumOff val="5000"/>
                </a:schemeClr>
              </a:solidFill>
            </a:endParaRPr>
          </a:p>
        </p:txBody>
      </p:sp>
      <p:sp>
        <p:nvSpPr>
          <p:cNvPr id="17" name="TextBox 16"/>
          <p:cNvSpPr txBox="1"/>
          <p:nvPr/>
        </p:nvSpPr>
        <p:spPr>
          <a:xfrm>
            <a:off x="754062" y="3770876"/>
            <a:ext cx="9834800" cy="8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Abstract</a:t>
            </a:r>
          </a:p>
        </p:txBody>
      </p:sp>
      <p:sp>
        <p:nvSpPr>
          <p:cNvPr id="18" name="TextBox 17"/>
          <p:cNvSpPr txBox="1"/>
          <p:nvPr/>
        </p:nvSpPr>
        <p:spPr>
          <a:xfrm>
            <a:off x="754062" y="7597367"/>
            <a:ext cx="9834800" cy="8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Problem Statement / Objectives</a:t>
            </a:r>
          </a:p>
        </p:txBody>
      </p:sp>
      <p:sp>
        <p:nvSpPr>
          <p:cNvPr id="19" name="TextBox 18"/>
          <p:cNvSpPr txBox="1"/>
          <p:nvPr/>
        </p:nvSpPr>
        <p:spPr>
          <a:xfrm>
            <a:off x="769935" y="11696540"/>
            <a:ext cx="9826863" cy="8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Background study / Literature Review</a:t>
            </a:r>
          </a:p>
        </p:txBody>
      </p:sp>
      <p:sp>
        <p:nvSpPr>
          <p:cNvPr id="20" name="TextBox 19"/>
          <p:cNvSpPr txBox="1"/>
          <p:nvPr/>
        </p:nvSpPr>
        <p:spPr>
          <a:xfrm>
            <a:off x="769936" y="15752019"/>
            <a:ext cx="9818925" cy="1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MY" dirty="0"/>
              <a:t>Methodology / Design or Research Methodology </a:t>
            </a:r>
            <a:endParaRPr lang="en-US" dirty="0"/>
          </a:p>
        </p:txBody>
      </p:sp>
      <p:sp>
        <p:nvSpPr>
          <p:cNvPr id="21" name="TextBox 20"/>
          <p:cNvSpPr txBox="1"/>
          <p:nvPr/>
        </p:nvSpPr>
        <p:spPr>
          <a:xfrm>
            <a:off x="10640704" y="24964599"/>
            <a:ext cx="9990137" cy="843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Conclusion</a:t>
            </a:r>
          </a:p>
        </p:txBody>
      </p:sp>
      <p:sp>
        <p:nvSpPr>
          <p:cNvPr id="22" name="TextBox 21"/>
          <p:cNvSpPr txBox="1"/>
          <p:nvPr/>
        </p:nvSpPr>
        <p:spPr>
          <a:xfrm>
            <a:off x="10632766" y="3782707"/>
            <a:ext cx="9990137" cy="1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MY" dirty="0"/>
              <a:t>Implementation / Testing or Key Concepts/Findings</a:t>
            </a:r>
            <a:endParaRPr lang="en-US" dirty="0"/>
          </a:p>
        </p:txBody>
      </p:sp>
      <p:sp>
        <p:nvSpPr>
          <p:cNvPr id="5" name="TextBox 4"/>
          <p:cNvSpPr txBox="1"/>
          <p:nvPr/>
        </p:nvSpPr>
        <p:spPr>
          <a:xfrm>
            <a:off x="2095501" y="28863630"/>
            <a:ext cx="13932692" cy="1015534"/>
          </a:xfrm>
          <a:prstGeom prst="rect">
            <a:avLst/>
          </a:prstGeom>
          <a:noFill/>
        </p:spPr>
        <p:txBody>
          <a:bodyPr wrap="square" rtlCol="0">
            <a:spAutoFit/>
          </a:bodyPr>
          <a:lstStyle/>
          <a:p>
            <a:r>
              <a:rPr lang="en-US" sz="5999" dirty="0">
                <a:latin typeface="Impact" panose="020B0806030902050204" pitchFamily="34" charset="0"/>
              </a:rPr>
              <a:t>FACULTY OF COMPUTING AND INFORMATICS</a:t>
            </a:r>
            <a:endParaRPr lang="en-US" sz="5400" dirty="0"/>
          </a:p>
        </p:txBody>
      </p:sp>
      <p:sp>
        <p:nvSpPr>
          <p:cNvPr id="7" name="TextBox 6"/>
          <p:cNvSpPr txBox="1"/>
          <p:nvPr/>
        </p:nvSpPr>
        <p:spPr>
          <a:xfrm>
            <a:off x="761999" y="4656921"/>
            <a:ext cx="9826863" cy="2862322"/>
          </a:xfrm>
          <a:prstGeom prst="rect">
            <a:avLst/>
          </a:prstGeom>
          <a:noFill/>
        </p:spPr>
        <p:txBody>
          <a:bodyPr wrap="square" rtlCol="0">
            <a:spAutoFit/>
          </a:bodyPr>
          <a:lstStyle/>
          <a:p>
            <a:pPr algn="just"/>
            <a:r>
              <a:rPr lang="en-MY" sz="2000" dirty="0"/>
              <a:t>In this modern day, urban traffic congestion has been spreading throughout the world due to the population of city and number of vehicles on the road increasing day by day. The need to control the streets, highways and roads cannot be neglected anymore. The main reason behind this problem is the techniques that are used for traffic light control system. Although there are </a:t>
            </a:r>
            <a:r>
              <a:rPr lang="en-MY" sz="2000" dirty="0" smtClean="0"/>
              <a:t>many simpler </a:t>
            </a:r>
            <a:r>
              <a:rPr lang="en-MY" sz="2000" dirty="0"/>
              <a:t>techniques out </a:t>
            </a:r>
            <a:r>
              <a:rPr lang="en-MY" sz="2000" dirty="0" smtClean="0"/>
              <a:t>there, such using fixed-timer control system. </a:t>
            </a:r>
            <a:r>
              <a:rPr lang="en-MY" sz="2000" dirty="0"/>
              <a:t>This technique has been proven ineffective as the traffic congestion has still not been reduced. Today’s traffic light control system has no emphasis on live traffic scenario which leads to inefficient traffic management systems. Therefore, we propose a system for controlling the traffic light by </a:t>
            </a:r>
            <a:r>
              <a:rPr lang="en-MY" sz="2000" dirty="0" smtClean="0"/>
              <a:t>implementing video </a:t>
            </a:r>
            <a:r>
              <a:rPr lang="en-MY" sz="2000" dirty="0"/>
              <a:t>processing</a:t>
            </a:r>
            <a:r>
              <a:rPr lang="en-MY" sz="2000" dirty="0" smtClean="0"/>
              <a:t>.</a:t>
            </a:r>
            <a:endParaRPr lang="en-MY" sz="2000" dirty="0"/>
          </a:p>
        </p:txBody>
      </p:sp>
      <p:sp>
        <p:nvSpPr>
          <p:cNvPr id="23" name="TextBox 22"/>
          <p:cNvSpPr txBox="1"/>
          <p:nvPr/>
        </p:nvSpPr>
        <p:spPr>
          <a:xfrm>
            <a:off x="754062" y="8471407"/>
            <a:ext cx="9810989" cy="3170099"/>
          </a:xfrm>
          <a:prstGeom prst="rect">
            <a:avLst/>
          </a:prstGeom>
          <a:noFill/>
        </p:spPr>
        <p:txBody>
          <a:bodyPr wrap="square" rtlCol="0">
            <a:spAutoFit/>
          </a:bodyPr>
          <a:lstStyle/>
          <a:p>
            <a:pPr algn="just"/>
            <a:r>
              <a:rPr lang="en-MY" sz="2000" dirty="0" smtClean="0"/>
              <a:t>The problem statement of this project are as follows:</a:t>
            </a:r>
          </a:p>
          <a:p>
            <a:pPr marL="457200" indent="-457200" algn="just">
              <a:buAutoNum type="arabicPeriod"/>
            </a:pPr>
            <a:r>
              <a:rPr lang="en-MY" sz="2000" dirty="0" smtClean="0"/>
              <a:t>Commonly used fixed-timer control system is inefficient</a:t>
            </a:r>
          </a:p>
          <a:p>
            <a:pPr marL="457200" indent="-457200" algn="just">
              <a:buAutoNum type="arabicPeriod"/>
            </a:pPr>
            <a:r>
              <a:rPr lang="en-MY" sz="2000" dirty="0" smtClean="0"/>
              <a:t>Although dynamic control system is implemented, traffic congestion problem is still not solved</a:t>
            </a:r>
          </a:p>
          <a:p>
            <a:pPr marL="457200" indent="-457200" algn="just">
              <a:buAutoNum type="arabicPeriod"/>
            </a:pPr>
            <a:r>
              <a:rPr lang="en-MY" sz="2000" dirty="0" smtClean="0"/>
              <a:t>Dynamic control system is expensive to be installed and maintained</a:t>
            </a:r>
          </a:p>
          <a:p>
            <a:pPr marL="457200" indent="-457200" algn="just">
              <a:buAutoNum type="arabicPeriod"/>
            </a:pPr>
            <a:endParaRPr lang="en-MY" sz="2000" dirty="0"/>
          </a:p>
          <a:p>
            <a:pPr algn="just"/>
            <a:r>
              <a:rPr lang="en-MY" sz="2000" dirty="0" smtClean="0"/>
              <a:t>The project objectives are as follows:</a:t>
            </a:r>
          </a:p>
          <a:p>
            <a:pPr marL="457200" indent="-457200" algn="just">
              <a:buAutoNum type="arabicPeriod"/>
            </a:pPr>
            <a:r>
              <a:rPr lang="en-MY" sz="2000" dirty="0" smtClean="0"/>
              <a:t>Explore the existing problems at traffic light controlled junction</a:t>
            </a:r>
          </a:p>
          <a:p>
            <a:pPr marL="457200" indent="-457200" algn="just">
              <a:buAutoNum type="arabicPeriod"/>
            </a:pPr>
            <a:r>
              <a:rPr lang="en-MY" sz="2000" dirty="0" smtClean="0"/>
              <a:t>Proposed and develop algorithm to solve the identified problems based on video processing method</a:t>
            </a:r>
          </a:p>
        </p:txBody>
      </p:sp>
      <p:sp>
        <p:nvSpPr>
          <p:cNvPr id="24" name="TextBox 23"/>
          <p:cNvSpPr txBox="1"/>
          <p:nvPr/>
        </p:nvSpPr>
        <p:spPr>
          <a:xfrm>
            <a:off x="759191" y="12564644"/>
            <a:ext cx="9805860" cy="3170099"/>
          </a:xfrm>
          <a:prstGeom prst="rect">
            <a:avLst/>
          </a:prstGeom>
          <a:noFill/>
        </p:spPr>
        <p:txBody>
          <a:bodyPr wrap="square" rtlCol="0">
            <a:spAutoFit/>
          </a:bodyPr>
          <a:lstStyle/>
          <a:p>
            <a:pPr algn="just"/>
            <a:r>
              <a:rPr lang="en-MY" sz="2000" dirty="0" smtClean="0"/>
              <a:t>Today, many theories and algorithms have been proposed to improve the traffic light control system. Either using software implementation or hardware implementation, both are very helpful in reducing traffic congestion problem. Some of the previous works are:</a:t>
            </a:r>
          </a:p>
          <a:p>
            <a:pPr algn="just"/>
            <a:endParaRPr lang="en-MY" sz="2000" dirty="0"/>
          </a:p>
          <a:p>
            <a:pPr marL="457200" indent="-457200" algn="just">
              <a:buAutoNum type="arabicPeriod"/>
            </a:pPr>
            <a:r>
              <a:rPr lang="en-US" sz="2000" dirty="0" err="1" smtClean="0"/>
              <a:t>Satrughan</a:t>
            </a:r>
            <a:r>
              <a:rPr lang="en-US" sz="2000" dirty="0" smtClean="0"/>
              <a:t> </a:t>
            </a:r>
            <a:r>
              <a:rPr lang="en-US" sz="2000" dirty="0"/>
              <a:t>Kumar et </a:t>
            </a:r>
            <a:r>
              <a:rPr lang="en-US" sz="2000" dirty="0" smtClean="0"/>
              <a:t>al – Implement the background subtraction algorithm and region of interest (ROI) implementation in traffic light control system</a:t>
            </a:r>
          </a:p>
          <a:p>
            <a:pPr marL="457200" indent="-457200" algn="just">
              <a:buAutoNum type="arabicPeriod"/>
            </a:pPr>
            <a:r>
              <a:rPr lang="en-US" sz="2000" dirty="0" smtClean="0"/>
              <a:t>Sony Francis et al – Uses a Raspberry Pi module as the hardware traffic light controller and implementing image processing algorithm to control traffic signal timing</a:t>
            </a:r>
          </a:p>
          <a:p>
            <a:pPr marL="457200" indent="-457200" algn="just">
              <a:buAutoNum type="arabicPeriod"/>
            </a:pPr>
            <a:r>
              <a:rPr lang="en-US" sz="2000" dirty="0" err="1" smtClean="0"/>
              <a:t>Parachita</a:t>
            </a:r>
            <a:r>
              <a:rPr lang="en-US" sz="2000" dirty="0" smtClean="0"/>
              <a:t> </a:t>
            </a:r>
            <a:r>
              <a:rPr lang="en-US" sz="2000" dirty="0" err="1" smtClean="0"/>
              <a:t>Basak</a:t>
            </a:r>
            <a:r>
              <a:rPr lang="en-US" sz="2000" dirty="0" smtClean="0"/>
              <a:t> et al – Implement the Sobel edge detection algorithm in traffic light control system along with image morphology technique and blob detection algorithm</a:t>
            </a:r>
            <a:endParaRPr lang="en-MY" sz="2000" dirty="0" smtClean="0"/>
          </a:p>
        </p:txBody>
      </p:sp>
      <p:pic>
        <p:nvPicPr>
          <p:cNvPr id="25" name="Picture 24"/>
          <p:cNvPicPr/>
          <p:nvPr/>
        </p:nvPicPr>
        <p:blipFill>
          <a:blip r:embed="rId4">
            <a:extLst>
              <a:ext uri="{28A0092B-C50C-407E-A947-70E740481C1C}">
                <a14:useLocalDpi xmlns:a14="http://schemas.microsoft.com/office/drawing/2010/main" val="0"/>
              </a:ext>
            </a:extLst>
          </a:blip>
          <a:stretch>
            <a:fillRect/>
          </a:stretch>
        </p:blipFill>
        <p:spPr>
          <a:xfrm>
            <a:off x="3674039" y="18084829"/>
            <a:ext cx="2808338" cy="6344621"/>
          </a:xfrm>
          <a:prstGeom prst="rect">
            <a:avLst/>
          </a:prstGeom>
        </p:spPr>
      </p:pic>
      <p:pic>
        <p:nvPicPr>
          <p:cNvPr id="26" name="Picture 25"/>
          <p:cNvPicPr/>
          <p:nvPr/>
        </p:nvPicPr>
        <p:blipFill>
          <a:blip r:embed="rId5">
            <a:extLst>
              <a:ext uri="{28A0092B-C50C-407E-A947-70E740481C1C}">
                <a14:useLocalDpi xmlns:a14="http://schemas.microsoft.com/office/drawing/2010/main" val="0"/>
              </a:ext>
            </a:extLst>
          </a:blip>
          <a:stretch>
            <a:fillRect/>
          </a:stretch>
        </p:blipFill>
        <p:spPr>
          <a:xfrm>
            <a:off x="6544964" y="17523253"/>
            <a:ext cx="3981310" cy="7021244"/>
          </a:xfrm>
          <a:prstGeom prst="rect">
            <a:avLst/>
          </a:prstGeom>
        </p:spPr>
      </p:pic>
      <p:pic>
        <p:nvPicPr>
          <p:cNvPr id="27" name="Picture 26"/>
          <p:cNvPicPr/>
          <p:nvPr/>
        </p:nvPicPr>
        <p:blipFill>
          <a:blip r:embed="rId6">
            <a:extLst>
              <a:ext uri="{28A0092B-C50C-407E-A947-70E740481C1C}">
                <a14:useLocalDpi xmlns:a14="http://schemas.microsoft.com/office/drawing/2010/main" val="0"/>
              </a:ext>
            </a:extLst>
          </a:blip>
          <a:stretch>
            <a:fillRect/>
          </a:stretch>
        </p:blipFill>
        <p:spPr>
          <a:xfrm>
            <a:off x="878585" y="18476805"/>
            <a:ext cx="2475807" cy="5900818"/>
          </a:xfrm>
          <a:prstGeom prst="rect">
            <a:avLst/>
          </a:prstGeom>
        </p:spPr>
      </p:pic>
      <p:cxnSp>
        <p:nvCxnSpPr>
          <p:cNvPr id="16" name="Straight Connector 15"/>
          <p:cNvCxnSpPr/>
          <p:nvPr/>
        </p:nvCxnSpPr>
        <p:spPr>
          <a:xfrm>
            <a:off x="3476183" y="17391427"/>
            <a:ext cx="1857" cy="7223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9935" y="24652776"/>
            <a:ext cx="9795116"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34"/>
          <p:cNvPicPr/>
          <p:nvPr/>
        </p:nvPicPr>
        <p:blipFill>
          <a:blip r:embed="rId7">
            <a:extLst>
              <a:ext uri="{28A0092B-C50C-407E-A947-70E740481C1C}">
                <a14:useLocalDpi xmlns:a14="http://schemas.microsoft.com/office/drawing/2010/main" val="0"/>
              </a:ext>
            </a:extLst>
          </a:blip>
          <a:stretch>
            <a:fillRect/>
          </a:stretch>
        </p:blipFill>
        <p:spPr>
          <a:xfrm>
            <a:off x="854491" y="25353072"/>
            <a:ext cx="5639095" cy="2015349"/>
          </a:xfrm>
          <a:prstGeom prst="rect">
            <a:avLst/>
          </a:prstGeom>
        </p:spPr>
      </p:pic>
      <p:pic>
        <p:nvPicPr>
          <p:cNvPr id="36" name="Picture 35"/>
          <p:cNvPicPr/>
          <p:nvPr/>
        </p:nvPicPr>
        <p:blipFill>
          <a:blip r:embed="rId8">
            <a:extLst>
              <a:ext uri="{28A0092B-C50C-407E-A947-70E740481C1C}">
                <a14:useLocalDpi xmlns:a14="http://schemas.microsoft.com/office/drawing/2010/main" val="0"/>
              </a:ext>
            </a:extLst>
          </a:blip>
          <a:stretch>
            <a:fillRect/>
          </a:stretch>
        </p:blipFill>
        <p:spPr>
          <a:xfrm>
            <a:off x="6737320" y="24876103"/>
            <a:ext cx="3658005" cy="3127370"/>
          </a:xfrm>
          <a:prstGeom prst="rect">
            <a:avLst/>
          </a:prstGeom>
        </p:spPr>
      </p:pic>
      <p:cxnSp>
        <p:nvCxnSpPr>
          <p:cNvPr id="38" name="Straight Connector 37"/>
          <p:cNvCxnSpPr/>
          <p:nvPr/>
        </p:nvCxnSpPr>
        <p:spPr>
          <a:xfrm>
            <a:off x="6635956" y="24690366"/>
            <a:ext cx="0" cy="3435377"/>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73460" y="6034864"/>
            <a:ext cx="4726821" cy="2618017"/>
          </a:xfrm>
          <a:prstGeom prst="rect">
            <a:avLst/>
          </a:prstGeom>
        </p:spPr>
      </p:pic>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21577" y="6026145"/>
            <a:ext cx="4640407" cy="2592038"/>
          </a:xfrm>
          <a:prstGeom prst="rect">
            <a:avLst/>
          </a:prstGeom>
        </p:spPr>
      </p:pic>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821577" y="9415645"/>
            <a:ext cx="4640407" cy="2618086"/>
          </a:xfrm>
          <a:prstGeom prst="rect">
            <a:avLst/>
          </a:prstGeom>
        </p:spPr>
      </p:pic>
      <p:pic>
        <p:nvPicPr>
          <p:cNvPr id="42" name="Picture 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73460" y="9411227"/>
            <a:ext cx="4729739" cy="2666768"/>
          </a:xfrm>
          <a:prstGeom prst="rect">
            <a:avLst/>
          </a:prstGeom>
        </p:spPr>
      </p:pic>
      <p:sp>
        <p:nvSpPr>
          <p:cNvPr id="47" name="TextBox 46"/>
          <p:cNvSpPr txBox="1"/>
          <p:nvPr/>
        </p:nvSpPr>
        <p:spPr>
          <a:xfrm>
            <a:off x="10873460" y="5519317"/>
            <a:ext cx="2440092" cy="461665"/>
          </a:xfrm>
          <a:prstGeom prst="rect">
            <a:avLst/>
          </a:prstGeom>
          <a:noFill/>
        </p:spPr>
        <p:txBody>
          <a:bodyPr wrap="none" rtlCol="0">
            <a:spAutoFit/>
          </a:bodyPr>
          <a:lstStyle/>
          <a:p>
            <a:r>
              <a:rPr lang="en-MY" sz="2400" b="1" dirty="0" smtClean="0"/>
              <a:t>Original video file</a:t>
            </a:r>
            <a:endParaRPr lang="en-MY" sz="2400" b="1" dirty="0"/>
          </a:p>
        </p:txBody>
      </p:sp>
      <p:sp>
        <p:nvSpPr>
          <p:cNvPr id="48" name="Right Arrow 47"/>
          <p:cNvSpPr/>
          <p:nvPr/>
        </p:nvSpPr>
        <p:spPr>
          <a:xfrm>
            <a:off x="15175677" y="7320665"/>
            <a:ext cx="1020187" cy="505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9" name="TextBox 48"/>
          <p:cNvSpPr txBox="1"/>
          <p:nvPr/>
        </p:nvSpPr>
        <p:spPr>
          <a:xfrm>
            <a:off x="15776911" y="5532913"/>
            <a:ext cx="2769733" cy="461665"/>
          </a:xfrm>
          <a:prstGeom prst="rect">
            <a:avLst/>
          </a:prstGeom>
          <a:noFill/>
        </p:spPr>
        <p:txBody>
          <a:bodyPr wrap="none" rtlCol="0">
            <a:spAutoFit/>
          </a:bodyPr>
          <a:lstStyle/>
          <a:p>
            <a:r>
              <a:rPr lang="en-MY" sz="2400" b="1" dirty="0" smtClean="0"/>
              <a:t>ROI implementation</a:t>
            </a:r>
            <a:endParaRPr lang="en-MY" sz="2400" b="1" dirty="0"/>
          </a:p>
        </p:txBody>
      </p:sp>
      <p:sp>
        <p:nvSpPr>
          <p:cNvPr id="50" name="Down Arrow 49"/>
          <p:cNvSpPr/>
          <p:nvPr/>
        </p:nvSpPr>
        <p:spPr>
          <a:xfrm>
            <a:off x="18269918" y="8721011"/>
            <a:ext cx="553452" cy="1117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1" name="TextBox 50"/>
          <p:cNvSpPr txBox="1"/>
          <p:nvPr/>
        </p:nvSpPr>
        <p:spPr>
          <a:xfrm>
            <a:off x="15816760" y="8896365"/>
            <a:ext cx="2051074" cy="461665"/>
          </a:xfrm>
          <a:prstGeom prst="rect">
            <a:avLst/>
          </a:prstGeom>
          <a:noFill/>
        </p:spPr>
        <p:txBody>
          <a:bodyPr wrap="none" rtlCol="0">
            <a:spAutoFit/>
          </a:bodyPr>
          <a:lstStyle/>
          <a:p>
            <a:r>
              <a:rPr lang="en-MY" sz="2400" b="1" dirty="0" smtClean="0"/>
              <a:t>Blob detection</a:t>
            </a:r>
            <a:endParaRPr lang="en-MY" sz="2400" b="1" dirty="0"/>
          </a:p>
        </p:txBody>
      </p:sp>
      <p:sp>
        <p:nvSpPr>
          <p:cNvPr id="52" name="Left Arrow 51"/>
          <p:cNvSpPr/>
          <p:nvPr/>
        </p:nvSpPr>
        <p:spPr>
          <a:xfrm>
            <a:off x="15086219" y="10583258"/>
            <a:ext cx="1109645" cy="5496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3" name="TextBox 52"/>
          <p:cNvSpPr txBox="1"/>
          <p:nvPr/>
        </p:nvSpPr>
        <p:spPr>
          <a:xfrm>
            <a:off x="10873460" y="8896365"/>
            <a:ext cx="1856277" cy="461665"/>
          </a:xfrm>
          <a:prstGeom prst="rect">
            <a:avLst/>
          </a:prstGeom>
          <a:noFill/>
        </p:spPr>
        <p:txBody>
          <a:bodyPr wrap="none" rtlCol="0">
            <a:spAutoFit/>
          </a:bodyPr>
          <a:lstStyle/>
          <a:p>
            <a:r>
              <a:rPr lang="en-MY" sz="2400" b="1" dirty="0" smtClean="0"/>
              <a:t>Blob tracking</a:t>
            </a:r>
            <a:endParaRPr lang="en-MY" sz="2400" b="1" dirty="0"/>
          </a:p>
        </p:txBody>
      </p:sp>
      <p:cxnSp>
        <p:nvCxnSpPr>
          <p:cNvPr id="55" name="Straight Connector 54"/>
          <p:cNvCxnSpPr/>
          <p:nvPr/>
        </p:nvCxnSpPr>
        <p:spPr>
          <a:xfrm>
            <a:off x="10640703" y="12404326"/>
            <a:ext cx="9990138" cy="0"/>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65959" y="12924773"/>
            <a:ext cx="8464799" cy="5056559"/>
          </a:xfrm>
          <a:prstGeom prst="rect">
            <a:avLst/>
          </a:prstGeom>
        </p:spPr>
      </p:pic>
      <p:sp>
        <p:nvSpPr>
          <p:cNvPr id="59" name="TextBox 58"/>
          <p:cNvSpPr txBox="1"/>
          <p:nvPr/>
        </p:nvSpPr>
        <p:spPr>
          <a:xfrm>
            <a:off x="11465959" y="12404326"/>
            <a:ext cx="2271519" cy="461665"/>
          </a:xfrm>
          <a:prstGeom prst="rect">
            <a:avLst/>
          </a:prstGeom>
          <a:noFill/>
        </p:spPr>
        <p:txBody>
          <a:bodyPr wrap="none" rtlCol="0">
            <a:spAutoFit/>
          </a:bodyPr>
          <a:lstStyle/>
          <a:p>
            <a:r>
              <a:rPr lang="en-MY" sz="2400" b="1" dirty="0" smtClean="0"/>
              <a:t>The main screen</a:t>
            </a:r>
            <a:endParaRPr lang="en-MY" sz="2400" b="1" dirty="0"/>
          </a:p>
        </p:txBody>
      </p:sp>
      <p:cxnSp>
        <p:nvCxnSpPr>
          <p:cNvPr id="62" name="Straight Connector 61"/>
          <p:cNvCxnSpPr/>
          <p:nvPr/>
        </p:nvCxnSpPr>
        <p:spPr>
          <a:xfrm>
            <a:off x="10640703" y="18088698"/>
            <a:ext cx="99749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52192" y="18687807"/>
            <a:ext cx="4726821" cy="2823629"/>
          </a:xfrm>
          <a:prstGeom prst="rect">
            <a:avLst/>
          </a:prstGeom>
        </p:spPr>
      </p:pic>
      <p:pic>
        <p:nvPicPr>
          <p:cNvPr id="64" name="Picture 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97391" y="18696898"/>
            <a:ext cx="4645224" cy="2774885"/>
          </a:xfrm>
          <a:prstGeom prst="rect">
            <a:avLst/>
          </a:prstGeom>
        </p:spPr>
      </p:pic>
      <p:pic>
        <p:nvPicPr>
          <p:cNvPr id="65" name="Picture 6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52191" y="21994528"/>
            <a:ext cx="4726821" cy="2823628"/>
          </a:xfrm>
          <a:prstGeom prst="rect">
            <a:avLst/>
          </a:prstGeom>
        </p:spPr>
      </p:pic>
      <p:sp>
        <p:nvSpPr>
          <p:cNvPr id="66" name="TextBox 65"/>
          <p:cNvSpPr txBox="1"/>
          <p:nvPr/>
        </p:nvSpPr>
        <p:spPr>
          <a:xfrm>
            <a:off x="10852191" y="18169951"/>
            <a:ext cx="2738057" cy="461665"/>
          </a:xfrm>
          <a:prstGeom prst="rect">
            <a:avLst/>
          </a:prstGeom>
          <a:noFill/>
        </p:spPr>
        <p:txBody>
          <a:bodyPr wrap="none" rtlCol="0">
            <a:spAutoFit/>
          </a:bodyPr>
          <a:lstStyle/>
          <a:p>
            <a:r>
              <a:rPr lang="en-MY" sz="2400" b="1" dirty="0" smtClean="0"/>
              <a:t>Case 1: Normal case</a:t>
            </a:r>
            <a:endParaRPr lang="en-MY" sz="2400" b="1" dirty="0"/>
          </a:p>
        </p:txBody>
      </p:sp>
      <p:sp>
        <p:nvSpPr>
          <p:cNvPr id="67" name="TextBox 66"/>
          <p:cNvSpPr txBox="1"/>
          <p:nvPr/>
        </p:nvSpPr>
        <p:spPr>
          <a:xfrm>
            <a:off x="15792748" y="18176945"/>
            <a:ext cx="2308645" cy="461665"/>
          </a:xfrm>
          <a:prstGeom prst="rect">
            <a:avLst/>
          </a:prstGeom>
          <a:noFill/>
        </p:spPr>
        <p:txBody>
          <a:bodyPr wrap="none" rtlCol="0">
            <a:spAutoFit/>
          </a:bodyPr>
          <a:lstStyle/>
          <a:p>
            <a:r>
              <a:rPr lang="en-MY" sz="2400" b="1" dirty="0" smtClean="0"/>
              <a:t>Case 2: Skip lane</a:t>
            </a:r>
            <a:endParaRPr lang="en-MY" sz="2400" b="1" dirty="0"/>
          </a:p>
        </p:txBody>
      </p:sp>
      <p:sp>
        <p:nvSpPr>
          <p:cNvPr id="68" name="TextBox 67"/>
          <p:cNvSpPr txBox="1"/>
          <p:nvPr/>
        </p:nvSpPr>
        <p:spPr>
          <a:xfrm>
            <a:off x="10852191" y="21546136"/>
            <a:ext cx="3016595" cy="461665"/>
          </a:xfrm>
          <a:prstGeom prst="rect">
            <a:avLst/>
          </a:prstGeom>
          <a:noFill/>
        </p:spPr>
        <p:txBody>
          <a:bodyPr wrap="none" rtlCol="0">
            <a:spAutoFit/>
          </a:bodyPr>
          <a:lstStyle/>
          <a:p>
            <a:r>
              <a:rPr lang="en-MY" sz="2400" b="1" dirty="0" smtClean="0"/>
              <a:t>Case 3: Extended time</a:t>
            </a:r>
            <a:endParaRPr lang="en-MY" sz="2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775668" y="22007801"/>
            <a:ext cx="4686316" cy="2799432"/>
          </a:xfrm>
          <a:prstGeom prst="rect">
            <a:avLst/>
          </a:prstGeom>
        </p:spPr>
      </p:pic>
      <p:sp>
        <p:nvSpPr>
          <p:cNvPr id="70" name="TextBox 69"/>
          <p:cNvSpPr txBox="1"/>
          <p:nvPr/>
        </p:nvSpPr>
        <p:spPr>
          <a:xfrm>
            <a:off x="15791955" y="21569486"/>
            <a:ext cx="2968313" cy="461665"/>
          </a:xfrm>
          <a:prstGeom prst="rect">
            <a:avLst/>
          </a:prstGeom>
          <a:noFill/>
        </p:spPr>
        <p:txBody>
          <a:bodyPr wrap="none" rtlCol="0">
            <a:spAutoFit/>
          </a:bodyPr>
          <a:lstStyle/>
          <a:p>
            <a:r>
              <a:rPr lang="en-MY" sz="2400" b="1" dirty="0" smtClean="0"/>
              <a:t>Case 4: No car around</a:t>
            </a:r>
            <a:endParaRPr lang="en-MY" sz="2400" b="1" dirty="0"/>
          </a:p>
        </p:txBody>
      </p:sp>
      <p:sp>
        <p:nvSpPr>
          <p:cNvPr id="72" name="TextBox 71"/>
          <p:cNvSpPr txBox="1"/>
          <p:nvPr/>
        </p:nvSpPr>
        <p:spPr>
          <a:xfrm>
            <a:off x="10658392" y="25821516"/>
            <a:ext cx="9954759" cy="2246769"/>
          </a:xfrm>
          <a:prstGeom prst="rect">
            <a:avLst/>
          </a:prstGeom>
          <a:noFill/>
        </p:spPr>
        <p:txBody>
          <a:bodyPr wrap="square" rtlCol="0">
            <a:spAutoFit/>
          </a:bodyPr>
          <a:lstStyle/>
          <a:p>
            <a:pPr algn="just"/>
            <a:r>
              <a:rPr lang="en-MY" sz="2000" dirty="0" smtClean="0"/>
              <a:t>The </a:t>
            </a:r>
            <a:r>
              <a:rPr lang="en-MY" sz="2000" dirty="0"/>
              <a:t>key feature of this project is that it removes the need of expensive sensor by replacing with optical sensor that does not cost too much compared to </a:t>
            </a:r>
            <a:r>
              <a:rPr lang="en-MY" sz="2000" dirty="0" smtClean="0"/>
              <a:t>others. </a:t>
            </a:r>
            <a:r>
              <a:rPr lang="en-MY" sz="2000" dirty="0"/>
              <a:t>It visualizes the reality, thus it works much better than those systems that rely on the detection of the vehicles’ metal content. The system is also easier to maintain compared to sensor control system. </a:t>
            </a:r>
            <a:r>
              <a:rPr lang="en-MY" sz="2000" dirty="0" smtClean="0"/>
              <a:t>In conclusion, we have achieved our objectives in implementing video processing for traffic light control system to reduce traffic congestion problem </a:t>
            </a:r>
            <a:r>
              <a:rPr lang="en-MY" sz="2000" dirty="0"/>
              <a:t>but it still needs more improvement from time to time to achieve better accuracy and efficiency.</a:t>
            </a:r>
          </a:p>
        </p:txBody>
      </p:sp>
      <p:sp>
        <p:nvSpPr>
          <p:cNvPr id="54" name="TextBox 53"/>
          <p:cNvSpPr txBox="1"/>
          <p:nvPr/>
        </p:nvSpPr>
        <p:spPr>
          <a:xfrm>
            <a:off x="872372" y="17651416"/>
            <a:ext cx="2446258" cy="584775"/>
          </a:xfrm>
          <a:prstGeom prst="rect">
            <a:avLst/>
          </a:prstGeom>
          <a:noFill/>
        </p:spPr>
        <p:txBody>
          <a:bodyPr wrap="square" rtlCol="0">
            <a:spAutoFit/>
          </a:bodyPr>
          <a:lstStyle/>
          <a:p>
            <a:r>
              <a:rPr lang="en-MY" sz="1600" b="1" dirty="0" smtClean="0"/>
              <a:t>Workflow of Video Processing</a:t>
            </a:r>
            <a:endParaRPr lang="en-MY" sz="1600" b="1" dirty="0"/>
          </a:p>
        </p:txBody>
      </p:sp>
      <p:sp>
        <p:nvSpPr>
          <p:cNvPr id="56" name="TextBox 55"/>
          <p:cNvSpPr txBox="1"/>
          <p:nvPr/>
        </p:nvSpPr>
        <p:spPr>
          <a:xfrm>
            <a:off x="3599831" y="17512045"/>
            <a:ext cx="2446258" cy="338554"/>
          </a:xfrm>
          <a:prstGeom prst="rect">
            <a:avLst/>
          </a:prstGeom>
          <a:noFill/>
        </p:spPr>
        <p:txBody>
          <a:bodyPr wrap="square" rtlCol="0">
            <a:spAutoFit/>
          </a:bodyPr>
          <a:lstStyle/>
          <a:p>
            <a:r>
              <a:rPr lang="en-MY" sz="1600" b="1" dirty="0" smtClean="0"/>
              <a:t>The algorithm</a:t>
            </a:r>
            <a:endParaRPr lang="en-MY" sz="1600" b="1" dirty="0"/>
          </a:p>
        </p:txBody>
      </p:sp>
      <p:sp>
        <p:nvSpPr>
          <p:cNvPr id="57" name="TextBox 56"/>
          <p:cNvSpPr txBox="1"/>
          <p:nvPr/>
        </p:nvSpPr>
        <p:spPr>
          <a:xfrm>
            <a:off x="830899" y="24715461"/>
            <a:ext cx="2446258" cy="338554"/>
          </a:xfrm>
          <a:prstGeom prst="rect">
            <a:avLst/>
          </a:prstGeom>
          <a:noFill/>
        </p:spPr>
        <p:txBody>
          <a:bodyPr wrap="square" rtlCol="0">
            <a:spAutoFit/>
          </a:bodyPr>
          <a:lstStyle/>
          <a:p>
            <a:r>
              <a:rPr lang="en-MY" sz="1600" b="1" dirty="0" smtClean="0"/>
              <a:t>State Diagram</a:t>
            </a:r>
            <a:endParaRPr lang="en-MY" sz="1600" b="1" dirty="0"/>
          </a:p>
        </p:txBody>
      </p:sp>
      <p:sp>
        <p:nvSpPr>
          <p:cNvPr id="60" name="TextBox 59"/>
          <p:cNvSpPr txBox="1"/>
          <p:nvPr/>
        </p:nvSpPr>
        <p:spPr>
          <a:xfrm>
            <a:off x="6719630" y="27726055"/>
            <a:ext cx="1128970" cy="338554"/>
          </a:xfrm>
          <a:prstGeom prst="rect">
            <a:avLst/>
          </a:prstGeom>
          <a:noFill/>
        </p:spPr>
        <p:txBody>
          <a:bodyPr wrap="square" rtlCol="0">
            <a:spAutoFit/>
          </a:bodyPr>
          <a:lstStyle/>
          <a:p>
            <a:r>
              <a:rPr lang="en-MY" sz="1600" b="1" dirty="0" smtClean="0"/>
              <a:t>DFD</a:t>
            </a:r>
            <a:endParaRPr lang="en-MY" sz="1600" b="1" dirty="0"/>
          </a:p>
        </p:txBody>
      </p:sp>
    </p:spTree>
    <p:extLst>
      <p:ext uri="{BB962C8B-B14F-4D97-AF65-F5344CB8AC3E}">
        <p14:creationId xmlns:p14="http://schemas.microsoft.com/office/powerpoint/2010/main" val="2539125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856</TotalTime>
  <Words>522</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Impact</vt:lpstr>
      <vt:lpstr>Office Theme</vt:lpstr>
      <vt:lpstr>FYP ID: 711 Traffic Light Control System at Road Junction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Nora Hashim</dc:creator>
  <cp:lastModifiedBy>Arsyad Anuar</cp:lastModifiedBy>
  <cp:revision>50</cp:revision>
  <cp:lastPrinted>2017-01-19T06:38:35Z</cp:lastPrinted>
  <dcterms:created xsi:type="dcterms:W3CDTF">2017-01-18T07:25:16Z</dcterms:created>
  <dcterms:modified xsi:type="dcterms:W3CDTF">2018-02-09T23:47:43Z</dcterms:modified>
</cp:coreProperties>
</file>