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NDER50N\AppData\Local\Temp\results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NDER50N\AppData\Local\Temp\results-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4NDER50N\AppData\Local\Temp\results-7.csv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 dirty="0" smtClean="0"/>
              <a:t>Total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Movie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Rentals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by</a:t>
            </a:r>
            <a:r>
              <a:rPr lang="pt-PT" baseline="0" dirty="0" smtClean="0"/>
              <a:t> </a:t>
            </a:r>
            <a:r>
              <a:rPr lang="pt-PT" baseline="0" dirty="0" err="1" smtClean="0"/>
              <a:t>genre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their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average</a:t>
            </a:r>
            <a:endParaRPr lang="pt-PT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'results-1'!$B$1</c:f>
              <c:strCache>
                <c:ptCount val="1"/>
                <c:pt idx="0">
                  <c:v>Number of Rental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'results-1'!$A$2:$A$17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'results-1'!$B$2:$B$17</c:f>
              <c:numCache>
                <c:formatCode>General</c:formatCode>
                <c:ptCount val="16"/>
                <c:pt idx="0">
                  <c:v>4144</c:v>
                </c:pt>
                <c:pt idx="1">
                  <c:v>4234</c:v>
                </c:pt>
                <c:pt idx="2">
                  <c:v>3416</c:v>
                </c:pt>
                <c:pt idx="3">
                  <c:v>3383</c:v>
                </c:pt>
                <c:pt idx="4">
                  <c:v>3433</c:v>
                </c:pt>
                <c:pt idx="5">
                  <c:v>3928</c:v>
                </c:pt>
                <c:pt idx="6">
                  <c:v>3912</c:v>
                </c:pt>
                <c:pt idx="7">
                  <c:v>4032</c:v>
                </c:pt>
                <c:pt idx="8">
                  <c:v>3708</c:v>
                </c:pt>
                <c:pt idx="9">
                  <c:v>3620</c:v>
                </c:pt>
                <c:pt idx="10">
                  <c:v>2986</c:v>
                </c:pt>
                <c:pt idx="11">
                  <c:v>3093</c:v>
                </c:pt>
                <c:pt idx="12">
                  <c:v>3384</c:v>
                </c:pt>
                <c:pt idx="13">
                  <c:v>4048</c:v>
                </c:pt>
                <c:pt idx="14">
                  <c:v>4244</c:v>
                </c:pt>
                <c:pt idx="15">
                  <c:v>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4-4A60-8C3C-8637FD126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0366656"/>
        <c:axId val="1670374144"/>
      </c:barChart>
      <c:lineChart>
        <c:grouping val="standard"/>
        <c:varyColors val="0"/>
        <c:ser>
          <c:idx val="1"/>
          <c:order val="1"/>
          <c:tx>
            <c:strRef>
              <c:f>'results-1'!$C$1</c:f>
              <c:strCache>
                <c:ptCount val="1"/>
                <c:pt idx="0">
                  <c:v>Retal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'results-1'!$A$2:$A$17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'results-1'!$C$2:$C$17</c:f>
              <c:numCache>
                <c:formatCode>General</c:formatCode>
                <c:ptCount val="16"/>
                <c:pt idx="0">
                  <c:v>3.89107981220657</c:v>
                </c:pt>
                <c:pt idx="1">
                  <c:v>3.8041329739442902</c:v>
                </c:pt>
                <c:pt idx="2">
                  <c:v>3.8555304740406302</c:v>
                </c:pt>
                <c:pt idx="3">
                  <c:v>3.7968574635241299</c:v>
                </c:pt>
                <c:pt idx="4">
                  <c:v>3.8616422947131599</c:v>
                </c:pt>
                <c:pt idx="5">
                  <c:v>3.9319319319319299</c:v>
                </c:pt>
                <c:pt idx="6">
                  <c:v>3.87326732673267</c:v>
                </c:pt>
                <c:pt idx="7">
                  <c:v>3.8769230769230698</c:v>
                </c:pt>
                <c:pt idx="8">
                  <c:v>3.7798165137614599</c:v>
                </c:pt>
                <c:pt idx="9">
                  <c:v>3.8633938100320102</c:v>
                </c:pt>
                <c:pt idx="10">
                  <c:v>3.7278401997503101</c:v>
                </c:pt>
                <c:pt idx="11">
                  <c:v>3.9102402022756002</c:v>
                </c:pt>
                <c:pt idx="12">
                  <c:v>3.76</c:v>
                </c:pt>
                <c:pt idx="13">
                  <c:v>3.8662846227316101</c:v>
                </c:pt>
                <c:pt idx="14">
                  <c:v>3.7557522123893801</c:v>
                </c:pt>
                <c:pt idx="15">
                  <c:v>3.8826466916354501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94-4A60-8C3C-8637FD126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0381632"/>
        <c:axId val="1670377056"/>
      </c:lineChart>
      <c:catAx>
        <c:axId val="167036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 err="1" smtClean="0"/>
                  <a:t>Movie</a:t>
                </a:r>
                <a:r>
                  <a:rPr lang="pt-PT" baseline="0" dirty="0" smtClean="0"/>
                  <a:t> </a:t>
                </a:r>
                <a:r>
                  <a:rPr lang="pt-PT" baseline="0" dirty="0" err="1" smtClean="0"/>
                  <a:t>Genre</a:t>
                </a:r>
                <a:endParaRPr lang="pt-PT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74144"/>
        <c:crosses val="autoZero"/>
        <c:auto val="1"/>
        <c:lblAlgn val="ctr"/>
        <c:lblOffset val="100"/>
        <c:noMultiLvlLbl val="0"/>
      </c:catAx>
      <c:valAx>
        <c:axId val="16703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 smtClean="0"/>
                  <a:t>Total </a:t>
                </a:r>
                <a:r>
                  <a:rPr lang="pt-PT" dirty="0" err="1" smtClean="0"/>
                  <a:t>of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Rentals</a:t>
                </a:r>
                <a:endParaRPr lang="pt-PT" dirty="0"/>
              </a:p>
            </c:rich>
          </c:tx>
          <c:layout>
            <c:manualLayout>
              <c:xMode val="edge"/>
              <c:yMode val="edge"/>
              <c:x val="9.2596665693713068E-3"/>
              <c:y val="0.1872057789507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66656"/>
        <c:crosses val="autoZero"/>
        <c:crossBetween val="between"/>
      </c:valAx>
      <c:valAx>
        <c:axId val="1670377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 err="1" smtClean="0"/>
                  <a:t>Average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Rentals</a:t>
                </a:r>
                <a:endParaRPr lang="pt-PT" dirty="0"/>
              </a:p>
            </c:rich>
          </c:tx>
          <c:layout>
            <c:manualLayout>
              <c:xMode val="edge"/>
              <c:yMode val="edge"/>
              <c:x val="0.96860195318205644"/>
              <c:y val="0.1872057789507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81632"/>
        <c:crosses val="max"/>
        <c:crossBetween val="between"/>
      </c:valAx>
      <c:catAx>
        <c:axId val="167038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70377056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Sakila's Yearly</a:t>
            </a:r>
            <a:r>
              <a:rPr lang="pt-PT" baseline="0"/>
              <a:t> Sales and Rentals Performance</a:t>
            </a:r>
            <a:endParaRPr lang="pt-PT"/>
          </a:p>
        </c:rich>
      </c:tx>
      <c:layout>
        <c:manualLayout>
          <c:xMode val="edge"/>
          <c:yMode val="edge"/>
          <c:x val="0.2114166666666666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'3'!$D$1</c:f>
              <c:strCache>
                <c:ptCount val="1"/>
                <c:pt idx="0">
                  <c:v>Total 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'3'!$A$2:$A$9</c:f>
              <c:strCache>
                <c:ptCount val="8"/>
                <c:pt idx="0">
                  <c:v>June</c:v>
                </c:pt>
                <c:pt idx="1">
                  <c:v>June</c:v>
                </c:pt>
                <c:pt idx="2">
                  <c:v>July</c:v>
                </c:pt>
                <c:pt idx="3">
                  <c:v>July</c:v>
                </c:pt>
                <c:pt idx="4">
                  <c:v>August</c:v>
                </c:pt>
                <c:pt idx="5">
                  <c:v>August</c:v>
                </c:pt>
                <c:pt idx="6">
                  <c:v>January</c:v>
                </c:pt>
                <c:pt idx="7">
                  <c:v>January</c:v>
                </c:pt>
              </c:strCache>
            </c:strRef>
          </c:cat>
          <c:val>
            <c:numRef>
              <c:f>'3'!$D$2:$D$9</c:f>
              <c:numCache>
                <c:formatCode>General</c:formatCode>
                <c:ptCount val="8"/>
                <c:pt idx="0">
                  <c:v>1008</c:v>
                </c:pt>
                <c:pt idx="1">
                  <c:v>1007</c:v>
                </c:pt>
                <c:pt idx="2">
                  <c:v>3346</c:v>
                </c:pt>
                <c:pt idx="3">
                  <c:v>3367</c:v>
                </c:pt>
                <c:pt idx="4">
                  <c:v>2892</c:v>
                </c:pt>
                <c:pt idx="5">
                  <c:v>2794</c:v>
                </c:pt>
                <c:pt idx="6">
                  <c:v>85</c:v>
                </c:pt>
                <c:pt idx="7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B-43DB-AAA7-C6BEFA8489FC}"/>
            </c:ext>
          </c:extLst>
        </c:ser>
        <c:ser>
          <c:idx val="3"/>
          <c:order val="3"/>
          <c:tx>
            <c:strRef>
              <c:f>'3'!$E$1</c:f>
              <c:strCache>
                <c:ptCount val="1"/>
                <c:pt idx="0">
                  <c:v>Total Amount of Payments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'3'!$A$2:$A$9</c:f>
              <c:strCache>
                <c:ptCount val="8"/>
                <c:pt idx="0">
                  <c:v>June</c:v>
                </c:pt>
                <c:pt idx="1">
                  <c:v>June</c:v>
                </c:pt>
                <c:pt idx="2">
                  <c:v>July</c:v>
                </c:pt>
                <c:pt idx="3">
                  <c:v>July</c:v>
                </c:pt>
                <c:pt idx="4">
                  <c:v>August</c:v>
                </c:pt>
                <c:pt idx="5">
                  <c:v>August</c:v>
                </c:pt>
                <c:pt idx="6">
                  <c:v>January</c:v>
                </c:pt>
                <c:pt idx="7">
                  <c:v>January</c:v>
                </c:pt>
              </c:strCache>
            </c:strRef>
          </c:cat>
          <c:val>
            <c:numRef>
              <c:f>'3'!$E$2:$E$9</c:f>
              <c:numCache>
                <c:formatCode>_("$"* #,##0.00_);_("$"* \(#,##0.00\);_("$"* "-"??_);_(@_)</c:formatCode>
                <c:ptCount val="8"/>
                <c:pt idx="0">
                  <c:v>4137.92</c:v>
                </c:pt>
                <c:pt idx="1">
                  <c:v>4211.93</c:v>
                </c:pt>
                <c:pt idx="2">
                  <c:v>14070.54</c:v>
                </c:pt>
                <c:pt idx="3">
                  <c:v>14307.33</c:v>
                </c:pt>
                <c:pt idx="4">
                  <c:v>12072.08</c:v>
                </c:pt>
                <c:pt idx="5">
                  <c:v>11998.06</c:v>
                </c:pt>
                <c:pt idx="6">
                  <c:v>218.17</c:v>
                </c:pt>
                <c:pt idx="7">
                  <c:v>296.01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4B-43DB-AAA7-C6BEFA848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626528"/>
        <c:axId val="376624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'3'!$B$1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'3'!$A$2:$A$9</c15:sqref>
                        </c15:formulaRef>
                      </c:ext>
                    </c:extLst>
                    <c:strCache>
                      <c:ptCount val="8"/>
                      <c:pt idx="0">
                        <c:v>June</c:v>
                      </c:pt>
                      <c:pt idx="1">
                        <c:v>June</c:v>
                      </c:pt>
                      <c:pt idx="2">
                        <c:v>July</c:v>
                      </c:pt>
                      <c:pt idx="3">
                        <c:v>July</c:v>
                      </c:pt>
                      <c:pt idx="4">
                        <c:v>August</c:v>
                      </c:pt>
                      <c:pt idx="5">
                        <c:v>August</c:v>
                      </c:pt>
                      <c:pt idx="6">
                        <c:v>January</c:v>
                      </c:pt>
                      <c:pt idx="7">
                        <c:v>January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'3'!$B$2:$B$9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2005</c:v>
                      </c:pt>
                      <c:pt idx="1">
                        <c:v>2005</c:v>
                      </c:pt>
                      <c:pt idx="2">
                        <c:v>2005</c:v>
                      </c:pt>
                      <c:pt idx="3">
                        <c:v>2005</c:v>
                      </c:pt>
                      <c:pt idx="4">
                        <c:v>2005</c:v>
                      </c:pt>
                      <c:pt idx="5">
                        <c:v>2005</c:v>
                      </c:pt>
                      <c:pt idx="6">
                        <c:v>2006</c:v>
                      </c:pt>
                      <c:pt idx="7">
                        <c:v>2006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E4B-43DB-AAA7-C6BEFA8489F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'3'!$C$1</c15:sqref>
                        </c15:formulaRef>
                      </c:ext>
                    </c:extLst>
                    <c:strCache>
                      <c:ptCount val="1"/>
                      <c:pt idx="0">
                        <c:v>Store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'3'!$A$2:$A$9</c15:sqref>
                        </c15:formulaRef>
                      </c:ext>
                    </c:extLst>
                    <c:strCache>
                      <c:ptCount val="8"/>
                      <c:pt idx="0">
                        <c:v>June</c:v>
                      </c:pt>
                      <c:pt idx="1">
                        <c:v>June</c:v>
                      </c:pt>
                      <c:pt idx="2">
                        <c:v>July</c:v>
                      </c:pt>
                      <c:pt idx="3">
                        <c:v>July</c:v>
                      </c:pt>
                      <c:pt idx="4">
                        <c:v>August</c:v>
                      </c:pt>
                      <c:pt idx="5">
                        <c:v>August</c:v>
                      </c:pt>
                      <c:pt idx="6">
                        <c:v>January</c:v>
                      </c:pt>
                      <c:pt idx="7">
                        <c:v>January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'3'!$C$2:$C$9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E4B-43DB-AAA7-C6BEFA8489FC}"/>
                  </c:ext>
                </c:extLst>
              </c15:ser>
            </c15:filteredLineSeries>
          </c:ext>
        </c:extLst>
      </c:lineChart>
      <c:catAx>
        <c:axId val="37662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/>
                  <a:t>Period</a:t>
                </a:r>
                <a:r>
                  <a:rPr lang="pt-PT" b="1" baseline="0"/>
                  <a:t> of Month (from 2005 - 2006)</a:t>
                </a:r>
                <a:endParaRPr lang="pt-PT" b="1"/>
              </a:p>
            </c:rich>
          </c:tx>
          <c:layout>
            <c:manualLayout>
              <c:xMode val="edge"/>
              <c:yMode val="edge"/>
              <c:x val="0.35620013123359573"/>
              <c:y val="0.795925196850393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6624032"/>
        <c:crosses val="autoZero"/>
        <c:auto val="1"/>
        <c:lblAlgn val="ctr"/>
        <c:lblOffset val="100"/>
        <c:noMultiLvlLbl val="0"/>
      </c:catAx>
      <c:valAx>
        <c:axId val="3766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/>
                  <a:t>Total of Rentals and</a:t>
                </a:r>
                <a:r>
                  <a:rPr lang="pt-PT" b="1" baseline="0"/>
                  <a:t> Payment Amount ($$$)</a:t>
                </a:r>
                <a:endParaRPr lang="pt-PT" b="1"/>
              </a:p>
            </c:rich>
          </c:tx>
          <c:layout>
            <c:manualLayout>
              <c:xMode val="edge"/>
              <c:yMode val="edge"/>
              <c:x val="1.9444444444444445E-2"/>
              <c:y val="4.671296296296296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66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'results-7'!$A$2:$A$25</cx:f>
        <cx:lvl ptCount="24">
          <cx:pt idx="0">Animation</cx:pt>
          <cx:pt idx="1">Animation</cx:pt>
          <cx:pt idx="2">Animation</cx:pt>
          <cx:pt idx="3">Animation</cx:pt>
          <cx:pt idx="4">Children</cx:pt>
          <cx:pt idx="5">Children</cx:pt>
          <cx:pt idx="6">Children</cx:pt>
          <cx:pt idx="7">Children</cx:pt>
          <cx:pt idx="8">Classics</cx:pt>
          <cx:pt idx="9">Classics</cx:pt>
          <cx:pt idx="10">Classics</cx:pt>
          <cx:pt idx="11">Classics</cx:pt>
          <cx:pt idx="12">Comedy</cx:pt>
          <cx:pt idx="13">Comedy</cx:pt>
          <cx:pt idx="14">Comedy</cx:pt>
          <cx:pt idx="15">Comedy</cx:pt>
          <cx:pt idx="16">Family</cx:pt>
          <cx:pt idx="17">Family</cx:pt>
          <cx:pt idx="18">Family</cx:pt>
          <cx:pt idx="19">Family</cx:pt>
          <cx:pt idx="20">Music</cx:pt>
          <cx:pt idx="21">Music</cx:pt>
          <cx:pt idx="22">Music</cx:pt>
          <cx:pt idx="23">Music</cx:pt>
        </cx:lvl>
      </cx:strDim>
      <cx:numDim type="val">
        <cx:f>'results-7'!$B$2:$B$25</cx:f>
        <cx:lvl ptCount="24" formatCode="General">
          <cx:pt idx="0">1</cx:pt>
          <cx:pt idx="1">2</cx:pt>
          <cx:pt idx="2">3</cx:pt>
          <cx:pt idx="3">4</cx:pt>
          <cx:pt idx="4">1</cx:pt>
          <cx:pt idx="5">2</cx:pt>
          <cx:pt idx="6">3</cx:pt>
          <cx:pt idx="7">4</cx:pt>
          <cx:pt idx="8">1</cx:pt>
          <cx:pt idx="9">2</cx:pt>
          <cx:pt idx="10">3</cx:pt>
          <cx:pt idx="11">4</cx:pt>
          <cx:pt idx="12">1</cx:pt>
          <cx:pt idx="13">2</cx:pt>
          <cx:pt idx="14">3</cx:pt>
          <cx:pt idx="15">4</cx:pt>
          <cx:pt idx="16">1</cx:pt>
          <cx:pt idx="17">2</cx:pt>
          <cx:pt idx="18">3</cx:pt>
          <cx:pt idx="19">4</cx:pt>
          <cx:pt idx="20">1</cx:pt>
          <cx:pt idx="21">2</cx:pt>
          <cx:pt idx="22">3</cx:pt>
          <cx:pt idx="23">4</cx:pt>
        </cx:lvl>
      </cx:numDim>
    </cx:data>
    <cx:data id="1">
      <cx:strDim type="cat">
        <cx:f>'results-7'!$A$2:$A$25</cx:f>
        <cx:lvl ptCount="24">
          <cx:pt idx="0">Animation</cx:pt>
          <cx:pt idx="1">Animation</cx:pt>
          <cx:pt idx="2">Animation</cx:pt>
          <cx:pt idx="3">Animation</cx:pt>
          <cx:pt idx="4">Children</cx:pt>
          <cx:pt idx="5">Children</cx:pt>
          <cx:pt idx="6">Children</cx:pt>
          <cx:pt idx="7">Children</cx:pt>
          <cx:pt idx="8">Classics</cx:pt>
          <cx:pt idx="9">Classics</cx:pt>
          <cx:pt idx="10">Classics</cx:pt>
          <cx:pt idx="11">Classics</cx:pt>
          <cx:pt idx="12">Comedy</cx:pt>
          <cx:pt idx="13">Comedy</cx:pt>
          <cx:pt idx="14">Comedy</cx:pt>
          <cx:pt idx="15">Comedy</cx:pt>
          <cx:pt idx="16">Family</cx:pt>
          <cx:pt idx="17">Family</cx:pt>
          <cx:pt idx="18">Family</cx:pt>
          <cx:pt idx="19">Family</cx:pt>
          <cx:pt idx="20">Music</cx:pt>
          <cx:pt idx="21">Music</cx:pt>
          <cx:pt idx="22">Music</cx:pt>
          <cx:pt idx="23">Music</cx:pt>
        </cx:lvl>
      </cx:strDim>
      <cx:numDim type="val">
        <cx:f>'results-7'!$C$2:$C$25</cx:f>
        <cx:lvl ptCount="24" formatCode="General">
          <cx:pt idx="0">22</cx:pt>
          <cx:pt idx="1">12</cx:pt>
          <cx:pt idx="2">15</cx:pt>
          <cx:pt idx="3">17</cx:pt>
          <cx:pt idx="4">14</cx:pt>
          <cx:pt idx="5">18</cx:pt>
          <cx:pt idx="6">14</cx:pt>
          <cx:pt idx="7">14</cx:pt>
          <cx:pt idx="8">14</cx:pt>
          <cx:pt idx="9">15</cx:pt>
          <cx:pt idx="10">12</cx:pt>
          <cx:pt idx="11">16</cx:pt>
          <cx:pt idx="12">17</cx:pt>
          <cx:pt idx="13">15</cx:pt>
          <cx:pt idx="14">13</cx:pt>
          <cx:pt idx="15">13</cx:pt>
          <cx:pt idx="16">15</cx:pt>
          <cx:pt idx="17">17</cx:pt>
          <cx:pt idx="18">20</cx:pt>
          <cx:pt idx="19">17</cx:pt>
          <cx:pt idx="20">9</cx:pt>
          <cx:pt idx="21">13</cx:pt>
          <cx:pt idx="22">16</cx:pt>
          <cx:pt idx="23">13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Family-friendly</a:t>
            </a:r>
            <a:r>
              <a:rPr lang="pt-PT" dirty="0" smtClean="0"/>
              <a:t> </a:t>
            </a:r>
            <a:r>
              <a:rPr lang="pt-PT" dirty="0" err="1" smtClean="0"/>
              <a:t>Films</a:t>
            </a:r>
            <a:r>
              <a:rPr lang="pt-PT" dirty="0" smtClean="0"/>
              <a:t> </a:t>
            </a:r>
            <a:r>
              <a:rPr lang="pt-PT" dirty="0" err="1" smtClean="0"/>
              <a:t>Distribuition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Category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Rental</a:t>
            </a:r>
            <a:r>
              <a:rPr lang="pt-PT" dirty="0" smtClean="0"/>
              <a:t> </a:t>
            </a:r>
            <a:r>
              <a:rPr lang="pt-PT" dirty="0" err="1" smtClean="0"/>
              <a:t>Length</a:t>
            </a:r>
            <a:r>
              <a:rPr lang="pt-PT" dirty="0" smtClean="0"/>
              <a:t> </a:t>
            </a:r>
            <a:r>
              <a:rPr lang="pt-PT" dirty="0" err="1" smtClean="0"/>
              <a:t>Duration</a:t>
            </a:r>
            <a:endParaRPr lang="pt-PT" dirty="0"/>
          </a:p>
        </cx:rich>
      </cx:tx>
    </cx:title>
    <cx:plotArea>
      <cx:plotAreaRegion>
        <cx:series layoutId="boxWhisker" uniqueId="{02467C11-49CC-4A1E-8ABF-CA1B237D5837}">
          <cx:tx>
            <cx:txData>
              <cx:f>'results-7'!$B$1</cx:f>
              <cx:v>Rental Lengh Category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D9ED9E6-2CB3-4D26-B906-EE2B0A466BE5}">
          <cx:tx>
            <cx:txData>
              <cx:f>'results-7'!$C$1</cx:f>
              <cx:v>Movie Count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pt-PT" b="1" dirty="0" err="1" smtClean="0"/>
                  <a:t>Film</a:t>
                </a:r>
                <a:r>
                  <a:rPr lang="pt-PT" b="1" dirty="0" smtClean="0"/>
                  <a:t> </a:t>
                </a:r>
                <a:r>
                  <a:rPr lang="pt-PT" b="1" dirty="0" err="1" smtClean="0"/>
                  <a:t>Genres</a:t>
                </a:r>
                <a:endParaRPr lang="pt-PT" b="1" dirty="0"/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pt-PT" b="1" dirty="0" err="1" smtClean="0"/>
                  <a:t>Number</a:t>
                </a:r>
                <a:r>
                  <a:rPr lang="pt-PT" b="1" dirty="0" smtClean="0"/>
                  <a:t> </a:t>
                </a:r>
                <a:r>
                  <a:rPr lang="pt-PT" b="1" dirty="0" err="1" smtClean="0"/>
                  <a:t>of</a:t>
                </a:r>
                <a:r>
                  <a:rPr lang="pt-PT" b="1" dirty="0" smtClean="0"/>
                  <a:t> </a:t>
                </a:r>
                <a:r>
                  <a:rPr lang="pt-PT" b="1" dirty="0" err="1" smtClean="0"/>
                  <a:t>Films</a:t>
                </a:r>
                <a:endParaRPr lang="pt-PT" b="1" dirty="0" smtClean="0"/>
              </a:p>
            </cx:rich>
          </cx:tx>
        </cx:title>
        <cx:majorGridlines/>
        <cx:tickLabels/>
      </cx:axis>
    </cx:plotArea>
    <cx:legend pos="t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6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8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5083" y="4338243"/>
            <a:ext cx="8289089" cy="69799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top 10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monthly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expenses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payments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made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during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75083" y="1512276"/>
            <a:ext cx="8229238" cy="25372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PT" dirty="0" err="1" smtClean="0">
                <a:solidFill>
                  <a:schemeClr val="bg1"/>
                </a:solidFill>
              </a:rPr>
              <a:t>op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10 </a:t>
            </a:r>
            <a:r>
              <a:rPr lang="pt-PT" dirty="0" err="1" smtClean="0">
                <a:solidFill>
                  <a:schemeClr val="bg1"/>
                </a:solidFill>
              </a:rPr>
              <a:t>paying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customers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and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their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monthly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payments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00535" y="1000049"/>
            <a:ext cx="4838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– Top 10 Customers and their monthly payments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3" y="1512275"/>
            <a:ext cx="8229238" cy="2702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5083" y="4338243"/>
            <a:ext cx="8289089" cy="69799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bar shows the total number of rentals made by the movie genre and compares the rental average among genres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75083" y="1512276"/>
            <a:ext cx="8229238" cy="25372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movie rentals by genre and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 average.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426510"/>
              </p:ext>
            </p:extLst>
          </p:nvPr>
        </p:nvGraphicFramePr>
        <p:xfrm>
          <a:off x="475083" y="1512277"/>
          <a:ext cx="8229238" cy="253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tângulo 6"/>
          <p:cNvSpPr/>
          <p:nvPr/>
        </p:nvSpPr>
        <p:spPr>
          <a:xfrm>
            <a:off x="3099819" y="1000049"/>
            <a:ext cx="3039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#2 – Movie Rentals by Genre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30128" y="1418450"/>
            <a:ext cx="331937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chart, we can see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Sakila’s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business performance. It shows that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Sakila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had and slowly market entrance, then eventually their sales grew exponentially from June/2005 to July/2005. Unfortunately, there were no sales afterward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August/2005,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which resulted in deep poor results leading to is closure.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performance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Sakila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DVD Rental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30927" y="953136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#3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Sakila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Business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Performance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78884"/>
              </p:ext>
            </p:extLst>
          </p:nvPr>
        </p:nvGraphicFramePr>
        <p:xfrm>
          <a:off x="468268" y="14695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30128" y="1418450"/>
            <a:ext cx="331937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box and whisker chart shows how the number of family-friendly movies is distributed according to rental length duration and movie category.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 of family-friendly film category, </a:t>
            </a:r>
            <a:r>
              <a:rPr lang="pt-PT" sz="2000" dirty="0" err="1" smtClean="0">
                <a:solidFill>
                  <a:schemeClr val="bg1"/>
                </a:solidFill>
                <a:ea typeface="Open Sans"/>
              </a:rPr>
              <a:t>r</a:t>
            </a:r>
            <a:r>
              <a:rPr lang="pt-PT" sz="2000" dirty="0" err="1" smtClean="0">
                <a:solidFill>
                  <a:schemeClr val="bg1"/>
                </a:solidFill>
              </a:rPr>
              <a:t>ental</a:t>
            </a:r>
            <a:r>
              <a:rPr lang="pt-PT" sz="2000" dirty="0" smtClean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length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category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the corresponding count of movies within each combination of film category.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Gráfico 8"/>
              <p:cNvGraphicFramePr/>
              <p:nvPr>
                <p:extLst>
                  <p:ext uri="{D42A27DB-BD31-4B8C-83A1-F6EECF244321}">
                    <p14:modId xmlns:p14="http://schemas.microsoft.com/office/powerpoint/2010/main" val="2902097209"/>
                  </p:ext>
                </p:extLst>
              </p:nvPr>
            </p:nvGraphicFramePr>
            <p:xfrm>
              <a:off x="295422" y="14184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Gráfico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422" y="141845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tângulo 4"/>
          <p:cNvSpPr/>
          <p:nvPr/>
        </p:nvSpPr>
        <p:spPr>
          <a:xfrm>
            <a:off x="2581422" y="953136"/>
            <a:ext cx="3894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#4 - Film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rentals distribution by category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677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254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Top 10 paying customers and their monthly payments.</vt:lpstr>
      <vt:lpstr>The number of movie rentals by genre and their average.</vt:lpstr>
      <vt:lpstr>The performance of Sakila DVD Rental Business</vt:lpstr>
      <vt:lpstr>A list of family-friendly film category, rental length category, and the corresponding count of movies within each combination of film category.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paying customers and their monthly payments</dc:title>
  <dc:creator>Paulo Kabuya Lando</dc:creator>
  <cp:lastModifiedBy>Paulo Kabuya Lando</cp:lastModifiedBy>
  <cp:revision>14</cp:revision>
  <dcterms:modified xsi:type="dcterms:W3CDTF">2019-10-19T16:38:37Z</dcterms:modified>
</cp:coreProperties>
</file>