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7" r:id="rId4"/>
    <p:sldId id="261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NDER50N\AppData\Local\Temp\results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4NDER50N\AppData\Local\Temp\results-7.csv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'results-1'!$B$1</c:f>
              <c:strCache>
                <c:ptCount val="1"/>
                <c:pt idx="0">
                  <c:v>Number of Rental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'results-1'!$A$2:$A$17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'results-1'!$B$2:$B$17</c:f>
              <c:numCache>
                <c:formatCode>General</c:formatCode>
                <c:ptCount val="16"/>
                <c:pt idx="0">
                  <c:v>4144</c:v>
                </c:pt>
                <c:pt idx="1">
                  <c:v>4234</c:v>
                </c:pt>
                <c:pt idx="2">
                  <c:v>3416</c:v>
                </c:pt>
                <c:pt idx="3">
                  <c:v>3383</c:v>
                </c:pt>
                <c:pt idx="4">
                  <c:v>3433</c:v>
                </c:pt>
                <c:pt idx="5">
                  <c:v>3928</c:v>
                </c:pt>
                <c:pt idx="6">
                  <c:v>3912</c:v>
                </c:pt>
                <c:pt idx="7">
                  <c:v>4032</c:v>
                </c:pt>
                <c:pt idx="8">
                  <c:v>3708</c:v>
                </c:pt>
                <c:pt idx="9">
                  <c:v>3620</c:v>
                </c:pt>
                <c:pt idx="10">
                  <c:v>2986</c:v>
                </c:pt>
                <c:pt idx="11">
                  <c:v>3093</c:v>
                </c:pt>
                <c:pt idx="12">
                  <c:v>3384</c:v>
                </c:pt>
                <c:pt idx="13">
                  <c:v>4048</c:v>
                </c:pt>
                <c:pt idx="14">
                  <c:v>4244</c:v>
                </c:pt>
                <c:pt idx="15">
                  <c:v>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4-4A60-8C3C-8637FD126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0366656"/>
        <c:axId val="1670374144"/>
      </c:barChart>
      <c:lineChart>
        <c:grouping val="standard"/>
        <c:varyColors val="0"/>
        <c:ser>
          <c:idx val="1"/>
          <c:order val="1"/>
          <c:tx>
            <c:strRef>
              <c:f>'results-1'!$C$1</c:f>
              <c:strCache>
                <c:ptCount val="1"/>
                <c:pt idx="0">
                  <c:v>Retal Average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'results-1'!$A$2:$A$17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'results-1'!$C$2:$C$17</c:f>
              <c:numCache>
                <c:formatCode>General</c:formatCode>
                <c:ptCount val="16"/>
                <c:pt idx="0">
                  <c:v>3.89107981220657</c:v>
                </c:pt>
                <c:pt idx="1">
                  <c:v>3.8041329739442902</c:v>
                </c:pt>
                <c:pt idx="2">
                  <c:v>3.8555304740406302</c:v>
                </c:pt>
                <c:pt idx="3">
                  <c:v>3.7968574635241299</c:v>
                </c:pt>
                <c:pt idx="4">
                  <c:v>3.8616422947131599</c:v>
                </c:pt>
                <c:pt idx="5">
                  <c:v>3.9319319319319299</c:v>
                </c:pt>
                <c:pt idx="6">
                  <c:v>3.87326732673267</c:v>
                </c:pt>
                <c:pt idx="7">
                  <c:v>3.8769230769230698</c:v>
                </c:pt>
                <c:pt idx="8">
                  <c:v>3.7798165137614599</c:v>
                </c:pt>
                <c:pt idx="9">
                  <c:v>3.8633938100320102</c:v>
                </c:pt>
                <c:pt idx="10">
                  <c:v>3.7278401997503101</c:v>
                </c:pt>
                <c:pt idx="11">
                  <c:v>3.9102402022756002</c:v>
                </c:pt>
                <c:pt idx="12">
                  <c:v>3.76</c:v>
                </c:pt>
                <c:pt idx="13">
                  <c:v>3.8662846227316101</c:v>
                </c:pt>
                <c:pt idx="14">
                  <c:v>3.7557522123893801</c:v>
                </c:pt>
                <c:pt idx="15">
                  <c:v>3.8826466916354501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94-4A60-8C3C-8637FD1261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0381632"/>
        <c:axId val="1670377056"/>
      </c:lineChart>
      <c:catAx>
        <c:axId val="167036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70374144"/>
        <c:crosses val="autoZero"/>
        <c:auto val="1"/>
        <c:lblAlgn val="ctr"/>
        <c:lblOffset val="100"/>
        <c:noMultiLvlLbl val="0"/>
      </c:catAx>
      <c:valAx>
        <c:axId val="167037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70366656"/>
        <c:crosses val="autoZero"/>
        <c:crossBetween val="between"/>
      </c:valAx>
      <c:valAx>
        <c:axId val="16703770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70381632"/>
        <c:crosses val="max"/>
        <c:crossBetween val="between"/>
      </c:valAx>
      <c:catAx>
        <c:axId val="1670381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70377056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'results-7'!$A$2:$A$25</cx:f>
        <cx:lvl ptCount="24">
          <cx:pt idx="0">Animation</cx:pt>
          <cx:pt idx="1">Animation</cx:pt>
          <cx:pt idx="2">Animation</cx:pt>
          <cx:pt idx="3">Animation</cx:pt>
          <cx:pt idx="4">Children</cx:pt>
          <cx:pt idx="5">Children</cx:pt>
          <cx:pt idx="6">Children</cx:pt>
          <cx:pt idx="7">Children</cx:pt>
          <cx:pt idx="8">Classics</cx:pt>
          <cx:pt idx="9">Classics</cx:pt>
          <cx:pt idx="10">Classics</cx:pt>
          <cx:pt idx="11">Classics</cx:pt>
          <cx:pt idx="12">Comedy</cx:pt>
          <cx:pt idx="13">Comedy</cx:pt>
          <cx:pt idx="14">Comedy</cx:pt>
          <cx:pt idx="15">Comedy</cx:pt>
          <cx:pt idx="16">Family</cx:pt>
          <cx:pt idx="17">Family</cx:pt>
          <cx:pt idx="18">Family</cx:pt>
          <cx:pt idx="19">Family</cx:pt>
          <cx:pt idx="20">Music</cx:pt>
          <cx:pt idx="21">Music</cx:pt>
          <cx:pt idx="22">Music</cx:pt>
          <cx:pt idx="23">Music</cx:pt>
        </cx:lvl>
      </cx:strDim>
      <cx:numDim type="val">
        <cx:f>'results-7'!$B$2:$B$25</cx:f>
        <cx:lvl ptCount="24" formatCode="General">
          <cx:pt idx="0">1</cx:pt>
          <cx:pt idx="1">2</cx:pt>
          <cx:pt idx="2">3</cx:pt>
          <cx:pt idx="3">4</cx:pt>
          <cx:pt idx="4">1</cx:pt>
          <cx:pt idx="5">2</cx:pt>
          <cx:pt idx="6">3</cx:pt>
          <cx:pt idx="7">4</cx:pt>
          <cx:pt idx="8">1</cx:pt>
          <cx:pt idx="9">2</cx:pt>
          <cx:pt idx="10">3</cx:pt>
          <cx:pt idx="11">4</cx:pt>
          <cx:pt idx="12">1</cx:pt>
          <cx:pt idx="13">2</cx:pt>
          <cx:pt idx="14">3</cx:pt>
          <cx:pt idx="15">4</cx:pt>
          <cx:pt idx="16">1</cx:pt>
          <cx:pt idx="17">2</cx:pt>
          <cx:pt idx="18">3</cx:pt>
          <cx:pt idx="19">4</cx:pt>
          <cx:pt idx="20">1</cx:pt>
          <cx:pt idx="21">2</cx:pt>
          <cx:pt idx="22">3</cx:pt>
          <cx:pt idx="23">4</cx:pt>
        </cx:lvl>
      </cx:numDim>
    </cx:data>
    <cx:data id="1">
      <cx:strDim type="cat">
        <cx:f>'results-7'!$A$2:$A$25</cx:f>
        <cx:lvl ptCount="24">
          <cx:pt idx="0">Animation</cx:pt>
          <cx:pt idx="1">Animation</cx:pt>
          <cx:pt idx="2">Animation</cx:pt>
          <cx:pt idx="3">Animation</cx:pt>
          <cx:pt idx="4">Children</cx:pt>
          <cx:pt idx="5">Children</cx:pt>
          <cx:pt idx="6">Children</cx:pt>
          <cx:pt idx="7">Children</cx:pt>
          <cx:pt idx="8">Classics</cx:pt>
          <cx:pt idx="9">Classics</cx:pt>
          <cx:pt idx="10">Classics</cx:pt>
          <cx:pt idx="11">Classics</cx:pt>
          <cx:pt idx="12">Comedy</cx:pt>
          <cx:pt idx="13">Comedy</cx:pt>
          <cx:pt idx="14">Comedy</cx:pt>
          <cx:pt idx="15">Comedy</cx:pt>
          <cx:pt idx="16">Family</cx:pt>
          <cx:pt idx="17">Family</cx:pt>
          <cx:pt idx="18">Family</cx:pt>
          <cx:pt idx="19">Family</cx:pt>
          <cx:pt idx="20">Music</cx:pt>
          <cx:pt idx="21">Music</cx:pt>
          <cx:pt idx="22">Music</cx:pt>
          <cx:pt idx="23">Music</cx:pt>
        </cx:lvl>
      </cx:strDim>
      <cx:numDim type="val">
        <cx:f>'results-7'!$C$2:$C$25</cx:f>
        <cx:lvl ptCount="24" formatCode="General">
          <cx:pt idx="0">22</cx:pt>
          <cx:pt idx="1">12</cx:pt>
          <cx:pt idx="2">15</cx:pt>
          <cx:pt idx="3">17</cx:pt>
          <cx:pt idx="4">14</cx:pt>
          <cx:pt idx="5">18</cx:pt>
          <cx:pt idx="6">14</cx:pt>
          <cx:pt idx="7">14</cx:pt>
          <cx:pt idx="8">14</cx:pt>
          <cx:pt idx="9">15</cx:pt>
          <cx:pt idx="10">12</cx:pt>
          <cx:pt idx="11">16</cx:pt>
          <cx:pt idx="12">17</cx:pt>
          <cx:pt idx="13">15</cx:pt>
          <cx:pt idx="14">13</cx:pt>
          <cx:pt idx="15">13</cx:pt>
          <cx:pt idx="16">15</cx:pt>
          <cx:pt idx="17">17</cx:pt>
          <cx:pt idx="18">20</cx:pt>
          <cx:pt idx="19">17</cx:pt>
          <cx:pt idx="20">9</cx:pt>
          <cx:pt idx="21">13</cx:pt>
          <cx:pt idx="22">16</cx:pt>
          <cx:pt idx="23">13</cx:pt>
        </cx:lvl>
      </cx:numDim>
    </cx:data>
  </cx:chartData>
  <cx:chart>
    <cx:plotArea>
      <cx:plotAreaRegion>
        <cx:series layoutId="boxWhisker" uniqueId="{02467C11-49CC-4A1E-8ABF-CA1B237D5837}">
          <cx:tx>
            <cx:txData>
              <cx:f>'results-7'!$B$1</cx:f>
              <cx:v>Rental Lengh Category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D9ED9E6-2CB3-4D26-B906-EE2B0A466BE5}">
          <cx:tx>
            <cx:txData>
              <cx:f>'results-7'!$C$1</cx:f>
              <cx:v>Movie Count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96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8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5083" y="4338243"/>
            <a:ext cx="8289089" cy="69799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graph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see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top 10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monthly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expenses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payments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made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dirty="0" err="1" smtClean="0">
                <a:latin typeface="Open Sans"/>
                <a:ea typeface="Open Sans"/>
                <a:cs typeface="Open Sans"/>
                <a:sym typeface="Open Sans"/>
              </a:rPr>
              <a:t>during</a:t>
            </a:r>
            <a:r>
              <a:rPr lang="pt-BR" dirty="0" smtClean="0">
                <a:latin typeface="Open Sans"/>
                <a:ea typeface="Open Sans"/>
                <a:cs typeface="Open Sans"/>
                <a:sym typeface="Open Sans"/>
              </a:rPr>
              <a:t> 2007.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75083" y="1512276"/>
            <a:ext cx="8229238" cy="25372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PT" dirty="0" err="1" smtClean="0">
                <a:solidFill>
                  <a:schemeClr val="bg1"/>
                </a:solidFill>
              </a:rPr>
              <a:t>op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10 </a:t>
            </a:r>
            <a:r>
              <a:rPr lang="pt-PT" dirty="0" err="1" smtClean="0">
                <a:solidFill>
                  <a:schemeClr val="bg1"/>
                </a:solidFill>
              </a:rPr>
              <a:t>paying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customers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and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their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monthly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payments</a:t>
            </a:r>
            <a:r>
              <a:rPr lang="pt-PT" dirty="0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3" y="1512277"/>
            <a:ext cx="8229237" cy="253720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200535" y="1000049"/>
            <a:ext cx="4838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#2 – Top 10 Customers and their monthly payments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75083" y="4338243"/>
            <a:ext cx="8289089" cy="69799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bar shows the total number of rentals made by the movie genre and compares the rental average among genres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75083" y="1512276"/>
            <a:ext cx="8229238" cy="25372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movie rentals by genre and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their average.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014217"/>
              </p:ext>
            </p:extLst>
          </p:nvPr>
        </p:nvGraphicFramePr>
        <p:xfrm>
          <a:off x="475083" y="1512277"/>
          <a:ext cx="8229238" cy="253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tângulo 6"/>
          <p:cNvSpPr/>
          <p:nvPr/>
        </p:nvSpPr>
        <p:spPr>
          <a:xfrm>
            <a:off x="3099819" y="1000049"/>
            <a:ext cx="3039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#2 – Movie Rentals by Genre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30128" y="1418450"/>
            <a:ext cx="331937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 this chart, we can see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Sakila’s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business performance according to the total payment amount as well as the total rentals made (during 2005 – 2006).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299" y="1418450"/>
            <a:ext cx="4731171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performance (payment amount and number of rentals) of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Sakila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DVD Rental database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1"/>
            <a:ext cx="4731169" cy="30726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230927" y="953136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#3 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Sakila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Performance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430128" y="1418450"/>
            <a:ext cx="3319371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This box and whisker chart shows how the number of family-friendly movies is distributed according to rental length duration and movie category.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 of family-friendly film category, </a:t>
            </a:r>
            <a:r>
              <a:rPr lang="pt-PT" sz="2000" dirty="0" err="1" smtClean="0">
                <a:solidFill>
                  <a:schemeClr val="bg1"/>
                </a:solidFill>
                <a:ea typeface="Open Sans"/>
              </a:rPr>
              <a:t>r</a:t>
            </a:r>
            <a:r>
              <a:rPr lang="pt-PT" sz="2000" dirty="0" err="1" smtClean="0">
                <a:solidFill>
                  <a:schemeClr val="bg1"/>
                </a:solidFill>
              </a:rPr>
              <a:t>ental</a:t>
            </a:r>
            <a:r>
              <a:rPr lang="pt-PT" sz="2000" dirty="0" smtClean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length</a:t>
            </a:r>
            <a:r>
              <a:rPr lang="pt-PT" sz="2000" dirty="0">
                <a:solidFill>
                  <a:schemeClr val="bg1"/>
                </a:solidFill>
              </a:rPr>
              <a:t> </a:t>
            </a:r>
            <a:r>
              <a:rPr lang="pt-PT" sz="2000" dirty="0" err="1">
                <a:solidFill>
                  <a:schemeClr val="bg1"/>
                </a:solidFill>
              </a:rPr>
              <a:t>category</a:t>
            </a:r>
            <a:r>
              <a:rPr lang="en-US" sz="2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the corresponding count of movies within each combination of film category.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Gráfico 8"/>
              <p:cNvGraphicFramePr/>
              <p:nvPr>
                <p:extLst>
                  <p:ext uri="{D42A27DB-BD31-4B8C-83A1-F6EECF244321}">
                    <p14:modId xmlns:p14="http://schemas.microsoft.com/office/powerpoint/2010/main" val="2148100624"/>
                  </p:ext>
                </p:extLst>
              </p:nvPr>
            </p:nvGraphicFramePr>
            <p:xfrm>
              <a:off x="295422" y="141845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Gráfico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422" y="141845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tângulo 4"/>
          <p:cNvSpPr/>
          <p:nvPr/>
        </p:nvSpPr>
        <p:spPr>
          <a:xfrm>
            <a:off x="2581422" y="953136"/>
            <a:ext cx="3894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Query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#4 - Film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rentals distribution by category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677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204</Words>
  <Application>Microsoft Office PowerPoint</Application>
  <PresentationFormat>Apresentação na tela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Top 10 paying customers and their monthly payments.</vt:lpstr>
      <vt:lpstr>The number of movie rentals by genre and their average.</vt:lpstr>
      <vt:lpstr>The performance (payment amount and number of rentals) of Sakila DVD Rental database</vt:lpstr>
      <vt:lpstr>A list of family-friendly film category, rental length category, and the corresponding count of movies within each combination of film category.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paying customers and their monthly payments</dc:title>
  <dc:creator>Paulo Kabuya Lando</dc:creator>
  <cp:lastModifiedBy>Paulo Kabuya Lando</cp:lastModifiedBy>
  <cp:revision>9</cp:revision>
  <dcterms:modified xsi:type="dcterms:W3CDTF">2019-10-19T07:26:48Z</dcterms:modified>
</cp:coreProperties>
</file>