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56" r:id="rId2"/>
    <p:sldId id="383" r:id="rId3"/>
    <p:sldId id="404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397" r:id="rId12"/>
    <p:sldId id="401" r:id="rId13"/>
    <p:sldId id="400" r:id="rId14"/>
    <p:sldId id="399" r:id="rId15"/>
    <p:sldId id="398" r:id="rId16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00"/>
    <a:srgbClr val="BEBEFF"/>
    <a:srgbClr val="D9FFFF"/>
    <a:srgbClr val="BEFFFF"/>
    <a:srgbClr val="BFFFEA"/>
    <a:srgbClr val="BE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3" autoAdjust="0"/>
    <p:restoredTop sz="95701" autoAdjust="0"/>
  </p:normalViewPr>
  <p:slideViewPr>
    <p:cSldViewPr snapToGrid="0" showGuides="1">
      <p:cViewPr varScale="1">
        <p:scale>
          <a:sx n="76" d="100"/>
          <a:sy n="76" d="100"/>
        </p:scale>
        <p:origin x="624" y="78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39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ADB3A-3C3B-4F12-9A4B-1F72071418AC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C41AF-7684-4F2A-A47B-65B03D9AF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402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081A3-4CE8-4DE5-9616-6EEAC1CC36F4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016D9-B28B-405B-BDC7-9CDD00D54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87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016D9-B28B-405B-BDC7-9CDD00D5468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793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016D9-B28B-405B-BDC7-9CDD00D5468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930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016D9-B28B-405B-BDC7-9CDD00D5468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174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016D9-B28B-405B-BDC7-9CDD00D5468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014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016D9-B28B-405B-BDC7-9CDD00D5468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309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016D9-B28B-405B-BDC7-9CDD00D5468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86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016D9-B28B-405B-BDC7-9CDD00D5468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278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016D9-B28B-405B-BDC7-9CDD00D5468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29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016D9-B28B-405B-BDC7-9CDD00D5468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82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016D9-B28B-405B-BDC7-9CDD00D5468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69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016D9-B28B-405B-BDC7-9CDD00D5468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95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016D9-B28B-405B-BDC7-9CDD00D5468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67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016D9-B28B-405B-BDC7-9CDD00D5468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858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016D9-B28B-405B-BDC7-9CDD00D5468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7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xmlns="" id="{C9FBC701-B38B-E142-8029-7F87DA45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8678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EA203B-CD41-4541-8CC6-3E73B18D7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6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EA203B-CD41-4541-8CC6-3E73B18D7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32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EA203B-CD41-4541-8CC6-3E73B18D7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37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EA203B-CD41-4541-8CC6-3E73B18D7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85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EA203B-CD41-4541-8CC6-3E73B18D7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8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EA203B-CD41-4541-8CC6-3E73B18D7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64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EA203B-CD41-4541-8CC6-3E73B18D7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62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EA203B-CD41-4541-8CC6-3E73B18D7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95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EA203B-CD41-4541-8CC6-3E73B18D7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50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EA203B-CD41-4541-8CC6-3E73B18D7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0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631952" y="0"/>
            <a:ext cx="10560048" cy="343583"/>
          </a:xfrm>
          <a:prstGeom prst="rect">
            <a:avLst/>
          </a:prstGeom>
          <a:solidFill>
            <a:srgbClr val="329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3807278" y="6411230"/>
            <a:ext cx="45774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i="0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会津大学ロボット教材 </a:t>
            </a:r>
            <a:r>
              <a:rPr lang="en-US" altLang="ja-JP" b="1" i="0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©2017-2019</a:t>
            </a:r>
            <a:r>
              <a:rPr lang="ja-JP" altLang="en-US" b="1" i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 </a:t>
            </a:r>
            <a:r>
              <a:rPr lang="en-US" altLang="ja-JP" b="1" i="0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The University of Aizu</a:t>
            </a:r>
            <a:endParaRPr lang="ja-JP" altLang="en-US" b="1" i="0" dirty="0">
              <a:latin typeface="Source Han Sans JP" panose="020B0500000000000000" pitchFamily="34" charset="-128"/>
              <a:ea typeface="Source Han Sans JP" panose="020B0500000000000000" pitchFamily="34" charset="-128"/>
              <a:cs typeface="BIZ-UDPGothic-B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9" y="32992"/>
            <a:ext cx="808831" cy="31059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20" y="56456"/>
            <a:ext cx="723232" cy="323551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746671" y="64112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EA203B-CD41-4541-8CC6-3E73B18D76FE}" type="slidenum">
              <a:rPr lang="ja-JP" altLang="en-US" b="1" i="0" smtClean="0">
                <a:latin typeface="Source Han Sans JP Heavy" panose="020B0500000000000000" pitchFamily="34" charset="-128"/>
                <a:ea typeface="Source Han Sans JP Heavy" panose="020B0500000000000000" pitchFamily="34" charset="-128"/>
                <a:cs typeface="BIZ-UDPGothic-B" charset="-128"/>
              </a:rPr>
              <a:pPr/>
              <a:t>‹#›</a:t>
            </a:fld>
            <a:endParaRPr lang="ja-JP" altLang="en-US" b="1" i="0" dirty="0">
              <a:latin typeface="Source Han Sans JP Heavy" panose="020B0500000000000000" pitchFamily="34" charset="-128"/>
              <a:ea typeface="Source Han Sans JP Heavy" panose="020B0500000000000000" pitchFamily="34" charset="-128"/>
              <a:cs typeface="BIZ-UDPGothic-B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699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Source Han Sans JP Medium" panose="020B0500000000000000" pitchFamily="34" charset="-128"/>
          <a:ea typeface="Source Han Sans JP Medium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Source Han Sans JP Light" panose="020B0300000000000000" pitchFamily="34" charset="-128"/>
          <a:ea typeface="Source Han Sans JP Light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Source Han Sans JP Light" panose="020B0300000000000000" pitchFamily="34" charset="-128"/>
          <a:ea typeface="Source Han Sans JP Light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Source Han Sans JP Light" panose="020B0300000000000000" pitchFamily="34" charset="-128"/>
          <a:ea typeface="Source Han Sans JP Light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Source Han Sans JP Light" panose="020B0300000000000000" pitchFamily="34" charset="-128"/>
          <a:ea typeface="Source Han Sans JP Light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Source Han Sans JP Light" panose="020B0300000000000000" pitchFamily="34" charset="-128"/>
          <a:ea typeface="Source Han Sans JP Light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85824" y="1077913"/>
            <a:ext cx="11242351" cy="2387600"/>
          </a:xfrm>
        </p:spPr>
        <p:txBody>
          <a:bodyPr>
            <a:normAutofit/>
          </a:bodyPr>
          <a:lstStyle/>
          <a:p>
            <a:pPr algn="ctr"/>
            <a:r>
              <a:rPr lang="en-US" altLang="ja-JP" sz="4800" b="1">
                <a:latin typeface="Source Han Sans JP Heavy" panose="020B0500000000000000" pitchFamily="34" charset="-128"/>
                <a:ea typeface="Source Han Sans JP Heavy" panose="020B0500000000000000" pitchFamily="34" charset="-128"/>
                <a:cs typeface="BIZ-UDPGothic-B" charset="-128"/>
              </a:rPr>
              <a:t/>
            </a:r>
            <a:br>
              <a:rPr lang="en-US" altLang="ja-JP" sz="4800" b="1">
                <a:latin typeface="Source Han Sans JP Heavy" panose="020B0500000000000000" pitchFamily="34" charset="-128"/>
                <a:ea typeface="Source Han Sans JP Heavy" panose="020B0500000000000000" pitchFamily="34" charset="-128"/>
                <a:cs typeface="BIZ-UDPGothic-B" charset="-128"/>
              </a:rPr>
            </a:br>
            <a:r>
              <a:rPr lang="ja-JP" altLang="en-US" sz="4800" b="1" smtClean="0">
                <a:latin typeface="Source Han Sans JP Heavy" panose="020B0500000000000000" pitchFamily="34" charset="-128"/>
                <a:ea typeface="Source Han Sans JP Heavy" panose="020B0500000000000000" pitchFamily="34" charset="-128"/>
                <a:cs typeface="BIZ-UDPGothic-B" charset="-128"/>
              </a:rPr>
              <a:t>標準ソフトウェア</a:t>
            </a:r>
            <a:r>
              <a:rPr lang="en-US" altLang="ja-JP" sz="4800" b="1" smtClean="0">
                <a:latin typeface="Source Han Sans JP Heavy" panose="020B0500000000000000" pitchFamily="34" charset="-128"/>
                <a:ea typeface="Source Han Sans JP Heavy" panose="020B0500000000000000" pitchFamily="34" charset="-128"/>
                <a:cs typeface="BIZ-UDPGothic-B" charset="-128"/>
              </a:rPr>
              <a:t>(OpenRTM)</a:t>
            </a:r>
            <a:r>
              <a:rPr lang="ja-JP" altLang="en-US" sz="4800" b="1" smtClean="0">
                <a:latin typeface="Source Han Sans JP Heavy" panose="020B0500000000000000" pitchFamily="34" charset="-128"/>
                <a:ea typeface="Source Han Sans JP Heavy" panose="020B0500000000000000" pitchFamily="34" charset="-128"/>
                <a:cs typeface="BIZ-UDPGothic-B" charset="-128"/>
              </a:rPr>
              <a:t>による</a:t>
            </a:r>
            <a:r>
              <a:rPr lang="en-US" altLang="ja-JP" sz="4800" b="1" smtClean="0">
                <a:latin typeface="Source Han Sans JP Heavy" panose="020B0500000000000000" pitchFamily="34" charset="-128"/>
                <a:ea typeface="Source Han Sans JP Heavy" panose="020B0500000000000000" pitchFamily="34" charset="-128"/>
                <a:cs typeface="BIZ-UDPGothic-B" charset="-128"/>
              </a:rPr>
              <a:t/>
            </a:r>
            <a:br>
              <a:rPr lang="en-US" altLang="ja-JP" sz="4800" b="1" smtClean="0">
                <a:latin typeface="Source Han Sans JP Heavy" panose="020B0500000000000000" pitchFamily="34" charset="-128"/>
                <a:ea typeface="Source Han Sans JP Heavy" panose="020B0500000000000000" pitchFamily="34" charset="-128"/>
                <a:cs typeface="BIZ-UDPGothic-B" charset="-128"/>
              </a:rPr>
            </a:br>
            <a:r>
              <a:rPr lang="ja-JP" altLang="en-US" sz="4800" b="1" smtClean="0">
                <a:latin typeface="Source Han Sans JP Heavy" panose="020B0500000000000000" pitchFamily="34" charset="-128"/>
                <a:ea typeface="Source Han Sans JP Heavy" panose="020B0500000000000000" pitchFamily="34" charset="-128"/>
                <a:cs typeface="BIZ-UDPGothic-B" charset="-128"/>
              </a:rPr>
              <a:t>ロボットプログラミング</a:t>
            </a:r>
            <a:endParaRPr lang="ja-JP" altLang="en-US" sz="4800" b="1" dirty="0">
              <a:latin typeface="Source Han Sans JP Heavy" panose="020B0500000000000000" pitchFamily="34" charset="-128"/>
              <a:ea typeface="Source Han Sans JP Heavy" panose="020B0500000000000000" pitchFamily="34" charset="-128"/>
              <a:cs typeface="BIZ-UDPGothic-B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549" y="4804727"/>
            <a:ext cx="3534251" cy="1551623"/>
          </a:xfrm>
          <a:prstGeom prst="rect">
            <a:avLst/>
          </a:prstGeom>
        </p:spPr>
      </p:pic>
      <p:sp>
        <p:nvSpPr>
          <p:cNvPr id="4" name="サブタイトル 4">
            <a:extLst>
              <a:ext uri="{FF2B5EF4-FFF2-40B4-BE49-F238E27FC236}">
                <a16:creationId xmlns:a16="http://schemas.microsoft.com/office/drawing/2014/main" xmlns="" id="{760A1384-1974-7441-AD8A-798CC30D3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4070"/>
            <a:ext cx="9144000" cy="1655762"/>
          </a:xfrm>
        </p:spPr>
        <p:txBody>
          <a:bodyPr/>
          <a:lstStyle/>
          <a:p>
            <a:r>
              <a:rPr lang="ja-JP" altLang="en-US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担当：会津大学，</a:t>
            </a:r>
            <a:r>
              <a:rPr lang="en-US" altLang="ja-JP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(</a:t>
            </a:r>
            <a:r>
              <a:rPr lang="ja-JP" altLang="en-US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株</a:t>
            </a:r>
            <a:r>
              <a:rPr lang="en-US" altLang="ja-JP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)FSK</a:t>
            </a:r>
            <a:r>
              <a:rPr lang="ja-JP" altLang="en-US" dirty="0" err="1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，</a:t>
            </a:r>
            <a:r>
              <a:rPr lang="en-US" altLang="ja-JP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 (</a:t>
            </a:r>
            <a:r>
              <a:rPr lang="ja-JP" altLang="en-US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株</a:t>
            </a:r>
            <a:r>
              <a:rPr lang="en-US" altLang="ja-JP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)</a:t>
            </a:r>
            <a:r>
              <a:rPr lang="en-US" altLang="ja-JP" dirty="0" err="1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GClue</a:t>
            </a:r>
            <a:endParaRPr lang="ja-JP" altLang="en-US" dirty="0">
              <a:latin typeface="Source Han Sans JP" panose="020B0500000000000000" pitchFamily="34" charset="-128"/>
              <a:ea typeface="Source Han Sans JP" panose="020B0500000000000000" pitchFamily="34" charset="-128"/>
              <a:cs typeface="BIZ-UDPGothic-B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204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5284A77-C109-2941-8B13-6E6907E2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遠隔操作ロボットシステムの構築</a:t>
            </a:r>
            <a:endParaRPr kumimoji="1" lang="ja-JP" altLang="en-US" sz="1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CF1062F-8233-C74A-8854-6E1802E0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>
                <a:cs typeface="BIZ-UDPGothic-R" charset="-128"/>
              </a:rPr>
              <a:t>独自の遠隔操作ロボットシステムを構築する</a:t>
            </a: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xmlns="" id="{90F2F6C9-3B74-174B-85EE-FB12546C0F86}"/>
              </a:ext>
            </a:extLst>
          </p:cNvPr>
          <p:cNvSpPr/>
          <p:nvPr/>
        </p:nvSpPr>
        <p:spPr>
          <a:xfrm>
            <a:off x="361627" y="2548547"/>
            <a:ext cx="11468745" cy="3478862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AE6E1555-D26F-E246-B4A0-E390A3D8F7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7" t="5805" r="15695" b="3384"/>
          <a:stretch/>
        </p:blipFill>
        <p:spPr bwMode="auto">
          <a:xfrm>
            <a:off x="8884080" y="3171549"/>
            <a:ext cx="2577595" cy="225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コンテンツ プレースホルダー 3">
            <a:extLst>
              <a:ext uri="{FF2B5EF4-FFF2-40B4-BE49-F238E27FC236}">
                <a16:creationId xmlns:a16="http://schemas.microsoft.com/office/drawing/2014/main" xmlns="" id="{290DE7A5-B399-B74D-B01A-01CAAE3BD3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698" y="3610947"/>
            <a:ext cx="2001558" cy="1399527"/>
          </a:xfrm>
          <a:prstGeom prst="rect">
            <a:avLst/>
          </a:prstGeom>
        </p:spPr>
      </p:pic>
      <p:sp>
        <p:nvSpPr>
          <p:cNvPr id="32" name="右矢印 31">
            <a:extLst>
              <a:ext uri="{FF2B5EF4-FFF2-40B4-BE49-F238E27FC236}">
                <a16:creationId xmlns:a16="http://schemas.microsoft.com/office/drawing/2014/main" xmlns="" id="{87AAAE8E-3F0F-BD46-AE30-7E7D7E2E9F7E}"/>
              </a:ext>
            </a:extLst>
          </p:cNvPr>
          <p:cNvSpPr/>
          <p:nvPr/>
        </p:nvSpPr>
        <p:spPr>
          <a:xfrm>
            <a:off x="3126034" y="3978183"/>
            <a:ext cx="959913" cy="656970"/>
          </a:xfrm>
          <a:prstGeom prst="rightArrow">
            <a:avLst>
              <a:gd name="adj1" fmla="val 44748"/>
              <a:gd name="adj2" fmla="val 61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xmlns="" id="{BD65ABDC-A245-4D43-8E61-B369DCC15DE5}"/>
              </a:ext>
            </a:extLst>
          </p:cNvPr>
          <p:cNvSpPr txBox="1"/>
          <p:nvPr/>
        </p:nvSpPr>
        <p:spPr>
          <a:xfrm>
            <a:off x="3000696" y="320282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操作</a:t>
            </a:r>
            <a:r>
              <a:rPr kumimoji="1" lang="en-US" altLang="ja-JP" sz="2000" b="1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/>
            </a:r>
            <a:br>
              <a:rPr kumimoji="1" lang="en-US" altLang="ja-JP" sz="2000" b="1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</a:br>
            <a:r>
              <a:rPr kumimoji="1" lang="ja-JP" altLang="en-US" sz="2000" b="1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コマンド</a:t>
            </a:r>
            <a:endParaRPr kumimoji="1" lang="ja-JP" altLang="en-US" sz="2000" b="1" dirty="0">
              <a:latin typeface="Source Han Sans JP" panose="020B0500000000000000" pitchFamily="34" charset="-128"/>
              <a:ea typeface="Source Han Sans JP" panose="020B0500000000000000" pitchFamily="34" charset="-128"/>
              <a:cs typeface="BIZ-UDPGothic-B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xmlns="" id="{4488FCFF-5F82-7047-91CC-878D33E8D380}"/>
              </a:ext>
            </a:extLst>
          </p:cNvPr>
          <p:cNvSpPr txBox="1"/>
          <p:nvPr/>
        </p:nvSpPr>
        <p:spPr>
          <a:xfrm>
            <a:off x="896304" y="515616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ソフトウェア</a:t>
            </a:r>
            <a:endParaRPr kumimoji="1" lang="en-US" altLang="ja-JP" sz="2000" b="1" dirty="0">
              <a:latin typeface="Source Han Sans JP" panose="020B0500000000000000" pitchFamily="34" charset="-128"/>
              <a:ea typeface="Source Han Sans JP" panose="020B0500000000000000" pitchFamily="34" charset="-128"/>
              <a:cs typeface="BIZ-UDPGothic-B" charset="-128"/>
            </a:endParaRPr>
          </a:p>
          <a:p>
            <a:r>
              <a:rPr lang="ja-JP" altLang="en-US" sz="2000" b="1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コントローラ</a:t>
            </a:r>
            <a:endParaRPr kumimoji="1" lang="ja-JP" altLang="en-US" sz="2000" b="1" dirty="0">
              <a:latin typeface="Source Han Sans JP" panose="020B0500000000000000" pitchFamily="34" charset="-128"/>
              <a:ea typeface="Source Han Sans JP" panose="020B0500000000000000" pitchFamily="34" charset="-128"/>
              <a:cs typeface="BIZ-UDPGothic-B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xmlns="" id="{0EF44914-505F-5C47-9038-DEF2823CE88D}"/>
              </a:ext>
            </a:extLst>
          </p:cNvPr>
          <p:cNvSpPr txBox="1"/>
          <p:nvPr/>
        </p:nvSpPr>
        <p:spPr>
          <a:xfrm>
            <a:off x="9054622" y="544909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マウス型ロボット</a:t>
            </a:r>
            <a:endParaRPr kumimoji="1" lang="ja-JP" altLang="en-US" sz="2000" b="1" dirty="0">
              <a:latin typeface="Source Han Sans JP" panose="020B0500000000000000" pitchFamily="34" charset="-128"/>
              <a:ea typeface="Source Han Sans JP" panose="020B0500000000000000" pitchFamily="34" charset="-128"/>
              <a:cs typeface="BIZ-UDPGothic-B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xmlns="" id="{09116D4E-9AAB-7247-ACC9-E811B32AA86D}"/>
              </a:ext>
            </a:extLst>
          </p:cNvPr>
          <p:cNvSpPr txBox="1"/>
          <p:nvPr/>
        </p:nvSpPr>
        <p:spPr>
          <a:xfrm>
            <a:off x="783852" y="265693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C00000"/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同一ネットワーク環境下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xmlns="" id="{A1CD3C90-5D4F-B247-9D8B-0F6B9AEC6125}"/>
              </a:ext>
            </a:extLst>
          </p:cNvPr>
          <p:cNvSpPr txBox="1"/>
          <p:nvPr/>
        </p:nvSpPr>
        <p:spPr>
          <a:xfrm>
            <a:off x="4655505" y="5156160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受講者</a:t>
            </a:r>
            <a:r>
              <a:rPr kumimoji="1" lang="en-US" altLang="ja-JP" sz="2000" b="1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PC</a:t>
            </a:r>
            <a:endParaRPr kumimoji="1" lang="ja-JP" altLang="en-US" sz="2000" b="1" dirty="0">
              <a:latin typeface="Source Han Sans JP" panose="020B0500000000000000" pitchFamily="34" charset="-128"/>
              <a:ea typeface="Source Han Sans JP" panose="020B0500000000000000" pitchFamily="34" charset="-128"/>
              <a:cs typeface="BIZ-UDPGothic-B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xmlns="" id="{0D2C5387-1290-4E41-84A2-25324929317B}"/>
              </a:ext>
            </a:extLst>
          </p:cNvPr>
          <p:cNvSpPr txBox="1"/>
          <p:nvPr/>
        </p:nvSpPr>
        <p:spPr>
          <a:xfrm>
            <a:off x="6709932" y="3358836"/>
            <a:ext cx="1767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モータ制御</a:t>
            </a:r>
            <a:endParaRPr kumimoji="1" lang="ja-JP" altLang="en-US" sz="2000" b="1" dirty="0">
              <a:latin typeface="Source Han Sans JP" panose="020B0500000000000000" pitchFamily="34" charset="-128"/>
              <a:ea typeface="Source Han Sans JP" panose="020B0500000000000000" pitchFamily="34" charset="-128"/>
              <a:cs typeface="BIZ-UDPGothic-B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xmlns="" id="{A8DC516E-F45E-3147-B32D-FE2C3A98BE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1" y="3461215"/>
            <a:ext cx="2341697" cy="1653526"/>
          </a:xfrm>
          <a:prstGeom prst="rect">
            <a:avLst/>
          </a:prstGeom>
        </p:spPr>
      </p:pic>
      <p:sp>
        <p:nvSpPr>
          <p:cNvPr id="38" name="右矢印 37">
            <a:extLst>
              <a:ext uri="{FF2B5EF4-FFF2-40B4-BE49-F238E27FC236}">
                <a16:creationId xmlns:a16="http://schemas.microsoft.com/office/drawing/2014/main" xmlns="" id="{0425C43F-7311-C949-9FA6-810C0064BE37}"/>
              </a:ext>
            </a:extLst>
          </p:cNvPr>
          <p:cNvSpPr/>
          <p:nvPr/>
        </p:nvSpPr>
        <p:spPr>
          <a:xfrm>
            <a:off x="6402023" y="3737528"/>
            <a:ext cx="2383291" cy="397530"/>
          </a:xfrm>
          <a:prstGeom prst="rightArrow">
            <a:avLst>
              <a:gd name="adj1" fmla="val 44748"/>
              <a:gd name="adj2" fmla="val 101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右矢印 41">
            <a:extLst>
              <a:ext uri="{FF2B5EF4-FFF2-40B4-BE49-F238E27FC236}">
                <a16:creationId xmlns:a16="http://schemas.microsoft.com/office/drawing/2014/main" xmlns="" id="{98CF552F-0156-AC4A-A06B-BC415630D483}"/>
              </a:ext>
            </a:extLst>
          </p:cNvPr>
          <p:cNvSpPr/>
          <p:nvPr/>
        </p:nvSpPr>
        <p:spPr>
          <a:xfrm rot="10800000">
            <a:off x="6402022" y="4440897"/>
            <a:ext cx="2383291" cy="397530"/>
          </a:xfrm>
          <a:prstGeom prst="rightArrow">
            <a:avLst>
              <a:gd name="adj1" fmla="val 44748"/>
              <a:gd name="adj2" fmla="val 101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xmlns="" id="{EC8DEE76-105D-E74A-AC6A-65D93339E442}"/>
              </a:ext>
            </a:extLst>
          </p:cNvPr>
          <p:cNvSpPr txBox="1"/>
          <p:nvPr/>
        </p:nvSpPr>
        <p:spPr>
          <a:xfrm>
            <a:off x="6709932" y="4879582"/>
            <a:ext cx="1767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画像データ</a:t>
            </a:r>
            <a:endParaRPr kumimoji="1" lang="ja-JP" altLang="en-US" sz="2000" b="1" dirty="0">
              <a:latin typeface="Source Han Sans JP" panose="020B0500000000000000" pitchFamily="34" charset="-128"/>
              <a:ea typeface="Source Han Sans JP" panose="020B0500000000000000" pitchFamily="34" charset="-128"/>
              <a:cs typeface="BIZ-UDPGothic-B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75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5284A77-C109-2941-8B13-6E6907E2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/>
              <a:t>日目内容</a:t>
            </a:r>
            <a:r>
              <a:rPr lang="ja-JP" altLang="en-US" sz="2800"/>
              <a:t> </a:t>
            </a:r>
            <a:r>
              <a:rPr lang="en-US" altLang="ja-JP" sz="2800" dirty="0"/>
              <a:t>1〜4</a:t>
            </a:r>
            <a:r>
              <a:rPr lang="ja-JP" altLang="en-US" sz="2800"/>
              <a:t>コマ</a:t>
            </a:r>
            <a:endParaRPr kumimoji="1" lang="ja-JP" altLang="en-US" sz="1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CF1062F-8233-C74A-8854-6E1802E0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>
                <a:cs typeface="BIZ-UDPGothic-R" charset="-128"/>
              </a:rPr>
              <a:t>マウス型ロボットとソフトウェアを動かす</a:t>
            </a:r>
            <a:r>
              <a:rPr lang="en-US" altLang="ja-JP" dirty="0">
                <a:cs typeface="BIZ-UDPGothic-R" charset="-128"/>
              </a:rPr>
              <a:t>Raspberry Pi</a:t>
            </a:r>
            <a:r>
              <a:rPr lang="ja-JP" altLang="en-US">
                <a:cs typeface="BIZ-UDPGothic-R" charset="-128"/>
              </a:rPr>
              <a:t>の準備</a:t>
            </a:r>
            <a:endParaRPr lang="en-US" altLang="ja-JP" dirty="0">
              <a:cs typeface="BIZ-UDPGothic-R" charset="-128"/>
            </a:endParaRPr>
          </a:p>
          <a:p>
            <a:endParaRPr lang="ja-JP" altLang="en-US">
              <a:cs typeface="BIZ-UDPGothic-R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cs typeface="BIZ-UDPGothic-R" charset="-128"/>
              </a:rPr>
              <a:t>講義で使用するマウス型ロボットを作製できる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cs typeface="BIZ-UDPGothic-R" charset="-128"/>
              </a:rPr>
              <a:t>Raspberry Pi</a:t>
            </a:r>
            <a:r>
              <a:rPr lang="ja-JP" altLang="en-US">
                <a:cs typeface="BIZ-UDPGothic-R" charset="-128"/>
              </a:rPr>
              <a:t>を設定して，操作することができる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cs typeface="BIZ-UDPGothic-R" charset="-128"/>
              </a:rPr>
              <a:t>PC</a:t>
            </a:r>
            <a:r>
              <a:rPr lang="ja-JP" altLang="en-US">
                <a:cs typeface="BIZ-UDPGothic-R" charset="-128"/>
              </a:rPr>
              <a:t>から遠隔で</a:t>
            </a:r>
            <a:r>
              <a:rPr lang="en-US" altLang="ja-JP" dirty="0">
                <a:cs typeface="BIZ-UDPGothic-R" charset="-128"/>
              </a:rPr>
              <a:t>Raspberry Pi</a:t>
            </a:r>
            <a:r>
              <a:rPr lang="ja-JP" altLang="en-US">
                <a:cs typeface="BIZ-UDPGothic-R" charset="-128"/>
              </a:rPr>
              <a:t>に接続して，遠隔操作できる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cs typeface="BIZ-UDPGothic-R" charset="-128"/>
              </a:rPr>
              <a:t>ビット演算を理解し，プログラムで実装できる</a:t>
            </a:r>
          </a:p>
        </p:txBody>
      </p:sp>
    </p:spTree>
    <p:extLst>
      <p:ext uri="{BB962C8B-B14F-4D97-AF65-F5344CB8AC3E}">
        <p14:creationId xmlns:p14="http://schemas.microsoft.com/office/powerpoint/2010/main" val="275672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5284A77-C109-2941-8B13-6E6907E2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/>
              <a:t>日目内容</a:t>
            </a:r>
            <a:r>
              <a:rPr lang="ja-JP" altLang="en-US" sz="2800"/>
              <a:t> </a:t>
            </a:r>
            <a:r>
              <a:rPr lang="en-US" altLang="ja-JP" sz="2800" dirty="0"/>
              <a:t>5〜8</a:t>
            </a:r>
            <a:r>
              <a:rPr lang="ja-JP" altLang="en-US" sz="2800"/>
              <a:t>コマ</a:t>
            </a:r>
            <a:endParaRPr kumimoji="1" lang="ja-JP" altLang="en-US" sz="1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CF1062F-8233-C74A-8854-6E1802E0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>
                <a:cs typeface="BIZ-UDPGothic-R" charset="-128"/>
              </a:rPr>
              <a:t>ロボットミドルウェア</a:t>
            </a:r>
            <a:r>
              <a:rPr lang="en-US" altLang="ja-JP" dirty="0">
                <a:cs typeface="BIZ-UDPGothic-R" charset="-128"/>
              </a:rPr>
              <a:t>OpenRTM-aist</a:t>
            </a:r>
            <a:r>
              <a:rPr lang="ja-JP" altLang="en-US">
                <a:cs typeface="BIZ-UDPGothic-R" charset="-128"/>
              </a:rPr>
              <a:t>の準備</a:t>
            </a:r>
            <a:endParaRPr lang="en-US" altLang="ja-JP" dirty="0">
              <a:cs typeface="BIZ-UDPGothic-R" charset="-128"/>
            </a:endParaRPr>
          </a:p>
          <a:p>
            <a:endParaRPr lang="ja-JP" altLang="en-US">
              <a:cs typeface="BIZ-UDPGothic-R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cs typeface="BIZ-UDPGothic-R" charset="-128"/>
              </a:rPr>
              <a:t>センサ入力に応じたアクチュエータを制御するプログラムを作成できる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cs typeface="BIZ-UDPGothic-R" charset="-128"/>
              </a:rPr>
              <a:t>ロボットミドルウェア</a:t>
            </a:r>
            <a:r>
              <a:rPr lang="en-US" altLang="ja-JP" dirty="0">
                <a:cs typeface="BIZ-UDPGothic-R" charset="-128"/>
              </a:rPr>
              <a:t>OpenRTM-aist</a:t>
            </a:r>
            <a:r>
              <a:rPr lang="ja-JP" altLang="en-US">
                <a:cs typeface="BIZ-UDPGothic-R" charset="-128"/>
              </a:rPr>
              <a:t>を導入し，</a:t>
            </a:r>
            <a:r>
              <a:rPr lang="en-US" altLang="ja-JP" dirty="0">
                <a:cs typeface="BIZ-UDPGothic-R" charset="-128"/>
              </a:rPr>
              <a:t/>
            </a:r>
            <a:br>
              <a:rPr lang="en-US" altLang="ja-JP" dirty="0">
                <a:cs typeface="BIZ-UDPGothic-R" charset="-128"/>
              </a:rPr>
            </a:br>
            <a:r>
              <a:rPr lang="ja-JP" altLang="en-US">
                <a:cs typeface="BIZ-UDPGothic-R" charset="-128"/>
              </a:rPr>
              <a:t>サンプルプログラムを実行できる</a:t>
            </a:r>
          </a:p>
        </p:txBody>
      </p:sp>
    </p:spTree>
    <p:extLst>
      <p:ext uri="{BB962C8B-B14F-4D97-AF65-F5344CB8AC3E}">
        <p14:creationId xmlns:p14="http://schemas.microsoft.com/office/powerpoint/2010/main" val="237555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5284A77-C109-2941-8B13-6E6907E2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ja-JP" altLang="en-US"/>
              <a:t>日目内容</a:t>
            </a:r>
            <a:r>
              <a:rPr lang="ja-JP" altLang="en-US" sz="2800"/>
              <a:t> </a:t>
            </a:r>
            <a:r>
              <a:rPr lang="en-US" altLang="ja-JP" sz="2800" dirty="0"/>
              <a:t>9〜12</a:t>
            </a:r>
            <a:r>
              <a:rPr lang="ja-JP" altLang="en-US" sz="2800"/>
              <a:t>コマ</a:t>
            </a:r>
            <a:endParaRPr kumimoji="1" lang="ja-JP" altLang="en-US" sz="1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CF1062F-8233-C74A-8854-6E1802E0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>
                <a:cs typeface="BIZ-UDPGothic-R" charset="-128"/>
              </a:rPr>
              <a:t>ミドルウェア</a:t>
            </a:r>
            <a:r>
              <a:rPr lang="en-US" altLang="ja-JP" dirty="0">
                <a:cs typeface="BIZ-UDPGothic-R" charset="-128"/>
              </a:rPr>
              <a:t>OpenRTM-aist</a:t>
            </a:r>
            <a:r>
              <a:rPr lang="ja-JP" altLang="en-US">
                <a:cs typeface="BIZ-UDPGothic-R" charset="-128"/>
              </a:rPr>
              <a:t>によるロボット制御</a:t>
            </a:r>
            <a:endParaRPr lang="en-US" altLang="ja-JP" dirty="0">
              <a:cs typeface="BIZ-UDPGothic-R" charset="-128"/>
            </a:endParaRPr>
          </a:p>
          <a:p>
            <a:endParaRPr lang="ja-JP" altLang="en-US">
              <a:cs typeface="BIZ-UDPGothic-R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cs typeface="BIZ-UDPGothic-R" charset="-128"/>
              </a:rPr>
              <a:t>OpenRTM-aist</a:t>
            </a:r>
            <a:r>
              <a:rPr lang="ja-JP" altLang="en-US">
                <a:cs typeface="BIZ-UDPGothic-R" charset="-128"/>
              </a:rPr>
              <a:t>による基本的なコンポーネントを作成できる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cs typeface="BIZ-UDPGothic-R" charset="-128"/>
              </a:rPr>
              <a:t>2</a:t>
            </a:r>
            <a:r>
              <a:rPr lang="ja-JP" altLang="en-US">
                <a:cs typeface="BIZ-UDPGothic-R" charset="-128"/>
              </a:rPr>
              <a:t>輪ロボットの運動学を理解し，簡単な車輪制御プログラムを作成できる</a:t>
            </a:r>
            <a:endParaRPr lang="ja-JP" altLang="en-US" dirty="0">
              <a:cs typeface="BIZ-UDPGothic-R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753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5284A77-C109-2941-8B13-6E6907E2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ja-JP" altLang="en-US"/>
              <a:t>日目内容</a:t>
            </a:r>
            <a:r>
              <a:rPr lang="ja-JP" altLang="en-US" sz="2800"/>
              <a:t> </a:t>
            </a:r>
            <a:r>
              <a:rPr lang="en-US" altLang="ja-JP" sz="2800" dirty="0"/>
              <a:t>13〜16</a:t>
            </a:r>
            <a:r>
              <a:rPr lang="ja-JP" altLang="en-US" sz="2800"/>
              <a:t>コマ</a:t>
            </a:r>
            <a:endParaRPr kumimoji="1" lang="ja-JP" altLang="en-US" sz="1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CF1062F-8233-C74A-8854-6E1802E0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en-US" altLang="ja-JP" dirty="0">
                <a:cs typeface="BIZ-UDPGothic-R" charset="-128"/>
              </a:rPr>
              <a:t>OpenRTM-aist</a:t>
            </a:r>
            <a:r>
              <a:rPr lang="ja-JP" altLang="en-US">
                <a:cs typeface="BIZ-UDPGothic-R" charset="-128"/>
              </a:rPr>
              <a:t>によるロボット制御</a:t>
            </a:r>
            <a:endParaRPr lang="en-US" altLang="ja-JP" dirty="0">
              <a:cs typeface="BIZ-UDPGothic-R" charset="-128"/>
            </a:endParaRPr>
          </a:p>
          <a:p>
            <a:endParaRPr lang="en-US" altLang="ja-JP" dirty="0">
              <a:cs typeface="BIZ-UDPGothic-R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cs typeface="BIZ-UDPGothic-R" charset="-128"/>
              </a:rPr>
              <a:t>コンポーネントを連携して，遠隔でロボットを操作できる</a:t>
            </a:r>
            <a:endParaRPr lang="en-US" altLang="ja-JP" dirty="0">
              <a:cs typeface="BIZ-UDPGothic-R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cs typeface="BIZ-UDPGothic-R" charset="-128"/>
              </a:rPr>
              <a:t>センサ入力に応じたロボット制御プログラムを作成できる</a:t>
            </a:r>
            <a:r>
              <a:rPr lang="en-US" altLang="ja-JP" dirty="0">
                <a:cs typeface="BIZ-UDPGothic-R" charset="-128"/>
              </a:rPr>
              <a:t>	</a:t>
            </a:r>
            <a:endParaRPr lang="ja-JP" altLang="en-US" dirty="0">
              <a:cs typeface="BIZ-UDPGothic-R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638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5284A77-C109-2941-8B13-6E6907E2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</a:t>
            </a:r>
            <a:r>
              <a:rPr lang="ja-JP" altLang="en-US"/>
              <a:t>日目内容</a:t>
            </a:r>
            <a:r>
              <a:rPr lang="ja-JP" altLang="en-US" sz="2800"/>
              <a:t> </a:t>
            </a:r>
            <a:r>
              <a:rPr lang="en-US" altLang="ja-JP" sz="2800" dirty="0"/>
              <a:t>17〜20</a:t>
            </a:r>
            <a:r>
              <a:rPr lang="ja-JP" altLang="en-US" sz="2800"/>
              <a:t>コマ</a:t>
            </a:r>
            <a:endParaRPr kumimoji="1" lang="ja-JP" altLang="en-US" sz="28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CF1062F-8233-C74A-8854-6E1802E0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/>
              <a:t>オープンソースとミドルウェア</a:t>
            </a:r>
            <a:r>
              <a:rPr lang="en-US" altLang="ja-JP" dirty="0"/>
              <a:t>ROS</a:t>
            </a:r>
          </a:p>
          <a:p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オープンソースの考え方を理解できる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ROS(Robot Operating System)</a:t>
            </a:r>
            <a:r>
              <a:rPr lang="ja-JP" altLang="en-US"/>
              <a:t>について説明できる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ROS</a:t>
            </a:r>
            <a:r>
              <a:rPr lang="ja-JP" altLang="en-US"/>
              <a:t>でマウス型ロボットを制御することができる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4CC1F72B-3226-2C4B-BEB7-591166E59CD0}"/>
              </a:ext>
            </a:extLst>
          </p:cNvPr>
          <p:cNvSpPr txBox="1"/>
          <p:nvPr/>
        </p:nvSpPr>
        <p:spPr>
          <a:xfrm>
            <a:off x="6810703" y="1119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86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5284A77-C109-2941-8B13-6E6907E2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本講習会の</a:t>
            </a:r>
            <a:r>
              <a:rPr lang="ja-JP" altLang="en-US" dirty="0"/>
              <a:t>目標・流れ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CF1062F-8233-C74A-8854-6E1802E0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/>
              <a:t>ソフトウェアを利用したロボット開発を経験する</a:t>
            </a:r>
            <a:endParaRPr lang="en-US" altLang="ja-JP" dirty="0"/>
          </a:p>
          <a:p>
            <a:endParaRPr lang="ja-JP" altLang="en-US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マウス型ロボットの組み立て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Raspberry Pi</a:t>
            </a:r>
            <a:r>
              <a:rPr lang="ja-JP" altLang="en-US"/>
              <a:t>によるモータ制御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ミドルウェア</a:t>
            </a:r>
            <a:r>
              <a:rPr lang="en-US" altLang="ja-JP" dirty="0"/>
              <a:t>OpenRTM-aist</a:t>
            </a:r>
            <a:r>
              <a:rPr lang="ja-JP" altLang="en-US"/>
              <a:t>によるロボット制御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オープンソースの導入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ミドルウェア</a:t>
            </a:r>
            <a:r>
              <a:rPr lang="en-US" altLang="ja-JP" dirty="0"/>
              <a:t>ROS</a:t>
            </a:r>
            <a:r>
              <a:rPr lang="ja-JP" altLang="en-US"/>
              <a:t>によるロボット制御</a:t>
            </a:r>
          </a:p>
        </p:txBody>
      </p:sp>
    </p:spTree>
    <p:extLst>
      <p:ext uri="{BB962C8B-B14F-4D97-AF65-F5344CB8AC3E}">
        <p14:creationId xmlns:p14="http://schemas.microsoft.com/office/powerpoint/2010/main" val="121228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本講習内容について</a:t>
            </a:r>
            <a:endParaRPr kumimoji="1" lang="ja-JP" altLang="en-US" b="1" dirty="0">
              <a:latin typeface="Source Han Sans JP" panose="020B0500000000000000" pitchFamily="34" charset="-128"/>
              <a:ea typeface="Source Han Sans JP" panose="020B0500000000000000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9536DF1F-CAF6-B843-99E2-AA2770E6F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549" y="4804727"/>
            <a:ext cx="3534251" cy="155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5284A77-C109-2941-8B13-6E6907E2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本講習の目的</a:t>
            </a:r>
            <a:endParaRPr kumimoji="1" lang="ja-JP" altLang="en-US" sz="1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CF1062F-8233-C74A-8854-6E1802E0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>
                <a:cs typeface="BIZ-UDPGothic-R" charset="-128"/>
              </a:rPr>
              <a:t>県内企業や大学，教育訓練機関等で構成する</a:t>
            </a:r>
            <a:r>
              <a:rPr lang="en-US" altLang="ja-JP" dirty="0">
                <a:cs typeface="BIZ-UDPGothic-R" charset="-128"/>
              </a:rPr>
              <a:t/>
            </a:r>
            <a:br>
              <a:rPr lang="en-US" altLang="ja-JP" dirty="0">
                <a:cs typeface="BIZ-UDPGothic-R" charset="-128"/>
              </a:rPr>
            </a:br>
            <a:r>
              <a:rPr lang="en-US" altLang="ja-JP" dirty="0">
                <a:cs typeface="BIZ-UDPGothic-R" charset="-128"/>
              </a:rPr>
              <a:t>『</a:t>
            </a:r>
            <a:r>
              <a:rPr lang="ja-JP" altLang="en-US">
                <a:cs typeface="BIZ-UDPGothic-R" charset="-128"/>
              </a:rPr>
              <a:t>人材育成カリキュラム策定委員会</a:t>
            </a:r>
            <a:r>
              <a:rPr lang="en-US" altLang="ja-JP" dirty="0">
                <a:cs typeface="BIZ-UDPGothic-R" charset="-128"/>
              </a:rPr>
              <a:t>』</a:t>
            </a:r>
            <a:r>
              <a:rPr lang="ja-JP" altLang="en-US">
                <a:cs typeface="BIZ-UDPGothic-R" charset="-128"/>
              </a:rPr>
              <a:t>で策定した</a:t>
            </a:r>
            <a:r>
              <a:rPr lang="en-US" altLang="ja-JP" dirty="0">
                <a:cs typeface="BIZ-UDPGothic-R" charset="-128"/>
              </a:rPr>
              <a:t/>
            </a:r>
            <a:br>
              <a:rPr lang="en-US" altLang="ja-JP" dirty="0">
                <a:cs typeface="BIZ-UDPGothic-R" charset="-128"/>
              </a:rPr>
            </a:br>
            <a:r>
              <a:rPr lang="ja-JP" altLang="en-US">
                <a:cs typeface="BIZ-UDPGothic-R" charset="-128"/>
              </a:rPr>
              <a:t>ロボット関連企業のニーズに対応した内容を実施</a:t>
            </a:r>
          </a:p>
          <a:p>
            <a:pPr marL="4171950" lvl="8" indent="-514350">
              <a:buFont typeface="+mj-lt"/>
              <a:buAutoNum type="arabicPeriod"/>
            </a:pPr>
            <a:endParaRPr lang="ja-JP" altLang="en-US">
              <a:latin typeface="Source Han Sans JP Light" panose="020B0300000000000000" pitchFamily="34" charset="-128"/>
              <a:ea typeface="Source Han Sans JP Light" panose="020B0300000000000000" pitchFamily="34" charset="-128"/>
              <a:cs typeface="BIZ-UDPGothic-R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cs typeface="BIZ-UDPGothic-R" charset="-128"/>
              </a:rPr>
              <a:t>ロボット制御の基礎となる</a:t>
            </a:r>
            <a:r>
              <a:rPr lang="en-US" altLang="ja-JP" dirty="0">
                <a:cs typeface="BIZ-UDPGothic-R" charset="-128"/>
              </a:rPr>
              <a:t>C</a:t>
            </a:r>
            <a:r>
              <a:rPr lang="ja-JP" altLang="en-US">
                <a:cs typeface="BIZ-UDPGothic-R" charset="-128"/>
              </a:rPr>
              <a:t>言語を用いた</a:t>
            </a:r>
            <a:r>
              <a:rPr lang="en-US" altLang="ja-JP" dirty="0">
                <a:cs typeface="BIZ-UDPGothic-R" charset="-128"/>
              </a:rPr>
              <a:t/>
            </a:r>
            <a:br>
              <a:rPr lang="en-US" altLang="ja-JP" dirty="0">
                <a:cs typeface="BIZ-UDPGothic-R" charset="-128"/>
              </a:rPr>
            </a:br>
            <a:r>
              <a:rPr lang="ja-JP" altLang="en-US">
                <a:cs typeface="BIZ-UDPGothic-R" charset="-128"/>
              </a:rPr>
              <a:t>マイコンプログラミング技術や，</a:t>
            </a:r>
            <a:r>
              <a:rPr lang="en-US" altLang="ja-JP" b="1" dirty="0">
                <a:solidFill>
                  <a:srgbClr val="C00000"/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R" charset="-128"/>
              </a:rPr>
              <a:t>ROS</a:t>
            </a:r>
            <a:r>
              <a:rPr lang="ja-JP" altLang="en-US" b="1">
                <a:solidFill>
                  <a:srgbClr val="C00000"/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R" charset="-128"/>
              </a:rPr>
              <a:t>・</a:t>
            </a:r>
            <a:r>
              <a:rPr lang="en-US" altLang="ja-JP" b="1" dirty="0">
                <a:solidFill>
                  <a:srgbClr val="C00000"/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R" charset="-128"/>
              </a:rPr>
              <a:t>RTM</a:t>
            </a:r>
            <a:r>
              <a:rPr lang="ja-JP" altLang="en-US" b="1">
                <a:solidFill>
                  <a:srgbClr val="C00000"/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R" charset="-128"/>
              </a:rPr>
              <a:t>を用いた</a:t>
            </a:r>
            <a:br>
              <a:rPr lang="ja-JP" altLang="en-US" b="1">
                <a:solidFill>
                  <a:srgbClr val="C00000"/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R" charset="-128"/>
              </a:rPr>
            </a:br>
            <a:r>
              <a:rPr lang="ja-JP" altLang="en-US" b="1">
                <a:solidFill>
                  <a:srgbClr val="C00000"/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R" charset="-128"/>
              </a:rPr>
              <a:t>実践的なロボットプログラミング技術を習得可能</a:t>
            </a:r>
          </a:p>
          <a:p>
            <a:pPr marL="4171950" lvl="8" indent="-514350">
              <a:buFont typeface="+mj-lt"/>
              <a:buAutoNum type="arabicPeriod"/>
            </a:pPr>
            <a:endParaRPr lang="ja-JP" altLang="en-US">
              <a:latin typeface="Source Han Sans JP Light" panose="020B0300000000000000" pitchFamily="34" charset="-128"/>
              <a:ea typeface="Source Han Sans JP Light" panose="020B0300000000000000" pitchFamily="34" charset="-128"/>
              <a:cs typeface="BIZ-UDPGothic-R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cs typeface="BIZ-UDPGothic-R" charset="-128"/>
              </a:rPr>
              <a:t>ロボット関連分野に関係する企業が参加するため，</a:t>
            </a:r>
            <a:r>
              <a:rPr lang="en-US" altLang="ja-JP" dirty="0">
                <a:cs typeface="BIZ-UDPGothic-R" charset="-128"/>
              </a:rPr>
              <a:t/>
            </a:r>
            <a:br>
              <a:rPr lang="en-US" altLang="ja-JP" dirty="0">
                <a:cs typeface="BIZ-UDPGothic-R" charset="-128"/>
              </a:rPr>
            </a:br>
            <a:r>
              <a:rPr lang="ja-JP" altLang="en-US">
                <a:cs typeface="BIZ-UDPGothic-R" charset="-128"/>
              </a:rPr>
              <a:t>企業間ネットワークを構築可能</a:t>
            </a:r>
          </a:p>
        </p:txBody>
      </p:sp>
    </p:spTree>
    <p:extLst>
      <p:ext uri="{BB962C8B-B14F-4D97-AF65-F5344CB8AC3E}">
        <p14:creationId xmlns:p14="http://schemas.microsoft.com/office/powerpoint/2010/main" val="416358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5284A77-C109-2941-8B13-6E6907E2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本講習の目的</a:t>
            </a:r>
            <a:endParaRPr kumimoji="1" lang="ja-JP" altLang="en-US" sz="1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CF1062F-8233-C74A-8854-6E1802E0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>
                <a:cs typeface="BIZ-UDPGothic-R" charset="-128"/>
              </a:rPr>
              <a:t>ミドルウェアを利用してロボットの遠隔操作を行う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xmlns="" id="{5F477DB4-43C6-7E47-91F5-2EFBCBBC4488}"/>
              </a:ext>
            </a:extLst>
          </p:cNvPr>
          <p:cNvSpPr/>
          <p:nvPr/>
        </p:nvSpPr>
        <p:spPr>
          <a:xfrm>
            <a:off x="1422282" y="2557220"/>
            <a:ext cx="9347435" cy="3612885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60A581E0-AC83-4A4B-8EAD-5C399B5ED9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7" t="5805" r="15695" b="3384"/>
          <a:stretch/>
        </p:blipFill>
        <p:spPr bwMode="auto">
          <a:xfrm>
            <a:off x="7603012" y="3089561"/>
            <a:ext cx="2577595" cy="225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コンテンツ プレースホルダー 3">
            <a:extLst>
              <a:ext uri="{FF2B5EF4-FFF2-40B4-BE49-F238E27FC236}">
                <a16:creationId xmlns:a16="http://schemas.microsoft.com/office/drawing/2014/main" xmlns="" id="{FEA98A01-AFBC-8344-B589-F68A2BE868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935" y="3465513"/>
            <a:ext cx="2001558" cy="1399527"/>
          </a:xfrm>
          <a:prstGeom prst="rect">
            <a:avLst/>
          </a:prstGeom>
        </p:spPr>
      </p:pic>
      <p:sp>
        <p:nvSpPr>
          <p:cNvPr id="7" name="右矢印 6">
            <a:extLst>
              <a:ext uri="{FF2B5EF4-FFF2-40B4-BE49-F238E27FC236}">
                <a16:creationId xmlns:a16="http://schemas.microsoft.com/office/drawing/2014/main" xmlns="" id="{DCD29AE8-2D02-6846-8896-6FA85E992067}"/>
              </a:ext>
            </a:extLst>
          </p:cNvPr>
          <p:cNvSpPr/>
          <p:nvPr/>
        </p:nvSpPr>
        <p:spPr>
          <a:xfrm>
            <a:off x="5150601" y="3812164"/>
            <a:ext cx="1863305" cy="656970"/>
          </a:xfrm>
          <a:prstGeom prst="rightArrow">
            <a:avLst>
              <a:gd name="adj1" fmla="val 44748"/>
              <a:gd name="adj2" fmla="val 80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640F64C2-1D10-204D-A485-EA8D3AF31F12}"/>
              </a:ext>
            </a:extLst>
          </p:cNvPr>
          <p:cNvSpPr txBox="1"/>
          <p:nvPr/>
        </p:nvSpPr>
        <p:spPr>
          <a:xfrm>
            <a:off x="5220478" y="33445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操作コマンド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DC835546-F580-A54B-BF3C-199FAEB755D9}"/>
              </a:ext>
            </a:extLst>
          </p:cNvPr>
          <p:cNvSpPr txBox="1"/>
          <p:nvPr/>
        </p:nvSpPr>
        <p:spPr>
          <a:xfrm>
            <a:off x="2913742" y="4999976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受講者</a:t>
            </a:r>
            <a:r>
              <a:rPr kumimoji="1" lang="en-US" altLang="ja-JP" sz="2000" b="1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PC</a:t>
            </a:r>
            <a:endParaRPr kumimoji="1" lang="ja-JP" altLang="en-US" sz="2000" b="1" dirty="0">
              <a:latin typeface="Source Han Sans JP" panose="020B0500000000000000" pitchFamily="34" charset="-128"/>
              <a:ea typeface="Source Han Sans JP" panose="020B0500000000000000" pitchFamily="34" charset="-128"/>
              <a:cs typeface="BIZ-UDPGothic-B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956303F4-B567-D040-BA54-C8054EA3F3C3}"/>
              </a:ext>
            </a:extLst>
          </p:cNvPr>
          <p:cNvSpPr txBox="1"/>
          <p:nvPr/>
        </p:nvSpPr>
        <p:spPr>
          <a:xfrm>
            <a:off x="7817636" y="547801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マウス型ロボット</a:t>
            </a:r>
            <a:endParaRPr kumimoji="1" lang="ja-JP" altLang="en-US" sz="2000" b="1" dirty="0">
              <a:latin typeface="Source Han Sans JP" panose="020B0500000000000000" pitchFamily="34" charset="-128"/>
              <a:ea typeface="Source Han Sans JP" panose="020B0500000000000000" pitchFamily="34" charset="-128"/>
              <a:cs typeface="BIZ-UDPGothic-B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19EF207E-FDE3-6B4E-AD25-89DDE724D4E5}"/>
              </a:ext>
            </a:extLst>
          </p:cNvPr>
          <p:cNvSpPr txBox="1"/>
          <p:nvPr/>
        </p:nvSpPr>
        <p:spPr>
          <a:xfrm>
            <a:off x="1739417" y="273846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C00000"/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同一ネットワーク環境下</a:t>
            </a:r>
          </a:p>
        </p:txBody>
      </p:sp>
    </p:spTree>
    <p:extLst>
      <p:ext uri="{BB962C8B-B14F-4D97-AF65-F5344CB8AC3E}">
        <p14:creationId xmlns:p14="http://schemas.microsoft.com/office/powerpoint/2010/main" val="86195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5284A77-C109-2941-8B13-6E6907E2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講習で扱う遠隔システム全体像</a:t>
            </a:r>
            <a:endParaRPr kumimoji="1" lang="ja-JP" altLang="en-US" sz="1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CF1062F-8233-C74A-8854-6E1802E0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en-US" altLang="ja-JP" dirty="0">
                <a:cs typeface="BIZ-UDPGothic-R" charset="-128"/>
              </a:rPr>
              <a:t>Raspberry Pi</a:t>
            </a:r>
            <a:r>
              <a:rPr lang="ja-JP" altLang="en-US">
                <a:cs typeface="BIZ-UDPGothic-R" charset="-128"/>
              </a:rPr>
              <a:t>を利用して，遠隔で操作コマンドを受け取り，</a:t>
            </a:r>
            <a:br>
              <a:rPr lang="ja-JP" altLang="en-US">
                <a:cs typeface="BIZ-UDPGothic-R" charset="-128"/>
              </a:rPr>
            </a:br>
            <a:r>
              <a:rPr lang="ja-JP" altLang="en-US">
                <a:cs typeface="BIZ-UDPGothic-R" charset="-128"/>
              </a:rPr>
              <a:t>ロボットのモータを制御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xmlns="" id="{5F477DB4-43C6-7E47-91F5-2EFBCBBC4488}"/>
              </a:ext>
            </a:extLst>
          </p:cNvPr>
          <p:cNvSpPr/>
          <p:nvPr/>
        </p:nvSpPr>
        <p:spPr>
          <a:xfrm>
            <a:off x="361627" y="2889506"/>
            <a:ext cx="11468745" cy="3478862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60A581E0-AC83-4A4B-8EAD-5C399B5ED9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7" t="5805" r="15695" b="3384"/>
          <a:stretch/>
        </p:blipFill>
        <p:spPr bwMode="auto">
          <a:xfrm>
            <a:off x="8702101" y="3508890"/>
            <a:ext cx="2577595" cy="225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コンテンツ プレースホルダー 3">
            <a:extLst>
              <a:ext uri="{FF2B5EF4-FFF2-40B4-BE49-F238E27FC236}">
                <a16:creationId xmlns:a16="http://schemas.microsoft.com/office/drawing/2014/main" xmlns="" id="{FEA98A01-AFBC-8344-B589-F68A2BE868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43" y="3935884"/>
            <a:ext cx="2001558" cy="1399527"/>
          </a:xfrm>
          <a:prstGeom prst="rect">
            <a:avLst/>
          </a:prstGeom>
        </p:spPr>
      </p:pic>
      <p:sp>
        <p:nvSpPr>
          <p:cNvPr id="7" name="右矢印 6">
            <a:extLst>
              <a:ext uri="{FF2B5EF4-FFF2-40B4-BE49-F238E27FC236}">
                <a16:creationId xmlns:a16="http://schemas.microsoft.com/office/drawing/2014/main" xmlns="" id="{DCD29AE8-2D02-6846-8896-6FA85E992067}"/>
              </a:ext>
            </a:extLst>
          </p:cNvPr>
          <p:cNvSpPr/>
          <p:nvPr/>
        </p:nvSpPr>
        <p:spPr>
          <a:xfrm>
            <a:off x="3251372" y="4307162"/>
            <a:ext cx="959913" cy="656970"/>
          </a:xfrm>
          <a:prstGeom prst="rightArrow">
            <a:avLst>
              <a:gd name="adj1" fmla="val 44748"/>
              <a:gd name="adj2" fmla="val 61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640F64C2-1D10-204D-A485-EA8D3AF31F12}"/>
              </a:ext>
            </a:extLst>
          </p:cNvPr>
          <p:cNvSpPr txBox="1"/>
          <p:nvPr/>
        </p:nvSpPr>
        <p:spPr>
          <a:xfrm>
            <a:off x="3126034" y="353294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操作</a:t>
            </a:r>
            <a:r>
              <a:rPr kumimoji="1" lang="en-US" altLang="ja-JP" sz="2000" b="1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/>
            </a:r>
            <a:br>
              <a:rPr kumimoji="1" lang="en-US" altLang="ja-JP" sz="2000" b="1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</a:br>
            <a:r>
              <a:rPr kumimoji="1" lang="ja-JP" altLang="en-US" sz="2000" b="1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コマンド</a:t>
            </a:r>
            <a:endParaRPr kumimoji="1" lang="ja-JP" altLang="en-US" sz="2000" b="1" dirty="0">
              <a:latin typeface="Source Han Sans JP" panose="020B0500000000000000" pitchFamily="34" charset="-128"/>
              <a:ea typeface="Source Han Sans JP" panose="020B0500000000000000" pitchFamily="34" charset="-128"/>
              <a:cs typeface="BIZ-UDPGothic-B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DC835546-F580-A54B-BF3C-199FAEB755D9}"/>
              </a:ext>
            </a:extLst>
          </p:cNvPr>
          <p:cNvSpPr txBox="1"/>
          <p:nvPr/>
        </p:nvSpPr>
        <p:spPr>
          <a:xfrm>
            <a:off x="1346650" y="5388778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受講者</a:t>
            </a:r>
            <a:r>
              <a:rPr kumimoji="1" lang="en-US" altLang="ja-JP" sz="2000" b="1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PC</a:t>
            </a:r>
            <a:endParaRPr kumimoji="1" lang="ja-JP" altLang="en-US" sz="2000" b="1" dirty="0">
              <a:latin typeface="Source Han Sans JP" panose="020B0500000000000000" pitchFamily="34" charset="-128"/>
              <a:ea typeface="Source Han Sans JP" panose="020B0500000000000000" pitchFamily="34" charset="-128"/>
              <a:cs typeface="BIZ-UDPGothic-B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956303F4-B567-D040-BA54-C8054EA3F3C3}"/>
              </a:ext>
            </a:extLst>
          </p:cNvPr>
          <p:cNvSpPr txBox="1"/>
          <p:nvPr/>
        </p:nvSpPr>
        <p:spPr>
          <a:xfrm>
            <a:off x="8872643" y="580351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マウス型ロボット</a:t>
            </a:r>
            <a:endParaRPr kumimoji="1" lang="ja-JP" altLang="en-US" sz="2000" b="1" dirty="0">
              <a:latin typeface="Source Han Sans JP" panose="020B0500000000000000" pitchFamily="34" charset="-128"/>
              <a:ea typeface="Source Han Sans JP" panose="020B0500000000000000" pitchFamily="34" charset="-128"/>
              <a:cs typeface="BIZ-UDPGothic-B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19EF207E-FDE3-6B4E-AD25-89DDE724D4E5}"/>
              </a:ext>
            </a:extLst>
          </p:cNvPr>
          <p:cNvSpPr txBox="1"/>
          <p:nvPr/>
        </p:nvSpPr>
        <p:spPr>
          <a:xfrm>
            <a:off x="783852" y="2997894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C00000"/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同一ネットワーク環境下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DF6F2FB0-52EC-B54A-9ADA-2F260992E6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1" t="4768" r="34160" b="4140"/>
          <a:stretch/>
        </p:blipFill>
        <p:spPr>
          <a:xfrm rot="5400000">
            <a:off x="4961642" y="3255653"/>
            <a:ext cx="1773218" cy="2759988"/>
          </a:xfrm>
          <a:prstGeom prst="rect">
            <a:avLst/>
          </a:prstGeom>
        </p:spPr>
      </p:pic>
      <p:sp>
        <p:nvSpPr>
          <p:cNvPr id="13" name="右矢印 12">
            <a:extLst>
              <a:ext uri="{FF2B5EF4-FFF2-40B4-BE49-F238E27FC236}">
                <a16:creationId xmlns:a16="http://schemas.microsoft.com/office/drawing/2014/main" xmlns="" id="{40DCC1BA-4A8F-C94C-B864-A2D489AB4D08}"/>
              </a:ext>
            </a:extLst>
          </p:cNvPr>
          <p:cNvSpPr/>
          <p:nvPr/>
        </p:nvSpPr>
        <p:spPr>
          <a:xfrm>
            <a:off x="7485216" y="4307162"/>
            <a:ext cx="959913" cy="656970"/>
          </a:xfrm>
          <a:prstGeom prst="rightArrow">
            <a:avLst>
              <a:gd name="adj1" fmla="val 44748"/>
              <a:gd name="adj2" fmla="val 61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xmlns="" id="{6D54FC71-88BC-8E40-8542-4D1CA6698861}"/>
              </a:ext>
            </a:extLst>
          </p:cNvPr>
          <p:cNvSpPr txBox="1"/>
          <p:nvPr/>
        </p:nvSpPr>
        <p:spPr>
          <a:xfrm>
            <a:off x="4949607" y="5588833"/>
            <a:ext cx="1797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Raspberry Pi</a:t>
            </a:r>
            <a:endParaRPr kumimoji="1" lang="ja-JP" altLang="en-US" sz="2000" b="1" dirty="0">
              <a:latin typeface="Source Han Sans JP" panose="020B0500000000000000" pitchFamily="34" charset="-128"/>
              <a:ea typeface="Source Han Sans JP" panose="020B0500000000000000" pitchFamily="34" charset="-128"/>
              <a:cs typeface="BIZ-UDPGothic-B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94349B9E-9E7A-274E-B707-B292D6D5B8EC}"/>
              </a:ext>
            </a:extLst>
          </p:cNvPr>
          <p:cNvSpPr txBox="1"/>
          <p:nvPr/>
        </p:nvSpPr>
        <p:spPr>
          <a:xfrm>
            <a:off x="7494417" y="3532940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モータ</a:t>
            </a:r>
            <a:r>
              <a:rPr kumimoji="1" lang="en-US" altLang="ja-JP" sz="2000" b="1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/>
            </a:r>
            <a:br>
              <a:rPr kumimoji="1" lang="en-US" altLang="ja-JP" sz="2000" b="1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</a:br>
            <a:r>
              <a:rPr kumimoji="1" lang="ja-JP" altLang="en-US" sz="2000" b="1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制御</a:t>
            </a:r>
            <a:endParaRPr kumimoji="1" lang="ja-JP" altLang="en-US" sz="2000" b="1" dirty="0">
              <a:latin typeface="Source Han Sans JP" panose="020B0500000000000000" pitchFamily="34" charset="-128"/>
              <a:ea typeface="Source Han Sans JP" panose="020B0500000000000000" pitchFamily="34" charset="-128"/>
              <a:cs typeface="BIZ-UDPGothic-B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990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5284A77-C109-2941-8B13-6E6907E2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マウス型ロボットの製作</a:t>
            </a:r>
            <a:endParaRPr kumimoji="1" lang="ja-JP" altLang="en-US" sz="1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CF1062F-8233-C74A-8854-6E1802E0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>
                <a:cs typeface="BIZ-UDPGothic-R" charset="-128"/>
              </a:rPr>
              <a:t>パーツからロボットを組み立てる</a:t>
            </a:r>
            <a:endParaRPr lang="ja-JP" altLang="en-US" dirty="0">
              <a:cs typeface="BIZ-UDPGothic-R" charset="-128"/>
            </a:endParaRPr>
          </a:p>
        </p:txBody>
      </p:sp>
      <p:pic>
        <p:nvPicPr>
          <p:cNvPr id="17" name="図 16" descr="type2_m01.png">
            <a:extLst>
              <a:ext uri="{FF2B5EF4-FFF2-40B4-BE49-F238E27FC236}">
                <a16:creationId xmlns:a16="http://schemas.microsoft.com/office/drawing/2014/main" xmlns="" id="{D15A511A-1586-594E-835E-96313E19BF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97" y="2619740"/>
            <a:ext cx="4673333" cy="2763108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0C9A79C6-FB01-EC49-9EC1-ED7B70AA3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7" t="5805" r="15695" b="3384"/>
          <a:stretch/>
        </p:blipFill>
        <p:spPr bwMode="auto">
          <a:xfrm>
            <a:off x="7746521" y="2665764"/>
            <a:ext cx="3055190" cy="26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右矢印 18">
            <a:extLst>
              <a:ext uri="{FF2B5EF4-FFF2-40B4-BE49-F238E27FC236}">
                <a16:creationId xmlns:a16="http://schemas.microsoft.com/office/drawing/2014/main" xmlns="" id="{21BA5A9E-FE6B-CD47-AD8A-83007C54C73D}"/>
              </a:ext>
            </a:extLst>
          </p:cNvPr>
          <p:cNvSpPr/>
          <p:nvPr/>
        </p:nvSpPr>
        <p:spPr>
          <a:xfrm>
            <a:off x="5331127" y="3672809"/>
            <a:ext cx="1863305" cy="656970"/>
          </a:xfrm>
          <a:prstGeom prst="rightArrow">
            <a:avLst>
              <a:gd name="adj1" fmla="val 44748"/>
              <a:gd name="adj2" fmla="val 71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xmlns="" id="{9ECFF3A1-F1F5-454E-B706-AEE5B557EFA3}"/>
              </a:ext>
            </a:extLst>
          </p:cNvPr>
          <p:cNvSpPr txBox="1"/>
          <p:nvPr/>
        </p:nvSpPr>
        <p:spPr>
          <a:xfrm>
            <a:off x="8155861" y="547176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000" b="1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マウス型ロボット</a:t>
            </a:r>
            <a:endParaRPr kumimoji="1" lang="ja-JP" altLang="en-US" sz="2000" b="1" dirty="0">
              <a:latin typeface="Source Han Sans JP" panose="020B0500000000000000" pitchFamily="34" charset="-128"/>
              <a:ea typeface="Source Han Sans JP" panose="020B0500000000000000" pitchFamily="34" charset="-128"/>
              <a:cs typeface="BIZ-UDPGothic-B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xmlns="" id="{DF1B6239-1570-1B4C-8CF4-15DE3EDC626F}"/>
              </a:ext>
            </a:extLst>
          </p:cNvPr>
          <p:cNvSpPr txBox="1"/>
          <p:nvPr/>
        </p:nvSpPr>
        <p:spPr>
          <a:xfrm>
            <a:off x="2094648" y="553775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000" b="1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ロボットパーツ</a:t>
            </a:r>
            <a:endParaRPr kumimoji="1" lang="ja-JP" altLang="en-US" sz="2000" b="1" dirty="0">
              <a:latin typeface="Source Han Sans JP" panose="020B0500000000000000" pitchFamily="34" charset="-128"/>
              <a:ea typeface="Source Han Sans JP" panose="020B0500000000000000" pitchFamily="34" charset="-128"/>
              <a:cs typeface="BIZ-UDPGothic-B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213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5284A77-C109-2941-8B13-6E6907E2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Raspberry Pi</a:t>
            </a:r>
            <a:r>
              <a:rPr lang="ja-JP" altLang="en-US"/>
              <a:t>でのプログラミング</a:t>
            </a:r>
            <a:endParaRPr kumimoji="1" lang="ja-JP" altLang="en-US" sz="1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CF1062F-8233-C74A-8854-6E1802E0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>
                <a:cs typeface="BIZ-UDPGothic-R" charset="-128"/>
              </a:rPr>
              <a:t>ロボットのモータを制御する</a:t>
            </a:r>
            <a:r>
              <a:rPr lang="en-US" altLang="ja-JP" dirty="0">
                <a:cs typeface="BIZ-UDPGothic-R" charset="-128"/>
              </a:rPr>
              <a:t>Raspberry Pi</a:t>
            </a:r>
            <a:r>
              <a:rPr lang="ja-JP" altLang="en-US">
                <a:cs typeface="BIZ-UDPGothic-R" charset="-128"/>
              </a:rPr>
              <a:t>の設定を行う</a:t>
            </a:r>
          </a:p>
          <a:p>
            <a:pPr lvl="1"/>
            <a:r>
              <a:rPr lang="ja-JP" altLang="en-US">
                <a:cs typeface="BIZ-UDPGothic-R" charset="-128"/>
              </a:rPr>
              <a:t>ネットワーク設定</a:t>
            </a:r>
            <a:endParaRPr lang="en-US" altLang="ja-JP" dirty="0">
              <a:cs typeface="BIZ-UDPGothic-R" charset="-128"/>
            </a:endParaRPr>
          </a:p>
          <a:p>
            <a:pPr lvl="1"/>
            <a:r>
              <a:rPr lang="en-US" altLang="ja-JP" dirty="0" err="1">
                <a:cs typeface="BIZ-UDPGothic-R" charset="-128"/>
              </a:rPr>
              <a:t>LinuxOS</a:t>
            </a:r>
            <a:r>
              <a:rPr lang="ja-JP" altLang="en-US">
                <a:cs typeface="BIZ-UDPGothic-R" charset="-128"/>
              </a:rPr>
              <a:t>の基礎知識</a:t>
            </a:r>
            <a:endParaRPr lang="en-US" altLang="ja-JP" dirty="0">
              <a:cs typeface="BIZ-UDPGothic-R" charset="-128"/>
            </a:endParaRPr>
          </a:p>
          <a:p>
            <a:pPr lvl="1"/>
            <a:r>
              <a:rPr lang="en-US" altLang="ja-JP" dirty="0">
                <a:cs typeface="BIZ-UDPGothic-R" charset="-128"/>
              </a:rPr>
              <a:t>Python</a:t>
            </a:r>
            <a:r>
              <a:rPr lang="ja-JP" altLang="en-US">
                <a:cs typeface="BIZ-UDPGothic-R" charset="-128"/>
              </a:rPr>
              <a:t>プログラミング</a:t>
            </a:r>
            <a:endParaRPr lang="en-US" altLang="ja-JP" dirty="0">
              <a:cs typeface="BIZ-UDPGothic-R" charset="-128"/>
            </a:endParaRPr>
          </a:p>
          <a:p>
            <a:pPr lvl="1"/>
            <a:r>
              <a:rPr lang="ja-JP" altLang="en-US">
                <a:cs typeface="BIZ-UDPGothic-R" charset="-128"/>
              </a:rPr>
              <a:t>センサ，アクチュエータ</a:t>
            </a:r>
            <a:r>
              <a:rPr lang="en-US" altLang="ja-JP" dirty="0">
                <a:cs typeface="BIZ-UDPGothic-R" charset="-128"/>
              </a:rPr>
              <a:t/>
            </a:r>
            <a:br>
              <a:rPr lang="en-US" altLang="ja-JP" dirty="0">
                <a:cs typeface="BIZ-UDPGothic-R" charset="-128"/>
              </a:rPr>
            </a:br>
            <a:r>
              <a:rPr lang="ja-JP" altLang="en-US">
                <a:cs typeface="BIZ-UDPGothic-R" charset="-128"/>
              </a:rPr>
              <a:t>制御プログラミング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xmlns="" id="{9ECFF3A1-F1F5-454E-B706-AEE5B557EFA3}"/>
              </a:ext>
            </a:extLst>
          </p:cNvPr>
          <p:cNvSpPr txBox="1"/>
          <p:nvPr/>
        </p:nvSpPr>
        <p:spPr>
          <a:xfrm>
            <a:off x="7755409" y="5606698"/>
            <a:ext cx="1797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000" b="1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Raspberry Pi</a:t>
            </a:r>
            <a:endParaRPr kumimoji="1" lang="ja-JP" altLang="en-US" sz="2000" b="1" dirty="0">
              <a:latin typeface="Source Han Sans JP" panose="020B0500000000000000" pitchFamily="34" charset="-128"/>
              <a:ea typeface="Source Han Sans JP" panose="020B0500000000000000" pitchFamily="34" charset="-128"/>
              <a:cs typeface="BIZ-UDPGothic-B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BFCA8F64-7449-E84D-8960-DBBA8434E3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1" t="4768" r="34160" b="4140"/>
          <a:stretch/>
        </p:blipFill>
        <p:spPr>
          <a:xfrm rot="5400000">
            <a:off x="7206169" y="1770266"/>
            <a:ext cx="2895769" cy="450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0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5284A77-C109-2941-8B13-6E6907E2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ミドルウェア</a:t>
            </a:r>
            <a:r>
              <a:rPr lang="en-US" altLang="ja-JP" dirty="0"/>
              <a:t>OpenRTM-aist</a:t>
            </a:r>
            <a:r>
              <a:rPr lang="ja-JP" altLang="en-US"/>
              <a:t>の設定</a:t>
            </a:r>
            <a:endParaRPr kumimoji="1" lang="ja-JP" altLang="en-US" sz="1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CF1062F-8233-C74A-8854-6E1802E0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>
                <a:cs typeface="BIZ-UDPGothic-R" charset="-128"/>
              </a:rPr>
              <a:t>ミドルウェア</a:t>
            </a:r>
            <a:r>
              <a:rPr lang="en-US" altLang="ja-JP" dirty="0">
                <a:cs typeface="BIZ-UDPGothic-R" charset="-128"/>
              </a:rPr>
              <a:t>OpenRTM-aist</a:t>
            </a:r>
            <a:r>
              <a:rPr lang="ja-JP" altLang="en-US">
                <a:cs typeface="BIZ-UDPGothic-R" charset="-128"/>
              </a:rPr>
              <a:t>の環境構築を行い，</a:t>
            </a:r>
            <a:br>
              <a:rPr lang="ja-JP" altLang="en-US">
                <a:cs typeface="BIZ-UDPGothic-R" charset="-128"/>
              </a:rPr>
            </a:br>
            <a:r>
              <a:rPr lang="ja-JP" altLang="en-US">
                <a:cs typeface="BIZ-UDPGothic-R" charset="-128"/>
              </a:rPr>
              <a:t>ロボット制御を行うプログラムを作成する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xmlns="" id="{6BA8E218-00C7-834E-A416-651ACFD9656E}"/>
              </a:ext>
            </a:extLst>
          </p:cNvPr>
          <p:cNvSpPr/>
          <p:nvPr/>
        </p:nvSpPr>
        <p:spPr>
          <a:xfrm>
            <a:off x="1422282" y="2758694"/>
            <a:ext cx="9347435" cy="3612885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0F15DEBB-F665-7C45-89FC-4A3FB9391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7" t="5805" r="15695" b="3384"/>
          <a:stretch/>
        </p:blipFill>
        <p:spPr bwMode="auto">
          <a:xfrm>
            <a:off x="7603012" y="3291035"/>
            <a:ext cx="2577595" cy="225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コンテンツ プレースホルダー 3">
            <a:extLst>
              <a:ext uri="{FF2B5EF4-FFF2-40B4-BE49-F238E27FC236}">
                <a16:creationId xmlns:a16="http://schemas.microsoft.com/office/drawing/2014/main" xmlns="" id="{49644943-6BA6-D04E-96C9-BB954826F9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935" y="3666987"/>
            <a:ext cx="2001558" cy="1399527"/>
          </a:xfrm>
          <a:prstGeom prst="rect">
            <a:avLst/>
          </a:prstGeom>
        </p:spPr>
      </p:pic>
      <p:sp>
        <p:nvSpPr>
          <p:cNvPr id="10" name="右矢印 9">
            <a:extLst>
              <a:ext uri="{FF2B5EF4-FFF2-40B4-BE49-F238E27FC236}">
                <a16:creationId xmlns:a16="http://schemas.microsoft.com/office/drawing/2014/main" xmlns="" id="{8C8AB3B3-AB7C-9646-8275-9F96A832D799}"/>
              </a:ext>
            </a:extLst>
          </p:cNvPr>
          <p:cNvSpPr/>
          <p:nvPr/>
        </p:nvSpPr>
        <p:spPr>
          <a:xfrm>
            <a:off x="5150601" y="4013638"/>
            <a:ext cx="1863305" cy="656970"/>
          </a:xfrm>
          <a:prstGeom prst="rightArrow">
            <a:avLst>
              <a:gd name="adj1" fmla="val 44748"/>
              <a:gd name="adj2" fmla="val 80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A444FBB2-E7B2-1947-9016-18F4615D70D2}"/>
              </a:ext>
            </a:extLst>
          </p:cNvPr>
          <p:cNvSpPr txBox="1"/>
          <p:nvPr/>
        </p:nvSpPr>
        <p:spPr>
          <a:xfrm>
            <a:off x="5220478" y="329808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操作コマンド</a:t>
            </a:r>
            <a:r>
              <a:rPr lang="en-US" altLang="ja-JP" sz="2000" b="1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/>
            </a:r>
            <a:br>
              <a:rPr lang="en-US" altLang="ja-JP" sz="2000" b="1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</a:br>
            <a:r>
              <a:rPr lang="ja-JP" altLang="en-US" sz="2000" b="1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モータ制御</a:t>
            </a:r>
            <a:endParaRPr lang="ja-JP" altLang="en-US" sz="2000" b="1" dirty="0">
              <a:latin typeface="Source Han Sans JP" panose="020B0500000000000000" pitchFamily="34" charset="-128"/>
              <a:ea typeface="Source Han Sans JP" panose="020B0500000000000000" pitchFamily="34" charset="-128"/>
              <a:cs typeface="BIZ-UDPGothic-B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8914274E-2E93-C340-815D-523DB79A9BD7}"/>
              </a:ext>
            </a:extLst>
          </p:cNvPr>
          <p:cNvSpPr txBox="1"/>
          <p:nvPr/>
        </p:nvSpPr>
        <p:spPr>
          <a:xfrm>
            <a:off x="2913742" y="5201450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受講者</a:t>
            </a:r>
            <a:r>
              <a:rPr kumimoji="1" lang="en-US" altLang="ja-JP" sz="2000" b="1" dirty="0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PC</a:t>
            </a:r>
            <a:endParaRPr kumimoji="1" lang="ja-JP" altLang="en-US" sz="2000" b="1" dirty="0">
              <a:latin typeface="Source Han Sans JP" panose="020B0500000000000000" pitchFamily="34" charset="-128"/>
              <a:ea typeface="Source Han Sans JP" panose="020B0500000000000000" pitchFamily="34" charset="-128"/>
              <a:cs typeface="BIZ-UDPGothic-B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xmlns="" id="{F675483D-B050-AF46-94C9-654BCA4C046A}"/>
              </a:ext>
            </a:extLst>
          </p:cNvPr>
          <p:cNvSpPr txBox="1"/>
          <p:nvPr/>
        </p:nvSpPr>
        <p:spPr>
          <a:xfrm>
            <a:off x="7817636" y="567948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マウス型ロボット</a:t>
            </a:r>
            <a:endParaRPr kumimoji="1" lang="ja-JP" altLang="en-US" sz="2000" b="1" dirty="0">
              <a:latin typeface="Source Han Sans JP" panose="020B0500000000000000" pitchFamily="34" charset="-128"/>
              <a:ea typeface="Source Han Sans JP" panose="020B0500000000000000" pitchFamily="34" charset="-128"/>
              <a:cs typeface="BIZ-UDPGothic-B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xmlns="" id="{25B94158-BC4C-5E4F-9AD2-56C598BDE381}"/>
              </a:ext>
            </a:extLst>
          </p:cNvPr>
          <p:cNvSpPr txBox="1"/>
          <p:nvPr/>
        </p:nvSpPr>
        <p:spPr>
          <a:xfrm>
            <a:off x="1739417" y="2939939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C00000"/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  <a:cs typeface="BIZ-UDPGothic-B" charset="-128"/>
              </a:rPr>
              <a:t>同一ネットワーク環境下</a:t>
            </a:r>
          </a:p>
        </p:txBody>
      </p:sp>
    </p:spTree>
    <p:extLst>
      <p:ext uri="{BB962C8B-B14F-4D97-AF65-F5344CB8AC3E}">
        <p14:creationId xmlns:p14="http://schemas.microsoft.com/office/powerpoint/2010/main" val="124028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13333</TotalTime>
  <Words>411</Words>
  <Application>Microsoft Office PowerPoint</Application>
  <PresentationFormat>ワイド画面</PresentationFormat>
  <Paragraphs>100</Paragraphs>
  <Slides>15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5" baseType="lpstr">
      <vt:lpstr>BIZ-UDPGothic-B</vt:lpstr>
      <vt:lpstr>BIZ-UDPGothic-R</vt:lpstr>
      <vt:lpstr>ＭＳ Ｐゴシック</vt:lpstr>
      <vt:lpstr>Source Han Sans JP</vt:lpstr>
      <vt:lpstr>Source Han Sans JP Heavy</vt:lpstr>
      <vt:lpstr>Source Han Sans JP Light</vt:lpstr>
      <vt:lpstr>Source Han Sans JP Medium</vt:lpstr>
      <vt:lpstr>Arial</vt:lpstr>
      <vt:lpstr>Calibri</vt:lpstr>
      <vt:lpstr>Office Theme</vt:lpstr>
      <vt:lpstr> 標準ソフトウェア(OpenRTM)による ロボットプログラミング</vt:lpstr>
      <vt:lpstr>本講習会の目標・流れ</vt:lpstr>
      <vt:lpstr>本講習内容について</vt:lpstr>
      <vt:lpstr>本講習の目的</vt:lpstr>
      <vt:lpstr>本講習の目的</vt:lpstr>
      <vt:lpstr>講習で扱う遠隔システム全体像</vt:lpstr>
      <vt:lpstr>マウス型ロボットの製作</vt:lpstr>
      <vt:lpstr>Raspberry Piでのプログラミング</vt:lpstr>
      <vt:lpstr>ミドルウェアOpenRTM-aistの設定</vt:lpstr>
      <vt:lpstr>遠隔操作ロボットシステムの構築</vt:lpstr>
      <vt:lpstr>1日目内容 1〜4コマ</vt:lpstr>
      <vt:lpstr>2日目内容 5〜8コマ</vt:lpstr>
      <vt:lpstr>3日目内容 9〜12コマ</vt:lpstr>
      <vt:lpstr>4日目内容 13〜16コマ</vt:lpstr>
      <vt:lpstr>5日目内容 17〜20コマ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ロボット教材作成</dc:title>
  <dc:creator>fsk6912</dc:creator>
  <cp:lastModifiedBy>FSK-150402</cp:lastModifiedBy>
  <cp:revision>884</cp:revision>
  <cp:lastPrinted>2018-11-19T07:41:24Z</cp:lastPrinted>
  <dcterms:created xsi:type="dcterms:W3CDTF">2017-08-10T00:03:13Z</dcterms:created>
  <dcterms:modified xsi:type="dcterms:W3CDTF">2019-10-21T06:03:00Z</dcterms:modified>
</cp:coreProperties>
</file>