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93BDA2-7C96-49F5-A60C-B7062E4D9055}">
          <p14:sldIdLst>
            <p14:sldId id="256"/>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1" autoAdjust="0"/>
  </p:normalViewPr>
  <p:slideViewPr>
    <p:cSldViewPr snapToGrid="0">
      <p:cViewPr varScale="1">
        <p:scale>
          <a:sx n="80" d="100"/>
          <a:sy n="80" d="100"/>
        </p:scale>
        <p:origin x="1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CA793-3CB3-4B1C-A902-439E0447CA07}" type="datetimeFigureOut">
              <a:rPr lang="en-US" smtClean="0"/>
              <a:t>6/11/2018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2CD1B-4428-47A8-920F-495B417008AD}" type="slidenum">
              <a:rPr lang="en-US" smtClean="0"/>
              <a:t>‹#›</a:t>
            </a:fld>
            <a:endParaRPr lang="en-US"/>
          </a:p>
        </p:txBody>
      </p:sp>
    </p:spTree>
    <p:extLst>
      <p:ext uri="{BB962C8B-B14F-4D97-AF65-F5344CB8AC3E}">
        <p14:creationId xmlns:p14="http://schemas.microsoft.com/office/powerpoint/2010/main" val="388322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power point lesson is  specifically designed to be a course outline for the topic, and not exhaustive. The instructor should add their experience and knowledge to the bullet points presented here. These bullet points are key points, or linchpin points in the overall goal of understanding.</a:t>
            </a:r>
          </a:p>
        </p:txBody>
      </p:sp>
      <p:sp>
        <p:nvSpPr>
          <p:cNvPr id="4" name="Slide Number Placeholder 3"/>
          <p:cNvSpPr>
            <a:spLocks noGrp="1"/>
          </p:cNvSpPr>
          <p:nvPr>
            <p:ph type="sldNum" sz="quarter" idx="10"/>
          </p:nvPr>
        </p:nvSpPr>
        <p:spPr/>
        <p:txBody>
          <a:bodyPr/>
          <a:lstStyle/>
          <a:p>
            <a:fld id="{234D744A-1A2F-46DA-84EA-17CD37A79D97}" type="slidenum">
              <a:rPr lang="en-US" smtClean="0"/>
              <a:t>1</a:t>
            </a:fld>
            <a:endParaRPr lang="en-US"/>
          </a:p>
        </p:txBody>
      </p:sp>
    </p:spTree>
    <p:extLst>
      <p:ext uri="{BB962C8B-B14F-4D97-AF65-F5344CB8AC3E}">
        <p14:creationId xmlns:p14="http://schemas.microsoft.com/office/powerpoint/2010/main" val="1319122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show the </a:t>
            </a:r>
            <a:r>
              <a:rPr lang="en-US" dirty="0" err="1"/>
              <a:t>RTCedu</a:t>
            </a:r>
            <a:r>
              <a:rPr lang="en-US" dirty="0"/>
              <a:t> organization page on GitHub.</a:t>
            </a:r>
          </a:p>
          <a:p>
            <a:r>
              <a:rPr lang="en-US" dirty="0"/>
              <a:t>Ask if anyone has questions on it.</a:t>
            </a:r>
          </a:p>
          <a:p>
            <a:r>
              <a:rPr lang="en-US" dirty="0"/>
              <a:t>Be sure to specific that it is also used by the CIT BAS, CS BAS, and may  be used by the CNT AAS program.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4D744A-1A2F-46DA-84EA-17CD37A79D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5091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4D744A-1A2F-46DA-84EA-17CD37A79D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541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have students try to clone the repository to local first, give help when asked.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4D744A-1A2F-46DA-84EA-17CD37A79D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35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ready to open the project and show the students how to access the code and the Form design, as this is likely their first experience with Windows Forms applications.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4D744A-1A2F-46DA-84EA-17CD37A79D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18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importance here is forking the repository, making changes to commit and push, and then turning in the repository URL.</a:t>
            </a:r>
          </a:p>
          <a:p>
            <a:endParaRPr lang="en-US" dirty="0"/>
          </a:p>
          <a:p>
            <a:r>
              <a:rPr lang="en-US" dirty="0"/>
              <a:t>Don’t spend much time on explaining button click events, or the methods, give high level overview with the caveat that such things will be covered during the course.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4D744A-1A2F-46DA-84EA-17CD37A79D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012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Lines that require code to be inserted (line itself exists as a blank line)</a:t>
            </a:r>
          </a:p>
          <a:p>
            <a:r>
              <a:rPr lang="en-US" dirty="0"/>
              <a:t>63, 72, 81, 90, 99, 108, 117, 125, 133, 142, 153, 155, 164, 166, 174, 176.</a:t>
            </a:r>
          </a:p>
          <a:p>
            <a:endParaRPr lang="en-US" dirty="0"/>
          </a:p>
          <a:p>
            <a:r>
              <a:rPr lang="en-US" dirty="0"/>
              <a:t>Again: importance is in utilizing the source control techniques, GitKraken, and committing, pushing, and turning in repositories.</a:t>
            </a:r>
          </a:p>
          <a:p>
            <a:endParaRPr lang="en-US" dirty="0"/>
          </a:p>
          <a:p>
            <a:r>
              <a:rPr lang="en-US" dirty="0"/>
              <a:t>Leave this slide up while students work on the code, walk the classroom to be available to answer questions, encourage students to converse, help each other, and foster good working relations within the cohort.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4D744A-1A2F-46DA-84EA-17CD37A79D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49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examples of this process found in Lesson 2. Please refer to the associated PowerPoint for lesson 2.</a:t>
            </a:r>
          </a:p>
          <a:p>
            <a:endParaRPr lang="en-US" dirty="0"/>
          </a:p>
          <a:p>
            <a:r>
              <a:rPr lang="en-US" dirty="0"/>
              <a:t>Be sure to entertain questions: at this stage, let a student as the question, then see if any other students are able to answer. If none can, then provide the answer to the students question. It is important for the students to use the knowledge of using Source Control as much as possible, even if it is answering questions about Source Control with their cohort.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4D744A-1A2F-46DA-84EA-17CD37A79D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034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0155-A5B9-473C-83E6-D2606D7CA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894756-193D-447D-9758-51DBCC8DE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356707-7618-499A-AE12-E2E4CDC22088}"/>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5" name="Footer Placeholder 4">
            <a:extLst>
              <a:ext uri="{FF2B5EF4-FFF2-40B4-BE49-F238E27FC236}">
                <a16:creationId xmlns:a16="http://schemas.microsoft.com/office/drawing/2014/main" id="{BF0EFDFF-065F-4FB7-A39A-B38BF1AE2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DEAC6-FB4E-42D8-B10E-4099D07D25DF}"/>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69701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2171-AE6D-4740-8A91-15F88AD768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A38136-BDDB-4130-B17E-B956B6D3A4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0B329-9093-4EB1-A3F3-7654D0062366}"/>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5" name="Footer Placeholder 4">
            <a:extLst>
              <a:ext uri="{FF2B5EF4-FFF2-40B4-BE49-F238E27FC236}">
                <a16:creationId xmlns:a16="http://schemas.microsoft.com/office/drawing/2014/main" id="{A27AE867-3EB2-45F2-9501-E555C774D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8DE0F-C1F3-42AB-89A3-548F2D487778}"/>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31908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3FDC1-397D-4CD7-8AFC-CCA2230FE8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9C1C2E-A5BA-401B-B62E-9AB6DC2093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A4724-E7B1-4A34-9298-EBB0F63C6000}"/>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5" name="Footer Placeholder 4">
            <a:extLst>
              <a:ext uri="{FF2B5EF4-FFF2-40B4-BE49-F238E27FC236}">
                <a16:creationId xmlns:a16="http://schemas.microsoft.com/office/drawing/2014/main" id="{2BACF029-7E9E-4A24-9E42-8A4A06631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DCA0E-D73F-40C1-9600-96440AD99944}"/>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39342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AD51-57AC-4C17-BA06-B284C91B1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7C9CC-99A0-40A1-83FD-060A6C7CF2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06D50-C842-4759-B5A8-B2BB2440DDF4}"/>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5" name="Footer Placeholder 4">
            <a:extLst>
              <a:ext uri="{FF2B5EF4-FFF2-40B4-BE49-F238E27FC236}">
                <a16:creationId xmlns:a16="http://schemas.microsoft.com/office/drawing/2014/main" id="{7F9391B9-56DB-4CB2-9132-DC64B0DD4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6F1A5-7DBC-4A85-B002-3040639FF423}"/>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66892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B640-2BD8-4DC3-B18D-7EA464A86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B9FE1-3B7E-4EF5-A223-9C5CDD625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28BD81-0C54-4DEF-A848-90165E7D03E6}"/>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5" name="Footer Placeholder 4">
            <a:extLst>
              <a:ext uri="{FF2B5EF4-FFF2-40B4-BE49-F238E27FC236}">
                <a16:creationId xmlns:a16="http://schemas.microsoft.com/office/drawing/2014/main" id="{4AAD8840-A362-4311-BB70-C07511AA6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79729-26EF-4B5E-9B04-1F2A6FA5C325}"/>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203954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8F9-1456-4AB6-9F7C-C5D22571A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5DAA1-29C8-41E2-A4F2-2224E4841B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A73C98-CF50-4336-B743-A430386D37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7E61E0-1A1A-4FAD-AC33-E0E47E25AFC2}"/>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6" name="Footer Placeholder 5">
            <a:extLst>
              <a:ext uri="{FF2B5EF4-FFF2-40B4-BE49-F238E27FC236}">
                <a16:creationId xmlns:a16="http://schemas.microsoft.com/office/drawing/2014/main" id="{8C392F7A-3B86-45A0-96E7-7E6829695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08373-BCEE-4E12-9467-7673B8829F05}"/>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197906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DE0C-8789-4699-933E-831BF2C99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498EFA-F4C5-4690-8351-FB0264E26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330683-A52E-4482-BF9C-434327E071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39118-67EB-4650-B923-0E9E02901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ECEAF6-3D62-478B-9D51-5AD2BE9209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D97B56-55C3-4BB9-8597-BEC2B797038F}"/>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8" name="Footer Placeholder 7">
            <a:extLst>
              <a:ext uri="{FF2B5EF4-FFF2-40B4-BE49-F238E27FC236}">
                <a16:creationId xmlns:a16="http://schemas.microsoft.com/office/drawing/2014/main" id="{A018B133-831C-4AF2-8FDE-C575E747E6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0471FA-0DEC-4386-8DC1-17C1BD5AE5B0}"/>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372484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756F-E803-4A77-B581-858C5C9448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761F86-9C16-4775-8214-01C4709D12FD}"/>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4" name="Footer Placeholder 3">
            <a:extLst>
              <a:ext uri="{FF2B5EF4-FFF2-40B4-BE49-F238E27FC236}">
                <a16:creationId xmlns:a16="http://schemas.microsoft.com/office/drawing/2014/main" id="{6E83D442-0BDD-48B6-8B1C-EA02D59A34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5476D-21F2-4911-A776-3A370110F17A}"/>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395060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3BFB2-619A-44B0-9051-612B915AB9FC}"/>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3" name="Footer Placeholder 2">
            <a:extLst>
              <a:ext uri="{FF2B5EF4-FFF2-40B4-BE49-F238E27FC236}">
                <a16:creationId xmlns:a16="http://schemas.microsoft.com/office/drawing/2014/main" id="{C91596A5-8687-4F58-A018-78C5899035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33AD6-3CC5-4DD2-A3CD-0DDD0548913F}"/>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143538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B77F-F42C-4A58-A530-07749C2D3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0BA3DE-C9D0-49A6-93D8-69031DFB1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4E238D-5822-4F5D-B7C9-74C3AE8A0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5C0962-923B-4EC4-A8C6-A4F8902342D4}"/>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6" name="Footer Placeholder 5">
            <a:extLst>
              <a:ext uri="{FF2B5EF4-FFF2-40B4-BE49-F238E27FC236}">
                <a16:creationId xmlns:a16="http://schemas.microsoft.com/office/drawing/2014/main" id="{5F264824-288A-49E3-96F4-93EA05112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5D3E2-923C-4453-ADA3-AF4FB35D3A93}"/>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386688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F5F3-A24F-4F35-AA42-F5EA06BA6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B3D913-A77E-4D4F-B5B7-2E9480A6C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B6ADD-C8B3-46BE-9159-618ADBAE4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336DE2-3B49-47E8-B6E6-CA12C012A6D1}"/>
              </a:ext>
            </a:extLst>
          </p:cNvPr>
          <p:cNvSpPr>
            <a:spLocks noGrp="1"/>
          </p:cNvSpPr>
          <p:nvPr>
            <p:ph type="dt" sz="half" idx="10"/>
          </p:nvPr>
        </p:nvSpPr>
        <p:spPr/>
        <p:txBody>
          <a:bodyPr/>
          <a:lstStyle/>
          <a:p>
            <a:fld id="{03DA98D1-5157-4EDC-801C-BCED96739637}" type="datetimeFigureOut">
              <a:rPr lang="en-US" smtClean="0"/>
              <a:t>6/11/2018</a:t>
            </a:fld>
            <a:endParaRPr lang="en-US"/>
          </a:p>
        </p:txBody>
      </p:sp>
      <p:sp>
        <p:nvSpPr>
          <p:cNvPr id="6" name="Footer Placeholder 5">
            <a:extLst>
              <a:ext uri="{FF2B5EF4-FFF2-40B4-BE49-F238E27FC236}">
                <a16:creationId xmlns:a16="http://schemas.microsoft.com/office/drawing/2014/main" id="{DD52E349-084F-4559-93C2-1F51DC8121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52BC8-7DFF-4294-95FF-494C1FAFD717}"/>
              </a:ext>
            </a:extLst>
          </p:cNvPr>
          <p:cNvSpPr>
            <a:spLocks noGrp="1"/>
          </p:cNvSpPr>
          <p:nvPr>
            <p:ph type="sldNum" sz="quarter" idx="12"/>
          </p:nvPr>
        </p:nvSpPr>
        <p:spPr/>
        <p:txBody>
          <a:bodyPr/>
          <a:lstStyle/>
          <a:p>
            <a:fld id="{8D2AEA16-852A-4BC9-90FE-C1389DD41610}" type="slidenum">
              <a:rPr lang="en-US" smtClean="0"/>
              <a:t>‹#›</a:t>
            </a:fld>
            <a:endParaRPr lang="en-US"/>
          </a:p>
        </p:txBody>
      </p:sp>
    </p:spTree>
    <p:extLst>
      <p:ext uri="{BB962C8B-B14F-4D97-AF65-F5344CB8AC3E}">
        <p14:creationId xmlns:p14="http://schemas.microsoft.com/office/powerpoint/2010/main" val="270538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68D1E-1144-462E-9D38-46DED0FB7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CE2161-7EEC-49F2-A9C3-F18941AFB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F2279-2E95-4D48-8030-F7C5EC3DE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A98D1-5157-4EDC-801C-BCED96739637}" type="datetimeFigureOut">
              <a:rPr lang="en-US" smtClean="0"/>
              <a:t>6/11/2018</a:t>
            </a:fld>
            <a:endParaRPr lang="en-US"/>
          </a:p>
        </p:txBody>
      </p:sp>
      <p:sp>
        <p:nvSpPr>
          <p:cNvPr id="5" name="Footer Placeholder 4">
            <a:extLst>
              <a:ext uri="{FF2B5EF4-FFF2-40B4-BE49-F238E27FC236}">
                <a16:creationId xmlns:a16="http://schemas.microsoft.com/office/drawing/2014/main" id="{A0B3AA21-E25A-4530-A90E-5879905F6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E2111-F2A3-4D35-9284-21D28531D0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AEA16-852A-4BC9-90FE-C1389DD41610}" type="slidenum">
              <a:rPr lang="en-US" smtClean="0"/>
              <a:t>‹#›</a:t>
            </a:fld>
            <a:endParaRPr lang="en-US"/>
          </a:p>
        </p:txBody>
      </p:sp>
    </p:spTree>
    <p:extLst>
      <p:ext uri="{BB962C8B-B14F-4D97-AF65-F5344CB8AC3E}">
        <p14:creationId xmlns:p14="http://schemas.microsoft.com/office/powerpoint/2010/main" val="2154934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ithub.com/RTC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0000">
              <a:srgbClr val="002E56"/>
            </a:gs>
            <a:gs pos="0">
              <a:schemeClr val="accent1">
                <a:lumMod val="0"/>
                <a:lumOff val="100000"/>
              </a:schemeClr>
            </a:gs>
            <a:gs pos="64000">
              <a:srgbClr val="B9AB96"/>
            </a:gs>
            <a:gs pos="75000">
              <a:srgbClr val="98002E"/>
            </a:gs>
          </a:gsLst>
          <a:lin ang="135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F64D-4AC3-4C74-ACBA-D1839EAE3B1C}"/>
              </a:ext>
            </a:extLst>
          </p:cNvPr>
          <p:cNvSpPr>
            <a:spLocks noGrp="1"/>
          </p:cNvSpPr>
          <p:nvPr>
            <p:ph type="ctrTitle"/>
          </p:nvPr>
        </p:nvSpPr>
        <p:spPr>
          <a:xfrm>
            <a:off x="3048000" y="1503363"/>
            <a:ext cx="9144000" cy="2387600"/>
          </a:xfrm>
        </p:spPr>
        <p:txBody>
          <a:bodyPr/>
          <a:lstStyle/>
          <a:p>
            <a:pPr algn="r"/>
            <a:r>
              <a:rPr lang="en-US" b="1" u="sng" dirty="0">
                <a:latin typeface="Century Gothic" panose="020B0502020202020204" pitchFamily="34" charset="0"/>
              </a:rPr>
              <a:t>FORKED ASSIGNMENT</a:t>
            </a:r>
          </a:p>
        </p:txBody>
      </p:sp>
      <p:sp>
        <p:nvSpPr>
          <p:cNvPr id="3" name="Subtitle 2">
            <a:extLst>
              <a:ext uri="{FF2B5EF4-FFF2-40B4-BE49-F238E27FC236}">
                <a16:creationId xmlns:a16="http://schemas.microsoft.com/office/drawing/2014/main" id="{69635C76-5F50-4370-A62F-7E4CAF4DCDD4}"/>
              </a:ext>
            </a:extLst>
          </p:cNvPr>
          <p:cNvSpPr>
            <a:spLocks noGrp="1"/>
          </p:cNvSpPr>
          <p:nvPr>
            <p:ph type="subTitle" idx="1"/>
          </p:nvPr>
        </p:nvSpPr>
        <p:spPr>
          <a:xfrm>
            <a:off x="3048000" y="3983038"/>
            <a:ext cx="9144000" cy="1655762"/>
          </a:xfrm>
        </p:spPr>
        <p:txBody>
          <a:bodyPr/>
          <a:lstStyle/>
          <a:p>
            <a:pPr algn="r"/>
            <a:r>
              <a:rPr lang="en-US" dirty="0">
                <a:latin typeface="Century Gothic" panose="020B0502020202020204" pitchFamily="34" charset="0"/>
              </a:rPr>
              <a:t>How to fork and complete assignments.</a:t>
            </a:r>
          </a:p>
        </p:txBody>
      </p:sp>
      <p:pic>
        <p:nvPicPr>
          <p:cNvPr id="5" name="Picture 4">
            <a:extLst>
              <a:ext uri="{FF2B5EF4-FFF2-40B4-BE49-F238E27FC236}">
                <a16:creationId xmlns:a16="http://schemas.microsoft.com/office/drawing/2014/main" id="{D64E344E-C0F2-462D-90B8-134B8C0F7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88" y="131887"/>
            <a:ext cx="3339682" cy="990476"/>
          </a:xfrm>
          <a:prstGeom prst="rect">
            <a:avLst/>
          </a:prstGeom>
        </p:spPr>
      </p:pic>
    </p:spTree>
    <p:extLst>
      <p:ext uri="{BB962C8B-B14F-4D97-AF65-F5344CB8AC3E}">
        <p14:creationId xmlns:p14="http://schemas.microsoft.com/office/powerpoint/2010/main" val="75542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9AB9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F0D7-ADD4-49C3-99CC-B3044F1B6C14}"/>
              </a:ext>
            </a:extLst>
          </p:cNvPr>
          <p:cNvSpPr>
            <a:spLocks noGrp="1"/>
          </p:cNvSpPr>
          <p:nvPr>
            <p:ph type="title"/>
          </p:nvPr>
        </p:nvSpPr>
        <p:spPr>
          <a:solidFill>
            <a:srgbClr val="98002E"/>
          </a:solidFill>
        </p:spPr>
        <p:txBody>
          <a:bodyPr>
            <a:normAutofit/>
          </a:bodyPr>
          <a:lstStyle/>
          <a:p>
            <a:r>
              <a:rPr lang="en-US" sz="4000" b="1" u="sng" dirty="0">
                <a:latin typeface="Century Gothic" panose="020B0502020202020204" pitchFamily="34" charset="0"/>
              </a:rPr>
              <a:t>Assignments with Pre-existing Repository</a:t>
            </a:r>
          </a:p>
        </p:txBody>
      </p:sp>
      <p:sp>
        <p:nvSpPr>
          <p:cNvPr id="3" name="Content Placeholder 2">
            <a:extLst>
              <a:ext uri="{FF2B5EF4-FFF2-40B4-BE49-F238E27FC236}">
                <a16:creationId xmlns:a16="http://schemas.microsoft.com/office/drawing/2014/main" id="{E93ED357-21E6-4FBE-8AA1-97C02910BDB4}"/>
              </a:ext>
            </a:extLst>
          </p:cNvPr>
          <p:cNvSpPr>
            <a:spLocks noGrp="1"/>
          </p:cNvSpPr>
          <p:nvPr>
            <p:ph idx="1"/>
          </p:nvPr>
        </p:nvSpPr>
        <p:spPr>
          <a:xfrm>
            <a:off x="838200" y="1953962"/>
            <a:ext cx="10515600" cy="4351338"/>
          </a:xfrm>
          <a:solidFill>
            <a:srgbClr val="002E56"/>
          </a:solidFill>
        </p:spPr>
        <p:txBody>
          <a:bodyPr/>
          <a:lstStyle/>
          <a:p>
            <a:r>
              <a:rPr lang="en-US" b="1" dirty="0">
                <a:solidFill>
                  <a:schemeClr val="bg1"/>
                </a:solidFill>
                <a:latin typeface="Century Gothic" panose="020B0502020202020204" pitchFamily="34" charset="0"/>
              </a:rPr>
              <a:t>Assignments with pre-existing repositories</a:t>
            </a:r>
            <a:endParaRPr lang="en-US" dirty="0">
              <a:solidFill>
                <a:schemeClr val="bg1"/>
              </a:solidFill>
              <a:latin typeface="Century Gothic" panose="020B0502020202020204" pitchFamily="34" charset="0"/>
            </a:endParaRPr>
          </a:p>
          <a:p>
            <a:pPr lvl="1"/>
            <a:r>
              <a:rPr lang="en-US" dirty="0">
                <a:solidFill>
                  <a:schemeClr val="bg1"/>
                </a:solidFill>
                <a:latin typeface="Century Gothic" panose="020B0502020202020204" pitchFamily="34" charset="0"/>
              </a:rPr>
              <a:t>Will be hosted at </a:t>
            </a:r>
            <a:r>
              <a:rPr lang="en-US" dirty="0">
                <a:solidFill>
                  <a:schemeClr val="bg1"/>
                </a:solidFill>
                <a:latin typeface="Century Gothic" panose="020B0502020202020204" pitchFamily="34" charset="0"/>
                <a:hlinkClick r:id="rId3"/>
              </a:rPr>
              <a:t>www.github.com/RTCedu</a:t>
            </a:r>
            <a:endParaRPr lang="en-US" dirty="0">
              <a:solidFill>
                <a:schemeClr val="bg1"/>
              </a:solidFill>
              <a:latin typeface="Century Gothic" panose="020B0502020202020204" pitchFamily="34" charset="0"/>
            </a:endParaRPr>
          </a:p>
          <a:p>
            <a:pPr lvl="1"/>
            <a:r>
              <a:rPr lang="en-US" dirty="0">
                <a:solidFill>
                  <a:schemeClr val="bg1"/>
                </a:solidFill>
                <a:latin typeface="Century Gothic" panose="020B0502020202020204" pitchFamily="34" charset="0"/>
              </a:rPr>
              <a:t>Link to repository provided in assignment on Canvas</a:t>
            </a:r>
          </a:p>
          <a:p>
            <a:pPr lvl="1"/>
            <a:r>
              <a:rPr lang="en-US" dirty="0">
                <a:solidFill>
                  <a:schemeClr val="bg1"/>
                </a:solidFill>
                <a:latin typeface="Century Gothic" panose="020B0502020202020204" pitchFamily="34" charset="0"/>
              </a:rPr>
              <a:t>The Fork button is in the upper right of the repository</a:t>
            </a:r>
          </a:p>
          <a:p>
            <a:pPr lvl="1"/>
            <a:endParaRPr lang="en-US" dirty="0">
              <a:solidFill>
                <a:schemeClr val="bg1"/>
              </a:solidFill>
              <a:latin typeface="Century Gothic" panose="020B0502020202020204" pitchFamily="34" charset="0"/>
            </a:endParaRPr>
          </a:p>
          <a:p>
            <a:pPr lvl="1"/>
            <a:endParaRPr lang="en-US" dirty="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7F989957-DCCE-46B3-AF4E-2C3D5BA2A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387" y="3609725"/>
            <a:ext cx="9801225" cy="2695575"/>
          </a:xfrm>
          <a:prstGeom prst="rect">
            <a:avLst/>
          </a:prstGeom>
        </p:spPr>
      </p:pic>
    </p:spTree>
    <p:extLst>
      <p:ext uri="{BB962C8B-B14F-4D97-AF65-F5344CB8AC3E}">
        <p14:creationId xmlns:p14="http://schemas.microsoft.com/office/powerpoint/2010/main" val="332013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9AB9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F0D7-ADD4-49C3-99CC-B3044F1B6C14}"/>
              </a:ext>
            </a:extLst>
          </p:cNvPr>
          <p:cNvSpPr>
            <a:spLocks noGrp="1"/>
          </p:cNvSpPr>
          <p:nvPr>
            <p:ph type="title"/>
          </p:nvPr>
        </p:nvSpPr>
        <p:spPr>
          <a:solidFill>
            <a:srgbClr val="98002E"/>
          </a:solidFill>
        </p:spPr>
        <p:txBody>
          <a:bodyPr/>
          <a:lstStyle/>
          <a:p>
            <a:r>
              <a:rPr lang="en-US" b="1" u="sng" dirty="0">
                <a:latin typeface="Century Gothic" panose="020B0502020202020204" pitchFamily="34" charset="0"/>
              </a:rPr>
              <a:t>Your Forked Repository</a:t>
            </a:r>
          </a:p>
        </p:txBody>
      </p:sp>
      <p:sp>
        <p:nvSpPr>
          <p:cNvPr id="3" name="Content Placeholder 2">
            <a:extLst>
              <a:ext uri="{FF2B5EF4-FFF2-40B4-BE49-F238E27FC236}">
                <a16:creationId xmlns:a16="http://schemas.microsoft.com/office/drawing/2014/main" id="{E93ED357-21E6-4FBE-8AA1-97C02910BDB4}"/>
              </a:ext>
            </a:extLst>
          </p:cNvPr>
          <p:cNvSpPr>
            <a:spLocks noGrp="1"/>
          </p:cNvSpPr>
          <p:nvPr>
            <p:ph idx="1"/>
          </p:nvPr>
        </p:nvSpPr>
        <p:spPr>
          <a:xfrm>
            <a:off x="838200" y="2324666"/>
            <a:ext cx="3144253" cy="3609930"/>
          </a:xfrm>
          <a:solidFill>
            <a:srgbClr val="002E56"/>
          </a:solidFill>
        </p:spPr>
        <p:txBody>
          <a:bodyPr/>
          <a:lstStyle/>
          <a:p>
            <a:r>
              <a:rPr lang="en-US" b="1" dirty="0">
                <a:solidFill>
                  <a:schemeClr val="bg1"/>
                </a:solidFill>
                <a:latin typeface="Century Gothic" panose="020B0502020202020204" pitchFamily="34" charset="0"/>
              </a:rPr>
              <a:t>Successful Fork:</a:t>
            </a:r>
            <a:r>
              <a:rPr lang="en-US" dirty="0">
                <a:solidFill>
                  <a:schemeClr val="bg1"/>
                </a:solidFill>
                <a:latin typeface="Century Gothic" panose="020B0502020202020204" pitchFamily="34" charset="0"/>
              </a:rPr>
              <a:t> Forking will take a moment to copy the original repository to a new version under your account.</a:t>
            </a:r>
            <a:endParaRPr lang="en-US" b="1" dirty="0">
              <a:solidFill>
                <a:schemeClr val="bg1"/>
              </a:solidFill>
              <a:latin typeface="Century Gothic" panose="020B0502020202020204" pitchFamily="34" charset="0"/>
            </a:endParaRPr>
          </a:p>
          <a:p>
            <a:endParaRPr lang="en-US" b="1" dirty="0">
              <a:solidFill>
                <a:schemeClr val="bg1"/>
              </a:solidFill>
              <a:latin typeface="Century Gothic" panose="020B0502020202020204" pitchFamily="34" charset="0"/>
            </a:endParaRPr>
          </a:p>
        </p:txBody>
      </p:sp>
      <p:pic>
        <p:nvPicPr>
          <p:cNvPr id="8" name="Picture 7">
            <a:extLst>
              <a:ext uri="{FF2B5EF4-FFF2-40B4-BE49-F238E27FC236}">
                <a16:creationId xmlns:a16="http://schemas.microsoft.com/office/drawing/2014/main" id="{F276CF5D-5E56-49B5-B5FD-9830FECF2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4494" y="2324666"/>
            <a:ext cx="7389306" cy="3609930"/>
          </a:xfrm>
          <a:prstGeom prst="rect">
            <a:avLst/>
          </a:prstGeom>
        </p:spPr>
      </p:pic>
    </p:spTree>
    <p:extLst>
      <p:ext uri="{BB962C8B-B14F-4D97-AF65-F5344CB8AC3E}">
        <p14:creationId xmlns:p14="http://schemas.microsoft.com/office/powerpoint/2010/main" val="204221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9AB9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F0D7-ADD4-49C3-99CC-B3044F1B6C14}"/>
              </a:ext>
            </a:extLst>
          </p:cNvPr>
          <p:cNvSpPr>
            <a:spLocks noGrp="1"/>
          </p:cNvSpPr>
          <p:nvPr>
            <p:ph type="title"/>
          </p:nvPr>
        </p:nvSpPr>
        <p:spPr>
          <a:solidFill>
            <a:srgbClr val="98002E"/>
          </a:solidFill>
        </p:spPr>
        <p:txBody>
          <a:bodyPr>
            <a:normAutofit/>
          </a:bodyPr>
          <a:lstStyle/>
          <a:p>
            <a:r>
              <a:rPr lang="en-US" sz="4000" b="1" u="sng" dirty="0">
                <a:latin typeface="Century Gothic" panose="020B0502020202020204" pitchFamily="34" charset="0"/>
              </a:rPr>
              <a:t>Clone to Local Repository</a:t>
            </a:r>
          </a:p>
        </p:txBody>
      </p:sp>
      <p:sp>
        <p:nvSpPr>
          <p:cNvPr id="3" name="Content Placeholder 2">
            <a:extLst>
              <a:ext uri="{FF2B5EF4-FFF2-40B4-BE49-F238E27FC236}">
                <a16:creationId xmlns:a16="http://schemas.microsoft.com/office/drawing/2014/main" id="{E93ED357-21E6-4FBE-8AA1-97C02910BDB4}"/>
              </a:ext>
            </a:extLst>
          </p:cNvPr>
          <p:cNvSpPr>
            <a:spLocks noGrp="1"/>
          </p:cNvSpPr>
          <p:nvPr>
            <p:ph idx="1"/>
          </p:nvPr>
        </p:nvSpPr>
        <p:spPr>
          <a:xfrm>
            <a:off x="838200" y="1905836"/>
            <a:ext cx="10515600" cy="4351338"/>
          </a:xfrm>
          <a:solidFill>
            <a:srgbClr val="002E56"/>
          </a:solidFill>
        </p:spPr>
        <p:txBody>
          <a:bodyPr/>
          <a:lstStyle/>
          <a:p>
            <a:pPr lvl="1"/>
            <a:r>
              <a:rPr lang="en-US" b="1" dirty="0">
                <a:solidFill>
                  <a:schemeClr val="bg1"/>
                </a:solidFill>
                <a:latin typeface="Century Gothic" panose="020B0502020202020204" pitchFamily="34" charset="0"/>
              </a:rPr>
              <a:t>Same as before:</a:t>
            </a:r>
            <a:r>
              <a:rPr lang="en-US" dirty="0">
                <a:solidFill>
                  <a:schemeClr val="bg1"/>
                </a:solidFill>
                <a:latin typeface="Century Gothic" panose="020B0502020202020204" pitchFamily="34" charset="0"/>
              </a:rPr>
              <a:t> Feel free to refer to Lesson 2’s slides for refresher.</a:t>
            </a:r>
          </a:p>
          <a:p>
            <a:pPr lvl="2"/>
            <a:r>
              <a:rPr lang="en-US" dirty="0">
                <a:solidFill>
                  <a:schemeClr val="bg1"/>
                </a:solidFill>
                <a:latin typeface="Century Gothic" panose="020B0502020202020204" pitchFamily="34" charset="0"/>
              </a:rPr>
              <a:t>Clone or Download</a:t>
            </a:r>
          </a:p>
          <a:p>
            <a:pPr lvl="2"/>
            <a:r>
              <a:rPr lang="en-US" dirty="0">
                <a:solidFill>
                  <a:schemeClr val="bg1"/>
                </a:solidFill>
                <a:latin typeface="Century Gothic" panose="020B0502020202020204" pitchFamily="34" charset="0"/>
              </a:rPr>
              <a:t>Copy Link</a:t>
            </a:r>
          </a:p>
          <a:p>
            <a:pPr lvl="2"/>
            <a:r>
              <a:rPr lang="en-US" dirty="0">
                <a:solidFill>
                  <a:schemeClr val="bg1"/>
                </a:solidFill>
                <a:latin typeface="Century Gothic" panose="020B0502020202020204" pitchFamily="34" charset="0"/>
              </a:rPr>
              <a:t>GitKraken</a:t>
            </a:r>
          </a:p>
          <a:p>
            <a:pPr lvl="3"/>
            <a:r>
              <a:rPr lang="en-US" dirty="0">
                <a:solidFill>
                  <a:schemeClr val="bg1"/>
                </a:solidFill>
                <a:latin typeface="Century Gothic" panose="020B0502020202020204" pitchFamily="34" charset="0"/>
              </a:rPr>
              <a:t>Clone Repo</a:t>
            </a:r>
          </a:p>
          <a:p>
            <a:pPr lvl="3"/>
            <a:r>
              <a:rPr lang="en-US" dirty="0">
                <a:solidFill>
                  <a:schemeClr val="bg1"/>
                </a:solidFill>
                <a:latin typeface="Century Gothic" panose="020B0502020202020204" pitchFamily="34" charset="0"/>
              </a:rPr>
              <a:t>Set local destination</a:t>
            </a:r>
          </a:p>
          <a:p>
            <a:pPr lvl="3"/>
            <a:r>
              <a:rPr lang="en-US" dirty="0">
                <a:solidFill>
                  <a:schemeClr val="bg1"/>
                </a:solidFill>
                <a:latin typeface="Century Gothic" panose="020B0502020202020204" pitchFamily="34" charset="0"/>
              </a:rPr>
              <a:t>Paste URL</a:t>
            </a:r>
          </a:p>
          <a:p>
            <a:pPr lvl="3"/>
            <a:r>
              <a:rPr lang="en-US" dirty="0">
                <a:solidFill>
                  <a:schemeClr val="bg1"/>
                </a:solidFill>
                <a:latin typeface="Century Gothic" panose="020B0502020202020204" pitchFamily="34" charset="0"/>
              </a:rPr>
              <a:t>Clone the repo!</a:t>
            </a:r>
          </a:p>
        </p:txBody>
      </p:sp>
    </p:spTree>
    <p:extLst>
      <p:ext uri="{BB962C8B-B14F-4D97-AF65-F5344CB8AC3E}">
        <p14:creationId xmlns:p14="http://schemas.microsoft.com/office/powerpoint/2010/main" val="358226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9AB9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F0D7-ADD4-49C3-99CC-B3044F1B6C14}"/>
              </a:ext>
            </a:extLst>
          </p:cNvPr>
          <p:cNvSpPr>
            <a:spLocks noGrp="1"/>
          </p:cNvSpPr>
          <p:nvPr>
            <p:ph type="title"/>
          </p:nvPr>
        </p:nvSpPr>
        <p:spPr>
          <a:solidFill>
            <a:srgbClr val="98002E"/>
          </a:solidFill>
        </p:spPr>
        <p:txBody>
          <a:bodyPr>
            <a:normAutofit/>
          </a:bodyPr>
          <a:lstStyle/>
          <a:p>
            <a:r>
              <a:rPr lang="en-US" sz="4000" b="1" u="sng" dirty="0">
                <a:latin typeface="Century Gothic" panose="020B0502020202020204" pitchFamily="34" charset="0"/>
              </a:rPr>
              <a:t>The Code</a:t>
            </a:r>
          </a:p>
        </p:txBody>
      </p:sp>
      <p:sp>
        <p:nvSpPr>
          <p:cNvPr id="3" name="Content Placeholder 2">
            <a:extLst>
              <a:ext uri="{FF2B5EF4-FFF2-40B4-BE49-F238E27FC236}">
                <a16:creationId xmlns:a16="http://schemas.microsoft.com/office/drawing/2014/main" id="{E93ED357-21E6-4FBE-8AA1-97C02910BDB4}"/>
              </a:ext>
            </a:extLst>
          </p:cNvPr>
          <p:cNvSpPr>
            <a:spLocks noGrp="1"/>
          </p:cNvSpPr>
          <p:nvPr>
            <p:ph idx="1"/>
          </p:nvPr>
        </p:nvSpPr>
        <p:spPr>
          <a:xfrm>
            <a:off x="838200" y="1905836"/>
            <a:ext cx="3324315" cy="4351338"/>
          </a:xfrm>
          <a:solidFill>
            <a:srgbClr val="002E56"/>
          </a:solidFill>
        </p:spPr>
        <p:txBody>
          <a:bodyPr>
            <a:normAutofit fontScale="85000" lnSpcReduction="10000"/>
          </a:bodyPr>
          <a:lstStyle/>
          <a:p>
            <a:pPr lvl="1"/>
            <a:endParaRPr lang="en-US" dirty="0">
              <a:solidFill>
                <a:schemeClr val="bg1"/>
              </a:solidFill>
              <a:latin typeface="Century Gothic" panose="020B0502020202020204" pitchFamily="34" charset="0"/>
            </a:endParaRPr>
          </a:p>
          <a:p>
            <a:pPr lvl="1"/>
            <a:r>
              <a:rPr lang="en-US" dirty="0">
                <a:solidFill>
                  <a:schemeClr val="bg1"/>
                </a:solidFill>
                <a:latin typeface="Century Gothic" panose="020B0502020202020204" pitchFamily="34" charset="0"/>
              </a:rPr>
              <a:t>Form1.cs</a:t>
            </a:r>
          </a:p>
          <a:p>
            <a:pPr lvl="2"/>
            <a:r>
              <a:rPr lang="en-US" dirty="0">
                <a:solidFill>
                  <a:schemeClr val="bg1"/>
                </a:solidFill>
                <a:latin typeface="Century Gothic" panose="020B0502020202020204" pitchFamily="34" charset="0"/>
              </a:rPr>
              <a:t>The GUI is already designed, and all objects named.</a:t>
            </a:r>
          </a:p>
          <a:p>
            <a:pPr lvl="2"/>
            <a:r>
              <a:rPr lang="en-US" dirty="0">
                <a:solidFill>
                  <a:schemeClr val="bg1"/>
                </a:solidFill>
                <a:latin typeface="Century Gothic" panose="020B0502020202020204" pitchFamily="34" charset="0"/>
              </a:rPr>
              <a:t>Buttons are named as </a:t>
            </a:r>
            <a:r>
              <a:rPr lang="en-US" dirty="0" err="1">
                <a:solidFill>
                  <a:schemeClr val="bg1"/>
                </a:solidFill>
                <a:latin typeface="Century Gothic" panose="020B0502020202020204" pitchFamily="34" charset="0"/>
              </a:rPr>
              <a:t>btnZero</a:t>
            </a:r>
            <a:r>
              <a:rPr lang="en-US" dirty="0">
                <a:solidFill>
                  <a:schemeClr val="bg1"/>
                </a:solidFill>
                <a:latin typeface="Century Gothic" panose="020B0502020202020204" pitchFamily="34" charset="0"/>
              </a:rPr>
              <a:t> – </a:t>
            </a:r>
            <a:r>
              <a:rPr lang="en-US" dirty="0" err="1">
                <a:solidFill>
                  <a:schemeClr val="bg1"/>
                </a:solidFill>
                <a:latin typeface="Century Gothic" panose="020B0502020202020204" pitchFamily="34" charset="0"/>
              </a:rPr>
              <a:t>btnNine</a:t>
            </a:r>
            <a:r>
              <a:rPr lang="en-US" dirty="0">
                <a:solidFill>
                  <a:schemeClr val="bg1"/>
                </a:solidFill>
                <a:latin typeface="Century Gothic" panose="020B0502020202020204" pitchFamily="34" charset="0"/>
              </a:rPr>
              <a:t>, and </a:t>
            </a:r>
            <a:r>
              <a:rPr lang="en-US" dirty="0" err="1">
                <a:solidFill>
                  <a:schemeClr val="bg1"/>
                </a:solidFill>
                <a:latin typeface="Century Gothic" panose="020B0502020202020204" pitchFamily="34" charset="0"/>
              </a:rPr>
              <a:t>btn</a:t>
            </a:r>
            <a:r>
              <a:rPr lang="en-US" dirty="0">
                <a:solidFill>
                  <a:schemeClr val="bg1"/>
                </a:solidFill>
                <a:latin typeface="Century Gothic" panose="020B0502020202020204" pitchFamily="34" charset="0"/>
              </a:rPr>
              <a:t>[Function]</a:t>
            </a:r>
          </a:p>
          <a:p>
            <a:pPr lvl="2"/>
            <a:r>
              <a:rPr lang="en-US" dirty="0">
                <a:solidFill>
                  <a:schemeClr val="bg1"/>
                </a:solidFill>
                <a:latin typeface="Century Gothic" panose="020B0502020202020204" pitchFamily="34" charset="0"/>
              </a:rPr>
              <a:t>Solution Explorer </a:t>
            </a:r>
            <a:r>
              <a:rPr lang="en-US" dirty="0">
                <a:solidFill>
                  <a:schemeClr val="bg1"/>
                </a:solidFill>
                <a:latin typeface="Century Gothic" panose="020B0502020202020204" pitchFamily="34" charset="0"/>
                <a:sym typeface="Wingdings" panose="05000000000000000000" pitchFamily="2" charset="2"/>
              </a:rPr>
              <a:t> Form1.cs :: double click to open.</a:t>
            </a:r>
          </a:p>
          <a:p>
            <a:pPr lvl="2"/>
            <a:r>
              <a:rPr lang="en-US" dirty="0">
                <a:solidFill>
                  <a:schemeClr val="bg1"/>
                </a:solidFill>
                <a:latin typeface="Century Gothic" panose="020B0502020202020204" pitchFamily="34" charset="0"/>
                <a:sym typeface="Wingdings" panose="05000000000000000000" pitchFamily="2" charset="2"/>
              </a:rPr>
              <a:t>Right click Form1.cs in Solution explorer and select “view code”</a:t>
            </a:r>
            <a:endParaRPr lang="en-US" dirty="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8FF4A0B7-8298-4AA3-AA4D-91D73E113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515" y="1905836"/>
            <a:ext cx="3324315" cy="4351338"/>
          </a:xfrm>
          <a:prstGeom prst="rect">
            <a:avLst/>
          </a:prstGeom>
        </p:spPr>
      </p:pic>
      <p:pic>
        <p:nvPicPr>
          <p:cNvPr id="7" name="Picture 6">
            <a:extLst>
              <a:ext uri="{FF2B5EF4-FFF2-40B4-BE49-F238E27FC236}">
                <a16:creationId xmlns:a16="http://schemas.microsoft.com/office/drawing/2014/main" id="{74A2C0EC-E72E-48B6-A259-B4510B35CD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831" y="1905835"/>
            <a:ext cx="3866970" cy="4351337"/>
          </a:xfrm>
          <a:prstGeom prst="rect">
            <a:avLst/>
          </a:prstGeom>
        </p:spPr>
      </p:pic>
    </p:spTree>
    <p:extLst>
      <p:ext uri="{BB962C8B-B14F-4D97-AF65-F5344CB8AC3E}">
        <p14:creationId xmlns:p14="http://schemas.microsoft.com/office/powerpoint/2010/main" val="207385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AB9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F0D7-ADD4-49C3-99CC-B3044F1B6C14}"/>
              </a:ext>
            </a:extLst>
          </p:cNvPr>
          <p:cNvSpPr>
            <a:spLocks noGrp="1"/>
          </p:cNvSpPr>
          <p:nvPr>
            <p:ph type="title"/>
          </p:nvPr>
        </p:nvSpPr>
        <p:spPr>
          <a:solidFill>
            <a:srgbClr val="98002E"/>
          </a:solidFill>
        </p:spPr>
        <p:txBody>
          <a:bodyPr>
            <a:normAutofit/>
          </a:bodyPr>
          <a:lstStyle/>
          <a:p>
            <a:r>
              <a:rPr lang="en-US" sz="4000" b="1" u="sng" dirty="0">
                <a:latin typeface="Century Gothic" panose="020B0502020202020204" pitchFamily="34" charset="0"/>
              </a:rPr>
              <a:t>Code Basics</a:t>
            </a:r>
          </a:p>
        </p:txBody>
      </p:sp>
      <p:sp>
        <p:nvSpPr>
          <p:cNvPr id="3" name="Content Placeholder 2">
            <a:extLst>
              <a:ext uri="{FF2B5EF4-FFF2-40B4-BE49-F238E27FC236}">
                <a16:creationId xmlns:a16="http://schemas.microsoft.com/office/drawing/2014/main" id="{E93ED357-21E6-4FBE-8AA1-97C02910BDB4}"/>
              </a:ext>
            </a:extLst>
          </p:cNvPr>
          <p:cNvSpPr>
            <a:spLocks noGrp="1"/>
          </p:cNvSpPr>
          <p:nvPr>
            <p:ph idx="1"/>
          </p:nvPr>
        </p:nvSpPr>
        <p:spPr>
          <a:xfrm>
            <a:off x="838200" y="1905836"/>
            <a:ext cx="10515600" cy="4351338"/>
          </a:xfrm>
          <a:solidFill>
            <a:srgbClr val="002E56"/>
          </a:solidFill>
        </p:spPr>
        <p:txBody>
          <a:bodyPr/>
          <a:lstStyle/>
          <a:p>
            <a:pPr lvl="1"/>
            <a:r>
              <a:rPr lang="en-US" b="1" dirty="0">
                <a:solidFill>
                  <a:schemeClr val="bg1"/>
                </a:solidFill>
                <a:latin typeface="Century Gothic" panose="020B0502020202020204" pitchFamily="34" charset="0"/>
              </a:rPr>
              <a:t>Setup:</a:t>
            </a:r>
          </a:p>
          <a:p>
            <a:pPr lvl="2"/>
            <a:r>
              <a:rPr lang="en-US" dirty="0">
                <a:solidFill>
                  <a:schemeClr val="bg1"/>
                </a:solidFill>
                <a:latin typeface="Century Gothic" panose="020B0502020202020204" pitchFamily="34" charset="0"/>
              </a:rPr>
              <a:t>The code is mostly there. Only some lines have been removed.</a:t>
            </a:r>
          </a:p>
          <a:p>
            <a:pPr lvl="1"/>
            <a:r>
              <a:rPr lang="en-US" b="1" dirty="0">
                <a:solidFill>
                  <a:schemeClr val="bg1"/>
                </a:solidFill>
                <a:latin typeface="Century Gothic" panose="020B0502020202020204" pitchFamily="34" charset="0"/>
              </a:rPr>
              <a:t>Button Code</a:t>
            </a:r>
          </a:p>
          <a:p>
            <a:pPr lvl="2"/>
            <a:r>
              <a:rPr lang="en-US" dirty="0">
                <a:solidFill>
                  <a:schemeClr val="bg1"/>
                </a:solidFill>
                <a:latin typeface="Century Gothic" panose="020B0502020202020204" pitchFamily="34" charset="0"/>
              </a:rPr>
              <a:t>Dictates what the button does upon click.</a:t>
            </a:r>
          </a:p>
          <a:p>
            <a:pPr lvl="2"/>
            <a:r>
              <a:rPr lang="en-US" dirty="0">
                <a:solidFill>
                  <a:schemeClr val="bg1"/>
                </a:solidFill>
                <a:latin typeface="Century Gothic" panose="020B0502020202020204" pitchFamily="34" charset="0"/>
              </a:rPr>
              <a:t>private void </a:t>
            </a:r>
            <a:r>
              <a:rPr lang="en-US" dirty="0" err="1">
                <a:solidFill>
                  <a:schemeClr val="bg1"/>
                </a:solidFill>
                <a:latin typeface="Century Gothic" panose="020B0502020202020204" pitchFamily="34" charset="0"/>
              </a:rPr>
              <a:t>btnZero_Click</a:t>
            </a:r>
            <a:r>
              <a:rPr lang="en-US" dirty="0">
                <a:solidFill>
                  <a:schemeClr val="bg1"/>
                </a:solidFill>
                <a:latin typeface="Century Gothic" panose="020B0502020202020204" pitchFamily="34" charset="0"/>
              </a:rPr>
              <a:t>(object sender, </a:t>
            </a:r>
            <a:r>
              <a:rPr lang="en-US" dirty="0" err="1">
                <a:solidFill>
                  <a:schemeClr val="bg1"/>
                </a:solidFill>
                <a:latin typeface="Century Gothic" panose="020B0502020202020204" pitchFamily="34" charset="0"/>
              </a:rPr>
              <a:t>EventArgs</a:t>
            </a:r>
            <a:r>
              <a:rPr lang="en-US" dirty="0">
                <a:solidFill>
                  <a:schemeClr val="bg1"/>
                </a:solidFill>
                <a:latin typeface="Century Gothic" panose="020B0502020202020204" pitchFamily="34" charset="0"/>
              </a:rPr>
              <a:t> e)</a:t>
            </a:r>
          </a:p>
          <a:p>
            <a:pPr lvl="2"/>
            <a:r>
              <a:rPr lang="en-US" dirty="0">
                <a:solidFill>
                  <a:schemeClr val="bg1"/>
                </a:solidFill>
                <a:latin typeface="Century Gothic" panose="020B0502020202020204" pitchFamily="34" charset="0"/>
              </a:rPr>
              <a:t>When clicked, all code in the brackets will run, sequentially.</a:t>
            </a:r>
          </a:p>
          <a:p>
            <a:pPr lvl="1"/>
            <a:r>
              <a:rPr lang="en-US" b="1" dirty="0">
                <a:solidFill>
                  <a:schemeClr val="bg1"/>
                </a:solidFill>
                <a:latin typeface="Century Gothic" panose="020B0502020202020204" pitchFamily="34" charset="0"/>
              </a:rPr>
              <a:t>Methods</a:t>
            </a:r>
          </a:p>
          <a:p>
            <a:pPr lvl="2"/>
            <a:r>
              <a:rPr lang="en-US" dirty="0">
                <a:solidFill>
                  <a:schemeClr val="bg1"/>
                </a:solidFill>
                <a:latin typeface="Century Gothic" panose="020B0502020202020204" pitchFamily="34" charset="0"/>
              </a:rPr>
              <a:t>Accessibility return name(input)</a:t>
            </a:r>
          </a:p>
          <a:p>
            <a:pPr lvl="2"/>
            <a:r>
              <a:rPr lang="en-US" dirty="0">
                <a:solidFill>
                  <a:schemeClr val="bg1"/>
                </a:solidFill>
                <a:latin typeface="Century Gothic" panose="020B0502020202020204" pitchFamily="34" charset="0"/>
              </a:rPr>
              <a:t>The basic methods to make the code work are already present. </a:t>
            </a:r>
          </a:p>
          <a:p>
            <a:pPr lvl="2"/>
            <a:r>
              <a:rPr lang="en-US" dirty="0">
                <a:solidFill>
                  <a:schemeClr val="bg1"/>
                </a:solidFill>
                <a:latin typeface="Century Gothic" panose="020B0502020202020204" pitchFamily="34" charset="0"/>
              </a:rPr>
              <a:t>Notations are present to explain them.</a:t>
            </a:r>
          </a:p>
        </p:txBody>
      </p:sp>
    </p:spTree>
    <p:extLst>
      <p:ext uri="{BB962C8B-B14F-4D97-AF65-F5344CB8AC3E}">
        <p14:creationId xmlns:p14="http://schemas.microsoft.com/office/powerpoint/2010/main" val="245207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9AB9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F0D7-ADD4-49C3-99CC-B3044F1B6C14}"/>
              </a:ext>
            </a:extLst>
          </p:cNvPr>
          <p:cNvSpPr>
            <a:spLocks noGrp="1"/>
          </p:cNvSpPr>
          <p:nvPr>
            <p:ph type="title"/>
          </p:nvPr>
        </p:nvSpPr>
        <p:spPr>
          <a:solidFill>
            <a:srgbClr val="98002E"/>
          </a:solidFill>
        </p:spPr>
        <p:txBody>
          <a:bodyPr>
            <a:normAutofit/>
          </a:bodyPr>
          <a:lstStyle/>
          <a:p>
            <a:r>
              <a:rPr lang="en-US" sz="4000" b="1" u="sng" dirty="0">
                <a:latin typeface="Century Gothic" panose="020B0502020202020204" pitchFamily="34" charset="0"/>
              </a:rPr>
              <a:t>What to Add?</a:t>
            </a:r>
          </a:p>
        </p:txBody>
      </p:sp>
      <p:sp>
        <p:nvSpPr>
          <p:cNvPr id="3" name="Content Placeholder 2">
            <a:extLst>
              <a:ext uri="{FF2B5EF4-FFF2-40B4-BE49-F238E27FC236}">
                <a16:creationId xmlns:a16="http://schemas.microsoft.com/office/drawing/2014/main" id="{E93ED357-21E6-4FBE-8AA1-97C02910BDB4}"/>
              </a:ext>
            </a:extLst>
          </p:cNvPr>
          <p:cNvSpPr>
            <a:spLocks noGrp="1"/>
          </p:cNvSpPr>
          <p:nvPr>
            <p:ph idx="1"/>
          </p:nvPr>
        </p:nvSpPr>
        <p:spPr>
          <a:xfrm>
            <a:off x="838200" y="1905835"/>
            <a:ext cx="10515600" cy="2941442"/>
          </a:xfrm>
          <a:solidFill>
            <a:srgbClr val="002E56"/>
          </a:solidFill>
        </p:spPr>
        <p:txBody>
          <a:bodyPr>
            <a:normAutofit/>
          </a:bodyPr>
          <a:lstStyle/>
          <a:p>
            <a:pPr lvl="1"/>
            <a:r>
              <a:rPr lang="en-US" dirty="0" err="1">
                <a:solidFill>
                  <a:schemeClr val="bg1"/>
                </a:solidFill>
                <a:latin typeface="Century Gothic" panose="020B0502020202020204" pitchFamily="34" charset="0"/>
              </a:rPr>
              <a:t>btnZero_Click</a:t>
            </a:r>
            <a:r>
              <a:rPr lang="en-US" dirty="0">
                <a:solidFill>
                  <a:schemeClr val="bg1"/>
                </a:solidFill>
                <a:latin typeface="Century Gothic" panose="020B0502020202020204" pitchFamily="34" charset="0"/>
              </a:rPr>
              <a:t> on line 48 is complete.</a:t>
            </a:r>
          </a:p>
          <a:p>
            <a:pPr lvl="1"/>
            <a:r>
              <a:rPr lang="en-US" dirty="0">
                <a:solidFill>
                  <a:schemeClr val="bg1"/>
                </a:solidFill>
                <a:latin typeface="Century Gothic" panose="020B0502020202020204" pitchFamily="34" charset="0"/>
              </a:rPr>
              <a:t>The rest of the number buttons require a line of code to be added to properly function.</a:t>
            </a:r>
          </a:p>
          <a:p>
            <a:pPr lvl="1"/>
            <a:r>
              <a:rPr lang="en-US" dirty="0">
                <a:solidFill>
                  <a:schemeClr val="bg1"/>
                </a:solidFill>
                <a:latin typeface="Century Gothic" panose="020B0502020202020204" pitchFamily="34" charset="0"/>
              </a:rPr>
              <a:t>The buttons for multiply (line 137), divide (line 148), subtract (line 159), and Add (line 170) require two lines to be placed. Multiply has the second line to place already present as an example.</a:t>
            </a:r>
          </a:p>
          <a:p>
            <a:pPr lvl="1"/>
            <a:r>
              <a:rPr lang="en-US" dirty="0">
                <a:solidFill>
                  <a:schemeClr val="bg1"/>
                </a:solidFill>
                <a:latin typeface="Century Gothic" panose="020B0502020202020204" pitchFamily="34" charset="0"/>
              </a:rPr>
              <a:t>Line 180 and beyond are completed and include the buttons for Equals and Clear along with the methods used.</a:t>
            </a:r>
          </a:p>
        </p:txBody>
      </p:sp>
      <p:pic>
        <p:nvPicPr>
          <p:cNvPr id="5" name="Picture 4">
            <a:extLst>
              <a:ext uri="{FF2B5EF4-FFF2-40B4-BE49-F238E27FC236}">
                <a16:creationId xmlns:a16="http://schemas.microsoft.com/office/drawing/2014/main" id="{89175B11-A58C-4233-8C92-45E715C33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847277"/>
            <a:ext cx="5496692" cy="1409897"/>
          </a:xfrm>
          <a:prstGeom prst="rect">
            <a:avLst/>
          </a:prstGeom>
          <a:ln>
            <a:solidFill>
              <a:schemeClr val="bg1"/>
            </a:solidFill>
          </a:ln>
        </p:spPr>
      </p:pic>
      <p:pic>
        <p:nvPicPr>
          <p:cNvPr id="7" name="Picture 6">
            <a:extLst>
              <a:ext uri="{FF2B5EF4-FFF2-40B4-BE49-F238E27FC236}">
                <a16:creationId xmlns:a16="http://schemas.microsoft.com/office/drawing/2014/main" id="{D2021515-857A-429A-BC61-67CF7D1A1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892" y="4847277"/>
            <a:ext cx="5018908" cy="1409897"/>
          </a:xfrm>
          <a:prstGeom prst="rect">
            <a:avLst/>
          </a:prstGeom>
          <a:ln>
            <a:solidFill>
              <a:schemeClr val="bg1"/>
            </a:solidFill>
          </a:ln>
        </p:spPr>
      </p:pic>
    </p:spTree>
    <p:extLst>
      <p:ext uri="{BB962C8B-B14F-4D97-AF65-F5344CB8AC3E}">
        <p14:creationId xmlns:p14="http://schemas.microsoft.com/office/powerpoint/2010/main" val="76192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9AB9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F0D7-ADD4-49C3-99CC-B3044F1B6C14}"/>
              </a:ext>
            </a:extLst>
          </p:cNvPr>
          <p:cNvSpPr>
            <a:spLocks noGrp="1"/>
          </p:cNvSpPr>
          <p:nvPr>
            <p:ph type="title"/>
          </p:nvPr>
        </p:nvSpPr>
        <p:spPr>
          <a:solidFill>
            <a:srgbClr val="98002E"/>
          </a:solidFill>
        </p:spPr>
        <p:txBody>
          <a:bodyPr>
            <a:normAutofit/>
          </a:bodyPr>
          <a:lstStyle/>
          <a:p>
            <a:r>
              <a:rPr lang="en-US" sz="4000" b="1" u="sng" dirty="0">
                <a:latin typeface="Century Gothic" panose="020B0502020202020204" pitchFamily="34" charset="0"/>
              </a:rPr>
              <a:t>Commit, Push, and Turn In</a:t>
            </a:r>
          </a:p>
        </p:txBody>
      </p:sp>
      <p:sp>
        <p:nvSpPr>
          <p:cNvPr id="3" name="Content Placeholder 2">
            <a:extLst>
              <a:ext uri="{FF2B5EF4-FFF2-40B4-BE49-F238E27FC236}">
                <a16:creationId xmlns:a16="http://schemas.microsoft.com/office/drawing/2014/main" id="{E93ED357-21E6-4FBE-8AA1-97C02910BDB4}"/>
              </a:ext>
            </a:extLst>
          </p:cNvPr>
          <p:cNvSpPr>
            <a:spLocks noGrp="1"/>
          </p:cNvSpPr>
          <p:nvPr>
            <p:ph idx="1"/>
          </p:nvPr>
        </p:nvSpPr>
        <p:spPr>
          <a:xfrm>
            <a:off x="838200" y="1905836"/>
            <a:ext cx="10515600" cy="4351338"/>
          </a:xfrm>
          <a:solidFill>
            <a:srgbClr val="002E56"/>
          </a:solidFill>
        </p:spPr>
        <p:txBody>
          <a:bodyPr/>
          <a:lstStyle/>
          <a:p>
            <a:pPr lvl="1"/>
            <a:r>
              <a:rPr lang="en-US" b="1" dirty="0">
                <a:solidFill>
                  <a:schemeClr val="bg1"/>
                </a:solidFill>
                <a:latin typeface="Century Gothic" panose="020B0502020202020204" pitchFamily="34" charset="0"/>
              </a:rPr>
              <a:t>Commit: GitKraken</a:t>
            </a:r>
          </a:p>
          <a:p>
            <a:pPr lvl="2"/>
            <a:r>
              <a:rPr lang="en-US" dirty="0">
                <a:solidFill>
                  <a:schemeClr val="bg1"/>
                </a:solidFill>
                <a:latin typeface="Century Gothic" panose="020B0502020202020204" pitchFamily="34" charset="0"/>
              </a:rPr>
              <a:t>Click the top option (// WIP) to see updates that are not yet committed.</a:t>
            </a:r>
          </a:p>
          <a:p>
            <a:pPr lvl="2"/>
            <a:r>
              <a:rPr lang="en-US" dirty="0">
                <a:solidFill>
                  <a:schemeClr val="bg1"/>
                </a:solidFill>
                <a:latin typeface="Century Gothic" panose="020B0502020202020204" pitchFamily="34" charset="0"/>
              </a:rPr>
              <a:t>Stage All Changes</a:t>
            </a:r>
          </a:p>
          <a:p>
            <a:pPr lvl="2"/>
            <a:r>
              <a:rPr lang="en-US" dirty="0">
                <a:solidFill>
                  <a:schemeClr val="bg1"/>
                </a:solidFill>
                <a:latin typeface="Century Gothic" panose="020B0502020202020204" pitchFamily="34" charset="0"/>
              </a:rPr>
              <a:t>Add Summary and Description</a:t>
            </a:r>
          </a:p>
          <a:p>
            <a:pPr lvl="2"/>
            <a:r>
              <a:rPr lang="en-US" dirty="0">
                <a:solidFill>
                  <a:schemeClr val="bg1"/>
                </a:solidFill>
                <a:latin typeface="Century Gothic" panose="020B0502020202020204" pitchFamily="34" charset="0"/>
              </a:rPr>
              <a:t>Commit.</a:t>
            </a:r>
          </a:p>
          <a:p>
            <a:pPr lvl="1"/>
            <a:r>
              <a:rPr lang="en-US" b="1" dirty="0">
                <a:solidFill>
                  <a:schemeClr val="bg1"/>
                </a:solidFill>
                <a:latin typeface="Century Gothic" panose="020B0502020202020204" pitchFamily="34" charset="0"/>
              </a:rPr>
              <a:t>Push</a:t>
            </a:r>
            <a:endParaRPr lang="en-US" dirty="0">
              <a:solidFill>
                <a:schemeClr val="bg1"/>
              </a:solidFill>
              <a:latin typeface="Century Gothic" panose="020B0502020202020204" pitchFamily="34" charset="0"/>
            </a:endParaRPr>
          </a:p>
          <a:p>
            <a:pPr lvl="2"/>
            <a:r>
              <a:rPr lang="en-US" dirty="0">
                <a:solidFill>
                  <a:schemeClr val="bg1"/>
                </a:solidFill>
                <a:latin typeface="Century Gothic" panose="020B0502020202020204" pitchFamily="34" charset="0"/>
              </a:rPr>
              <a:t>Click Push to update the master origin repository on your GitHub</a:t>
            </a:r>
          </a:p>
          <a:p>
            <a:pPr lvl="1"/>
            <a:r>
              <a:rPr lang="en-US" b="1" dirty="0">
                <a:solidFill>
                  <a:schemeClr val="bg1"/>
                </a:solidFill>
                <a:latin typeface="Century Gothic" panose="020B0502020202020204" pitchFamily="34" charset="0"/>
              </a:rPr>
              <a:t>Turn In</a:t>
            </a:r>
            <a:endParaRPr lang="en-US" dirty="0">
              <a:solidFill>
                <a:schemeClr val="bg1"/>
              </a:solidFill>
              <a:latin typeface="Century Gothic" panose="020B0502020202020204" pitchFamily="34" charset="0"/>
            </a:endParaRPr>
          </a:p>
          <a:p>
            <a:pPr lvl="2"/>
            <a:r>
              <a:rPr lang="en-US" dirty="0">
                <a:solidFill>
                  <a:schemeClr val="bg1"/>
                </a:solidFill>
                <a:latin typeface="Century Gothic" panose="020B0502020202020204" pitchFamily="34" charset="0"/>
              </a:rPr>
              <a:t>On Canvas, navigate to assignment</a:t>
            </a:r>
          </a:p>
          <a:p>
            <a:pPr lvl="2"/>
            <a:r>
              <a:rPr lang="en-US" dirty="0">
                <a:solidFill>
                  <a:schemeClr val="bg1"/>
                </a:solidFill>
                <a:latin typeface="Century Gothic" panose="020B0502020202020204" pitchFamily="34" charset="0"/>
              </a:rPr>
              <a:t>Click submit, paste URL to your forked repository</a:t>
            </a:r>
          </a:p>
          <a:p>
            <a:pPr lvl="2"/>
            <a:r>
              <a:rPr lang="en-US" dirty="0">
                <a:solidFill>
                  <a:schemeClr val="bg1"/>
                </a:solidFill>
                <a:latin typeface="Century Gothic" panose="020B0502020202020204" pitchFamily="34" charset="0"/>
              </a:rPr>
              <a:t>Turn in.</a:t>
            </a:r>
          </a:p>
        </p:txBody>
      </p:sp>
    </p:spTree>
    <p:extLst>
      <p:ext uri="{BB962C8B-B14F-4D97-AF65-F5344CB8AC3E}">
        <p14:creationId xmlns:p14="http://schemas.microsoft.com/office/powerpoint/2010/main" val="1653351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TotalTime>
  <Words>816</Words>
  <Application>Microsoft Office PowerPoint</Application>
  <PresentationFormat>Widescreen</PresentationFormat>
  <Paragraphs>79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Wingdings</vt:lpstr>
      <vt:lpstr>Office Theme</vt:lpstr>
      <vt:lpstr>FORKED ASSIGNMENT</vt:lpstr>
      <vt:lpstr>Assignments with Pre-existing Repository</vt:lpstr>
      <vt:lpstr>Your Forked Repository</vt:lpstr>
      <vt:lpstr>Clone to Local Repository</vt:lpstr>
      <vt:lpstr>The Code</vt:lpstr>
      <vt:lpstr>Code Basics</vt:lpstr>
      <vt:lpstr>What to Add?</vt:lpstr>
      <vt:lpstr>Commit, Push, and Turn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REPOSITORY</dc:title>
  <dc:creator>Nochtal Balzer</dc:creator>
  <cp:lastModifiedBy>Nochtal Balzer</cp:lastModifiedBy>
  <cp:revision>34</cp:revision>
  <dcterms:created xsi:type="dcterms:W3CDTF">2018-05-11T01:42:53Z</dcterms:created>
  <dcterms:modified xsi:type="dcterms:W3CDTF">2018-06-11T21:57:22Z</dcterms:modified>
</cp:coreProperties>
</file>