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6" r:id="rId2"/>
    <p:sldId id="324" r:id="rId3"/>
    <p:sldId id="333" r:id="rId4"/>
    <p:sldId id="382" r:id="rId5"/>
    <p:sldId id="360" r:id="rId6"/>
    <p:sldId id="383" r:id="rId7"/>
    <p:sldId id="394" r:id="rId8"/>
    <p:sldId id="362" r:id="rId9"/>
    <p:sldId id="384" r:id="rId10"/>
    <p:sldId id="385" r:id="rId11"/>
    <p:sldId id="386" r:id="rId12"/>
    <p:sldId id="388" r:id="rId13"/>
    <p:sldId id="389" r:id="rId14"/>
    <p:sldId id="391" r:id="rId15"/>
    <p:sldId id="390" r:id="rId16"/>
    <p:sldId id="392" r:id="rId17"/>
    <p:sldId id="393" r:id="rId18"/>
    <p:sldId id="263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B533C-051A-410E-9141-0FA58B948413}" v="2" dt="2024-02-08T08:53:10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9" autoAdjust="0"/>
    <p:restoredTop sz="84216" autoAdjust="0"/>
  </p:normalViewPr>
  <p:slideViewPr>
    <p:cSldViewPr snapToGrid="0">
      <p:cViewPr varScale="1">
        <p:scale>
          <a:sx n="77" d="100"/>
          <a:sy n="77" d="100"/>
        </p:scale>
        <p:origin x="1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프로파일링이란 많은 시간이 소요되거나 오류가 발생할 가능성이 있는 부분을 고칠 수 있도록 작성한 코드 또는 실행 파일을 모니터링하는 행위를 말합니다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4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7038-ADCE-DBEE-6650-34DB5D08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BD5F02-68A7-EE04-3BF1-46555AC08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81DD6E-BB01-32E5-C0E4-28E15EB9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F8DA4-3206-EC99-CF99-1C0CDB578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6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0F08-EDE9-59BD-FF42-6E39294E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1C6442-ACB1-C5F7-DF17-051BEE446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4D06D4-3D5E-711F-08EE-3287A3676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AC939-3BFE-51B3-666C-DAD404223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35BF-E597-D2A0-2D26-500FD9DD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E7E0C5-725E-6D03-664A-6EA5D90D7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FEFE57-01E8-C6CF-155F-7BC65CC22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1F2DB-3F25-9BC9-14E5-F2CE1ACE5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AD0CE-5710-A1ED-223E-94F8396B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EAD0A9-5DD9-E41F-9189-BDD1507C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6BC019-1F14-BA17-5D74-F4CC2989A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A84F1-85FF-2117-DE05-6F92FCAEA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7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C929-B4EF-668E-05BB-2E184A262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EBB40E-CF99-FD38-3F36-2EA7721EE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37978C-5044-FB40-F895-189583DE4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E239C-28A9-E94C-F76F-9EA53E339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0D3B7-E728-2420-002D-C56F0A94E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9D0DC8-B32F-F4C3-3B26-6D79EB211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3A3BFC-3489-2C1A-5382-30D5DEA2B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정적 분석 도구</a:t>
            </a:r>
            <a:r>
              <a:rPr lang="en-US" altLang="ko-KR"/>
              <a:t>: Clang, Cppcheck </a:t>
            </a:r>
            <a:r>
              <a:rPr lang="ko-KR" altLang="en-US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7F012-6695-BD30-28D0-544165FC5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1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자세한 내용은 컴퓨터 시스템 책을 참고하시기 바랍니다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7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CDA9-FEE3-5A61-6377-C68CF160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03037E-D92E-2C36-9DCC-02A6FAE45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4C647B-CA05-5FF9-3BC5-98BE280B9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time_t</a:t>
            </a:r>
            <a:r>
              <a:rPr lang="ko-KR" altLang="en-US"/>
              <a:t>는 </a:t>
            </a:r>
            <a:r>
              <a:rPr lang="en-US" altLang="ko-KR"/>
              <a:t>1970</a:t>
            </a:r>
            <a:r>
              <a:rPr lang="ko-KR" altLang="en-US"/>
              <a:t>년대에 </a:t>
            </a:r>
            <a:r>
              <a:rPr lang="en-US" altLang="ko-KR"/>
              <a:t>c</a:t>
            </a:r>
            <a:r>
              <a:rPr lang="ko-KR" altLang="en-US"/>
              <a:t>언어가 처음 개발될 때부터 존재한 표준 타입입니다</a:t>
            </a:r>
            <a:r>
              <a:rPr lang="en-US" altLang="ko-KR"/>
              <a:t>. </a:t>
            </a:r>
            <a:r>
              <a:rPr lang="ko-KR" altLang="en-US"/>
              <a:t>이후 컴퓨터가 발전하며 시간을 더 정밀하게 측정하기 위한 타입이 계속 등장하였습니다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D005C-F29C-D785-C727-21FC78CCD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최근에는 </a:t>
            </a:r>
            <a:r>
              <a:rPr lang="en-US" altLang="ko-KR"/>
              <a:t>nanoseconds </a:t>
            </a:r>
            <a:r>
              <a:rPr lang="ko-KR" altLang="en-US"/>
              <a:t>단위로 시간을 측정하는 함수도 존재합니다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3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2F64-E5AF-E66F-9CFC-EF1E8D60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BD3225-7FFC-6E88-96EB-2C8E4B65B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48DBDD-557A-6F79-AF0B-8CC3EEEEC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8E2A6-0330-F5FE-38FC-56799770A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D6D9C-6321-6AE6-67E5-55BAFDE7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10B3CB-A8E0-DED1-4CB8-F9D5361F4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E69338-D3DC-FAF1-2599-F4B8D8D13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time_t</a:t>
            </a:r>
            <a:r>
              <a:rPr lang="ko-KR" altLang="en-US"/>
              <a:t>는 </a:t>
            </a:r>
            <a:r>
              <a:rPr lang="en-US" altLang="ko-KR"/>
              <a:t>1970</a:t>
            </a:r>
            <a:r>
              <a:rPr lang="ko-KR" altLang="en-US"/>
              <a:t>년대에 </a:t>
            </a:r>
            <a:r>
              <a:rPr lang="en-US" altLang="ko-KR"/>
              <a:t>c</a:t>
            </a:r>
            <a:r>
              <a:rPr lang="ko-KR" altLang="en-US"/>
              <a:t>언어가 처음 개발될 때부터 존재한 표준 타입입니다</a:t>
            </a:r>
            <a:r>
              <a:rPr lang="en-US" altLang="ko-KR"/>
              <a:t>. </a:t>
            </a:r>
            <a:r>
              <a:rPr lang="ko-KR" altLang="en-US"/>
              <a:t>이후 컴퓨터가 발전하며 시간을 더 정밀하게 측정하기 위한 타입이 계속 등장하였습니다</a:t>
            </a:r>
            <a:r>
              <a:rPr lang="en-US" altLang="ko-KR"/>
              <a:t>. </a:t>
            </a:r>
            <a:r>
              <a:rPr lang="ko-KR" altLang="en-US"/>
              <a:t>최근에는 </a:t>
            </a:r>
            <a:r>
              <a:rPr lang="en-US" altLang="ko-KR"/>
              <a:t>nanoseconds </a:t>
            </a:r>
            <a:r>
              <a:rPr lang="ko-KR" altLang="en-US"/>
              <a:t>단위로 시간을 측정하는 함수도 존재합니다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5E68F-174B-6F8F-23EA-C0F395ECF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3ABE5-80FC-1B10-A309-782D5D183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3FB050-FFA2-E8C6-FF11-375A4726F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D6FD8E-563B-4EBF-0FF4-DB2D0F5C2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정적 분석 도구는 코드의 구조와 문법을 검사하여 개발 초기 단계에서 문제를 발견하고 수정하는 데 용이하고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동적 분석 도구는 정적 분석 도구에서 감지하기 어려운 프로그램이 사용될 실제 환경에서의 문제를 식별하는 데 유용합니다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ko-KR"/>
              <a:t>cachegrind</a:t>
            </a:r>
            <a:r>
              <a:rPr lang="ko-KR" altLang="en-US"/>
              <a:t>나 </a:t>
            </a:r>
            <a:r>
              <a:rPr lang="en-US" altLang="ko-KR"/>
              <a:t>callgrind</a:t>
            </a:r>
            <a:r>
              <a:rPr lang="ko-KR" altLang="en-US"/>
              <a:t>를 간단히 설명하면</a:t>
            </a:r>
            <a:r>
              <a:rPr lang="en-US" altLang="ko-KR"/>
              <a:t>, </a:t>
            </a:r>
            <a:r>
              <a:rPr lang="ko-KR" altLang="en-US"/>
              <a:t>함수 및 라인별로 실행되는 명령어의 수를 계산합니다</a:t>
            </a:r>
            <a:r>
              <a:rPr lang="en-US" altLang="ko-KR"/>
              <a:t>. </a:t>
            </a:r>
            <a:r>
              <a:rPr lang="ko-KR" altLang="en-US"/>
              <a:t>명령어의 수는 실행 시간과 비례하기 때문에 사용자는 분석 결과를 토대로 코드의 어떤 부분에서 병목이 발생하는지 파악할 수 있습니다</a:t>
            </a:r>
            <a:r>
              <a:rPr lang="en-US" altLang="ko-KR"/>
              <a:t>. </a:t>
            </a:r>
            <a:r>
              <a:rPr lang="ko-KR" altLang="en-US"/>
              <a:t>이때 키보드 입력 등 </a:t>
            </a:r>
            <a:r>
              <a:rPr lang="en-US" altLang="ko-KR"/>
              <a:t>IO </a:t>
            </a:r>
            <a:r>
              <a:rPr lang="ko-KR" altLang="en-US"/>
              <a:t>작업 시 소요되는 시간은 분석할 수 없기 때문에</a:t>
            </a:r>
            <a:r>
              <a:rPr lang="en-US" altLang="ko-KR"/>
              <a:t>, </a:t>
            </a:r>
            <a:r>
              <a:rPr lang="ko-KR" altLang="en-US"/>
              <a:t>다른 툴을 사용해야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EE563-63DB-085F-7698-B46F68482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6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3704-BB56-B5BE-4199-3EA1A5C0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56AD3C-1552-F17B-CB9D-19E65C826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177D35-AAB7-4522-D044-A456622F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FF684-25BA-3CDB-1B4D-B5E72C24E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4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FF8F-2725-8DCF-02E7-9FAA2F6D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12886C-5F05-D444-7B10-7F111A9B3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F4DEE3-5268-2915-2B8E-4BC531DDB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1375A-3006-D212-5F4E-C77003BAC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lgrind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프로파일링</a:t>
            </a:r>
            <a:br>
              <a:rPr lang="en-US" altLang="ko-KR" sz="2400" spc="-4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</a:br>
            <a:br>
              <a:rPr lang="en-US" altLang="ko-KR" sz="2400" spc="-4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</a:br>
            <a:r>
              <a:rPr lang="en-US" altLang="ko-KR" sz="2400" spc="-4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Profiling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2019899"/>
          </a:xfrm>
        </p:spPr>
        <p:txBody>
          <a:bodyPr>
            <a:normAutofit/>
          </a:bodyPr>
          <a:lstStyle/>
          <a:p>
            <a:r>
              <a:rPr lang="en-US" altLang="ko-KR"/>
              <a:t>2024 </a:t>
            </a:r>
            <a:r>
              <a:rPr lang="ko-KR" altLang="en-US"/>
              <a:t>겨울 자료구조스터디</a:t>
            </a:r>
            <a:endParaRPr lang="en-US" altLang="ko-KR"/>
          </a:p>
          <a:p>
            <a:r>
              <a:rPr lang="ko-KR" altLang="en-US"/>
              <a:t>김태완</a:t>
            </a:r>
            <a:endParaRPr lang="en-US" altLang="ko-KR"/>
          </a:p>
          <a:p>
            <a:r>
              <a:rPr lang="en-US" altLang="ko-KR"/>
              <a:t>2024/02/15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B1426-E6A7-0782-A917-0492AFAF6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D827-397B-FA5B-2F61-43AD740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D7C2F-84E7-5EC2-33AE-3190259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983AA-8602-CB57-F6BA-16C5073F6D6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Memcheck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53089-DBD5-6B10-EAA1-0FDDCA1D47C6}"/>
              </a:ext>
            </a:extLst>
          </p:cNvPr>
          <p:cNvSpPr txBox="1"/>
          <p:nvPr/>
        </p:nvSpPr>
        <p:spPr>
          <a:xfrm>
            <a:off x="213328" y="1230392"/>
            <a:ext cx="8685345" cy="545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프로그램이 할당한 모든 힙 블록을 추적하여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프로그램 종료 시 해제되지 않은 블록을 파악 가능</a:t>
            </a:r>
            <a:endParaRPr lang="en-US" altLang="ko-KR" sz="1200" spc="-5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유용한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command line 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옵션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b="1" spc="-50"/>
              <a:t>--leak-check=yes</a:t>
            </a: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spc="-50"/>
              <a:t>definetly</a:t>
            </a:r>
            <a:r>
              <a:rPr lang="ko-KR" altLang="en-US" sz="1200" spc="-50"/>
              <a:t> </a:t>
            </a:r>
            <a:r>
              <a:rPr lang="en-US" altLang="ko-KR" sz="1200" spc="-50"/>
              <a:t>lost,</a:t>
            </a:r>
            <a:r>
              <a:rPr lang="ko-KR" altLang="en-US" sz="1200" spc="-50"/>
              <a:t> </a:t>
            </a:r>
            <a:r>
              <a:rPr lang="en-US" altLang="ko-KR" sz="1200" spc="-50"/>
              <a:t>possibly</a:t>
            </a:r>
            <a:r>
              <a:rPr lang="ko-KR" altLang="en-US" sz="1200" spc="-50"/>
              <a:t> </a:t>
            </a:r>
            <a:r>
              <a:rPr lang="en-US" altLang="ko-KR" sz="1200" spc="-50"/>
              <a:t>lost</a:t>
            </a:r>
            <a:r>
              <a:rPr lang="ko-KR" altLang="en-US" sz="1200" spc="-50"/>
              <a:t> 에 해당하는 각 블록에 대한 정보를 더 자세히 보여 줌</a:t>
            </a:r>
            <a:endParaRPr lang="en-US" altLang="ko-KR" sz="1200" spc="-50"/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-</a:t>
            </a: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-log-file=&lt;filename&gt;</a:t>
            </a:r>
          </a:p>
          <a:p>
            <a:pPr marL="628650" marR="0" lvl="1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Valgrind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의 모든 메시지를 지정된 파일로 보냄</a:t>
            </a:r>
            <a:endParaRPr lang="en-US" altLang="ko-KR" sz="1200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marR="0" lvl="1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특수 형식 지정자를 사용하여 로그 파일명을 동적으로 생성할 수 있음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실습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spc="-50"/>
              <a:t>오른쪽 그림의 코드</a:t>
            </a:r>
            <a:r>
              <a:rPr lang="en-US" altLang="ko-KR" sz="1200" spc="-50"/>
              <a:t>(test.c)</a:t>
            </a:r>
            <a:r>
              <a:rPr lang="ko-KR" altLang="en-US" sz="1200" spc="-50"/>
              <a:t>를 작성 후 컴파일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b="1" spc="-50"/>
              <a:t>gcc –g –o test ./test.c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spc="-50"/>
              <a:t>Memcheck</a:t>
            </a:r>
            <a:r>
              <a:rPr lang="ko-KR" altLang="en-US" sz="1200" spc="-50"/>
              <a:t>로 분석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b="1" spc="-50"/>
              <a:t>valgrind –leak-check=yes ./test</a:t>
            </a:r>
          </a:p>
          <a:p>
            <a:pPr lvl="0"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400" b="1" spc="-50">
                <a:solidFill>
                  <a:schemeClr val="bg1"/>
                </a:solidFill>
              </a:rPr>
              <a:t>오른쪽 그림의 코드에서 잘못된 부분</a:t>
            </a:r>
            <a:endParaRPr lang="en-US" altLang="ko-KR" sz="1200" b="1" spc="-5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200" b="1" spc="-50">
                <a:solidFill>
                  <a:schemeClr val="bg1"/>
                </a:solidFill>
              </a:rPr>
              <a:t>문제 </a:t>
            </a:r>
            <a:r>
              <a:rPr lang="en-US" altLang="ko-KR" sz="1200" b="1" spc="-50">
                <a:solidFill>
                  <a:schemeClr val="bg1"/>
                </a:solidFill>
              </a:rPr>
              <a:t>1 (Memory error)</a:t>
            </a:r>
          </a:p>
          <a:p>
            <a:pPr lvl="1"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200" spc="-50">
                <a:solidFill>
                  <a:schemeClr val="bg1"/>
                </a:solidFill>
              </a:rPr>
              <a:t>배열 인덱스는 </a:t>
            </a:r>
            <a:r>
              <a:rPr lang="en-US" altLang="ko-KR" sz="1200" spc="-50">
                <a:solidFill>
                  <a:schemeClr val="bg1"/>
                </a:solidFill>
              </a:rPr>
              <a:t>0</a:t>
            </a:r>
            <a:r>
              <a:rPr lang="ko-KR" altLang="en-US" sz="1200" spc="-50">
                <a:solidFill>
                  <a:schemeClr val="bg1"/>
                </a:solidFill>
              </a:rPr>
              <a:t>부터 시작하기 때문에</a:t>
            </a:r>
            <a:r>
              <a:rPr lang="en-US" altLang="ko-KR" sz="1200" spc="-50">
                <a:solidFill>
                  <a:schemeClr val="bg1"/>
                </a:solidFill>
              </a:rPr>
              <a:t>, x[10]</a:t>
            </a:r>
            <a:r>
              <a:rPr lang="ko-KR" altLang="en-US" sz="1200" spc="-50">
                <a:solidFill>
                  <a:schemeClr val="bg1"/>
                </a:solidFill>
              </a:rPr>
              <a:t>은 할당된 메모리</a:t>
            </a:r>
            <a:endParaRPr lang="en-US" altLang="ko-KR" sz="1200" spc="-5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200" spc="-50">
                <a:solidFill>
                  <a:schemeClr val="bg1"/>
                </a:solidFill>
              </a:rPr>
              <a:t>밖을 가리킴</a:t>
            </a:r>
            <a:r>
              <a:rPr lang="en-US" altLang="ko-KR" sz="1200" spc="-5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200" b="1" spc="-50">
                <a:solidFill>
                  <a:schemeClr val="bg1"/>
                </a:solidFill>
              </a:rPr>
              <a:t>문제 </a:t>
            </a:r>
            <a:r>
              <a:rPr lang="en-US" altLang="ko-KR" sz="1200" b="1" spc="-50">
                <a:solidFill>
                  <a:schemeClr val="bg1"/>
                </a:solidFill>
              </a:rPr>
              <a:t>2 (Memory leak)</a:t>
            </a:r>
          </a:p>
          <a:p>
            <a:pPr lvl="1">
              <a:lnSpc>
                <a:spcPct val="150000"/>
              </a:lnSpc>
              <a:buClr>
                <a:srgbClr val="0F6FC6"/>
              </a:buClr>
              <a:defRPr/>
            </a:pPr>
            <a:r>
              <a:rPr lang="en-US" altLang="ko-KR" sz="1200" spc="-50">
                <a:solidFill>
                  <a:schemeClr val="bg1"/>
                </a:solidFill>
              </a:rPr>
              <a:t>x</a:t>
            </a:r>
            <a:r>
              <a:rPr lang="ko-KR" altLang="en-US" sz="1200" spc="-50">
                <a:solidFill>
                  <a:schemeClr val="bg1"/>
                </a:solidFill>
              </a:rPr>
              <a:t>를 할당한 후 반환하지 않으면 프로그램이 종료되어도 메모리</a:t>
            </a:r>
            <a:endParaRPr lang="en-US" altLang="ko-KR" sz="1200" spc="-5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0F6FC6"/>
              </a:buClr>
              <a:defRPr/>
            </a:pPr>
            <a:r>
              <a:rPr lang="ko-KR" altLang="en-US" sz="1200" spc="-50">
                <a:solidFill>
                  <a:schemeClr val="bg1"/>
                </a:solidFill>
              </a:rPr>
              <a:t>공간을 차지함</a:t>
            </a:r>
            <a:r>
              <a:rPr lang="en-US" altLang="ko-KR" sz="1200" spc="-5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E168F-1D4F-5F38-569E-6D2CC1EA1D6B}"/>
              </a:ext>
            </a:extLst>
          </p:cNvPr>
          <p:cNvSpPr txBox="1"/>
          <p:nvPr/>
        </p:nvSpPr>
        <p:spPr>
          <a:xfrm>
            <a:off x="5112328" y="3570419"/>
            <a:ext cx="354122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0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9A121-3E2C-21B4-FC34-0EEDF2A74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6B40-1ECA-82AB-FBCC-26DBCB09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54A1D-F571-487A-B809-4F34655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6AFF3-AAB3-61AE-5509-AF994834002D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분석 메시지 해석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595302-1458-FA6C-6C79-1727AFD72FB5}"/>
              </a:ext>
            </a:extLst>
          </p:cNvPr>
          <p:cNvGrpSpPr/>
          <p:nvPr/>
        </p:nvGrpSpPr>
        <p:grpSpPr>
          <a:xfrm>
            <a:off x="133405" y="2128166"/>
            <a:ext cx="8877191" cy="3785652"/>
            <a:chOff x="167056" y="2128166"/>
            <a:chExt cx="8877191" cy="37856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B440B-5DBD-F842-7E7C-ABBA38AB6CB5}"/>
                </a:ext>
              </a:extLst>
            </p:cNvPr>
            <p:cNvSpPr txBox="1"/>
            <p:nvPr/>
          </p:nvSpPr>
          <p:spPr>
            <a:xfrm>
              <a:off x="167056" y="2128166"/>
              <a:ext cx="8877191" cy="3785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==35888== Memcheck, a memory error detector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Copyright (C) 2002-2017, and GNU GPL'd, by Julian Seward et al.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Using Valgrind-3.15.0 and LibVEX; rerun with -h for copyright info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Command: ./test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Invalid write of size 4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  at 0x10916B: f (test.c:6)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  by 0x109180: main (test.c:10)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Address 0x4a59068 is 0 bytes after a block of size 40 alloc'd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  at 0x483B7F3: malloc (in /usr/lib/x86_64-linux-gnu/valgrind/vgpreload_memcheck-amd64-linux.so)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  by 0x10915E: f (test.c:5)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==35888==    by 0x109180: main (test.c:10) </a:t>
              </a:r>
            </a:p>
            <a:p>
              <a:r>
                <a:rPr lang="ko-KR" altLang="en-US" sz="1600">
                  <a:latin typeface="Consolas" panose="020B0609020204030204" pitchFamily="49" charset="0"/>
                </a:rPr>
                <a:t>==35</a:t>
              </a:r>
              <a:r>
                <a:rPr lang="en-US" altLang="ko-KR" sz="1600">
                  <a:latin typeface="Consolas" panose="020B0609020204030204" pitchFamily="49" charset="0"/>
                </a:rPr>
                <a:t>888</a:t>
              </a:r>
              <a:r>
                <a:rPr lang="ko-KR" altLang="en-US" sz="1600">
                  <a:latin typeface="Consolas" panose="020B0609020204030204" pitchFamily="49" charset="0"/>
                </a:rPr>
                <a:t>==</a:t>
              </a:r>
            </a:p>
            <a:p>
              <a:r>
                <a:rPr lang="ko-KR" altLang="en-US" sz="1600">
                  <a:latin typeface="Consolas" panose="020B0609020204030204" pitchFamily="49" charset="0"/>
                </a:rPr>
                <a:t>==35</a:t>
              </a:r>
              <a:r>
                <a:rPr lang="en-US" altLang="ko-KR" sz="1600">
                  <a:latin typeface="Consolas" panose="020B0609020204030204" pitchFamily="49" charset="0"/>
                </a:rPr>
                <a:t>888</a:t>
              </a:r>
              <a:r>
                <a:rPr lang="ko-KR" altLang="en-US" sz="1600">
                  <a:latin typeface="Consolas" panose="020B0609020204030204" pitchFamily="49" charset="0"/>
                </a:rPr>
                <a:t>==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8FC9E2-2EEA-36D8-CFD2-6ACFF35B97E2}"/>
                </a:ext>
              </a:extLst>
            </p:cNvPr>
            <p:cNvSpPr txBox="1"/>
            <p:nvPr/>
          </p:nvSpPr>
          <p:spPr>
            <a:xfrm>
              <a:off x="4377584" y="3072651"/>
              <a:ext cx="466666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</a:rPr>
                <a:t>Memory</a:t>
              </a:r>
              <a:r>
                <a:rPr lang="ko-KR" altLang="en-US" sz="1400" b="1">
                  <a:solidFill>
                    <a:srgbClr val="FF0000"/>
                  </a:solidFill>
                </a:rPr>
                <a:t> </a:t>
              </a:r>
              <a:r>
                <a:rPr lang="en-US" altLang="ko-KR" sz="1400" b="1">
                  <a:solidFill>
                    <a:srgbClr val="FF0000"/>
                  </a:solidFill>
                </a:rPr>
                <a:t>error</a:t>
              </a:r>
              <a:r>
                <a:rPr lang="ko-KR" altLang="en-US" sz="1400" b="1">
                  <a:solidFill>
                    <a:srgbClr val="FF0000"/>
                  </a:solidFill>
                </a:rPr>
                <a:t>의 종류를 알려 줌</a:t>
              </a:r>
              <a:endParaRPr lang="en-US" altLang="ko-KR" sz="1400" b="1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rgbClr val="FF0000"/>
                  </a:solidFill>
                </a:rPr>
                <a:t>(40</a:t>
              </a:r>
              <a:r>
                <a:rPr lang="ko-KR" altLang="en-US" sz="1400" b="1">
                  <a:solidFill>
                    <a:srgbClr val="FF0000"/>
                  </a:solidFill>
                </a:rPr>
                <a:t>바이트로 할당된 메모리 블록을 초과한 위치에 접근</a:t>
              </a:r>
              <a:r>
                <a:rPr lang="en-US" altLang="ko-KR" sz="1400" b="1">
                  <a:solidFill>
                    <a:srgbClr val="FF0000"/>
                  </a:solidFill>
                </a:rPr>
                <a:t>)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38BD17-83EC-7D6B-E3CD-8B3958110BCD}"/>
                </a:ext>
              </a:extLst>
            </p:cNvPr>
            <p:cNvSpPr/>
            <p:nvPr/>
          </p:nvSpPr>
          <p:spPr>
            <a:xfrm>
              <a:off x="1358866" y="3349822"/>
              <a:ext cx="2755934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133A4C-D067-BF6A-F742-93D702C9B570}"/>
                </a:ext>
              </a:extLst>
            </p:cNvPr>
            <p:cNvSpPr/>
            <p:nvPr/>
          </p:nvSpPr>
          <p:spPr>
            <a:xfrm>
              <a:off x="1358866" y="4147009"/>
              <a:ext cx="6937236" cy="24702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63A2B212-53F4-030D-6C56-856612652394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4114800" y="3334261"/>
              <a:ext cx="262784" cy="169450"/>
            </a:xfrm>
            <a:prstGeom prst="curvedConnector3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779F2FF6-61E0-9E40-2476-22880AAD0A1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rot="5400000" flipH="1" flipV="1">
              <a:off x="5493630" y="2929725"/>
              <a:ext cx="551138" cy="1883431"/>
            </a:xfrm>
            <a:prstGeom prst="curvedConnector3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DE3D54-968F-C284-690C-1B96C89B9375}"/>
                </a:ext>
              </a:extLst>
            </p:cNvPr>
            <p:cNvSpPr/>
            <p:nvPr/>
          </p:nvSpPr>
          <p:spPr>
            <a:xfrm>
              <a:off x="1670858" y="3690329"/>
              <a:ext cx="3291840" cy="42395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723718-4CA6-F14E-92A3-03317E783DBA}"/>
                </a:ext>
              </a:extLst>
            </p:cNvPr>
            <p:cNvSpPr/>
            <p:nvPr/>
          </p:nvSpPr>
          <p:spPr>
            <a:xfrm>
              <a:off x="213328" y="4426035"/>
              <a:ext cx="6736112" cy="960611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7162E0-D16C-21E9-DC18-529DFBB3B76D}"/>
                </a:ext>
              </a:extLst>
            </p:cNvPr>
            <p:cNvSpPr txBox="1"/>
            <p:nvPr/>
          </p:nvSpPr>
          <p:spPr>
            <a:xfrm>
              <a:off x="3581384" y="5437537"/>
              <a:ext cx="47820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rgbClr val="00B050"/>
                  </a:solidFill>
                </a:rPr>
                <a:t>코드의 어느 부분에 문제점이 있는지 보여줌</a:t>
              </a:r>
              <a:r>
                <a:rPr lang="en-US" altLang="ko-KR" sz="1400" b="1">
                  <a:solidFill>
                    <a:srgbClr val="00B050"/>
                  </a:solidFill>
                </a:rPr>
                <a:t>(stack trace)</a:t>
              </a:r>
              <a:endParaRPr lang="ko-KR" altLang="en-US" sz="1400" b="1">
                <a:solidFill>
                  <a:srgbClr val="00B05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FE1A90-D6B0-561C-0221-A7B0909BBDA8}"/>
              </a:ext>
            </a:extLst>
          </p:cNvPr>
          <p:cNvSpPr txBox="1"/>
          <p:nvPr/>
        </p:nvSpPr>
        <p:spPr>
          <a:xfrm>
            <a:off x="133404" y="1820389"/>
            <a:ext cx="11560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프로세스 </a:t>
            </a:r>
            <a:r>
              <a:rPr lang="en-US" altLang="ko-KR" sz="1400" b="1">
                <a:solidFill>
                  <a:srgbClr val="FF0000"/>
                </a:solidFill>
              </a:rPr>
              <a:t>ID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7133F-36DC-003E-592D-0B3440F21CED}"/>
              </a:ext>
            </a:extLst>
          </p:cNvPr>
          <p:cNvSpPr txBox="1"/>
          <p:nvPr/>
        </p:nvSpPr>
        <p:spPr>
          <a:xfrm>
            <a:off x="213328" y="1230392"/>
            <a:ext cx="86853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1(Memory error)</a:t>
            </a:r>
            <a:endParaRPr lang="en-US" altLang="ko-KR" sz="1200" b="1" spc="-5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9BC695-BE78-D400-74D4-7B6DB358E9A3}"/>
              </a:ext>
            </a:extLst>
          </p:cNvPr>
          <p:cNvSpPr/>
          <p:nvPr/>
        </p:nvSpPr>
        <p:spPr>
          <a:xfrm>
            <a:off x="179677" y="2212802"/>
            <a:ext cx="1075545" cy="21916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1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12BA-1764-0BBA-3AE4-576182DD1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6823C-62CB-17F9-6BB2-9938E63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40977-C35F-10EF-8952-4DDC1792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33259-3854-0213-4884-968AD75B796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분석 메시지 해석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F1B87E-C7B4-6104-8153-F45400592435}"/>
              </a:ext>
            </a:extLst>
          </p:cNvPr>
          <p:cNvGrpSpPr/>
          <p:nvPr/>
        </p:nvGrpSpPr>
        <p:grpSpPr>
          <a:xfrm>
            <a:off x="133404" y="1811179"/>
            <a:ext cx="8877191" cy="4185761"/>
            <a:chOff x="133405" y="1995163"/>
            <a:chExt cx="8877191" cy="418576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2E14F81-6579-DF38-8FC5-4089C1A27273}"/>
                </a:ext>
              </a:extLst>
            </p:cNvPr>
            <p:cNvGrpSpPr/>
            <p:nvPr/>
          </p:nvGrpSpPr>
          <p:grpSpPr>
            <a:xfrm>
              <a:off x="133405" y="1995163"/>
              <a:ext cx="8877191" cy="4185761"/>
              <a:chOff x="167056" y="2128166"/>
              <a:chExt cx="8877191" cy="418576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4AC5F3-FAD7-1B12-D1A6-DEBE5BCA613F}"/>
                  </a:ext>
                </a:extLst>
              </p:cNvPr>
              <p:cNvSpPr txBox="1"/>
              <p:nvPr/>
            </p:nvSpPr>
            <p:spPr>
              <a:xfrm>
                <a:off x="167056" y="2128166"/>
                <a:ext cx="8877191" cy="4185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Consolas" panose="020B0609020204030204" pitchFamily="49" charset="0"/>
                  </a:rPr>
                  <a:t>==35888== HEAP SUMMARY: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 in use at exit: 40 bytes in 1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total heap usage: 1 allocs, 0 frees, 40 bytes allocated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40 bytes in 1 blocks are definitely lost in loss record 1 of 1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at 0x483B7F3: malloc (in /usr/lib/x86_64-linux-gnu/valgrind/vgpreload_memcheck-amd64-linux.so)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by 0x10915E: f (test.c:5)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by 0x109180: main (test.c:10)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LEAK SUMMARY: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definitely lost: 40 bytes in 1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indirectly lost: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  possibly lost: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still reachable: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        suppressed: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For lists of detected and suppressed errors, rerun with: -s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==35888== ERROR SUMMARY: 2 errors from 2 contexts (suppressed: 0 from 0)</a:t>
                </a:r>
                <a:endParaRPr lang="ko-KR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88B67E-7908-F253-E0ED-C16DA65BD177}"/>
                  </a:ext>
                </a:extLst>
              </p:cNvPr>
              <p:cNvSpPr txBox="1"/>
              <p:nvPr/>
            </p:nvSpPr>
            <p:spPr>
              <a:xfrm>
                <a:off x="5492653" y="2365936"/>
                <a:ext cx="3153427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>
                    <a:solidFill>
                      <a:srgbClr val="FF0000"/>
                    </a:solidFill>
                  </a:rPr>
                  <a:t>프로그램이 종료될 때 </a:t>
                </a:r>
                <a:r>
                  <a:rPr lang="en-US" altLang="ko-KR" sz="1200" b="1">
                    <a:solidFill>
                      <a:srgbClr val="FF0000"/>
                    </a:solidFill>
                  </a:rPr>
                  <a:t>40</a:t>
                </a:r>
                <a:r>
                  <a:rPr lang="ko-KR" altLang="en-US" sz="1200" b="1">
                    <a:solidFill>
                      <a:srgbClr val="FF0000"/>
                    </a:solidFill>
                  </a:rPr>
                  <a:t>바이트가 사용 중 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8518F0B-84F2-6652-0EC1-D7E4EC030500}"/>
                  </a:ext>
                </a:extLst>
              </p:cNvPr>
              <p:cNvSpPr/>
              <p:nvPr/>
            </p:nvSpPr>
            <p:spPr>
              <a:xfrm>
                <a:off x="1588133" y="2376612"/>
                <a:ext cx="3640974" cy="24702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28608E45-7874-FF50-D3B4-2D708499B61E}"/>
                  </a:ext>
                </a:extLst>
              </p:cNvPr>
              <p:cNvCxnSpPr>
                <a:cxnSpLocks/>
                <a:stCxn id="14" idx="3"/>
                <a:endCxn id="13" idx="1"/>
              </p:cNvCxnSpPr>
              <p:nvPr/>
            </p:nvCxnSpPr>
            <p:spPr>
              <a:xfrm>
                <a:off x="5229107" y="2500126"/>
                <a:ext cx="263546" cy="4310"/>
              </a:xfrm>
              <a:prstGeom prst="curvedConnector3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2058CF2-2ABA-CA89-6C01-64B69EA2BC96}"/>
                  </a:ext>
                </a:extLst>
              </p:cNvPr>
              <p:cNvSpPr/>
              <p:nvPr/>
            </p:nvSpPr>
            <p:spPr>
              <a:xfrm>
                <a:off x="213328" y="4335123"/>
                <a:ext cx="5015779" cy="126765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0AABCA-82FC-A9A5-41AA-6A4DDB7E543D}"/>
                  </a:ext>
                </a:extLst>
              </p:cNvPr>
              <p:cNvSpPr txBox="1"/>
              <p:nvPr/>
            </p:nvSpPr>
            <p:spPr>
              <a:xfrm>
                <a:off x="5330545" y="5293574"/>
                <a:ext cx="321825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B050"/>
                    </a:solidFill>
                  </a:rPr>
                  <a:t>Memory</a:t>
                </a:r>
                <a:r>
                  <a:rPr lang="ko-KR" altLang="en-US" sz="1200" b="1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200" b="1">
                    <a:solidFill>
                      <a:srgbClr val="00B050"/>
                    </a:solidFill>
                  </a:rPr>
                  <a:t>leak</a:t>
                </a:r>
                <a:r>
                  <a:rPr lang="ko-KR" altLang="en-US" sz="1200" b="1">
                    <a:solidFill>
                      <a:srgbClr val="00B050"/>
                    </a:solidFill>
                  </a:rPr>
                  <a:t>을 항목별로 요약해서 보여 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F7AEC6-F902-33D4-3A12-0E6B4AC55B8E}"/>
                </a:ext>
              </a:extLst>
            </p:cNvPr>
            <p:cNvSpPr txBox="1"/>
            <p:nvPr/>
          </p:nvSpPr>
          <p:spPr>
            <a:xfrm>
              <a:off x="5815643" y="4037894"/>
              <a:ext cx="294843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Memory leak</a:t>
              </a:r>
              <a:r>
                <a:rPr lang="ko-KR" altLang="en-US" sz="1200" b="1">
                  <a:solidFill>
                    <a:srgbClr val="FF0000"/>
                  </a:solidFill>
                </a:rPr>
                <a:t>이 일어난 위치를 보여 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ECED63-5982-D8EE-AD93-E4BA6B53FE65}"/>
                </a:ext>
              </a:extLst>
            </p:cNvPr>
            <p:cNvSpPr/>
            <p:nvPr/>
          </p:nvSpPr>
          <p:spPr>
            <a:xfrm>
              <a:off x="213328" y="2911592"/>
              <a:ext cx="7143436" cy="10515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F6653987-DDAD-7202-97E7-EC2ECE228EAE}"/>
                </a:ext>
              </a:extLst>
            </p:cNvPr>
            <p:cNvCxnSpPr>
              <a:cxnSpLocks/>
              <a:stCxn id="22" idx="3"/>
              <a:endCxn id="19" idx="0"/>
            </p:cNvCxnSpPr>
            <p:nvPr/>
          </p:nvCxnSpPr>
          <p:spPr>
            <a:xfrm flipH="1">
              <a:off x="7289861" y="3437354"/>
              <a:ext cx="66903" cy="600540"/>
            </a:xfrm>
            <a:prstGeom prst="curvedConnector4">
              <a:avLst>
                <a:gd name="adj1" fmla="val -341689"/>
                <a:gd name="adj2" fmla="val 93774"/>
              </a:avLst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C27FDF4-6FA7-FAC3-96E2-BE532BF09463}"/>
              </a:ext>
            </a:extLst>
          </p:cNvPr>
          <p:cNvSpPr txBox="1"/>
          <p:nvPr/>
        </p:nvSpPr>
        <p:spPr>
          <a:xfrm>
            <a:off x="213328" y="1230392"/>
            <a:ext cx="868534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문제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2(Memory leak)</a:t>
            </a:r>
            <a:endParaRPr lang="en-US" altLang="ko-KR" sz="1200" b="1" spc="-50"/>
          </a:p>
        </p:txBody>
      </p:sp>
    </p:spTree>
    <p:extLst>
      <p:ext uri="{BB962C8B-B14F-4D97-AF65-F5344CB8AC3E}">
        <p14:creationId xmlns:p14="http://schemas.microsoft.com/office/powerpoint/2010/main" val="162874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7AF81-68FF-BF67-FACC-20658656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521D-BD9D-BB8F-7196-AA1F38C0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4B348-36B8-FE53-44CC-1A6069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880AB-9496-6D9F-B475-27A463D850F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분석 메시지 해석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110-70F1-B1E6-2104-74820BA899E5}"/>
              </a:ext>
            </a:extLst>
          </p:cNvPr>
          <p:cNvSpPr txBox="1"/>
          <p:nvPr/>
        </p:nvSpPr>
        <p:spPr>
          <a:xfrm>
            <a:off x="213328" y="1230392"/>
            <a:ext cx="8685345" cy="324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spc="-50">
                <a:solidFill>
                  <a:prstClr val="black"/>
                </a:solidFill>
                <a:latin typeface="맑은 고딕"/>
                <a:ea typeface="맑은 고딕"/>
              </a:rPr>
              <a:t>다음과 같이 코드 수정 후</a:t>
            </a: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lang="ko-KR" altLang="en-US" sz="1200" b="1" spc="-50">
                <a:solidFill>
                  <a:prstClr val="black"/>
                </a:solidFill>
                <a:latin typeface="맑은 고딕"/>
                <a:ea typeface="맑은 고딕"/>
              </a:rPr>
              <a:t> 컴파일하여 </a:t>
            </a: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Valgrind</a:t>
            </a:r>
            <a:r>
              <a:rPr lang="ko-KR" altLang="en-US" sz="1200" b="1" spc="-50">
                <a:solidFill>
                  <a:prstClr val="black"/>
                </a:solidFill>
                <a:latin typeface="맑은 고딕"/>
                <a:ea typeface="맑은 고딕"/>
              </a:rPr>
              <a:t>로 분석해보기</a:t>
            </a:r>
            <a:endParaRPr lang="en-US" altLang="ko-KR" sz="1200" b="1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b="1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b="1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b="1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spc="-50">
                <a:solidFill>
                  <a:prstClr val="black"/>
                </a:solidFill>
                <a:latin typeface="맑은 고딕"/>
                <a:ea typeface="맑은 고딕"/>
              </a:rPr>
              <a:t>분석 메시지에서 오류가 사라진 것을 확인할 수 있음</a:t>
            </a: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0DD0A-2760-9F6F-B665-108986F7AF6E}"/>
              </a:ext>
            </a:extLst>
          </p:cNvPr>
          <p:cNvSpPr txBox="1"/>
          <p:nvPr/>
        </p:nvSpPr>
        <p:spPr>
          <a:xfrm>
            <a:off x="4969766" y="1599724"/>
            <a:ext cx="354122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49EC-016E-63FC-8B2F-E74D717C5EE4}"/>
              </a:ext>
            </a:extLst>
          </p:cNvPr>
          <p:cNvSpPr txBox="1"/>
          <p:nvPr/>
        </p:nvSpPr>
        <p:spPr>
          <a:xfrm>
            <a:off x="606607" y="1599724"/>
            <a:ext cx="354122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A0A15C6-6DF2-4634-F462-4157FADE15B9}"/>
              </a:ext>
            </a:extLst>
          </p:cNvPr>
          <p:cNvSpPr/>
          <p:nvPr/>
        </p:nvSpPr>
        <p:spPr>
          <a:xfrm>
            <a:off x="4414058" y="2541911"/>
            <a:ext cx="310381" cy="423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92253-D9BA-8F52-2C9A-C9BFB9052327}"/>
              </a:ext>
            </a:extLst>
          </p:cNvPr>
          <p:cNvSpPr txBox="1"/>
          <p:nvPr/>
        </p:nvSpPr>
        <p:spPr>
          <a:xfrm>
            <a:off x="133405" y="4472498"/>
            <a:ext cx="887719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==36867== HEAP SUMMARY: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     in use at exit: 0 bytes in 0 blocks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   total heap usage: 1 allocs, 1 frees, 40 bytes allocated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 All heap blocks were freed -- no leaks are possible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 For lists of detected and suppressed errors, rerun with: -s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==36867== ERROR SUMMARY: 0 errors from 0 contexts (suppressed: 0 from 0)</a:t>
            </a:r>
          </a:p>
        </p:txBody>
      </p:sp>
    </p:spTree>
    <p:extLst>
      <p:ext uri="{BB962C8B-B14F-4D97-AF65-F5344CB8AC3E}">
        <p14:creationId xmlns:p14="http://schemas.microsoft.com/office/powerpoint/2010/main" val="45576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883CF-E08D-F55D-CA57-BFADBB29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304D-C512-E4BF-13BF-5BE644C1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108CE-1D7A-DD30-F6C9-9B784C8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D475D-D5F1-CEEE-A720-83B366D9DADA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코드 피드백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24ACF-6889-6F7F-E7AC-59C974ED7BEB}"/>
              </a:ext>
            </a:extLst>
          </p:cNvPr>
          <p:cNvSpPr txBox="1"/>
          <p:nvPr/>
        </p:nvSpPr>
        <p:spPr>
          <a:xfrm>
            <a:off x="213328" y="1230392"/>
            <a:ext cx="8685345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김도협 님의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tree 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문제 풀이 코드 분석 결과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spc="-50"/>
              <a:t>문제 </a:t>
            </a:r>
            <a:r>
              <a:rPr lang="en-US" altLang="ko-KR" sz="1200" b="1" spc="-50"/>
              <a:t>1(Memory error)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spc="-5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B72362-3007-32DF-C37B-1E3BE4F5D855}"/>
              </a:ext>
            </a:extLst>
          </p:cNvPr>
          <p:cNvGrpSpPr/>
          <p:nvPr/>
        </p:nvGrpSpPr>
        <p:grpSpPr>
          <a:xfrm>
            <a:off x="133404" y="1937074"/>
            <a:ext cx="8877191" cy="4616648"/>
            <a:chOff x="133404" y="1937074"/>
            <a:chExt cx="8877191" cy="461664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FFAEEA9-75A4-7F3E-FD68-87817D59FE34}"/>
                </a:ext>
              </a:extLst>
            </p:cNvPr>
            <p:cNvGrpSpPr/>
            <p:nvPr/>
          </p:nvGrpSpPr>
          <p:grpSpPr>
            <a:xfrm>
              <a:off x="133404" y="1937074"/>
              <a:ext cx="8877191" cy="4616648"/>
              <a:chOff x="167056" y="2128166"/>
              <a:chExt cx="8877191" cy="461664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B3375-698C-628B-38C0-DA2D7EA414B0}"/>
                  </a:ext>
                </a:extLst>
              </p:cNvPr>
              <p:cNvSpPr txBox="1"/>
              <p:nvPr/>
            </p:nvSpPr>
            <p:spPr>
              <a:xfrm>
                <a:off x="167056" y="2128166"/>
                <a:ext cx="8877191" cy="4616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>
                    <a:latin typeface="Consolas" panose="020B0609020204030204" pitchFamily="49" charset="0"/>
                  </a:rPr>
                  <a:t>총 노드의 개수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5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1</a:t>
                </a:r>
                <a:r>
                  <a:rPr lang="ko-KR" altLang="en-US" sz="1400">
                    <a:latin typeface="Consolas" panose="020B0609020204030204" pitchFamily="49" charset="0"/>
                  </a:rPr>
                  <a:t>번 노드의 자식 노드를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(-1</a:t>
                </a:r>
                <a:r>
                  <a:rPr lang="ko-KR" altLang="en-US" sz="1400">
                    <a:latin typeface="Consolas" panose="020B0609020204030204" pitchFamily="49" charset="0"/>
                  </a:rPr>
                  <a:t>일 경우 자식 없음</a:t>
                </a:r>
                <a:r>
                  <a:rPr lang="en-US" altLang="ko-KR" sz="1400">
                    <a:latin typeface="Consolas" panose="020B0609020204030204" pitchFamily="49" charset="0"/>
                  </a:rPr>
                  <a:t>):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2 3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Conditional jump or move depends on uninitialised value(s)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at 0x1096D1: main (ex01.c:145)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Conditional jump or move depends on uninitialised value(s)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at 0x1096EB: main (ex01.c:145)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2</a:t>
                </a:r>
                <a:r>
                  <a:rPr lang="ko-KR" altLang="en-US" sz="1400">
                    <a:latin typeface="Consolas" panose="020B0609020204030204" pitchFamily="49" charset="0"/>
                  </a:rPr>
                  <a:t>번 노드의 자식 노드를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(-1</a:t>
                </a:r>
                <a:r>
                  <a:rPr lang="ko-KR" altLang="en-US" sz="1400">
                    <a:latin typeface="Consolas" panose="020B0609020204030204" pitchFamily="49" charset="0"/>
                  </a:rPr>
                  <a:t>일 경우 자식 없음</a:t>
                </a:r>
                <a:r>
                  <a:rPr lang="en-US" altLang="ko-KR" sz="1400">
                    <a:latin typeface="Consolas" panose="020B0609020204030204" pitchFamily="49" charset="0"/>
                  </a:rPr>
                  <a:t>):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-1 -1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3</a:t>
                </a:r>
                <a:r>
                  <a:rPr lang="ko-KR" altLang="en-US" sz="1400">
                    <a:latin typeface="Consolas" panose="020B0609020204030204" pitchFamily="49" charset="0"/>
                  </a:rPr>
                  <a:t>번 노드의 자식 노드를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(-1</a:t>
                </a:r>
                <a:r>
                  <a:rPr lang="ko-KR" altLang="en-US" sz="1400">
                    <a:latin typeface="Consolas" panose="020B0609020204030204" pitchFamily="49" charset="0"/>
                  </a:rPr>
                  <a:t>일 경우 자식 없음</a:t>
                </a:r>
                <a:r>
                  <a:rPr lang="en-US" altLang="ko-KR" sz="1400">
                    <a:latin typeface="Consolas" panose="020B0609020204030204" pitchFamily="49" charset="0"/>
                  </a:rPr>
                  <a:t>):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4 5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4</a:t>
                </a:r>
                <a:r>
                  <a:rPr lang="ko-KR" altLang="en-US" sz="1400">
                    <a:latin typeface="Consolas" panose="020B0609020204030204" pitchFamily="49" charset="0"/>
                  </a:rPr>
                  <a:t>번 노드의 자식 노드를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(-1</a:t>
                </a:r>
                <a:r>
                  <a:rPr lang="ko-KR" altLang="en-US" sz="1400">
                    <a:latin typeface="Consolas" panose="020B0609020204030204" pitchFamily="49" charset="0"/>
                  </a:rPr>
                  <a:t>일 경우 자식 없음</a:t>
                </a:r>
                <a:r>
                  <a:rPr lang="en-US" altLang="ko-KR" sz="1400">
                    <a:latin typeface="Consolas" panose="020B0609020204030204" pitchFamily="49" charset="0"/>
                  </a:rPr>
                  <a:t>):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-1 -1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5</a:t>
                </a:r>
                <a:r>
                  <a:rPr lang="ko-KR" altLang="en-US" sz="1400">
                    <a:latin typeface="Consolas" panose="020B0609020204030204" pitchFamily="49" charset="0"/>
                  </a:rPr>
                  <a:t>번 노드의 자식 노드를 입력</a:t>
                </a:r>
                <a:r>
                  <a:rPr lang="en-US" altLang="ko-KR" sz="1400">
                    <a:latin typeface="Consolas" panose="020B0609020204030204" pitchFamily="49" charset="0"/>
                  </a:rPr>
                  <a:t>(-1</a:t>
                </a:r>
                <a:r>
                  <a:rPr lang="ko-KR" altLang="en-US" sz="1400">
                    <a:latin typeface="Consolas" panose="020B0609020204030204" pitchFamily="49" charset="0"/>
                  </a:rPr>
                  <a:t>일 경우 자식 없음</a:t>
                </a:r>
                <a:r>
                  <a:rPr lang="en-US" altLang="ko-KR" sz="1400">
                    <a:latin typeface="Consolas" panose="020B0609020204030204" pitchFamily="49" charset="0"/>
                  </a:rPr>
                  <a:t>):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-1 -1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Conditional jump or move depends on uninitialised value(s)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at 0x109751: main (ex01.c:157)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Conditional jump or move depends on uninitialised value(s)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at 0x109764: main (ex01.c:157)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ko-KR" altLang="en-US" sz="1400">
                    <a:latin typeface="Consolas" panose="020B0609020204030204" pitchFamily="49" charset="0"/>
                  </a:rPr>
                  <a:t>구슬을 몇 번 떨어뜨릴건가요</a:t>
                </a:r>
                <a:r>
                  <a:rPr lang="en-US" altLang="ko-KR" sz="1400">
                    <a:latin typeface="Consolas" panose="020B0609020204030204" pitchFamily="49" charset="0"/>
                  </a:rPr>
                  <a:t>?: </a:t>
                </a:r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5</a:t>
                </a:r>
              </a:p>
              <a:p>
                <a:r>
                  <a:rPr lang="en-US" altLang="ko-KR" sz="140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3B5CA6-F68A-7DB8-70D8-B6C283F3CB7D}"/>
                  </a:ext>
                </a:extLst>
              </p:cNvPr>
              <p:cNvSpPr txBox="1"/>
              <p:nvPr/>
            </p:nvSpPr>
            <p:spPr>
              <a:xfrm>
                <a:off x="5750225" y="3690329"/>
                <a:ext cx="2666114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</a:rPr>
                  <a:t>Memory</a:t>
                </a:r>
                <a:r>
                  <a:rPr lang="ko-KR" altLang="en-US" sz="12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>
                    <a:solidFill>
                      <a:srgbClr val="FF0000"/>
                    </a:solidFill>
                  </a:rPr>
                  <a:t>error</a:t>
                </a:r>
                <a:r>
                  <a:rPr lang="ko-KR" altLang="en-US" sz="1200" b="1">
                    <a:solidFill>
                      <a:srgbClr val="FF0000"/>
                    </a:solidFill>
                  </a:rPr>
                  <a:t>의 종류를 알려 줌</a:t>
                </a:r>
                <a:endParaRPr lang="en-US" altLang="ko-KR" sz="1200" b="1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200" b="1">
                    <a:solidFill>
                      <a:srgbClr val="FF0000"/>
                    </a:solidFill>
                  </a:rPr>
                  <a:t>초기화되지 않은 값에 의해 분기함</a:t>
                </a:r>
                <a:r>
                  <a:rPr lang="en-US" altLang="ko-KR" sz="1200" b="1">
                    <a:solidFill>
                      <a:srgbClr val="FF0000"/>
                    </a:solidFill>
                  </a:rPr>
                  <a:t>)</a:t>
                </a:r>
                <a:endParaRPr lang="ko-KR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58A2A82-0A15-6F00-387D-F913FF6F4E4B}"/>
                  </a:ext>
                </a:extLst>
              </p:cNvPr>
              <p:cNvSpPr/>
              <p:nvPr/>
            </p:nvSpPr>
            <p:spPr>
              <a:xfrm>
                <a:off x="1184298" y="2824472"/>
                <a:ext cx="5765142" cy="2374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1" name="연결선: 구부러짐 10">
                <a:extLst>
                  <a:ext uri="{FF2B5EF4-FFF2-40B4-BE49-F238E27FC236}">
                    <a16:creationId xmlns:a16="http://schemas.microsoft.com/office/drawing/2014/main" id="{B3C60B6E-530E-A31E-6677-B66749629C30}"/>
                  </a:ext>
                </a:extLst>
              </p:cNvPr>
              <p:cNvCxnSpPr>
                <a:cxnSpLocks/>
                <a:stCxn id="9" idx="2"/>
                <a:endCxn id="8" idx="1"/>
              </p:cNvCxnSpPr>
              <p:nvPr/>
            </p:nvCxnSpPr>
            <p:spPr>
              <a:xfrm rot="16200000" flipH="1">
                <a:off x="4478940" y="2649876"/>
                <a:ext cx="859215" cy="1683356"/>
              </a:xfrm>
              <a:prstGeom prst="curvedConnector2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2810516-C9EC-C113-E94F-6F11489FAE35}"/>
                  </a:ext>
                </a:extLst>
              </p:cNvPr>
              <p:cNvSpPr/>
              <p:nvPr/>
            </p:nvSpPr>
            <p:spPr>
              <a:xfrm>
                <a:off x="1335546" y="5805430"/>
                <a:ext cx="3444672" cy="27603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E11E38-6C20-FB9D-4B4B-58E1ABD6FA14}"/>
                  </a:ext>
                </a:extLst>
              </p:cNvPr>
              <p:cNvSpPr txBox="1"/>
              <p:nvPr/>
            </p:nvSpPr>
            <p:spPr>
              <a:xfrm>
                <a:off x="4416586" y="6194649"/>
                <a:ext cx="412805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>
                    <a:solidFill>
                      <a:srgbClr val="00B050"/>
                    </a:solidFill>
                  </a:rPr>
                  <a:t>코드의 어느 부분에 문제점이 있는지 보여줌</a:t>
                </a:r>
                <a:r>
                  <a:rPr lang="en-US" altLang="ko-KR" sz="1200" b="1">
                    <a:solidFill>
                      <a:srgbClr val="00B050"/>
                    </a:solidFill>
                  </a:rPr>
                  <a:t>(stack trace)</a:t>
                </a:r>
                <a:endParaRPr lang="ko-KR" altLang="en-US" sz="1200" b="1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C3224D-03C8-7A3E-9E62-D830C26B39C1}"/>
                </a:ext>
              </a:extLst>
            </p:cNvPr>
            <p:cNvSpPr/>
            <p:nvPr/>
          </p:nvSpPr>
          <p:spPr>
            <a:xfrm>
              <a:off x="1150646" y="4744754"/>
              <a:ext cx="5765142" cy="2374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ACFB782C-76CC-CF3C-8FFE-B01277DBC7F2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rot="5400000" flipH="1" flipV="1">
              <a:off x="5149497" y="2844622"/>
              <a:ext cx="783852" cy="301641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E909EA-3B89-7B2A-ADE3-7AD3EB68255E}"/>
                </a:ext>
              </a:extLst>
            </p:cNvPr>
            <p:cNvSpPr/>
            <p:nvPr/>
          </p:nvSpPr>
          <p:spPr>
            <a:xfrm>
              <a:off x="1430223" y="3492416"/>
              <a:ext cx="3087136" cy="249491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F58D9C29-BE5B-07D8-8E4C-91A26EBA6B98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 rot="16200000" flipH="1">
              <a:off x="3579551" y="3136147"/>
              <a:ext cx="2261650" cy="3473170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477E7B59-69C1-DC0F-5A6C-6038F5087AFF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>
              <a:off x="4746566" y="5752355"/>
              <a:ext cx="1700395" cy="251202"/>
            </a:xfrm>
            <a:prstGeom prst="curvedConnector2">
              <a:avLst/>
            </a:prstGeom>
            <a:ln w="95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0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69A03-A23D-9D52-F161-288476C6B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C426-E213-A708-6A9B-A26C5DD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51888-9FCC-AECF-B99C-F6AFAD9A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22681-140C-5993-BEEE-07A614F9A6F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코드 피드백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46B6C-239D-FD50-92E5-D00DA7B3EE9A}"/>
              </a:ext>
            </a:extLst>
          </p:cNvPr>
          <p:cNvSpPr txBox="1"/>
          <p:nvPr/>
        </p:nvSpPr>
        <p:spPr>
          <a:xfrm>
            <a:off x="213328" y="1230392"/>
            <a:ext cx="8685345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김도협 님의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tree 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문제 풀이 코드 분석 결과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spc="-50"/>
              <a:t>문제 </a:t>
            </a:r>
            <a:r>
              <a:rPr lang="en-US" altLang="ko-KR" sz="1200" b="1" spc="-50"/>
              <a:t>2(Memory leak)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F95B982-7A7F-298F-E57A-69F413531C19}"/>
              </a:ext>
            </a:extLst>
          </p:cNvPr>
          <p:cNvGrpSpPr/>
          <p:nvPr/>
        </p:nvGrpSpPr>
        <p:grpSpPr>
          <a:xfrm>
            <a:off x="117404" y="1973160"/>
            <a:ext cx="8877191" cy="4433729"/>
            <a:chOff x="133405" y="1995163"/>
            <a:chExt cx="8877191" cy="44337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73FEE4C-84BD-0542-76CD-FEC33A5F30E1}"/>
                </a:ext>
              </a:extLst>
            </p:cNvPr>
            <p:cNvGrpSpPr/>
            <p:nvPr/>
          </p:nvGrpSpPr>
          <p:grpSpPr>
            <a:xfrm>
              <a:off x="133405" y="1995163"/>
              <a:ext cx="8877191" cy="4433729"/>
              <a:chOff x="167056" y="2128166"/>
              <a:chExt cx="8877191" cy="443372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536071-74A9-86F3-8769-D86FC5862450}"/>
                  </a:ext>
                </a:extLst>
              </p:cNvPr>
              <p:cNvSpPr txBox="1"/>
              <p:nvPr/>
            </p:nvSpPr>
            <p:spPr>
              <a:xfrm>
                <a:off x="167056" y="2128166"/>
                <a:ext cx="8877191" cy="4185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Consolas" panose="020B0609020204030204" pitchFamily="49" charset="0"/>
                  </a:rPr>
                  <a:t>==42967== HEAP SUMMARY: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 in use at exit: 20 bytes in 1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total heap usage: 9 allocs, 8 frees, 2,228 bytes allocated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20 bytes in 1 blocks are definitely lost in loss record 1 of 1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at 0x483B7F3: malloc (in /usr/lib/x86_64-linux-gnu/valgrind/vgpreload_memcheck-amd64-linux.so)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by 0x10938C: main (ex01.c:79)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LEAK SUMMARY: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definitely lost: 20 bytes in 1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indirectly lost: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  possibly lost: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still reachable: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        suppressed: 0 bytes in 0 blocks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Use --track-origins=yes to see where uninitialised values come from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For lists of detected and suppressed errors, rerun with: -s</a:t>
                </a:r>
              </a:p>
              <a:p>
                <a:r>
                  <a:rPr lang="en-US" altLang="ko-KR" sz="1400">
                    <a:latin typeface="Consolas" panose="020B0609020204030204" pitchFamily="49" charset="0"/>
                  </a:rPr>
                  <a:t>==42967== ERROR SUMMARY: 7 errors from 5 contexts (suppressed: 0 from 0)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153011-C6F6-F2D7-BA50-7D34BFF8AB02}"/>
                  </a:ext>
                </a:extLst>
              </p:cNvPr>
              <p:cNvSpPr txBox="1"/>
              <p:nvPr/>
            </p:nvSpPr>
            <p:spPr>
              <a:xfrm>
                <a:off x="5492653" y="2365936"/>
                <a:ext cx="3153427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>
                    <a:solidFill>
                      <a:srgbClr val="FF0000"/>
                    </a:solidFill>
                  </a:rPr>
                  <a:t>프로그램이 종료될 때 </a:t>
                </a:r>
                <a:r>
                  <a:rPr lang="en-US" altLang="ko-KR" sz="1200" b="1">
                    <a:solidFill>
                      <a:srgbClr val="FF0000"/>
                    </a:solidFill>
                  </a:rPr>
                  <a:t>20</a:t>
                </a:r>
                <a:r>
                  <a:rPr lang="ko-KR" altLang="en-US" sz="1200" b="1">
                    <a:solidFill>
                      <a:srgbClr val="FF0000"/>
                    </a:solidFill>
                  </a:rPr>
                  <a:t>바이트가 사용 중 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A34E53B-C1B7-66FB-9F65-4A103DFE4AD8}"/>
                  </a:ext>
                </a:extLst>
              </p:cNvPr>
              <p:cNvSpPr/>
              <p:nvPr/>
            </p:nvSpPr>
            <p:spPr>
              <a:xfrm>
                <a:off x="1588133" y="2376612"/>
                <a:ext cx="3640974" cy="24702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7C9FD0F0-DD8E-9A57-391F-D16B7BE062E3}"/>
                  </a:ext>
                </a:extLst>
              </p:cNvPr>
              <p:cNvCxnSpPr>
                <a:cxnSpLocks/>
                <a:stCxn id="30" idx="3"/>
                <a:endCxn id="29" idx="1"/>
              </p:cNvCxnSpPr>
              <p:nvPr/>
            </p:nvCxnSpPr>
            <p:spPr>
              <a:xfrm>
                <a:off x="5229107" y="2500126"/>
                <a:ext cx="263546" cy="4310"/>
              </a:xfrm>
              <a:prstGeom prst="curvedConnector3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F0B7FCB-C9D5-2F71-358D-8D671B3A036B}"/>
                  </a:ext>
                </a:extLst>
              </p:cNvPr>
              <p:cNvSpPr/>
              <p:nvPr/>
            </p:nvSpPr>
            <p:spPr>
              <a:xfrm>
                <a:off x="167056" y="5587795"/>
                <a:ext cx="7730436" cy="20727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C59ED9-424F-4767-6785-397F13A108BD}"/>
                  </a:ext>
                </a:extLst>
              </p:cNvPr>
              <p:cNvSpPr txBox="1"/>
              <p:nvPr/>
            </p:nvSpPr>
            <p:spPr>
              <a:xfrm>
                <a:off x="464057" y="6284896"/>
                <a:ext cx="831519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B050"/>
                    </a:solidFill>
                  </a:rPr>
                  <a:t>--track-origins=yes </a:t>
                </a:r>
                <a:r>
                  <a:rPr lang="ko-KR" altLang="en-US" sz="1200" b="1">
                    <a:solidFill>
                      <a:srgbClr val="00B050"/>
                    </a:solidFill>
                  </a:rPr>
                  <a:t>옵션을 사용하여 분석하면 코드의 어느 부분에서 초기화가 이루어지지 않았는지 알려 줌 </a:t>
                </a:r>
                <a:r>
                  <a:rPr lang="en-US" altLang="ko-KR" sz="1200" b="1">
                    <a:solidFill>
                      <a:srgbClr val="00B050"/>
                    </a:solidFill>
                  </a:rPr>
                  <a:t>(</a:t>
                </a:r>
                <a:r>
                  <a:rPr lang="ko-KR" altLang="en-US" sz="1200" b="1">
                    <a:solidFill>
                      <a:srgbClr val="00B050"/>
                    </a:solidFill>
                  </a:rPr>
                  <a:t>문제 </a:t>
                </a:r>
                <a:r>
                  <a:rPr lang="en-US" altLang="ko-KR" sz="1200" b="1">
                    <a:solidFill>
                      <a:srgbClr val="00B050"/>
                    </a:solidFill>
                  </a:rPr>
                  <a:t>1)</a:t>
                </a:r>
                <a:endParaRPr lang="ko-KR" altLang="en-US" sz="1200" b="1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B96618-D506-3721-2C0A-9F8538D82AA4}"/>
                </a:ext>
              </a:extLst>
            </p:cNvPr>
            <p:cNvSpPr txBox="1"/>
            <p:nvPr/>
          </p:nvSpPr>
          <p:spPr>
            <a:xfrm>
              <a:off x="5815643" y="4037894"/>
              <a:ext cx="294843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F0000"/>
                  </a:solidFill>
                </a:rPr>
                <a:t>Memory leak</a:t>
              </a:r>
              <a:r>
                <a:rPr lang="ko-KR" altLang="en-US" sz="1200" b="1">
                  <a:solidFill>
                    <a:srgbClr val="FF0000"/>
                  </a:solidFill>
                </a:rPr>
                <a:t>이 일어난 위치를 보여 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0D4172-ADB6-5DFF-CFCA-2C1F49B085DC}"/>
                </a:ext>
              </a:extLst>
            </p:cNvPr>
            <p:cNvSpPr/>
            <p:nvPr/>
          </p:nvSpPr>
          <p:spPr>
            <a:xfrm>
              <a:off x="213328" y="2911592"/>
              <a:ext cx="7143436" cy="10515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50164169-1951-1D0E-CB06-1E59B1266317}"/>
                </a:ext>
              </a:extLst>
            </p:cNvPr>
            <p:cNvCxnSpPr>
              <a:cxnSpLocks/>
              <a:stCxn id="26" idx="3"/>
              <a:endCxn id="25" idx="0"/>
            </p:cNvCxnSpPr>
            <p:nvPr/>
          </p:nvCxnSpPr>
          <p:spPr>
            <a:xfrm flipH="1">
              <a:off x="7289861" y="3437354"/>
              <a:ext cx="66903" cy="600540"/>
            </a:xfrm>
            <a:prstGeom prst="curvedConnector4">
              <a:avLst>
                <a:gd name="adj1" fmla="val -341689"/>
                <a:gd name="adj2" fmla="val 93774"/>
              </a:avLst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BF57BD-036E-6E76-36B3-7D9F2349E5DE}"/>
              </a:ext>
            </a:extLst>
          </p:cNvPr>
          <p:cNvSpPr txBox="1"/>
          <p:nvPr/>
        </p:nvSpPr>
        <p:spPr>
          <a:xfrm>
            <a:off x="3057525" y="4560550"/>
            <a:ext cx="5539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==43103==  Uninitialised value was created by a heap allocation</a:t>
            </a:r>
          </a:p>
          <a:p>
            <a:r>
              <a:rPr lang="ko-KR" altLang="en-US" sz="1200">
                <a:latin typeface="Consolas" panose="020B0609020204030204" pitchFamily="49" charset="0"/>
              </a:rPr>
              <a:t>==43103==    at 0x483B7F3: malloc (in /usr/lib/x86_64-linux-gnu/valgrind/vgpreload_memcheck-amd64-linux.so)</a:t>
            </a:r>
          </a:p>
          <a:p>
            <a:r>
              <a:rPr lang="ko-KR" altLang="en-US" sz="1200">
                <a:latin typeface="Consolas" panose="020B0609020204030204" pitchFamily="49" charset="0"/>
              </a:rPr>
              <a:t>==43103==    by 0x10938C: main (ex01.c:79)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1D0833C-9704-C4F1-2A18-E7F7804DA00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rot="16200000" flipH="1">
            <a:off x="4032400" y="5590289"/>
            <a:ext cx="489822" cy="589379"/>
          </a:xfrm>
          <a:prstGeom prst="curved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CF4D-D3B6-3F61-0D98-5745356C4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605B-8C62-614B-2BA9-675CD039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BB7C-97B3-96A9-360B-A62278D2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9F869-1FD3-8D07-9C93-AEEA66CF781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코드 피드백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74BE0-A624-A50A-3513-D64DD7AFF324}"/>
              </a:ext>
            </a:extLst>
          </p:cNvPr>
          <p:cNvSpPr txBox="1"/>
          <p:nvPr/>
        </p:nvSpPr>
        <p:spPr>
          <a:xfrm>
            <a:off x="213328" y="1230392"/>
            <a:ext cx="8685345" cy="508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분석 결과를 바탕으로 코드 수정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b="1" spc="-50"/>
              <a:t>문제 </a:t>
            </a:r>
            <a:r>
              <a:rPr lang="en-US" altLang="ko-KR" sz="1200" b="1" spc="-50"/>
              <a:t>1(Memory error)</a:t>
            </a: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b="1" spc="-50"/>
              <a:t>Line 2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b="1" spc="-50"/>
              <a:t>Line 79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b="1" spc="-50"/>
              <a:t>Line 156</a:t>
            </a: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b="1" spc="-50"/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200" b="1" spc="-50"/>
              <a:t>문제 </a:t>
            </a:r>
            <a:r>
              <a:rPr lang="en-US" altLang="ko-KR" sz="1200" b="1" spc="-50"/>
              <a:t>2(Memory leak)</a:t>
            </a: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b="1" spc="-50">
                <a:solidFill>
                  <a:prstClr val="black"/>
                </a:solidFill>
              </a:rPr>
              <a:t>Line 199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b="1" spc="-50"/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b="1" spc="-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7E36A-6AF4-25E5-3AE4-4FFAC2FD7E76}"/>
              </a:ext>
            </a:extLst>
          </p:cNvPr>
          <p:cNvSpPr txBox="1"/>
          <p:nvPr/>
        </p:nvSpPr>
        <p:spPr>
          <a:xfrm>
            <a:off x="2096781" y="2726433"/>
            <a:ext cx="58534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노드의 번호를 중복 체크하기 위한 배열</a:t>
            </a:r>
            <a:endParaRPr lang="ko-KR" alt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recorded_nodes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total_Node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memset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recorded_nodes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total_Node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72B2A-A4C8-A9FC-6AAA-CF48BCB6AB77}"/>
              </a:ext>
            </a:extLst>
          </p:cNvPr>
          <p:cNvSpPr txBox="1"/>
          <p:nvPr/>
        </p:nvSpPr>
        <p:spPr>
          <a:xfrm>
            <a:off x="2096781" y="1885958"/>
            <a:ext cx="192148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&lt;st</a:t>
            </a:r>
            <a:r>
              <a:rPr lang="en-US" altLang="ko-KR" sz="120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ring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.h&gt;</a:t>
            </a:r>
            <a:endParaRPr lang="en-US" altLang="ko-KR" sz="1200" b="0">
              <a:solidFill>
                <a:srgbClr val="CCCCCC"/>
              </a:solidFill>
              <a:effectLst/>
              <a:highlight>
                <a:srgbClr val="8000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62696-C095-C917-B568-7A0972252F8E}"/>
              </a:ext>
            </a:extLst>
          </p:cNvPr>
          <p:cNvSpPr txBox="1"/>
          <p:nvPr/>
        </p:nvSpPr>
        <p:spPr>
          <a:xfrm>
            <a:off x="2096781" y="3566908"/>
            <a:ext cx="585340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구슬을 얼마나 떨어뜨릴 것인지 저장하는 변수</a:t>
            </a:r>
            <a:endParaRPr lang="ko-KR" alt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k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1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||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k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 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1000000000000000000ULL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return</a:t>
            </a:r>
            <a:r>
              <a: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-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구슬을 몇 번 떨어뜨릴건가요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?: 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%llu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621A61-AD6C-E0B6-3B83-527AC18FF9AC}"/>
              </a:ext>
            </a:extLst>
          </p:cNvPr>
          <p:cNvSpPr/>
          <p:nvPr/>
        </p:nvSpPr>
        <p:spPr>
          <a:xfrm>
            <a:off x="1954516" y="3978452"/>
            <a:ext cx="4160533" cy="41897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1CF2-F0EB-E7CF-0B91-0D3557221D69}"/>
              </a:ext>
            </a:extLst>
          </p:cNvPr>
          <p:cNvSpPr txBox="1"/>
          <p:nvPr/>
        </p:nvSpPr>
        <p:spPr>
          <a:xfrm>
            <a:off x="2542465" y="4943033"/>
            <a:ext cx="261974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00B050"/>
                </a:solidFill>
              </a:rPr>
              <a:t>표시한 부분을 </a:t>
            </a:r>
            <a:r>
              <a:rPr lang="en-US" altLang="ko-KR" sz="1200" b="1">
                <a:solidFill>
                  <a:srgbClr val="00B050"/>
                </a:solidFill>
              </a:rPr>
              <a:t>scanf </a:t>
            </a:r>
            <a:r>
              <a:rPr lang="ko-KR" altLang="en-US" sz="1200" b="1">
                <a:solidFill>
                  <a:srgbClr val="00B050"/>
                </a:solidFill>
              </a:rPr>
              <a:t>뒤로 이동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35A0C0E-9BFD-5258-16B9-AF84154208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1640" y="4350817"/>
            <a:ext cx="815178" cy="489426"/>
          </a:xfrm>
          <a:prstGeom prst="curvedConnector3">
            <a:avLst>
              <a:gd name="adj1" fmla="val 999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0240DA-3225-3D7D-B280-C8344907A849}"/>
              </a:ext>
            </a:extLst>
          </p:cNvPr>
          <p:cNvSpPr txBox="1"/>
          <p:nvPr/>
        </p:nvSpPr>
        <p:spPr>
          <a:xfrm>
            <a:off x="2096780" y="5474493"/>
            <a:ext cx="5853405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메모리를 해제</a:t>
            </a:r>
            <a:endParaRPr lang="ko-KR" alt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SBT_DestroyTree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free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recorded_nodes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43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F532-B5D7-49B6-2C70-D24B0711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9E33B3F-38DF-AA3F-5C8A-C105ABD5C2D4}"/>
              </a:ext>
            </a:extLst>
          </p:cNvPr>
          <p:cNvSpPr txBox="1"/>
          <p:nvPr/>
        </p:nvSpPr>
        <p:spPr>
          <a:xfrm>
            <a:off x="133404" y="2539391"/>
            <a:ext cx="8877191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>
                <a:latin typeface="Consolas" panose="020B0609020204030204" pitchFamily="49" charset="0"/>
              </a:rPr>
              <a:t>총 노드의 개수 입력</a:t>
            </a:r>
            <a:r>
              <a:rPr lang="en-US" altLang="ko-KR" sz="14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1</a:t>
            </a:r>
            <a:r>
              <a:rPr lang="ko-KR" altLang="en-US" sz="1400">
                <a:latin typeface="Consolas" panose="020B0609020204030204" pitchFamily="49" charset="0"/>
              </a:rPr>
              <a:t>번 노드의 자식 노드를 입력</a:t>
            </a:r>
            <a:r>
              <a:rPr lang="en-US" altLang="ko-KR" sz="1400">
                <a:latin typeface="Consolas" panose="020B0609020204030204" pitchFamily="49" charset="0"/>
              </a:rPr>
              <a:t>(-1</a:t>
            </a:r>
            <a:r>
              <a:rPr lang="ko-KR" altLang="en-US" sz="1400">
                <a:latin typeface="Consolas" panose="020B0609020204030204" pitchFamily="49" charset="0"/>
              </a:rPr>
              <a:t>일 경우 자식 없음</a:t>
            </a:r>
            <a:r>
              <a:rPr lang="en-US" altLang="ko-KR" sz="1400">
                <a:latin typeface="Consolas" panose="020B0609020204030204" pitchFamily="49" charset="0"/>
              </a:rPr>
              <a:t>): 2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2</a:t>
            </a:r>
            <a:r>
              <a:rPr lang="ko-KR" altLang="en-US" sz="1400">
                <a:latin typeface="Consolas" panose="020B0609020204030204" pitchFamily="49" charset="0"/>
              </a:rPr>
              <a:t>번 노드의 자식 노드를 입력</a:t>
            </a:r>
            <a:r>
              <a:rPr lang="en-US" altLang="ko-KR" sz="1400">
                <a:latin typeface="Consolas" panose="020B0609020204030204" pitchFamily="49" charset="0"/>
              </a:rPr>
              <a:t>(-1</a:t>
            </a:r>
            <a:r>
              <a:rPr lang="ko-KR" altLang="en-US" sz="1400">
                <a:latin typeface="Consolas" panose="020B0609020204030204" pitchFamily="49" charset="0"/>
              </a:rPr>
              <a:t>일 경우 자식 없음</a:t>
            </a:r>
            <a:r>
              <a:rPr lang="en-US" altLang="ko-KR" sz="1400">
                <a:latin typeface="Consolas" panose="020B0609020204030204" pitchFamily="49" charset="0"/>
              </a:rPr>
              <a:t>): -1 -1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3</a:t>
            </a:r>
            <a:r>
              <a:rPr lang="ko-KR" altLang="en-US" sz="1400">
                <a:latin typeface="Consolas" panose="020B0609020204030204" pitchFamily="49" charset="0"/>
              </a:rPr>
              <a:t>번 노드의 자식 노드를 입력</a:t>
            </a:r>
            <a:r>
              <a:rPr lang="en-US" altLang="ko-KR" sz="1400">
                <a:latin typeface="Consolas" panose="020B0609020204030204" pitchFamily="49" charset="0"/>
              </a:rPr>
              <a:t>(-1</a:t>
            </a:r>
            <a:r>
              <a:rPr lang="ko-KR" altLang="en-US" sz="1400">
                <a:latin typeface="Consolas" panose="020B0609020204030204" pitchFamily="49" charset="0"/>
              </a:rPr>
              <a:t>일 경우 자식 없음</a:t>
            </a:r>
            <a:r>
              <a:rPr lang="en-US" altLang="ko-KR" sz="1400">
                <a:latin typeface="Consolas" panose="020B0609020204030204" pitchFamily="49" charset="0"/>
              </a:rPr>
              <a:t>): 4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4</a:t>
            </a:r>
            <a:r>
              <a:rPr lang="ko-KR" altLang="en-US" sz="1400">
                <a:latin typeface="Consolas" panose="020B0609020204030204" pitchFamily="49" charset="0"/>
              </a:rPr>
              <a:t>번 노드의 자식 노드를 입력</a:t>
            </a:r>
            <a:r>
              <a:rPr lang="en-US" altLang="ko-KR" sz="1400">
                <a:latin typeface="Consolas" panose="020B0609020204030204" pitchFamily="49" charset="0"/>
              </a:rPr>
              <a:t>(-1</a:t>
            </a:r>
            <a:r>
              <a:rPr lang="ko-KR" altLang="en-US" sz="1400">
                <a:latin typeface="Consolas" panose="020B0609020204030204" pitchFamily="49" charset="0"/>
              </a:rPr>
              <a:t>일 경우 자식 없음</a:t>
            </a:r>
            <a:r>
              <a:rPr lang="en-US" altLang="ko-KR" sz="1400">
                <a:latin typeface="Consolas" panose="020B0609020204030204" pitchFamily="49" charset="0"/>
              </a:rPr>
              <a:t>): -1 -1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5</a:t>
            </a:r>
            <a:r>
              <a:rPr lang="ko-KR" altLang="en-US" sz="1400">
                <a:latin typeface="Consolas" panose="020B0609020204030204" pitchFamily="49" charset="0"/>
              </a:rPr>
              <a:t>번 노드의 자식 노드를 입력</a:t>
            </a:r>
            <a:r>
              <a:rPr lang="en-US" altLang="ko-KR" sz="1400">
                <a:latin typeface="Consolas" panose="020B0609020204030204" pitchFamily="49" charset="0"/>
              </a:rPr>
              <a:t>(-1</a:t>
            </a:r>
            <a:r>
              <a:rPr lang="ko-KR" altLang="en-US" sz="1400">
                <a:latin typeface="Consolas" panose="020B0609020204030204" pitchFamily="49" charset="0"/>
              </a:rPr>
              <a:t>일 경우 자식 없음</a:t>
            </a:r>
            <a:r>
              <a:rPr lang="en-US" altLang="ko-KR" sz="1400">
                <a:latin typeface="Consolas" panose="020B0609020204030204" pitchFamily="49" charset="0"/>
              </a:rPr>
              <a:t>): -1 -1</a:t>
            </a:r>
          </a:p>
          <a:p>
            <a:r>
              <a:rPr lang="ko-KR" altLang="en-US" sz="1400">
                <a:latin typeface="Consolas" panose="020B0609020204030204" pitchFamily="49" charset="0"/>
              </a:rPr>
              <a:t>구슬을 몇 번 떨어뜨릴건가요</a:t>
            </a:r>
            <a:r>
              <a:rPr lang="en-US" altLang="ko-KR" sz="1400">
                <a:latin typeface="Consolas" panose="020B0609020204030204" pitchFamily="49" charset="0"/>
              </a:rPr>
              <a:t>?: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HEAP SUMMARY: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    in use at exit: 0 bytes in 0 blocks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  total heap usage: 9 allocs, 9 frees, 2,228 bytes allocated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All heap blocks were freed -- no leaks are possible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For lists of detected and suppressed errors, rerun with: -s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==43733== ERROR SUMMARY: 0 errors from 0 contexts (suppressed: 0 from 0)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25CA25-028F-D383-C665-961AEB1B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D005A-872F-5E9C-FC7D-8CB91EA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34DDA-1BB9-C313-3B5B-DAD1ECE1348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코드 피드백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27192-C1EA-FC5D-2161-013379ABDAFE}"/>
              </a:ext>
            </a:extLst>
          </p:cNvPr>
          <p:cNvSpPr txBox="1"/>
          <p:nvPr/>
        </p:nvSpPr>
        <p:spPr>
          <a:xfrm>
            <a:off x="213328" y="1230392"/>
            <a:ext cx="8685345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분석 결과를 바탕으로 코드 수정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/>
              <a:t>앞에서 언급된 문제가 해결되었음</a:t>
            </a:r>
            <a:endParaRPr lang="en-US" altLang="ko-KR" sz="1200" spc="-50"/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spc="-50">
                <a:solidFill>
                  <a:srgbClr val="FF0000"/>
                </a:solidFill>
              </a:rPr>
              <a:t>주의사항</a:t>
            </a:r>
            <a:r>
              <a:rPr lang="en-US" altLang="ko-KR" sz="1200" b="1" spc="-50"/>
              <a:t>: </a:t>
            </a:r>
            <a:r>
              <a:rPr lang="en-US" altLang="ko-KR" sz="1200" spc="-50"/>
              <a:t>Valgrind</a:t>
            </a:r>
            <a:r>
              <a:rPr lang="ko-KR" altLang="en-US" sz="1200" spc="-50"/>
              <a:t>는 </a:t>
            </a:r>
            <a:r>
              <a:rPr lang="ko-KR" altLang="en-US" sz="1200" b="0" i="0">
                <a:solidFill>
                  <a:srgbClr val="0D0D0D"/>
                </a:solidFill>
                <a:effectLst/>
                <a:latin typeface="Söhne"/>
              </a:rPr>
              <a:t>실행 중 분석을 진행하는 동적 분석 도구이기 때문에</a:t>
            </a:r>
            <a:r>
              <a:rPr lang="en-US" altLang="ko-KR" sz="1200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>
                <a:solidFill>
                  <a:srgbClr val="0D0D0D"/>
                </a:solidFill>
                <a:effectLst/>
                <a:latin typeface="Söhne"/>
              </a:rPr>
              <a:t>사용자 입력이 달라지면 이전에는 테스트되지 않았던 코드 영역이 실행되어 추가적인 문제가 나타날 수 있음</a:t>
            </a:r>
            <a:r>
              <a:rPr lang="en-US" altLang="ko-KR" sz="1200" b="0" i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altLang="ko-KR" sz="1200" b="1" spc="-50"/>
          </a:p>
        </p:txBody>
      </p:sp>
    </p:spTree>
    <p:extLst>
      <p:ext uri="{BB962C8B-B14F-4D97-AF65-F5344CB8AC3E}">
        <p14:creationId xmlns:p14="http://schemas.microsoft.com/office/powerpoint/2010/main" val="285755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/>
              <a:t>시간 측정 방법</a:t>
            </a:r>
            <a:endParaRPr lang="en-US" altLang="ko-KR" sz="2000" spc="-5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spc="-50"/>
              <a:t>Valgrind</a:t>
            </a:r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spc="-50"/>
              <a:t>시간 측정 방법</a:t>
            </a:r>
            <a:endParaRPr lang="en-US" altLang="ko-KR" sz="2400" spc="-50"/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F509-1267-844E-69D6-9008BF575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F608-AB19-5A4F-F856-97E8992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spc="-50"/>
              <a:t>시간 측정 방법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2B736-7D9B-ECCC-AA86-E9308CE1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6DE76-EF4E-708C-4B43-E84175230661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time </a:t>
            </a:r>
            <a:r>
              <a:rPr lang="ko-KR" altLang="en-US" b="1">
                <a:solidFill>
                  <a:schemeClr val="tx2"/>
                </a:solidFill>
              </a:rPr>
              <a:t>라이브러리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A209B-6A3B-1063-0312-892B7CAB4BBC}"/>
              </a:ext>
            </a:extLst>
          </p:cNvPr>
          <p:cNvSpPr txBox="1"/>
          <p:nvPr/>
        </p:nvSpPr>
        <p:spPr>
          <a:xfrm>
            <a:off x="167056" y="1230392"/>
            <a:ext cx="8685345" cy="548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시간을 측정할 코드에서 시간 측정 함수를 직접 추가해서 결과를 출력하는 방식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&lt;time.h&gt;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헤더파일을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include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해야 사용 가능함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time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_t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타입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/>
              <a:t>POSIX Time(1970</a:t>
            </a:r>
            <a:r>
              <a:rPr lang="ko-KR" altLang="en-US" sz="1200" spc="-50"/>
              <a:t>년 </a:t>
            </a:r>
            <a:r>
              <a:rPr lang="en-US" altLang="ko-KR" sz="1200" spc="-50"/>
              <a:t>1</a:t>
            </a:r>
            <a:r>
              <a:rPr lang="ko-KR" altLang="en-US" sz="1200" spc="-50"/>
              <a:t>월 </a:t>
            </a:r>
            <a:r>
              <a:rPr lang="en-US" altLang="ko-KR" sz="1200" spc="-50"/>
              <a:t>1</a:t>
            </a:r>
            <a:r>
              <a:rPr lang="ko-KR" altLang="en-US" sz="1200" spc="-50"/>
              <a:t>일 </a:t>
            </a:r>
            <a:r>
              <a:rPr lang="en-US" altLang="ko-KR" sz="1200" spc="-50"/>
              <a:t>0</a:t>
            </a:r>
            <a:r>
              <a:rPr lang="ko-KR" altLang="en-US" sz="1200" spc="-50"/>
              <a:t>시 </a:t>
            </a:r>
            <a:r>
              <a:rPr lang="en-US" altLang="ko-KR" sz="1200" spc="-50"/>
              <a:t>0</a:t>
            </a:r>
            <a:r>
              <a:rPr lang="ko-KR" altLang="en-US" sz="1200" spc="-50"/>
              <a:t>분 </a:t>
            </a:r>
            <a:r>
              <a:rPr lang="en-US" altLang="ko-KR" sz="1200" spc="-50"/>
              <a:t>0</a:t>
            </a:r>
            <a:r>
              <a:rPr lang="ko-KR" altLang="en-US" sz="1200" spc="-50"/>
              <a:t>초</a:t>
            </a:r>
            <a:r>
              <a:rPr lang="en-US" altLang="ko-KR" sz="1200" spc="-50"/>
              <a:t>)</a:t>
            </a:r>
            <a:r>
              <a:rPr lang="ko-KR" altLang="en-US" sz="1200" spc="-50"/>
              <a:t>을 기준으로 현재 시점까지</a:t>
            </a:r>
            <a:endParaRPr lang="en-US" altLang="ko-KR" sz="1200" spc="-5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/>
              <a:t>시간을 초 단위의 값으로 표현하는 타입 </a:t>
            </a:r>
            <a:r>
              <a:rPr lang="en-US" altLang="ko-KR" sz="1200" spc="-50"/>
              <a:t>(long</a:t>
            </a:r>
            <a:r>
              <a:rPr lang="ko-KR" altLang="en-US" sz="1200" spc="-50"/>
              <a:t> </a:t>
            </a:r>
            <a:r>
              <a:rPr lang="en-US" altLang="ko-KR" sz="1200" spc="-50"/>
              <a:t>long)</a:t>
            </a:r>
          </a:p>
          <a:p>
            <a:pPr marL="171450" indent="-171450">
              <a:lnSpc>
                <a:spcPct val="4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ime_t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time(time_t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*pTime)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매개변수</a:t>
            </a:r>
            <a:r>
              <a:rPr lang="en-US" altLang="ko-KR" sz="1200" spc="-50"/>
              <a:t>: </a:t>
            </a:r>
            <a:r>
              <a:rPr lang="ko-KR" altLang="en-US" sz="1200" spc="-50"/>
              <a:t>현재 시점의 시간을 저장할 </a:t>
            </a:r>
            <a:r>
              <a:rPr lang="en-US" altLang="ko-KR" sz="1200" spc="-50"/>
              <a:t>time_t </a:t>
            </a:r>
            <a:r>
              <a:rPr lang="ko-KR" altLang="en-US" sz="1200" spc="-50"/>
              <a:t>타입의 포인터 변수</a:t>
            </a:r>
            <a:endParaRPr lang="en-US" altLang="ko-KR" sz="1200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리턴값</a:t>
            </a:r>
            <a:r>
              <a:rPr lang="en-US" altLang="ko-KR" sz="1200" spc="-50"/>
              <a:t>: </a:t>
            </a:r>
            <a:r>
              <a:rPr lang="ko-KR" altLang="en-US" sz="1200" spc="-50"/>
              <a:t>현재 시점의 시간을 </a:t>
            </a:r>
            <a:r>
              <a:rPr lang="en-US" altLang="ko-KR" sz="1200" spc="-50"/>
              <a:t>time_t </a:t>
            </a:r>
            <a:r>
              <a:rPr lang="ko-KR" altLang="en-US" sz="1200" spc="-50"/>
              <a:t>타입으로 반환</a:t>
            </a:r>
            <a:endParaRPr lang="en-US" altLang="ko-KR" sz="1200" spc="-50"/>
          </a:p>
          <a:p>
            <a:pPr marL="171450" indent="-171450">
              <a:lnSpc>
                <a:spcPct val="6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clock_t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타입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프로세스가 실행되는 동안 소모되는 </a:t>
            </a:r>
            <a:r>
              <a:rPr lang="en-US" altLang="ko-KR" sz="1200" spc="-50"/>
              <a:t>CPU</a:t>
            </a:r>
            <a:r>
              <a:rPr lang="ko-KR" altLang="en-US" sz="1200" spc="-50"/>
              <a:t>의 클럭 수 </a:t>
            </a:r>
            <a:r>
              <a:rPr lang="en-US" altLang="ko-KR" sz="1200" spc="-50"/>
              <a:t>(long)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이를 </a:t>
            </a:r>
            <a:r>
              <a:rPr lang="en-US" altLang="ko-KR" sz="1200" b="1" spc="-50"/>
              <a:t>CLOCKS_PER_SEC(1,000,000)</a:t>
            </a:r>
            <a:r>
              <a:rPr lang="ko-KR" altLang="en-US" sz="1200" spc="-50"/>
              <a:t> 매크로 상수로 나누면 초 단위로 </a:t>
            </a:r>
            <a:endParaRPr lang="en-US" altLang="ko-KR" sz="1200" spc="-5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/>
              <a:t>변환된 시간을</a:t>
            </a:r>
            <a:r>
              <a:rPr lang="en-US" altLang="ko-KR" sz="1200" spc="-50"/>
              <a:t> </a:t>
            </a:r>
            <a:r>
              <a:rPr lang="ko-KR" altLang="en-US" sz="1200" spc="-50"/>
              <a:t>구할 수 있음</a:t>
            </a:r>
            <a:r>
              <a:rPr lang="en-US" altLang="ko-KR" sz="1200" spc="-50"/>
              <a:t>.</a:t>
            </a:r>
          </a:p>
          <a:p>
            <a:pPr marL="171450" indent="-171450">
              <a:lnSpc>
                <a:spcPct val="6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clock_t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clock(void)</a:t>
            </a:r>
            <a:endParaRPr lang="en-US" altLang="ko-KR" sz="1200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리턴값</a:t>
            </a:r>
            <a:r>
              <a:rPr lang="en-US" altLang="ko-KR" sz="1200" spc="-50"/>
              <a:t>: </a:t>
            </a:r>
            <a:r>
              <a:rPr lang="ko-KR" altLang="en-US" sz="1200" spc="-50"/>
              <a:t>현재 시점의 시간을 </a:t>
            </a:r>
            <a:r>
              <a:rPr lang="en-US" altLang="ko-KR" sz="1200" spc="-50"/>
              <a:t>clock_t </a:t>
            </a:r>
            <a:r>
              <a:rPr lang="ko-KR" altLang="en-US" sz="1200" spc="-50"/>
              <a:t>타입으로 반환</a:t>
            </a:r>
            <a:r>
              <a:rPr lang="en-US" altLang="ko-KR" sz="1200" spc="-50"/>
              <a:t>, </a:t>
            </a:r>
            <a:r>
              <a:rPr lang="ko-KR" altLang="en-US" sz="1200" spc="-50"/>
              <a:t>실패 시 </a:t>
            </a:r>
            <a:r>
              <a:rPr lang="en-US" altLang="ko-KR" sz="1200" spc="-50"/>
              <a:t>-1 </a:t>
            </a:r>
            <a:r>
              <a:rPr lang="ko-KR" altLang="en-US" sz="1200" spc="-50"/>
              <a:t>반환</a:t>
            </a:r>
            <a:endParaRPr lang="en-US" altLang="ko-KR" sz="1200" spc="-50"/>
          </a:p>
          <a:p>
            <a:pPr marL="171450" indent="-171450">
              <a:lnSpc>
                <a:spcPct val="6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time()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clock()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의 차이</a:t>
            </a:r>
            <a:endParaRPr lang="en-US" altLang="ko-KR" sz="1200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/>
              <a:t>sleep()</a:t>
            </a:r>
            <a:r>
              <a:rPr lang="ko-KR" altLang="en-US" sz="1200" spc="-50"/>
              <a:t>등 함수를 사용하거나 </a:t>
            </a:r>
            <a:r>
              <a:rPr lang="en-US" altLang="ko-KR" sz="1200" spc="-50"/>
              <a:t>scanf()</a:t>
            </a:r>
            <a:r>
              <a:rPr lang="ko-KR" altLang="en-US" sz="1200" spc="-50"/>
              <a:t>로 사용자 입력을 받아 프로세스가 실행을 멈출 때</a:t>
            </a:r>
            <a:r>
              <a:rPr lang="en-US" altLang="ko-KR" sz="1200" spc="-50"/>
              <a:t>, clock()</a:t>
            </a:r>
            <a:r>
              <a:rPr lang="ko-KR" altLang="en-US" sz="1200" spc="-50"/>
              <a:t>은 멈춘 시간을 포함하지 않음</a:t>
            </a:r>
            <a:r>
              <a:rPr lang="en-US" altLang="ko-KR" sz="1200" spc="-50"/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/>
              <a:t>time()</a:t>
            </a:r>
            <a:r>
              <a:rPr lang="ko-KR" altLang="en-US" sz="1200" spc="-50"/>
              <a:t>은 초 단위</a:t>
            </a:r>
            <a:r>
              <a:rPr lang="en-US" altLang="ko-KR" sz="1200" spc="-50"/>
              <a:t>, clock()</a:t>
            </a:r>
            <a:r>
              <a:rPr lang="ko-KR" altLang="en-US" sz="1200" spc="-50"/>
              <a:t>은 클록 틱 단위</a:t>
            </a:r>
            <a:r>
              <a:rPr lang="en-US" altLang="ko-KR" sz="1200" spc="-50"/>
              <a:t>(</a:t>
            </a:r>
            <a:r>
              <a:rPr lang="ko-KR" altLang="en-US" sz="1200" spc="-50"/>
              <a:t>마이크로초</a:t>
            </a:r>
            <a:r>
              <a:rPr lang="en-US" altLang="ko-KR" sz="1200" spc="-50"/>
              <a:t>)</a:t>
            </a:r>
            <a:r>
              <a:rPr lang="ko-KR" altLang="en-US" sz="1200" spc="-50"/>
              <a:t>로 측정함</a:t>
            </a:r>
            <a:r>
              <a:rPr lang="en-US" altLang="ko-KR" sz="1200" spc="-5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6DA532-F409-280A-6DFE-4A98268D6AF6}"/>
              </a:ext>
            </a:extLst>
          </p:cNvPr>
          <p:cNvGrpSpPr/>
          <p:nvPr/>
        </p:nvGrpSpPr>
        <p:grpSpPr>
          <a:xfrm>
            <a:off x="5099450" y="2077371"/>
            <a:ext cx="3752951" cy="3508653"/>
            <a:chOff x="5245249" y="2583399"/>
            <a:chExt cx="3752951" cy="35086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50445D-B14D-D583-D90A-DA83A5E6BBCC}"/>
                </a:ext>
              </a:extLst>
            </p:cNvPr>
            <p:cNvSpPr txBox="1"/>
            <p:nvPr/>
          </p:nvSpPr>
          <p:spPr>
            <a:xfrm>
              <a:off x="5245249" y="2583399"/>
              <a:ext cx="3752951" cy="32316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2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&lt;stdio.h&gt;</a:t>
              </a:r>
              <a:endPara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&lt;time.h&gt;</a:t>
              </a:r>
              <a:endPara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time_t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endPara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&amp;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시간 측정 시작</a:t>
              </a:r>
              <a:endPara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endPara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ko-KR" altLang="en-US" sz="1200">
                  <a:solidFill>
                    <a:schemeClr val="bg1"/>
                  </a:solidFill>
                  <a:latin typeface="Consolas" panose="020B0609020204030204" pitchFamily="49" charset="0"/>
                </a:rPr>
                <a:t>시간을 측정할 부분</a:t>
              </a:r>
              <a:endParaRPr lang="en-US" altLang="ko-KR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ko-KR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&amp;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시간 측정 종료</a:t>
              </a:r>
              <a:endPara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200">
                  <a:solidFill>
                    <a:srgbClr val="CCCCCC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경과 시간 계산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초 단위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difftime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); 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"Execution time: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%.f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seconds</a:t>
              </a:r>
              <a:r>
                <a:rPr lang="en-US" altLang="ko-KR" sz="1200" b="0"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\n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B4AD0-8793-B0E0-2CD3-3A3FAE661F7A}"/>
                </a:ext>
              </a:extLst>
            </p:cNvPr>
            <p:cNvSpPr txBox="1"/>
            <p:nvPr/>
          </p:nvSpPr>
          <p:spPr>
            <a:xfrm>
              <a:off x="5245249" y="5815053"/>
              <a:ext cx="375295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F0000"/>
                  </a:solidFill>
                </a:rPr>
                <a:t>time </a:t>
              </a:r>
              <a:r>
                <a:rPr lang="ko-KR" altLang="en-US" sz="1200" b="1">
                  <a:solidFill>
                    <a:srgbClr val="FF0000"/>
                  </a:solidFill>
                </a:rPr>
                <a:t>함수를 사용하여 시간을 측정하는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6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spc="-50"/>
              <a:t>시간 측정 방법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time </a:t>
            </a:r>
            <a:r>
              <a:rPr lang="ko-KR" altLang="en-US" b="1">
                <a:solidFill>
                  <a:schemeClr val="tx2"/>
                </a:solidFill>
              </a:rPr>
              <a:t>라이브러리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167056" y="1230392"/>
            <a:ext cx="8685345" cy="439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 clock_gettime(clockid_t clk_id, struct timespec *tp);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나노초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(10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-9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승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단위로 시간을 구할 수 있는 함수</a:t>
            </a:r>
            <a:endParaRPr lang="en-US" altLang="ko-KR" sz="1200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파라미터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clk_id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측정할 클럭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시간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종류를 지정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*tp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측정한 시간을 저장할 구조체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리턴값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성공 시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0,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실패 시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-1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반환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28650" lvl="1" indent="-171450">
              <a:lnSpc>
                <a:spcPct val="150000"/>
              </a:lnSpc>
              <a:buClr>
                <a:srgbClr val="0F6FC6"/>
              </a:buClr>
              <a:buFont typeface="Arial" panose="020B0604020202020204" pitchFamily="34" charset="0"/>
              <a:buChar char="•"/>
              <a:defRPr/>
            </a:pPr>
            <a:endParaRPr lang="en-US" altLang="ko-KR" sz="1200" spc="-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clockid_t </a:t>
            </a: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타입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의 종류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CLOCK_REALTIME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전역의 실제 시간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(POSIX Time)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을 구함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CLOCK_MONOTONIC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부팅 이후로부터 흐른 시간을 구하는 단조 시계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두 이벤트의 시간 차이를 구할 때 주로 사용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나머지 타입은 </a:t>
            </a:r>
            <a:r>
              <a:rPr lang="en-US" altLang="ko-KR" sz="1200" b="1" spc="-50">
                <a:solidFill>
                  <a:prstClr val="black"/>
                </a:solidFill>
                <a:latin typeface="맑은 고딕"/>
                <a:ea typeface="맑은 고딕"/>
              </a:rPr>
              <a:t>man clock_gettime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명령어를 입력하여 확인 가능함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timespec </a:t>
            </a: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구조체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C50A8-2953-906F-8833-A36EB32A0F5A}"/>
              </a:ext>
            </a:extLst>
          </p:cNvPr>
          <p:cNvSpPr txBox="1"/>
          <p:nvPr/>
        </p:nvSpPr>
        <p:spPr>
          <a:xfrm>
            <a:off x="167056" y="5041884"/>
            <a:ext cx="5827221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timespec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time_t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tv_sec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Seconds - &gt;= 0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tv_nsec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Nanoseconds - [0, 999999999]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236056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81B63-008A-9036-BF66-40F3E3FF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10CD-7E33-3A82-4522-2CB933D3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spc="-50"/>
              <a:t>시간 측정 방법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F53AE-8C94-90C2-9F7D-9955213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FBFAE-926A-A68B-10FC-C20370FE20B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time </a:t>
            </a:r>
            <a:r>
              <a:rPr lang="ko-KR" altLang="en-US" b="1">
                <a:solidFill>
                  <a:schemeClr val="tx2"/>
                </a:solidFill>
              </a:rPr>
              <a:t>라이브러리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3C79E-D9AC-F1D2-DFED-AC270863990F}"/>
              </a:ext>
            </a:extLst>
          </p:cNvPr>
          <p:cNvSpPr txBox="1"/>
          <p:nvPr/>
        </p:nvSpPr>
        <p:spPr>
          <a:xfrm>
            <a:off x="167056" y="1230392"/>
            <a:ext cx="8685345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예제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최성현 님의 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queue 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문제 풀이 코드</a:t>
            </a: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)</a:t>
            </a:r>
            <a:endParaRPr lang="ko-KR" altLang="en-US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/>
              <a:t>시간을 측정할 부분의 앞뒤에 시간 측정 함수를 사용</a:t>
            </a:r>
            <a:endParaRPr lang="en-US" altLang="ko-KR" sz="1200" spc="-5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C54BA0-E92A-2110-BB09-AED0DCF2E5C5}"/>
              </a:ext>
            </a:extLst>
          </p:cNvPr>
          <p:cNvGrpSpPr/>
          <p:nvPr/>
        </p:nvGrpSpPr>
        <p:grpSpPr>
          <a:xfrm>
            <a:off x="167056" y="2040877"/>
            <a:ext cx="8619497" cy="4339650"/>
            <a:chOff x="167056" y="2040877"/>
            <a:chExt cx="8619497" cy="43396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836AEB-9ABE-29C2-166F-917B20AD9C47}"/>
                </a:ext>
              </a:extLst>
            </p:cNvPr>
            <p:cNvSpPr txBox="1"/>
            <p:nvPr/>
          </p:nvSpPr>
          <p:spPr>
            <a:xfrm>
              <a:off x="357447" y="2040877"/>
              <a:ext cx="8429106" cy="43396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2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"LinkedQueue.h"</a:t>
              </a:r>
              <a:endPara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586C0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#include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&lt;time.h&gt;</a:t>
              </a:r>
              <a:endParaRPr lang="en-US" altLang="ko-KR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b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struct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4EC9B0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timespec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double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NumberOfCard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endPara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기존 코드</a:t>
              </a:r>
              <a:endParaRPr lang="en-US" altLang="ko-KR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시간 측정 시작</a:t>
              </a:r>
              <a:endPara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r>
                <a:rPr lang="ko-KR" altLang="en-US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clock_gettime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(CLOCK_MONOTONIC,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&amp;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</a:t>
              </a:r>
            </a:p>
            <a:p>
              <a:endParaRPr lang="ko-KR" alt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   //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여기서부터 문제 해결</a:t>
              </a:r>
              <a:endParaRPr lang="ko-KR" alt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기존 코드</a:t>
              </a:r>
              <a:endParaRPr lang="en-US" altLang="ko-KR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ko-KR" sz="1200" b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시간 측정 종료</a:t>
              </a:r>
              <a:endPara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r>
                <a:rPr lang="ko-KR" altLang="en-US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clock_gettime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(CLOCK_MONOTONIC,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&amp;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// 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경과 시간 계산 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</a:t>
              </a:r>
              <a:r>
                <a:rPr lang="ko-KR" altLang="en-US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밀리초 단위</a:t>
              </a:r>
              <a:r>
                <a:rPr lang="en-US" altLang="ko-KR" sz="1200" b="0">
                  <a:solidFill>
                    <a:srgbClr val="6A9955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</a:t>
              </a:r>
              <a:endParaRPr lang="ko-KR" altLang="en-US" sz="12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endParaRPr>
            </a:p>
            <a:p>
              <a:r>
                <a:rPr lang="ko-KR" altLang="en-US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((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tv_sec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tv_sec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B5CEA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1e3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+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((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end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tv_nsec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start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tv_nsec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 </a:t>
              </a:r>
              <a:r>
                <a:rPr lang="en-US" altLang="ko-KR" sz="1200" b="0">
                  <a:solidFill>
                    <a:srgbClr val="D4D4D4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/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b="0">
                  <a:solidFill>
                    <a:srgbClr val="B5CEA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1e6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printf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"Execution time: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%.3f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 milliseconds</a:t>
              </a:r>
              <a:r>
                <a:rPr lang="en-US" altLang="ko-KR" sz="1200" b="0">
                  <a:solidFill>
                    <a:srgbClr val="D7BA7D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\n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"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elapsed_time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highlight>
                    <a:srgbClr val="800000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ko-KR" altLang="en-US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마지막 카드의 숫자는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ko-KR" altLang="en-US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입니다</a:t>
              </a:r>
              <a:r>
                <a:rPr lang="en-US" altLang="ko-KR" sz="12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."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Queue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Front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ko-KR" sz="12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2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099E4-4CEE-BC1A-FBB9-786DFA5E7BF3}"/>
                </a:ext>
              </a:extLst>
            </p:cNvPr>
            <p:cNvSpPr/>
            <p:nvPr/>
          </p:nvSpPr>
          <p:spPr>
            <a:xfrm>
              <a:off x="195114" y="3695819"/>
              <a:ext cx="3927999" cy="4605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2C81F8-8E24-2B68-CFDE-F1C0E1E397D7}"/>
                </a:ext>
              </a:extLst>
            </p:cNvPr>
            <p:cNvSpPr/>
            <p:nvPr/>
          </p:nvSpPr>
          <p:spPr>
            <a:xfrm>
              <a:off x="167056" y="4807900"/>
              <a:ext cx="3927999" cy="4605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557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30899-D4A0-3A0E-4BF1-C7379D4C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D2CAB-6FDD-E975-5A1C-B9F55EEB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spc="-50"/>
              <a:t>시간 측정 방법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222F4-6E4E-E31C-61F5-9C12EA6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26F33-FD31-E7CC-2EAF-F1F7208273D6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유닉스 </a:t>
            </a:r>
            <a:r>
              <a:rPr lang="en-US" altLang="ko-KR" b="1">
                <a:solidFill>
                  <a:schemeClr val="tx2"/>
                </a:solidFill>
              </a:rPr>
              <a:t>time </a:t>
            </a:r>
            <a:r>
              <a:rPr lang="ko-KR" altLang="en-US" b="1">
                <a:solidFill>
                  <a:schemeClr val="tx2"/>
                </a:solidFill>
              </a:rPr>
              <a:t>명령어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4BC33-B810-D225-984A-735A588ED3C4}"/>
              </a:ext>
            </a:extLst>
          </p:cNvPr>
          <p:cNvSpPr txBox="1"/>
          <p:nvPr/>
        </p:nvSpPr>
        <p:spPr>
          <a:xfrm>
            <a:off x="167056" y="1230392"/>
            <a:ext cx="8685345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 방법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endParaRPr lang="en-US" altLang="ko-KR" sz="1200" spc="-50" noProof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출력 결과</a:t>
            </a:r>
            <a:endParaRPr kumimoji="0" lang="en-US" altLang="ko-KR" sz="1200" b="1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spc="-50">
              <a:solidFill>
                <a:srgbClr val="17406D"/>
              </a:solidFill>
              <a:latin typeface="맑은 고딕"/>
              <a:ea typeface="맑은 고딕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-5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en-US" altLang="ko-KR" sz="1400" b="1" spc="-50">
                <a:solidFill>
                  <a:srgbClr val="17406D"/>
                </a:solidFill>
                <a:latin typeface="맑은 고딕"/>
                <a:ea typeface="맑은 고딕"/>
              </a:rPr>
              <a:t>p</a:t>
            </a: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 옵션</a:t>
            </a:r>
            <a:endParaRPr lang="en-US" altLang="ko-KR" sz="1200" b="1" spc="-50"/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real</a:t>
            </a:r>
            <a:r>
              <a:rPr kumimoji="0" lang="en-US" altLang="ko-KR" sz="120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20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명령어가 호출부터 종료될 때까지 소요된 시간 </a:t>
            </a:r>
            <a:r>
              <a:rPr kumimoji="0" lang="en-US" altLang="ko-KR" sz="120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(I/O </a:t>
            </a:r>
            <a:r>
              <a:rPr kumimoji="0" lang="ko-KR" altLang="en-US" sz="120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대기시간 포함</a:t>
            </a:r>
            <a:r>
              <a:rPr kumimoji="0" lang="en-US" altLang="ko-KR" sz="120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en-US" altLang="ko-KR" sz="1200" b="0" i="0" u="none" strike="noStrike" kern="1200" cap="none" spc="-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171450" indent="-17145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CPU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가 커널 함수 외 작업을 처리할 때 소비한 시간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sys</a:t>
            </a:r>
            <a:r>
              <a:rPr kumimoji="0" lang="en-US" altLang="ko-KR" sz="12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커널 함수를 수행하는 데 소비한 시간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 (File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접근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, I/O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spc="-50">
                <a:solidFill>
                  <a:prstClr val="black"/>
                </a:solidFill>
                <a:latin typeface="맑은 고딕"/>
                <a:ea typeface="맑은 고딕"/>
              </a:rPr>
              <a:t>메모리 접근 등을 위한 </a:t>
            </a:r>
            <a:r>
              <a:rPr lang="en-US" altLang="ko-KR" sz="1200" spc="-50">
                <a:solidFill>
                  <a:prstClr val="black"/>
                </a:solidFill>
                <a:latin typeface="맑은 고딕"/>
                <a:ea typeface="맑은 고딕"/>
              </a:rPr>
              <a:t>system call)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CCEFC-DAC9-CBBF-E02F-79F2637A0DE2}"/>
              </a:ext>
            </a:extLst>
          </p:cNvPr>
          <p:cNvSpPr txBox="1"/>
          <p:nvPr/>
        </p:nvSpPr>
        <p:spPr>
          <a:xfrm>
            <a:off x="244160" y="1615208"/>
            <a:ext cx="5626729" cy="430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0099FF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</a:rPr>
              <a:t>usr/bin/time</a:t>
            </a:r>
            <a:r>
              <a:rPr lang="ko-KR" alt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ko-KR" alt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onsolas" panose="020B0609020204030204" pitchFamily="49" charset="0"/>
              </a:rPr>
              <a:t>./Problem1   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시스템의 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lang="ko-KR" alt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명령어</a:t>
            </a:r>
            <a:endParaRPr lang="en-US" altLang="ko-KR" sz="11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99FF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time –p ./Problem1            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shell</a:t>
            </a:r>
            <a:r>
              <a:rPr lang="ko-KR" alt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포함된 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 (</a:t>
            </a:r>
            <a:r>
              <a:rPr lang="ko-KR" alt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덜 유용한 버전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06A2F2-E94B-3EA0-7A63-394EE26C9995}"/>
              </a:ext>
            </a:extLst>
          </p:cNvPr>
          <p:cNvGrpSpPr/>
          <p:nvPr/>
        </p:nvGrpSpPr>
        <p:grpSpPr>
          <a:xfrm>
            <a:off x="244160" y="2519194"/>
            <a:ext cx="6771851" cy="2460391"/>
            <a:chOff x="0" y="2984445"/>
            <a:chExt cx="5285168" cy="19202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7E068A-2BF5-1C0D-48AE-DF71EA9B1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370"/>
            <a:stretch/>
          </p:blipFill>
          <p:spPr>
            <a:xfrm>
              <a:off x="0" y="2984445"/>
              <a:ext cx="3166533" cy="192024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E89B13-BC38-140F-659D-E10089F14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830"/>
            <a:stretch/>
          </p:blipFill>
          <p:spPr>
            <a:xfrm>
              <a:off x="3166533" y="2984445"/>
              <a:ext cx="2118635" cy="1920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82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spc="-50"/>
              <a:t>Valgrind</a:t>
            </a:r>
          </a:p>
        </p:txBody>
      </p:sp>
    </p:spTree>
    <p:extLst>
      <p:ext uri="{BB962C8B-B14F-4D97-AF65-F5344CB8AC3E}">
        <p14:creationId xmlns:p14="http://schemas.microsoft.com/office/powerpoint/2010/main" val="363005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67C0-D689-D8A6-C8CB-A1D96F36B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BDAF8-4849-38E4-0DD5-C33E721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"/>
              <a:t>Valgrind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2F416-2CF7-8B59-855F-2458FD2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02BB-CEAE-9F8B-58B6-D179EE1A14B0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2"/>
                </a:solidFill>
              </a:rPr>
              <a:t>Valgrind</a:t>
            </a:r>
            <a:r>
              <a:rPr lang="ko-KR" altLang="en-US" b="1">
                <a:solidFill>
                  <a:schemeClr val="tx2"/>
                </a:solidFill>
              </a:rPr>
              <a:t>란</a:t>
            </a:r>
            <a:r>
              <a:rPr lang="en-US" altLang="ko-KR" b="1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45852-9D7F-0B2A-988C-ED6D914827B8}"/>
              </a:ext>
            </a:extLst>
          </p:cNvPr>
          <p:cNvSpPr txBox="1"/>
          <p:nvPr/>
        </p:nvSpPr>
        <p:spPr>
          <a:xfrm>
            <a:off x="213328" y="1230392"/>
            <a:ext cx="8685345" cy="541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/>
              <a:t>C/C++ </a:t>
            </a:r>
            <a:r>
              <a:rPr lang="ko-KR" altLang="en-US" sz="1200" spc="-50"/>
              <a:t>소프트웨어 개발에서 프로그램의 성능을 최적화하는 데 사용되는 동적 분석 도구로</a:t>
            </a:r>
            <a:r>
              <a:rPr lang="en-US" altLang="ko-KR" sz="1200" spc="-50"/>
              <a:t>, Linux</a:t>
            </a:r>
            <a:r>
              <a:rPr lang="ko-KR" altLang="en-US" sz="1200" spc="-50"/>
              <a:t>에서 사용 가능함</a:t>
            </a:r>
            <a:r>
              <a:rPr lang="en-US" altLang="ko-KR" sz="1200" spc="-5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/>
              <a:t>※ </a:t>
            </a:r>
            <a:r>
              <a:rPr lang="ko-KR" altLang="en-US" sz="1200" b="1" spc="-50"/>
              <a:t>동적 분석 도구</a:t>
            </a:r>
            <a:r>
              <a:rPr lang="en-US" altLang="ko-KR" sz="1200" b="1" spc="-50"/>
              <a:t>: </a:t>
            </a:r>
            <a:r>
              <a:rPr lang="ko-KR" altLang="en-US" sz="1200" spc="-50"/>
              <a:t>컴파일된 실행 파일을 사용하여</a:t>
            </a:r>
            <a:r>
              <a:rPr lang="en-US" altLang="ko-KR" sz="1200" spc="-50"/>
              <a:t>, </a:t>
            </a:r>
            <a:r>
              <a:rPr lang="ko-KR" altLang="en-US" sz="1200" spc="-50"/>
              <a:t>프로그램을 직접 실행하면서 발생 가능한 문제점들을 찾아내는 도구</a:t>
            </a:r>
            <a:endParaRPr lang="en-US" altLang="ko-KR" sz="1200" spc="-5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/>
              <a:t>※ </a:t>
            </a:r>
            <a:r>
              <a:rPr lang="ko-KR" altLang="en-US" sz="1200" b="1" spc="-50"/>
              <a:t>정적 분석 도구</a:t>
            </a:r>
            <a:r>
              <a:rPr lang="en-US" altLang="ko-KR" sz="1200" b="1" spc="-50"/>
              <a:t>: </a:t>
            </a:r>
            <a:r>
              <a:rPr lang="ko-KR" altLang="en-US" sz="1200" spc="-50"/>
              <a:t>코드 파일을 사용하여</a:t>
            </a:r>
            <a:r>
              <a:rPr lang="en-US" altLang="ko-KR" sz="1200" spc="-50"/>
              <a:t>,</a:t>
            </a:r>
            <a:r>
              <a:rPr lang="ko-KR" altLang="en-US" sz="1200" spc="-50"/>
              <a:t> 코드 자체에서 원인을 분석하는 도구</a:t>
            </a:r>
            <a:endParaRPr lang="en-US" altLang="ko-KR" sz="1200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모듈식 구조로 사용자가 목적에 맞는 도구를 선택할 수 있음</a:t>
            </a:r>
            <a:r>
              <a:rPr lang="en-US" altLang="ko-KR" sz="1200" spc="-50"/>
              <a:t>.</a:t>
            </a:r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Memcheck: </a:t>
            </a:r>
            <a:r>
              <a:rPr lang="ko-KR" altLang="en-US" sz="1200" spc="-50"/>
              <a:t>메모리 관리 관련 오류 검출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Cachegrind: </a:t>
            </a:r>
            <a:r>
              <a:rPr lang="ko-KR" altLang="en-US" sz="1200" spc="-50"/>
              <a:t>캐시 및 분기 예측 프로파일러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Helgrind: </a:t>
            </a:r>
            <a:r>
              <a:rPr lang="ko-KR" altLang="en-US" sz="1200" spc="-50"/>
              <a:t>스레드 오류 탐지기로</a:t>
            </a:r>
            <a:r>
              <a:rPr lang="en-US" altLang="ko-KR" sz="1200" spc="-50"/>
              <a:t>, </a:t>
            </a:r>
            <a:r>
              <a:rPr lang="ko-KR" altLang="en-US" sz="1200" spc="-50"/>
              <a:t>멀티 스레드 프로그램 개발 시 사용됨</a:t>
            </a:r>
            <a:r>
              <a:rPr lang="en-US" altLang="ko-KR" sz="1200" spc="-50"/>
              <a:t>.</a:t>
            </a:r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/>
              <a:t>이밖에도 다양한 도구들을 제공함</a:t>
            </a:r>
            <a:r>
              <a:rPr lang="en-US" altLang="ko-KR" sz="1200" spc="-50"/>
              <a:t>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spc="-50"/>
              <a:t>다음 명령어로 설치할 수 있음</a:t>
            </a:r>
            <a:r>
              <a:rPr lang="en-US" altLang="ko-KR" sz="1200" spc="-50"/>
              <a:t>.</a:t>
            </a:r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sudo</a:t>
            </a:r>
            <a:r>
              <a:rPr lang="ko-KR" altLang="en-US" sz="1200" b="1" spc="-50"/>
              <a:t> </a:t>
            </a:r>
            <a:r>
              <a:rPr lang="en-US" altLang="ko-KR" sz="1200" b="1" spc="-50"/>
              <a:t>apt</a:t>
            </a:r>
            <a:r>
              <a:rPr lang="ko-KR" altLang="en-US" sz="1200" b="1" spc="-50"/>
              <a:t> </a:t>
            </a:r>
            <a:r>
              <a:rPr lang="en-US" altLang="ko-KR" sz="1200" b="1" spc="-50"/>
              <a:t>install</a:t>
            </a:r>
            <a:r>
              <a:rPr lang="ko-KR" altLang="en-US" sz="1200" b="1" spc="-50"/>
              <a:t> </a:t>
            </a:r>
            <a:r>
              <a:rPr lang="en-US" altLang="ko-KR" sz="1200" b="1" spc="-50"/>
              <a:t>valgrind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lang="ko-KR" altLang="en-US" sz="1400" b="1" spc="-50">
                <a:solidFill>
                  <a:srgbClr val="17406D"/>
                </a:solidFill>
                <a:latin typeface="맑은 고딕"/>
                <a:ea typeface="맑은 고딕"/>
              </a:rPr>
              <a:t>공식 홈페이지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>
                <a:hlinkClick r:id="rId3"/>
              </a:rPr>
              <a:t>https://valgrind.org/</a:t>
            </a:r>
            <a:r>
              <a:rPr lang="en-US" altLang="ko-KR" sz="1200" spc="-50"/>
              <a:t> </a:t>
            </a:r>
            <a:r>
              <a:rPr lang="ko-KR" altLang="en-US" sz="1200" spc="-50"/>
              <a:t>에서 지원하는 플랫폼 및 아키텍쳐를 확인할 수 있고</a:t>
            </a:r>
            <a:r>
              <a:rPr lang="en-US" altLang="ko-KR" sz="1200" spc="-50"/>
              <a:t>, </a:t>
            </a:r>
            <a:r>
              <a:rPr lang="ko-KR" altLang="en-US" sz="1200" spc="-50"/>
              <a:t>사용자 매뉴얼을 제공함</a:t>
            </a:r>
            <a:r>
              <a:rPr lang="en-US" altLang="ko-KR" sz="1200" spc="-5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5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실행 방법</a:t>
            </a:r>
            <a:endParaRPr lang="en-US" altLang="ko-KR" sz="1200" b="1" spc="-5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/>
              <a:t>코드 작성 후 컴파일 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b="1" spc="-50"/>
              <a:t>gcc –g -o &lt;</a:t>
            </a:r>
            <a:r>
              <a:rPr lang="ko-KR" altLang="en-US" sz="1200" b="1" spc="-50"/>
              <a:t>실행파일 이름</a:t>
            </a:r>
            <a:r>
              <a:rPr lang="en-US" altLang="ko-KR" sz="1200" b="1" spc="-50"/>
              <a:t>&gt; &lt;</a:t>
            </a:r>
            <a:r>
              <a:rPr lang="ko-KR" altLang="en-US" sz="1200" b="1" spc="-50"/>
              <a:t>코드 경로</a:t>
            </a:r>
            <a:r>
              <a:rPr lang="en-US" altLang="ko-KR" sz="1200" b="1" spc="-50"/>
              <a:t>&gt;</a:t>
            </a:r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/>
              <a:t>-g </a:t>
            </a:r>
            <a:r>
              <a:rPr lang="ko-KR" altLang="en-US" sz="1200" spc="-50"/>
              <a:t>옵션을 붙여야 문제가 발생한 코드 라인을 확인 가능함</a:t>
            </a:r>
            <a:r>
              <a:rPr lang="en-US" altLang="ko-KR" sz="1200" spc="-50"/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/>
              <a:t>Valgrind </a:t>
            </a:r>
            <a:r>
              <a:rPr lang="ko-KR" altLang="en-US" sz="1200" spc="-50"/>
              <a:t>명령어로 프로그램을 실행 </a:t>
            </a:r>
            <a:endParaRPr lang="en-US" altLang="ko-KR" sz="1200" spc="-5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valgrind &lt;tool </a:t>
            </a:r>
            <a:r>
              <a:rPr lang="ko-KR" altLang="en-US" sz="1200" b="1" spc="-50"/>
              <a:t>옵션</a:t>
            </a:r>
            <a:r>
              <a:rPr lang="en-US" altLang="ko-KR" sz="1200" b="1" spc="-50"/>
              <a:t>&gt; &lt;command line </a:t>
            </a:r>
            <a:r>
              <a:rPr lang="ko-KR" altLang="en-US" sz="1200" b="1" spc="-50"/>
              <a:t>옵션</a:t>
            </a:r>
            <a:r>
              <a:rPr lang="en-US" altLang="ko-KR" sz="1200" b="1" spc="-50"/>
              <a:t>&gt; &lt;</a:t>
            </a:r>
            <a:r>
              <a:rPr lang="ko-KR" altLang="en-US" sz="1200" b="1" spc="-50"/>
              <a:t>프로그램 경로</a:t>
            </a:r>
            <a:r>
              <a:rPr lang="en-US" altLang="ko-KR" sz="1200" b="1" spc="-50"/>
              <a:t>&gt; &lt;</a:t>
            </a:r>
            <a:r>
              <a:rPr lang="ko-KR" altLang="en-US" sz="1200" b="1" spc="-50"/>
              <a:t>인자</a:t>
            </a:r>
            <a:r>
              <a:rPr lang="en-US" altLang="ko-KR" sz="1200" b="1" spc="-50"/>
              <a:t>&gt;</a:t>
            </a:r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b="1" spc="-50"/>
              <a:t>tool </a:t>
            </a:r>
            <a:r>
              <a:rPr lang="ko-KR" altLang="en-US" sz="1200" b="1" spc="-50"/>
              <a:t>옵션</a:t>
            </a:r>
            <a:r>
              <a:rPr lang="en-US" altLang="ko-KR" sz="1200" spc="-50"/>
              <a:t>: Valgrind</a:t>
            </a:r>
            <a:r>
              <a:rPr lang="ko-KR" altLang="en-US" sz="1200" spc="-50"/>
              <a:t>에서 사용할 도구를 지정하며</a:t>
            </a:r>
            <a:r>
              <a:rPr lang="en-US" altLang="ko-KR" sz="1200" spc="-50"/>
              <a:t>, </a:t>
            </a:r>
            <a:r>
              <a:rPr lang="ko-KR" altLang="en-US" sz="1200" spc="-50"/>
              <a:t>생략 시 기본값은 </a:t>
            </a:r>
            <a:r>
              <a:rPr lang="en-US" altLang="ko-KR" sz="1200" spc="-50"/>
              <a:t>Memcheck</a:t>
            </a:r>
            <a:r>
              <a:rPr lang="ko-KR" altLang="en-US" sz="1200" spc="-50"/>
              <a:t>임</a:t>
            </a:r>
            <a:r>
              <a:rPr lang="en-US" altLang="ko-KR" sz="1200" spc="-5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09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10283</TotalTime>
  <Words>2986</Words>
  <Application>Microsoft Office PowerPoint</Application>
  <PresentationFormat>화면 슬라이드 쇼(4:3)</PresentationFormat>
  <Paragraphs>406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Söhne</vt:lpstr>
      <vt:lpstr>맑은 고딕</vt:lpstr>
      <vt:lpstr>Arial</vt:lpstr>
      <vt:lpstr>Consolas</vt:lpstr>
      <vt:lpstr>Wingdings</vt:lpstr>
      <vt:lpstr>Office 테마</vt:lpstr>
      <vt:lpstr>프로파일링  Profiling</vt:lpstr>
      <vt:lpstr>목차</vt:lpstr>
      <vt:lpstr>시간 측정 방법</vt:lpstr>
      <vt:lpstr>시간 측정 방법</vt:lpstr>
      <vt:lpstr>시간 측정 방법</vt:lpstr>
      <vt:lpstr>시간 측정 방법</vt:lpstr>
      <vt:lpstr>시간 측정 방법</vt:lpstr>
      <vt:lpstr>Valgrind</vt:lpstr>
      <vt:lpstr>Valgrind</vt:lpstr>
      <vt:lpstr>Valgrind</vt:lpstr>
      <vt:lpstr>Valgrind</vt:lpstr>
      <vt:lpstr>Valgrind</vt:lpstr>
      <vt:lpstr>Valgrind</vt:lpstr>
      <vt:lpstr>Valgrind</vt:lpstr>
      <vt:lpstr>Valgrind</vt:lpstr>
      <vt:lpstr>Valgrind</vt:lpstr>
      <vt:lpstr>Valgrind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태완 김</cp:lastModifiedBy>
  <cp:revision>122</cp:revision>
  <dcterms:created xsi:type="dcterms:W3CDTF">2021-11-15T07:40:46Z</dcterms:created>
  <dcterms:modified xsi:type="dcterms:W3CDTF">2024-02-15T05:19:07Z</dcterms:modified>
</cp:coreProperties>
</file>