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83" r:id="rId3"/>
    <p:sldId id="391" r:id="rId4"/>
    <p:sldId id="360" r:id="rId5"/>
    <p:sldId id="393" r:id="rId6"/>
    <p:sldId id="362" r:id="rId7"/>
    <p:sldId id="368" r:id="rId8"/>
    <p:sldId id="333" r:id="rId9"/>
    <p:sldId id="370" r:id="rId10"/>
    <p:sldId id="367" r:id="rId11"/>
    <p:sldId id="387" r:id="rId12"/>
    <p:sldId id="371" r:id="rId13"/>
    <p:sldId id="373" r:id="rId14"/>
    <p:sldId id="376" r:id="rId15"/>
    <p:sldId id="380" r:id="rId16"/>
    <p:sldId id="374" r:id="rId17"/>
    <p:sldId id="375" r:id="rId18"/>
    <p:sldId id="377" r:id="rId19"/>
    <p:sldId id="388" r:id="rId20"/>
    <p:sldId id="384" r:id="rId21"/>
    <p:sldId id="386" r:id="rId22"/>
    <p:sldId id="392" r:id="rId23"/>
    <p:sldId id="361" r:id="rId24"/>
    <p:sldId id="394" r:id="rId25"/>
    <p:sldId id="357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5742" autoAdjust="0"/>
  </p:normalViewPr>
  <p:slideViewPr>
    <p:cSldViewPr snapToGrid="0">
      <p:cViewPr>
        <p:scale>
          <a:sx n="75" d="100"/>
          <a:sy n="75" d="100"/>
        </p:scale>
        <p:origin x="134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enamu/%EB%B0%B0%EC%97%B4Array%EA%B3%BC-%EB%A6%AC%EC%8A%A4%ED%8A%B8List#:~:text=%7D%20return%200%3B%20%7D-,%EB%B0%B0%EC%97%B4%EA%B3%BC%20%EB%A6%AC%EC%8A%A4%ED%8A%B8%EC%9D%98%20%EC%B0%A8%EC%9D%B4%EC%A0%90,%EC%88%9C%EC%B0%A8%EC%A0%81%EC%9C%BC%EB%A1%9C%20%EC%A0%91%EA%B7%BC%ED%95%B4%EC%95%BC%20%ED%95%9C%EB%8B%A4" TargetMode="External"/><Relationship Id="rId2" Type="http://schemas.openxmlformats.org/officeDocument/2006/relationships/hyperlink" Target="https://www.teach.cs.toronto.edu/~csc110y/fall/notes/10-abstraction/04-abstract-data-types.html#:~:text=Abstract%20data%20types%20form%20a,how%20their%20operations%20are%20implemente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latin typeface="+mn-ea"/>
                <a:ea typeface="+mn-ea"/>
              </a:rPr>
              <a:t>리스트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노태윤</a:t>
            </a:r>
            <a:r>
              <a:rPr lang="en-US" altLang="ko-KR" i="1" dirty="0"/>
              <a:t>, </a:t>
            </a:r>
            <a:r>
              <a:rPr lang="ko-KR" altLang="en-US" i="1" dirty="0"/>
              <a:t>이동훈</a:t>
            </a:r>
            <a:endParaRPr lang="en-US" altLang="ko-KR" i="1" dirty="0"/>
          </a:p>
          <a:p>
            <a:r>
              <a:rPr lang="en-US" altLang="ko-KR" i="1" dirty="0"/>
              <a:t>2024/1/11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노드 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노드의 구조체 표현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자기참조</a:t>
            </a:r>
            <a:r>
              <a:rPr lang="ko-KR" altLang="en-US" sz="1200" spc="-50" dirty="0"/>
              <a:t> 구조체 이용</a:t>
            </a:r>
            <a:endParaRPr lang="en-US" altLang="ko-KR" sz="1200" i="1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97D44-BC19-3FF7-1C94-5B6E55B9CEC6}"/>
              </a:ext>
            </a:extLst>
          </p:cNvPr>
          <p:cNvSpPr txBox="1"/>
          <p:nvPr/>
        </p:nvSpPr>
        <p:spPr>
          <a:xfrm>
            <a:off x="3322385" y="2194019"/>
            <a:ext cx="460353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BC549-DA26-5028-2608-1E7FBBE63A40}"/>
              </a:ext>
            </a:extLst>
          </p:cNvPr>
          <p:cNvSpPr txBox="1"/>
          <p:nvPr/>
        </p:nvSpPr>
        <p:spPr>
          <a:xfrm>
            <a:off x="990074" y="5019930"/>
            <a:ext cx="5190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Q.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(Node)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(Node*)</a:t>
            </a:r>
            <a:r>
              <a:rPr lang="ko-KR" altLang="en-US" sz="1400" dirty="0"/>
              <a:t>의 결과는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3496B-F92C-36B0-59D5-725970CACE20}"/>
              </a:ext>
            </a:extLst>
          </p:cNvPr>
          <p:cNvSpPr txBox="1"/>
          <p:nvPr/>
        </p:nvSpPr>
        <p:spPr>
          <a:xfrm>
            <a:off x="1944855" y="4293779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싱글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리스트의 노드 표현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A6554-8A8E-6AE0-0F65-4D2EA726018A}"/>
              </a:ext>
            </a:extLst>
          </p:cNvPr>
          <p:cNvSpPr/>
          <p:nvPr/>
        </p:nvSpPr>
        <p:spPr>
          <a:xfrm>
            <a:off x="990074" y="282762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Data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19CC2B-E14A-49D3-8839-8A407B47F291}"/>
              </a:ext>
            </a:extLst>
          </p:cNvPr>
          <p:cNvCxnSpPr/>
          <p:nvPr/>
        </p:nvCxnSpPr>
        <p:spPr>
          <a:xfrm>
            <a:off x="1929698" y="282762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A255FE-C9D0-D88F-384D-F9C5579ED894}"/>
              </a:ext>
            </a:extLst>
          </p:cNvPr>
          <p:cNvCxnSpPr/>
          <p:nvPr/>
        </p:nvCxnSpPr>
        <p:spPr>
          <a:xfrm>
            <a:off x="2090802" y="317761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8474BF-A68D-79ED-645C-1715BCA024CD}"/>
              </a:ext>
            </a:extLst>
          </p:cNvPr>
          <p:cNvSpPr txBox="1"/>
          <p:nvPr/>
        </p:nvSpPr>
        <p:spPr>
          <a:xfrm>
            <a:off x="1185927" y="372126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헤드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E5F0F-0E7A-8492-55A4-1C3F9D0032F8}"/>
              </a:ext>
            </a:extLst>
          </p:cNvPr>
          <p:cNvSpPr txBox="1"/>
          <p:nvPr/>
        </p:nvSpPr>
        <p:spPr>
          <a:xfrm>
            <a:off x="4490778" y="5020341"/>
            <a:ext cx="1440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16, 8 (</a:t>
            </a:r>
            <a:r>
              <a:rPr lang="ko-KR" altLang="en-US" sz="1400" dirty="0"/>
              <a:t>∵패딩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40970A6-5834-3610-8DB9-365B096AF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24062"/>
              </p:ext>
            </p:extLst>
          </p:nvPr>
        </p:nvGraphicFramePr>
        <p:xfrm>
          <a:off x="1185927" y="5552358"/>
          <a:ext cx="5486400" cy="64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8327345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50056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1637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0510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306683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17519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947291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77480196"/>
                    </a:ext>
                  </a:extLst>
                </a:gridCol>
              </a:tblGrid>
              <a:tr h="2146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(int)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(padding)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28563"/>
                  </a:ext>
                </a:extLst>
              </a:tr>
              <a:tr h="21463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struct*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7390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3925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AEEC6-DD2C-3AA6-CD14-C536EB61FE33}"/>
              </a:ext>
            </a:extLst>
          </p:cNvPr>
          <p:cNvSpPr txBox="1"/>
          <p:nvPr/>
        </p:nvSpPr>
        <p:spPr>
          <a:xfrm>
            <a:off x="1441465" y="3679448"/>
            <a:ext cx="191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AA714-F621-0FBE-F7B9-2AB5C9E7FE68}"/>
              </a:ext>
            </a:extLst>
          </p:cNvPr>
          <p:cNvSpPr txBox="1"/>
          <p:nvPr/>
        </p:nvSpPr>
        <p:spPr>
          <a:xfrm>
            <a:off x="2784923" y="3667045"/>
            <a:ext cx="192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0DC3C-091C-7401-361D-FF7E184873A2}"/>
              </a:ext>
            </a:extLst>
          </p:cNvPr>
          <p:cNvSpPr txBox="1"/>
          <p:nvPr/>
        </p:nvSpPr>
        <p:spPr>
          <a:xfrm>
            <a:off x="4174195" y="3674677"/>
            <a:ext cx="185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F1BEBA-A0A1-BBD6-62DD-A4AE1C49F638}"/>
              </a:ext>
            </a:extLst>
          </p:cNvPr>
          <p:cNvSpPr txBox="1"/>
          <p:nvPr/>
        </p:nvSpPr>
        <p:spPr>
          <a:xfrm>
            <a:off x="5485317" y="3667044"/>
            <a:ext cx="180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7A04A9A-012B-0D09-3E09-E30ECE9EFD1E}"/>
              </a:ext>
            </a:extLst>
          </p:cNvPr>
          <p:cNvSpPr/>
          <p:nvPr/>
        </p:nvSpPr>
        <p:spPr>
          <a:xfrm>
            <a:off x="1364183" y="3396701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1865D9-2CF6-3F1D-0C06-344148A16AB6}"/>
              </a:ext>
            </a:extLst>
          </p:cNvPr>
          <p:cNvSpPr txBox="1"/>
          <p:nvPr/>
        </p:nvSpPr>
        <p:spPr>
          <a:xfrm>
            <a:off x="23939" y="3667046"/>
            <a:ext cx="191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</a:t>
            </a:r>
            <a:r>
              <a:rPr lang="en-US" altLang="ko-K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소멸</a:t>
            </a: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33D5CA3E-7CE8-EC3F-E1AE-A0FFDD9AF5DA}"/>
              </a:ext>
            </a:extLst>
          </p:cNvPr>
          <p:cNvSpPr/>
          <p:nvPr/>
        </p:nvSpPr>
        <p:spPr>
          <a:xfrm>
            <a:off x="935311" y="3358587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6A81DB6-9A6E-6391-CCD4-1DE08DB4CC58}"/>
              </a:ext>
            </a:extLst>
          </p:cNvPr>
          <p:cNvSpPr/>
          <p:nvPr/>
        </p:nvSpPr>
        <p:spPr>
          <a:xfrm>
            <a:off x="2715939" y="3398092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2C140CD8-3EE6-D3F0-3D84-24FF8B748022}"/>
              </a:ext>
            </a:extLst>
          </p:cNvPr>
          <p:cNvSpPr/>
          <p:nvPr/>
        </p:nvSpPr>
        <p:spPr>
          <a:xfrm>
            <a:off x="2287067" y="3359978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FCFDE87-1592-6AA7-0860-E3ED791AEA57}"/>
              </a:ext>
            </a:extLst>
          </p:cNvPr>
          <p:cNvSpPr/>
          <p:nvPr/>
        </p:nvSpPr>
        <p:spPr>
          <a:xfrm>
            <a:off x="4067695" y="3395310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71F5A85E-70DA-AA79-839F-AD26DA15674E}"/>
              </a:ext>
            </a:extLst>
          </p:cNvPr>
          <p:cNvSpPr/>
          <p:nvPr/>
        </p:nvSpPr>
        <p:spPr>
          <a:xfrm>
            <a:off x="3638823" y="3357196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F32F20E-9985-C74A-04D1-85D38828BC89}"/>
              </a:ext>
            </a:extLst>
          </p:cNvPr>
          <p:cNvSpPr/>
          <p:nvPr/>
        </p:nvSpPr>
        <p:spPr>
          <a:xfrm>
            <a:off x="5419451" y="3396701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E563ABF0-451C-5640-0AFC-1E97BFFF5DB5}"/>
              </a:ext>
            </a:extLst>
          </p:cNvPr>
          <p:cNvSpPr/>
          <p:nvPr/>
        </p:nvSpPr>
        <p:spPr>
          <a:xfrm>
            <a:off x="4990579" y="3358587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925EB0-5EA1-F89B-CDB2-976753533B23}"/>
              </a:ext>
            </a:extLst>
          </p:cNvPr>
          <p:cNvSpPr/>
          <p:nvPr/>
        </p:nvSpPr>
        <p:spPr>
          <a:xfrm>
            <a:off x="6736620" y="3391996"/>
            <a:ext cx="729476" cy="16299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05148A82-DE07-38B1-F2A1-263E83F26814}"/>
              </a:ext>
            </a:extLst>
          </p:cNvPr>
          <p:cNvSpPr/>
          <p:nvPr/>
        </p:nvSpPr>
        <p:spPr>
          <a:xfrm>
            <a:off x="6307748" y="3353882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4944566A-8842-C770-A9A0-43399A1673C6}"/>
              </a:ext>
            </a:extLst>
          </p:cNvPr>
          <p:cNvSpPr/>
          <p:nvPr/>
        </p:nvSpPr>
        <p:spPr>
          <a:xfrm>
            <a:off x="7659504" y="3355273"/>
            <a:ext cx="221243" cy="212117"/>
          </a:xfrm>
          <a:prstGeom prst="hexag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AE4FB-7EC0-981F-0042-D18C525AFEB1}"/>
              </a:ext>
            </a:extLst>
          </p:cNvPr>
          <p:cNvSpPr txBox="1"/>
          <p:nvPr/>
        </p:nvSpPr>
        <p:spPr>
          <a:xfrm>
            <a:off x="6891726" y="3679448"/>
            <a:ext cx="180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개수 세기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19FF0-47AD-C9F0-7457-49AAA8B192FE}"/>
              </a:ext>
            </a:extLst>
          </p:cNvPr>
          <p:cNvSpPr txBox="1"/>
          <p:nvPr/>
        </p:nvSpPr>
        <p:spPr>
          <a:xfrm>
            <a:off x="659727" y="442309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발표 순서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5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4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3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생성</a:t>
            </a:r>
            <a:r>
              <a:rPr lang="en-US" altLang="ko-KR" sz="1400" b="1" spc="-50" dirty="0">
                <a:solidFill>
                  <a:srgbClr val="17406D"/>
                </a:solidFill>
              </a:rPr>
              <a:t>/</a:t>
            </a:r>
            <a:r>
              <a:rPr lang="ko-KR" altLang="en-US" sz="1400" b="1" spc="-50" dirty="0">
                <a:solidFill>
                  <a:srgbClr val="17406D"/>
                </a:solidFill>
              </a:rPr>
              <a:t>소멸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921A6-EBF2-E506-030D-BD2C96CA04D1}"/>
              </a:ext>
            </a:extLst>
          </p:cNvPr>
          <p:cNvSpPr txBox="1"/>
          <p:nvPr/>
        </p:nvSpPr>
        <p:spPr>
          <a:xfrm>
            <a:off x="2485729" y="1673527"/>
            <a:ext cx="6444943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데이터를 저장한다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노드에 대한 포인터는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초기화 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의 값이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포인터이다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즉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다음 노드가 없다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노드의 주소를 반환한다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BE05F-3A7F-58BC-D3CB-E62F99FC71F2}"/>
              </a:ext>
            </a:extLst>
          </p:cNvPr>
          <p:cNvSpPr txBox="1"/>
          <p:nvPr/>
        </p:nvSpPr>
        <p:spPr>
          <a:xfrm>
            <a:off x="1879249" y="424009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생성 연산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A7F4E-1AA5-4A86-8F99-2602B825D51E}"/>
              </a:ext>
            </a:extLst>
          </p:cNvPr>
          <p:cNvSpPr txBox="1"/>
          <p:nvPr/>
        </p:nvSpPr>
        <p:spPr>
          <a:xfrm>
            <a:off x="2037257" y="5290426"/>
            <a:ext cx="460353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SLL_DestroyNode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4059F-9467-C71C-0D28-23197D74D6D1}"/>
              </a:ext>
            </a:extLst>
          </p:cNvPr>
          <p:cNvSpPr txBox="1"/>
          <p:nvPr/>
        </p:nvSpPr>
        <p:spPr>
          <a:xfrm>
            <a:off x="505561" y="633898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소멸 연산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3B123-0674-8C32-1603-CA4433ABC153}"/>
              </a:ext>
            </a:extLst>
          </p:cNvPr>
          <p:cNvSpPr/>
          <p:nvPr/>
        </p:nvSpPr>
        <p:spPr>
          <a:xfrm>
            <a:off x="599089" y="319919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143E65-D49F-E450-C5FE-D5C1EE0D3DED}"/>
              </a:ext>
            </a:extLst>
          </p:cNvPr>
          <p:cNvCxnSpPr/>
          <p:nvPr/>
        </p:nvCxnSpPr>
        <p:spPr>
          <a:xfrm>
            <a:off x="1538713" y="319919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4C804F-F3C0-AD1B-3D2A-76C0AA8ED2BA}"/>
              </a:ext>
            </a:extLst>
          </p:cNvPr>
          <p:cNvSpPr txBox="1"/>
          <p:nvPr/>
        </p:nvSpPr>
        <p:spPr>
          <a:xfrm>
            <a:off x="794942" y="409283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헤드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FD52E-462B-D141-C536-0F48F012EB25}"/>
              </a:ext>
            </a:extLst>
          </p:cNvPr>
          <p:cNvSpPr txBox="1"/>
          <p:nvPr/>
        </p:nvSpPr>
        <p:spPr>
          <a:xfrm>
            <a:off x="1879248" y="4658739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생성 연산</a:t>
            </a:r>
          </a:p>
        </p:txBody>
      </p:sp>
    </p:spTree>
    <p:extLst>
      <p:ext uri="{BB962C8B-B14F-4D97-AF65-F5344CB8AC3E}">
        <p14:creationId xmlns:p14="http://schemas.microsoft.com/office/powerpoint/2010/main" val="25162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추가 연산</a:t>
            </a:r>
            <a:endParaRPr lang="en-US" altLang="ko-KR" sz="1200" i="1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1697E-78E1-8BD8-431B-94F82D83AAD3}"/>
              </a:ext>
            </a:extLst>
          </p:cNvPr>
          <p:cNvSpPr txBox="1"/>
          <p:nvPr/>
        </p:nvSpPr>
        <p:spPr>
          <a:xfrm>
            <a:off x="209550" y="1586739"/>
            <a:ext cx="486105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헤드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이라면 새로운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 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     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	  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찾아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연결한다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77BE90-A418-1648-1389-425A4D0D9267}"/>
              </a:ext>
            </a:extLst>
          </p:cNvPr>
          <p:cNvSpPr/>
          <p:nvPr/>
        </p:nvSpPr>
        <p:spPr>
          <a:xfrm>
            <a:off x="812977" y="592623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540993-39B7-27EB-5343-BB9F5A8E8D02}"/>
              </a:ext>
            </a:extLst>
          </p:cNvPr>
          <p:cNvCxnSpPr/>
          <p:nvPr/>
        </p:nvCxnSpPr>
        <p:spPr>
          <a:xfrm>
            <a:off x="1752601" y="592623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96641F-857B-F879-EA09-C7DD99B46C00}"/>
              </a:ext>
            </a:extLst>
          </p:cNvPr>
          <p:cNvSpPr/>
          <p:nvPr/>
        </p:nvSpPr>
        <p:spPr>
          <a:xfrm>
            <a:off x="2523010" y="592623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7A83C9-6098-4301-63BD-C6111C79061D}"/>
              </a:ext>
            </a:extLst>
          </p:cNvPr>
          <p:cNvCxnSpPr/>
          <p:nvPr/>
        </p:nvCxnSpPr>
        <p:spPr>
          <a:xfrm>
            <a:off x="3462634" y="592623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EC99A-BBB2-E6B1-E7D1-4DDD11AF4C69}"/>
              </a:ext>
            </a:extLst>
          </p:cNvPr>
          <p:cNvSpPr/>
          <p:nvPr/>
        </p:nvSpPr>
        <p:spPr>
          <a:xfrm>
            <a:off x="4284149" y="592623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B39BA-4C64-B47A-89ED-E59930D8F0E4}"/>
              </a:ext>
            </a:extLst>
          </p:cNvPr>
          <p:cNvCxnSpPr/>
          <p:nvPr/>
        </p:nvCxnSpPr>
        <p:spPr>
          <a:xfrm>
            <a:off x="5223773" y="592623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789AC9-249F-2A97-09A0-5489081612CD}"/>
              </a:ext>
            </a:extLst>
          </p:cNvPr>
          <p:cNvSpPr/>
          <p:nvPr/>
        </p:nvSpPr>
        <p:spPr>
          <a:xfrm>
            <a:off x="6007192" y="5926231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469F22-3324-42D4-2D1D-1CE57FB5C445}"/>
              </a:ext>
            </a:extLst>
          </p:cNvPr>
          <p:cNvCxnSpPr/>
          <p:nvPr/>
        </p:nvCxnSpPr>
        <p:spPr>
          <a:xfrm>
            <a:off x="6990960" y="5926231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473F49-2433-49E0-6C89-F82DF5822D26}"/>
              </a:ext>
            </a:extLst>
          </p:cNvPr>
          <p:cNvCxnSpPr>
            <a:endCxn id="10" idx="1"/>
          </p:cNvCxnSpPr>
          <p:nvPr/>
        </p:nvCxnSpPr>
        <p:spPr>
          <a:xfrm>
            <a:off x="1913705" y="6276225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D7EB13-2556-8EE9-0FF0-9568802663B0}"/>
              </a:ext>
            </a:extLst>
          </p:cNvPr>
          <p:cNvCxnSpPr>
            <a:cxnSpLocks/>
          </p:cNvCxnSpPr>
          <p:nvPr/>
        </p:nvCxnSpPr>
        <p:spPr>
          <a:xfrm>
            <a:off x="3668785" y="6276224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01FC55-CCBD-F9C5-B137-F9E0B7F7B19D}"/>
              </a:ext>
            </a:extLst>
          </p:cNvPr>
          <p:cNvCxnSpPr>
            <a:cxnSpLocks/>
          </p:cNvCxnSpPr>
          <p:nvPr/>
        </p:nvCxnSpPr>
        <p:spPr>
          <a:xfrm>
            <a:off x="5400068" y="6293335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DCDA5-7FB2-6C5C-0F22-FA555853326D}"/>
              </a:ext>
            </a:extLst>
          </p:cNvPr>
          <p:cNvSpPr txBox="1"/>
          <p:nvPr/>
        </p:nvSpPr>
        <p:spPr>
          <a:xfrm>
            <a:off x="3199307" y="3490737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A287C7DB-8314-C29A-C873-2D36AC0FA5A6}"/>
              </a:ext>
            </a:extLst>
          </p:cNvPr>
          <p:cNvSpPr/>
          <p:nvPr/>
        </p:nvSpPr>
        <p:spPr>
          <a:xfrm>
            <a:off x="1328008" y="5495705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F0386-08EF-809E-344B-DA55AF5CB119}"/>
              </a:ext>
            </a:extLst>
          </p:cNvPr>
          <p:cNvSpPr txBox="1"/>
          <p:nvPr/>
        </p:nvSpPr>
        <p:spPr>
          <a:xfrm>
            <a:off x="1206500" y="518979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7B37D1A6-65F3-A5B6-F781-9CF6FCA79474}"/>
              </a:ext>
            </a:extLst>
          </p:cNvPr>
          <p:cNvSpPr/>
          <p:nvPr/>
        </p:nvSpPr>
        <p:spPr>
          <a:xfrm>
            <a:off x="3074258" y="5506465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811C98-4919-6508-6A5C-7487D6A0846E}"/>
              </a:ext>
            </a:extLst>
          </p:cNvPr>
          <p:cNvSpPr txBox="1"/>
          <p:nvPr/>
        </p:nvSpPr>
        <p:spPr>
          <a:xfrm>
            <a:off x="2952750" y="520055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CA9D6A6-8DCF-9649-5913-349E158A0BEC}"/>
              </a:ext>
            </a:extLst>
          </p:cNvPr>
          <p:cNvSpPr/>
          <p:nvPr/>
        </p:nvSpPr>
        <p:spPr>
          <a:xfrm>
            <a:off x="4820508" y="5495705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DD89E4-F18C-401B-76D6-D2AB692150F9}"/>
              </a:ext>
            </a:extLst>
          </p:cNvPr>
          <p:cNvSpPr txBox="1"/>
          <p:nvPr/>
        </p:nvSpPr>
        <p:spPr>
          <a:xfrm>
            <a:off x="4699000" y="518979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DB89-8DD3-96BD-4E76-2CB41E614AA1}"/>
              </a:ext>
            </a:extLst>
          </p:cNvPr>
          <p:cNvSpPr txBox="1"/>
          <p:nvPr/>
        </p:nvSpPr>
        <p:spPr>
          <a:xfrm>
            <a:off x="5372429" y="2944604"/>
            <a:ext cx="322923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(57);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2BC9B-6588-BD80-1EDF-9D886A9C550F}"/>
              </a:ext>
            </a:extLst>
          </p:cNvPr>
          <p:cNvSpPr txBox="1"/>
          <p:nvPr/>
        </p:nvSpPr>
        <p:spPr>
          <a:xfrm>
            <a:off x="-1112143" y="5048940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추가 연산</a:t>
            </a:r>
          </a:p>
        </p:txBody>
      </p:sp>
    </p:spTree>
    <p:extLst>
      <p:ext uri="{BB962C8B-B14F-4D97-AF65-F5344CB8AC3E}">
        <p14:creationId xmlns:p14="http://schemas.microsoft.com/office/powerpoint/2010/main" val="358376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28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추가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함수의 매개 변수가 </a:t>
            </a:r>
            <a:r>
              <a:rPr lang="en-US" altLang="ko-KR" sz="1200" spc="-50" dirty="0"/>
              <a:t>**Head</a:t>
            </a:r>
            <a:r>
              <a:rPr lang="ko-KR" altLang="en-US" sz="1200" spc="-50" dirty="0"/>
              <a:t>가 아닌 </a:t>
            </a:r>
            <a:r>
              <a:rPr lang="en-US" altLang="ko-KR" sz="1200" spc="-50" dirty="0"/>
              <a:t>*Head</a:t>
            </a:r>
            <a:r>
              <a:rPr lang="ko-KR" altLang="en-US" sz="1200" spc="-50" dirty="0"/>
              <a:t>라면</a:t>
            </a:r>
            <a:r>
              <a:rPr lang="en-US" altLang="ko-KR" sz="1200" spc="-50" dirty="0"/>
              <a:t>? (</a:t>
            </a:r>
            <a:r>
              <a:rPr lang="ko-KR" altLang="en-US" sz="1200" spc="-50" dirty="0"/>
              <a:t>교재 </a:t>
            </a:r>
            <a:r>
              <a:rPr lang="en-US" altLang="ko-KR" sz="1200" spc="-50" dirty="0"/>
              <a:t>30~31p)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함수 내 지역 변수의 </a:t>
            </a:r>
            <a:r>
              <a:rPr lang="en-US" altLang="ko-KR" sz="1200" spc="-50" dirty="0"/>
              <a:t>Head</a:t>
            </a:r>
            <a:r>
              <a:rPr lang="ko-KR" altLang="en-US" sz="1200" spc="-50" dirty="0"/>
              <a:t>값이 변경되고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리스트의 값은 변하지 않음</a:t>
            </a:r>
            <a:r>
              <a:rPr lang="en-US" altLang="ko-KR" sz="1200" spc="-50" dirty="0"/>
              <a:t>. (</a:t>
            </a:r>
            <a:r>
              <a:rPr lang="ko-KR" altLang="en-US" sz="1200" spc="-50" dirty="0"/>
              <a:t>리스트 값을 </a:t>
            </a:r>
            <a:r>
              <a:rPr lang="en-US" altLang="ko-KR" sz="1200" spc="-50" dirty="0" err="1"/>
              <a:t>NewNode</a:t>
            </a:r>
            <a:r>
              <a:rPr lang="ko-KR" altLang="en-US" sz="1200" spc="-50" dirty="0"/>
              <a:t>로 변경 불가</a:t>
            </a:r>
            <a:r>
              <a:rPr lang="en-US" altLang="ko-KR" sz="1200" spc="-5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58FC-C11D-05E4-1F2B-F4566BD0BB86}"/>
              </a:ext>
            </a:extLst>
          </p:cNvPr>
          <p:cNvSpPr txBox="1"/>
          <p:nvPr/>
        </p:nvSpPr>
        <p:spPr>
          <a:xfrm>
            <a:off x="4862088" y="2533506"/>
            <a:ext cx="277473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117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E55FF-4D52-E902-B152-27C3592216E1}"/>
              </a:ext>
            </a:extLst>
          </p:cNvPr>
          <p:cNvSpPr txBox="1"/>
          <p:nvPr/>
        </p:nvSpPr>
        <p:spPr>
          <a:xfrm>
            <a:off x="114929" y="2533506"/>
            <a:ext cx="416698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헤드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이라면 새로운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 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(Head_)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     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Head_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찾아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연결한다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(Head_);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38227-00A4-F7F6-9DDA-551CF0BD42D1}"/>
              </a:ext>
            </a:extLst>
          </p:cNvPr>
          <p:cNvSpPr txBox="1"/>
          <p:nvPr/>
        </p:nvSpPr>
        <p:spPr>
          <a:xfrm>
            <a:off x="-1480874" y="6196047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추가 연산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0B0FB-8608-1D28-5057-3605897FBEB4}"/>
              </a:ext>
            </a:extLst>
          </p:cNvPr>
          <p:cNvSpPr txBox="1"/>
          <p:nvPr/>
        </p:nvSpPr>
        <p:spPr>
          <a:xfrm>
            <a:off x="2570158" y="342605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D1143A-CE1E-B475-A18B-DBBE09B2F71F}"/>
              </a:ext>
            </a:extLst>
          </p:cNvPr>
          <p:cNvGraphicFramePr>
            <a:graphicFrameLocks noGrp="1"/>
          </p:cNvGraphicFramePr>
          <p:nvPr/>
        </p:nvGraphicFramePr>
        <p:xfrm>
          <a:off x="4477407" y="3948608"/>
          <a:ext cx="4379725" cy="64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675">
                  <a:extLst>
                    <a:ext uri="{9D8B030D-6E8A-4147-A177-3AD203B41FA5}">
                      <a16:colId xmlns:a16="http://schemas.microsoft.com/office/drawing/2014/main" val="3598843763"/>
                    </a:ext>
                  </a:extLst>
                </a:gridCol>
                <a:gridCol w="625675">
                  <a:extLst>
                    <a:ext uri="{9D8B030D-6E8A-4147-A177-3AD203B41FA5}">
                      <a16:colId xmlns:a16="http://schemas.microsoft.com/office/drawing/2014/main" val="802455121"/>
                    </a:ext>
                  </a:extLst>
                </a:gridCol>
                <a:gridCol w="1031205">
                  <a:extLst>
                    <a:ext uri="{9D8B030D-6E8A-4147-A177-3AD203B41FA5}">
                      <a16:colId xmlns:a16="http://schemas.microsoft.com/office/drawing/2014/main" val="1319014839"/>
                    </a:ext>
                  </a:extLst>
                </a:gridCol>
                <a:gridCol w="1042792">
                  <a:extLst>
                    <a:ext uri="{9D8B030D-6E8A-4147-A177-3AD203B41FA5}">
                      <a16:colId xmlns:a16="http://schemas.microsoft.com/office/drawing/2014/main" val="3598601709"/>
                    </a:ext>
                  </a:extLst>
                </a:gridCol>
                <a:gridCol w="1054378">
                  <a:extLst>
                    <a:ext uri="{9D8B030D-6E8A-4147-A177-3AD203B41FA5}">
                      <a16:colId xmlns:a16="http://schemas.microsoft.com/office/drawing/2014/main" val="3850559844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if</a:t>
                      </a:r>
                      <a:r>
                        <a:rPr lang="ko-KR" altLang="en-US" sz="1050" u="none" strike="noStrike">
                          <a:effectLst/>
                        </a:rPr>
                        <a:t>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List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</a:rPr>
                        <a:t>NewNode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Head_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NewNode_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7475092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실행 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NULL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Node(data=117)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NULL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Node(data=117)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0473231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실행 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NULL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Node(data=117)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Node(data=117)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Node(data=117)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916777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87ACA07-5736-1B2B-0A81-9C8C821BB652}"/>
              </a:ext>
            </a:extLst>
          </p:cNvPr>
          <p:cNvSpPr/>
          <p:nvPr/>
        </p:nvSpPr>
        <p:spPr>
          <a:xfrm>
            <a:off x="4339985" y="5910204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List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52329-D66F-A563-0185-D2D1C4079575}"/>
              </a:ext>
            </a:extLst>
          </p:cNvPr>
          <p:cNvSpPr/>
          <p:nvPr/>
        </p:nvSpPr>
        <p:spPr>
          <a:xfrm>
            <a:off x="4339985" y="5604496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</a:t>
            </a:r>
            <a:r>
              <a:rPr lang="en-US" altLang="ko-KR" dirty="0" err="1"/>
              <a:t>NewNode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3A7FD-C724-849E-C5E6-F68A75390C2E}"/>
              </a:ext>
            </a:extLst>
          </p:cNvPr>
          <p:cNvSpPr/>
          <p:nvPr/>
        </p:nvSpPr>
        <p:spPr>
          <a:xfrm>
            <a:off x="4339985" y="5301427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Head_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8FE76-E93C-A040-4A21-1FD5F11CAC48}"/>
              </a:ext>
            </a:extLst>
          </p:cNvPr>
          <p:cNvSpPr/>
          <p:nvPr/>
        </p:nvSpPr>
        <p:spPr>
          <a:xfrm>
            <a:off x="4339985" y="4995719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</a:t>
            </a:r>
            <a:r>
              <a:rPr lang="en-US" altLang="ko-KR" dirty="0" err="1"/>
              <a:t>NewNode</a:t>
            </a:r>
            <a:r>
              <a:rPr lang="en-US" altLang="ko-KR" dirty="0"/>
              <a:t>_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7AE9B-893D-0850-EA30-F899FECAB23B}"/>
              </a:ext>
            </a:extLst>
          </p:cNvPr>
          <p:cNvSpPr/>
          <p:nvPr/>
        </p:nvSpPr>
        <p:spPr>
          <a:xfrm>
            <a:off x="7111723" y="5450607"/>
            <a:ext cx="196369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117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5ABE544-E612-0281-045E-BE4A7532EC7B}"/>
              </a:ext>
            </a:extLst>
          </p:cNvPr>
          <p:cNvCxnSpPr/>
          <p:nvPr/>
        </p:nvCxnSpPr>
        <p:spPr>
          <a:xfrm flipV="1">
            <a:off x="6496620" y="5599679"/>
            <a:ext cx="608710" cy="1538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765E357-EA35-91EF-DFD1-F5F61BF1FCDE}"/>
              </a:ext>
            </a:extLst>
          </p:cNvPr>
          <p:cNvCxnSpPr>
            <a:cxnSpLocks/>
          </p:cNvCxnSpPr>
          <p:nvPr/>
        </p:nvCxnSpPr>
        <p:spPr>
          <a:xfrm>
            <a:off x="6496620" y="5144791"/>
            <a:ext cx="608710" cy="4548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CCBA220-5F2E-E6B4-06B6-182465287C25}"/>
              </a:ext>
            </a:extLst>
          </p:cNvPr>
          <p:cNvCxnSpPr>
            <a:cxnSpLocks/>
          </p:cNvCxnSpPr>
          <p:nvPr/>
        </p:nvCxnSpPr>
        <p:spPr>
          <a:xfrm>
            <a:off x="6496620" y="5454610"/>
            <a:ext cx="608710" cy="1450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추가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함수의 매개 변수가 </a:t>
            </a:r>
            <a:r>
              <a:rPr lang="en-US" altLang="ko-KR" sz="1200" spc="-50" dirty="0"/>
              <a:t>**Head</a:t>
            </a:r>
            <a:r>
              <a:rPr lang="ko-KR" altLang="en-US" sz="1200" spc="-50" dirty="0"/>
              <a:t>여야 하는 이유</a:t>
            </a:r>
            <a:r>
              <a:rPr lang="en-US" altLang="ko-KR" sz="1200" spc="-50" dirty="0"/>
              <a:t> (</a:t>
            </a:r>
            <a:r>
              <a:rPr lang="ko-KR" altLang="en-US" sz="1200" spc="-50" dirty="0"/>
              <a:t>교재 </a:t>
            </a:r>
            <a:r>
              <a:rPr lang="en-US" altLang="ko-KR" sz="1200" spc="-50" dirty="0"/>
              <a:t>31~32p)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List</a:t>
            </a:r>
            <a:r>
              <a:rPr lang="ko-KR" altLang="en-US" sz="1200" spc="-50" dirty="0"/>
              <a:t>의 </a:t>
            </a:r>
            <a:r>
              <a:rPr lang="ko-KR" altLang="en-US" sz="1200" spc="-50" dirty="0" err="1"/>
              <a:t>주소값</a:t>
            </a:r>
            <a:r>
              <a:rPr lang="ko-KR" altLang="en-US" sz="1200" spc="-50" dirty="0"/>
              <a:t> 접근을 통해 </a:t>
            </a:r>
            <a:r>
              <a:rPr lang="en-US" altLang="ko-KR" sz="1200" spc="-50" dirty="0"/>
              <a:t>List</a:t>
            </a:r>
            <a:r>
              <a:rPr lang="ko-KR" altLang="en-US" sz="1200" spc="-50" dirty="0"/>
              <a:t>값을 </a:t>
            </a:r>
            <a:r>
              <a:rPr lang="en-US" altLang="ko-KR" sz="1200" spc="-50" dirty="0" err="1"/>
              <a:t>NewNode</a:t>
            </a:r>
            <a:r>
              <a:rPr lang="ko-KR" altLang="en-US" sz="1200" spc="-50" dirty="0"/>
              <a:t>로 변경 가능함</a:t>
            </a:r>
            <a:endParaRPr lang="en-US" altLang="ko-KR" sz="1200" i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58FC-C11D-05E4-1F2B-F4566BD0BB86}"/>
              </a:ext>
            </a:extLst>
          </p:cNvPr>
          <p:cNvSpPr txBox="1"/>
          <p:nvPr/>
        </p:nvSpPr>
        <p:spPr>
          <a:xfrm>
            <a:off x="5118210" y="2528031"/>
            <a:ext cx="277473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117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(&amp;List,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E55FF-4D52-E902-B152-27C3592216E1}"/>
              </a:ext>
            </a:extLst>
          </p:cNvPr>
          <p:cNvSpPr txBox="1"/>
          <p:nvPr/>
        </p:nvSpPr>
        <p:spPr>
          <a:xfrm>
            <a:off x="213329" y="2528031"/>
            <a:ext cx="4257772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SLL_AppendNode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헤드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이라면 새로운 노드가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 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(*Head_)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     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*Head_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찾아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연결한다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Head_);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Tail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FBBEB-1197-992B-396A-0360D44733B4}"/>
              </a:ext>
            </a:extLst>
          </p:cNvPr>
          <p:cNvSpPr txBox="1"/>
          <p:nvPr/>
        </p:nvSpPr>
        <p:spPr>
          <a:xfrm>
            <a:off x="2826280" y="3455657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5B0CA-28E0-A932-5B90-9338C8FFEFE5}"/>
              </a:ext>
            </a:extLst>
          </p:cNvPr>
          <p:cNvSpPr txBox="1"/>
          <p:nvPr/>
        </p:nvSpPr>
        <p:spPr>
          <a:xfrm>
            <a:off x="-1422751" y="625592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추가 연산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642022-E923-D189-F897-B2F2AF3F5D29}"/>
              </a:ext>
            </a:extLst>
          </p:cNvPr>
          <p:cNvGraphicFramePr>
            <a:graphicFrameLocks noGrp="1"/>
          </p:cNvGraphicFramePr>
          <p:nvPr/>
        </p:nvGraphicFramePr>
        <p:xfrm>
          <a:off x="4013201" y="4043842"/>
          <a:ext cx="5091288" cy="64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761">
                  <a:extLst>
                    <a:ext uri="{9D8B030D-6E8A-4147-A177-3AD203B41FA5}">
                      <a16:colId xmlns:a16="http://schemas.microsoft.com/office/drawing/2014/main" val="2244302481"/>
                    </a:ext>
                  </a:extLst>
                </a:gridCol>
                <a:gridCol w="1027709">
                  <a:extLst>
                    <a:ext uri="{9D8B030D-6E8A-4147-A177-3AD203B41FA5}">
                      <a16:colId xmlns:a16="http://schemas.microsoft.com/office/drawing/2014/main" val="1683646976"/>
                    </a:ext>
                  </a:extLst>
                </a:gridCol>
                <a:gridCol w="1039520">
                  <a:extLst>
                    <a:ext uri="{9D8B030D-6E8A-4147-A177-3AD203B41FA5}">
                      <a16:colId xmlns:a16="http://schemas.microsoft.com/office/drawing/2014/main" val="3757509497"/>
                    </a:ext>
                  </a:extLst>
                </a:gridCol>
                <a:gridCol w="484321">
                  <a:extLst>
                    <a:ext uri="{9D8B030D-6E8A-4147-A177-3AD203B41FA5}">
                      <a16:colId xmlns:a16="http://schemas.microsoft.com/office/drawing/2014/main" val="2550008703"/>
                    </a:ext>
                  </a:extLst>
                </a:gridCol>
                <a:gridCol w="980457">
                  <a:extLst>
                    <a:ext uri="{9D8B030D-6E8A-4147-A177-3AD203B41FA5}">
                      <a16:colId xmlns:a16="http://schemas.microsoft.com/office/drawing/2014/main" val="2306980678"/>
                    </a:ext>
                  </a:extLst>
                </a:gridCol>
                <a:gridCol w="1039520">
                  <a:extLst>
                    <a:ext uri="{9D8B030D-6E8A-4147-A177-3AD203B41FA5}">
                      <a16:colId xmlns:a16="http://schemas.microsoft.com/office/drawing/2014/main" val="3580162868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if</a:t>
                      </a:r>
                      <a:r>
                        <a:rPr lang="ko-KR" altLang="en-US" sz="1000" u="none" strike="noStrike">
                          <a:effectLst/>
                        </a:rPr>
                        <a:t>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NewNode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Head_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*Head_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NewNode_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0517930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실행 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Node(data=117)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&amp;List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Node(data=117)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40605018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실행 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Node(data=117)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Node(data=117)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&amp;List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Node(data=117)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Node(data=117)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183615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1C953D-BFB8-329D-1893-EFBE7211E927}"/>
              </a:ext>
            </a:extLst>
          </p:cNvPr>
          <p:cNvSpPr/>
          <p:nvPr/>
        </p:nvSpPr>
        <p:spPr>
          <a:xfrm>
            <a:off x="4923572" y="6078656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List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564E29-9FB4-BA7B-CF2A-13D489DF7B78}"/>
              </a:ext>
            </a:extLst>
          </p:cNvPr>
          <p:cNvSpPr/>
          <p:nvPr/>
        </p:nvSpPr>
        <p:spPr>
          <a:xfrm>
            <a:off x="4923572" y="5772948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</a:t>
            </a:r>
            <a:r>
              <a:rPr lang="en-US" altLang="ko-KR" dirty="0" err="1"/>
              <a:t>NewNode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C8300-51A4-B2EF-2845-16F9BA4A3C37}"/>
              </a:ext>
            </a:extLst>
          </p:cNvPr>
          <p:cNvSpPr/>
          <p:nvPr/>
        </p:nvSpPr>
        <p:spPr>
          <a:xfrm>
            <a:off x="4923572" y="5469879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Head_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ACB90B-34CA-7A9E-CF77-F1062D89FECE}"/>
              </a:ext>
            </a:extLst>
          </p:cNvPr>
          <p:cNvSpPr/>
          <p:nvPr/>
        </p:nvSpPr>
        <p:spPr>
          <a:xfrm>
            <a:off x="4923572" y="5164171"/>
            <a:ext cx="216302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Node* </a:t>
            </a:r>
            <a:r>
              <a:rPr lang="en-US" altLang="ko-KR" dirty="0" err="1"/>
              <a:t>NewNode</a:t>
            </a:r>
            <a:r>
              <a:rPr lang="en-US" altLang="ko-KR" dirty="0"/>
              <a:t>_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77EE8-EB22-60F1-92E4-60C507F1A2D3}"/>
              </a:ext>
            </a:extLst>
          </p:cNvPr>
          <p:cNvSpPr/>
          <p:nvPr/>
        </p:nvSpPr>
        <p:spPr>
          <a:xfrm>
            <a:off x="7695310" y="5619059"/>
            <a:ext cx="1283590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117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872B82A-A781-8E89-DD90-0CC8892CE23A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7086600" y="5772948"/>
            <a:ext cx="608710" cy="1538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D28C1FC-9698-A60F-D80B-353A2B54477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86600" y="5772948"/>
            <a:ext cx="608710" cy="4547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972C73-FFBB-993F-D96B-2F780E1ABB2D}"/>
              </a:ext>
            </a:extLst>
          </p:cNvPr>
          <p:cNvCxnSpPr>
            <a:cxnSpLocks/>
          </p:cNvCxnSpPr>
          <p:nvPr/>
        </p:nvCxnSpPr>
        <p:spPr>
          <a:xfrm>
            <a:off x="4624007" y="5619059"/>
            <a:ext cx="299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EBA524-4176-481A-4AAC-8192FD3CEC2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621613" y="6232545"/>
            <a:ext cx="301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1A217B9-27DA-E789-420D-B95AC0425320}"/>
              </a:ext>
            </a:extLst>
          </p:cNvPr>
          <p:cNvCxnSpPr>
            <a:cxnSpLocks/>
          </p:cNvCxnSpPr>
          <p:nvPr/>
        </p:nvCxnSpPr>
        <p:spPr>
          <a:xfrm>
            <a:off x="7086600" y="5318060"/>
            <a:ext cx="608710" cy="4548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D42165B-2E9A-9E6A-365F-B6D2A06A41E3}"/>
              </a:ext>
            </a:extLst>
          </p:cNvPr>
          <p:cNvCxnSpPr>
            <a:cxnSpLocks/>
          </p:cNvCxnSpPr>
          <p:nvPr/>
        </p:nvCxnSpPr>
        <p:spPr>
          <a:xfrm flipV="1">
            <a:off x="4624007" y="5619059"/>
            <a:ext cx="0" cy="60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탐색 연산</a:t>
            </a:r>
            <a:endParaRPr lang="en-US" altLang="ko-KR" sz="1200" i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1F4F2-5E1D-D220-F741-3DAB96BC7AB4}"/>
              </a:ext>
            </a:extLst>
          </p:cNvPr>
          <p:cNvSpPr txBox="1"/>
          <p:nvPr/>
        </p:nvSpPr>
        <p:spPr>
          <a:xfrm>
            <a:off x="99028" y="1770448"/>
            <a:ext cx="5031771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SLL_GetNodeAt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Location)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EAF6D-EA80-98A0-E809-C3364F2DFE92}"/>
              </a:ext>
            </a:extLst>
          </p:cNvPr>
          <p:cNvSpPr txBox="1"/>
          <p:nvPr/>
        </p:nvSpPr>
        <p:spPr>
          <a:xfrm>
            <a:off x="-1144827" y="4297439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탐색 연산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6F912-2C9E-99F6-47AE-132575643BAD}"/>
              </a:ext>
            </a:extLst>
          </p:cNvPr>
          <p:cNvSpPr txBox="1"/>
          <p:nvPr/>
        </p:nvSpPr>
        <p:spPr>
          <a:xfrm>
            <a:off x="5245099" y="2631725"/>
            <a:ext cx="371475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SLL_GetNodeAt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GetNode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함수는 삽입 등에 이용 가능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SLL_InsertAfter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(Current,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467FB-2E54-085A-1462-4EEC5ADC63DB}"/>
              </a:ext>
            </a:extLst>
          </p:cNvPr>
          <p:cNvSpPr txBox="1"/>
          <p:nvPr/>
        </p:nvSpPr>
        <p:spPr>
          <a:xfrm>
            <a:off x="3388534" y="3675999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35ADCC-C413-F05D-6DF0-A760107FE0CB}"/>
              </a:ext>
            </a:extLst>
          </p:cNvPr>
          <p:cNvSpPr/>
          <p:nvPr/>
        </p:nvSpPr>
        <p:spPr>
          <a:xfrm>
            <a:off x="314697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874FA8-70A6-2674-8C12-C323DDC433E1}"/>
              </a:ext>
            </a:extLst>
          </p:cNvPr>
          <p:cNvCxnSpPr/>
          <p:nvPr/>
        </p:nvCxnSpPr>
        <p:spPr>
          <a:xfrm>
            <a:off x="1254321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82D6F9-D30A-2DD7-1B19-980892B3BA29}"/>
              </a:ext>
            </a:extLst>
          </p:cNvPr>
          <p:cNvSpPr/>
          <p:nvPr/>
        </p:nvSpPr>
        <p:spPr>
          <a:xfrm>
            <a:off x="2024730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E076D7-A52E-7B53-6E13-C2DDDCD179BB}"/>
              </a:ext>
            </a:extLst>
          </p:cNvPr>
          <p:cNvCxnSpPr/>
          <p:nvPr/>
        </p:nvCxnSpPr>
        <p:spPr>
          <a:xfrm>
            <a:off x="2964354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CFFE54-1E3A-C79B-197C-4D99E4D472EE}"/>
              </a:ext>
            </a:extLst>
          </p:cNvPr>
          <p:cNvSpPr/>
          <p:nvPr/>
        </p:nvSpPr>
        <p:spPr>
          <a:xfrm>
            <a:off x="3785869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4899C6-DC55-E54A-E6AD-ED632A057C57}"/>
              </a:ext>
            </a:extLst>
          </p:cNvPr>
          <p:cNvCxnSpPr/>
          <p:nvPr/>
        </p:nvCxnSpPr>
        <p:spPr>
          <a:xfrm>
            <a:off x="4725493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30499D-E6CA-A12A-7216-FA805E2C0766}"/>
              </a:ext>
            </a:extLst>
          </p:cNvPr>
          <p:cNvSpPr/>
          <p:nvPr/>
        </p:nvSpPr>
        <p:spPr>
          <a:xfrm>
            <a:off x="5508912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711A7E-DF22-1EA8-5A39-2F10AC25451D}"/>
              </a:ext>
            </a:extLst>
          </p:cNvPr>
          <p:cNvCxnSpPr/>
          <p:nvPr/>
        </p:nvCxnSpPr>
        <p:spPr>
          <a:xfrm>
            <a:off x="6492680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7A713-54CD-8BC8-2529-A97590218551}"/>
              </a:ext>
            </a:extLst>
          </p:cNvPr>
          <p:cNvCxnSpPr>
            <a:endCxn id="16" idx="1"/>
          </p:cNvCxnSpPr>
          <p:nvPr/>
        </p:nvCxnSpPr>
        <p:spPr>
          <a:xfrm>
            <a:off x="1415425" y="578126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FDFA7D-E2DD-9189-20E2-30012C2DE2AA}"/>
              </a:ext>
            </a:extLst>
          </p:cNvPr>
          <p:cNvCxnSpPr>
            <a:cxnSpLocks/>
          </p:cNvCxnSpPr>
          <p:nvPr/>
        </p:nvCxnSpPr>
        <p:spPr>
          <a:xfrm>
            <a:off x="3170505" y="5781266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46E967-2520-AADF-42FE-8926A71C2A28}"/>
              </a:ext>
            </a:extLst>
          </p:cNvPr>
          <p:cNvCxnSpPr>
            <a:cxnSpLocks/>
          </p:cNvCxnSpPr>
          <p:nvPr/>
        </p:nvCxnSpPr>
        <p:spPr>
          <a:xfrm>
            <a:off x="4901788" y="579837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5E7668F-3403-237F-155B-4D91D7EE852D}"/>
              </a:ext>
            </a:extLst>
          </p:cNvPr>
          <p:cNvSpPr/>
          <p:nvPr/>
        </p:nvSpPr>
        <p:spPr>
          <a:xfrm>
            <a:off x="829728" y="500074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7E77F-1A5F-7A9C-233B-CA860D9F8086}"/>
              </a:ext>
            </a:extLst>
          </p:cNvPr>
          <p:cNvSpPr txBox="1"/>
          <p:nvPr/>
        </p:nvSpPr>
        <p:spPr>
          <a:xfrm>
            <a:off x="463550" y="469483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F11F230-A7FD-DC0A-C804-CC5359C0B7EF}"/>
              </a:ext>
            </a:extLst>
          </p:cNvPr>
          <p:cNvSpPr/>
          <p:nvPr/>
        </p:nvSpPr>
        <p:spPr>
          <a:xfrm>
            <a:off x="2575978" y="501150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46FF4-59D6-15DA-1A8E-D898C05184AD}"/>
              </a:ext>
            </a:extLst>
          </p:cNvPr>
          <p:cNvSpPr txBox="1"/>
          <p:nvPr/>
        </p:nvSpPr>
        <p:spPr>
          <a:xfrm>
            <a:off x="2247899" y="4705597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38EB344-6470-8DA1-070A-1BDB8D60EB12}"/>
              </a:ext>
            </a:extLst>
          </p:cNvPr>
          <p:cNvSpPr/>
          <p:nvPr/>
        </p:nvSpPr>
        <p:spPr>
          <a:xfrm>
            <a:off x="4322228" y="500074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4DEC80-12A4-B61D-16CA-B4C8D0C466D2}"/>
              </a:ext>
            </a:extLst>
          </p:cNvPr>
          <p:cNvSpPr txBox="1"/>
          <p:nvPr/>
        </p:nvSpPr>
        <p:spPr>
          <a:xfrm>
            <a:off x="3978441" y="4694837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28392D-EC85-788D-65F1-DAB0241F1D90}"/>
              </a:ext>
            </a:extLst>
          </p:cNvPr>
          <p:cNvSpPr/>
          <p:nvPr/>
        </p:nvSpPr>
        <p:spPr>
          <a:xfrm>
            <a:off x="7386476" y="5416277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63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B7FEEF-6DE6-F835-A972-3073B338F3B8}"/>
              </a:ext>
            </a:extLst>
          </p:cNvPr>
          <p:cNvCxnSpPr/>
          <p:nvPr/>
        </p:nvCxnSpPr>
        <p:spPr>
          <a:xfrm>
            <a:off x="8370244" y="5416277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44684-B866-CCBE-DE0C-9EA502C7BE24}"/>
              </a:ext>
            </a:extLst>
          </p:cNvPr>
          <p:cNvCxnSpPr>
            <a:cxnSpLocks/>
          </p:cNvCxnSpPr>
          <p:nvPr/>
        </p:nvCxnSpPr>
        <p:spPr>
          <a:xfrm>
            <a:off x="6779352" y="5783381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CD2899-24B8-304F-E616-FB41AEF435B2}"/>
              </a:ext>
            </a:extLst>
          </p:cNvPr>
          <p:cNvSpPr txBox="1"/>
          <p:nvPr/>
        </p:nvSpPr>
        <p:spPr>
          <a:xfrm>
            <a:off x="3086100" y="6356350"/>
            <a:ext cx="12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Location: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77A657-529D-D1D6-9D69-FDEE44980B29}"/>
              </a:ext>
            </a:extLst>
          </p:cNvPr>
          <p:cNvSpPr txBox="1"/>
          <p:nvPr/>
        </p:nvSpPr>
        <p:spPr>
          <a:xfrm>
            <a:off x="4091513" y="6362700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12E689-BAF3-D44C-541B-09D7063B8B91}"/>
              </a:ext>
            </a:extLst>
          </p:cNvPr>
          <p:cNvSpPr txBox="1"/>
          <p:nvPr/>
        </p:nvSpPr>
        <p:spPr>
          <a:xfrm>
            <a:off x="4091512" y="6362700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23A4E-88B2-8989-2622-B439E24022A0}"/>
              </a:ext>
            </a:extLst>
          </p:cNvPr>
          <p:cNvSpPr txBox="1"/>
          <p:nvPr/>
        </p:nvSpPr>
        <p:spPr>
          <a:xfrm>
            <a:off x="4091512" y="6364287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0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30" grpId="0"/>
      <p:bldP spid="37" grpId="0"/>
      <p:bldP spid="38" grpId="0"/>
      <p:bldP spid="38" grpId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200" i="1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0209D-7D42-659F-03C4-3E32A6B6F913}"/>
              </a:ext>
            </a:extLst>
          </p:cNvPr>
          <p:cNvSpPr txBox="1"/>
          <p:nvPr/>
        </p:nvSpPr>
        <p:spPr>
          <a:xfrm>
            <a:off x="213328" y="1620451"/>
            <a:ext cx="5857525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SLL_RemoveNode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Remove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Remove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BC0868-51B2-8BDF-4275-9F9014E7AAE5}"/>
              </a:ext>
            </a:extLst>
          </p:cNvPr>
          <p:cNvSpPr/>
          <p:nvPr/>
        </p:nvSpPr>
        <p:spPr>
          <a:xfrm>
            <a:off x="274730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1CCF63-66AF-1B20-E364-BB22EAC063EE}"/>
              </a:ext>
            </a:extLst>
          </p:cNvPr>
          <p:cNvCxnSpPr/>
          <p:nvPr/>
        </p:nvCxnSpPr>
        <p:spPr>
          <a:xfrm>
            <a:off x="1214354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A01DE8-163B-61BD-F991-CA0F16BA6F6A}"/>
              </a:ext>
            </a:extLst>
          </p:cNvPr>
          <p:cNvSpPr/>
          <p:nvPr/>
        </p:nvSpPr>
        <p:spPr>
          <a:xfrm>
            <a:off x="1984763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05D342-6B41-8D1D-8DFE-A0215CC88646}"/>
              </a:ext>
            </a:extLst>
          </p:cNvPr>
          <p:cNvCxnSpPr/>
          <p:nvPr/>
        </p:nvCxnSpPr>
        <p:spPr>
          <a:xfrm>
            <a:off x="2924387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7EFD9C-629C-B9CD-D782-E33D0CF967E0}"/>
              </a:ext>
            </a:extLst>
          </p:cNvPr>
          <p:cNvSpPr/>
          <p:nvPr/>
        </p:nvSpPr>
        <p:spPr>
          <a:xfrm>
            <a:off x="3745902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53EC83-5C5E-775B-6FCA-B23D46FC8D0D}"/>
              </a:ext>
            </a:extLst>
          </p:cNvPr>
          <p:cNvCxnSpPr/>
          <p:nvPr/>
        </p:nvCxnSpPr>
        <p:spPr>
          <a:xfrm>
            <a:off x="4685526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5D5BFD-39B1-FB19-A60E-FE803FE9C5AE}"/>
              </a:ext>
            </a:extLst>
          </p:cNvPr>
          <p:cNvSpPr/>
          <p:nvPr/>
        </p:nvSpPr>
        <p:spPr>
          <a:xfrm>
            <a:off x="5468945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D81111C-FC8E-1FFE-AF7F-EC659E5C06CB}"/>
              </a:ext>
            </a:extLst>
          </p:cNvPr>
          <p:cNvCxnSpPr/>
          <p:nvPr/>
        </p:nvCxnSpPr>
        <p:spPr>
          <a:xfrm>
            <a:off x="6452713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72BF7E-8461-6E10-21D7-1B3C02F7B32E}"/>
              </a:ext>
            </a:extLst>
          </p:cNvPr>
          <p:cNvCxnSpPr>
            <a:cxnSpLocks/>
          </p:cNvCxnSpPr>
          <p:nvPr/>
        </p:nvCxnSpPr>
        <p:spPr>
          <a:xfrm>
            <a:off x="1375458" y="6101988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9D9610-C1AA-5F0B-EFE2-9BDDF8E220D5}"/>
              </a:ext>
            </a:extLst>
          </p:cNvPr>
          <p:cNvCxnSpPr>
            <a:cxnSpLocks/>
          </p:cNvCxnSpPr>
          <p:nvPr/>
        </p:nvCxnSpPr>
        <p:spPr>
          <a:xfrm>
            <a:off x="3128157" y="6104369"/>
            <a:ext cx="611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9AE5AC4-1E4A-F39D-3F9C-4F6F52ED66D1}"/>
              </a:ext>
            </a:extLst>
          </p:cNvPr>
          <p:cNvCxnSpPr>
            <a:cxnSpLocks/>
          </p:cNvCxnSpPr>
          <p:nvPr/>
        </p:nvCxnSpPr>
        <p:spPr>
          <a:xfrm>
            <a:off x="4861821" y="610481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BCDB50F9-E188-3D95-A294-15B334D489D2}"/>
              </a:ext>
            </a:extLst>
          </p:cNvPr>
          <p:cNvSpPr/>
          <p:nvPr/>
        </p:nvSpPr>
        <p:spPr>
          <a:xfrm>
            <a:off x="2536011" y="5317942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5E505-3812-82DB-C81B-28A5141FA438}"/>
              </a:ext>
            </a:extLst>
          </p:cNvPr>
          <p:cNvSpPr txBox="1"/>
          <p:nvPr/>
        </p:nvSpPr>
        <p:spPr>
          <a:xfrm>
            <a:off x="2136987" y="5001272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C242840-2683-5E35-7253-581A2500AA16}"/>
              </a:ext>
            </a:extLst>
          </p:cNvPr>
          <p:cNvSpPr/>
          <p:nvPr/>
        </p:nvSpPr>
        <p:spPr>
          <a:xfrm>
            <a:off x="4282261" y="5307182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0538A5-A881-6C10-BC94-BD72664E7D9B}"/>
              </a:ext>
            </a:extLst>
          </p:cNvPr>
          <p:cNvSpPr txBox="1"/>
          <p:nvPr/>
        </p:nvSpPr>
        <p:spPr>
          <a:xfrm>
            <a:off x="3919453" y="5001272"/>
            <a:ext cx="14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B53301-0F8F-8E32-D2F6-19C1D206C64B}"/>
              </a:ext>
            </a:extLst>
          </p:cNvPr>
          <p:cNvCxnSpPr>
            <a:cxnSpLocks/>
          </p:cNvCxnSpPr>
          <p:nvPr/>
        </p:nvCxnSpPr>
        <p:spPr>
          <a:xfrm>
            <a:off x="7843640" y="4945452"/>
            <a:ext cx="0" cy="79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C0C726-23C3-D9D5-0755-0E03845730AB}"/>
              </a:ext>
            </a:extLst>
          </p:cNvPr>
          <p:cNvSpPr txBox="1"/>
          <p:nvPr/>
        </p:nvSpPr>
        <p:spPr>
          <a:xfrm>
            <a:off x="3910142" y="3706965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4CABC2-C31A-811C-199A-CF632E03B9B5}"/>
              </a:ext>
            </a:extLst>
          </p:cNvPr>
          <p:cNvSpPr txBox="1"/>
          <p:nvPr/>
        </p:nvSpPr>
        <p:spPr>
          <a:xfrm>
            <a:off x="5538107" y="5041404"/>
            <a:ext cx="134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Remove</a:t>
            </a:r>
          </a:p>
          <a:p>
            <a:r>
              <a:rPr lang="en-US" altLang="ko-KR" dirty="0"/>
              <a:t>     ||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8E27C3-806A-5400-553A-24C268771486}"/>
              </a:ext>
            </a:extLst>
          </p:cNvPr>
          <p:cNvCxnSpPr>
            <a:cxnSpLocks/>
          </p:cNvCxnSpPr>
          <p:nvPr/>
        </p:nvCxnSpPr>
        <p:spPr>
          <a:xfrm flipV="1">
            <a:off x="4864201" y="4945452"/>
            <a:ext cx="0" cy="11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9C6220-6FF6-83C6-A01C-FCB49A038AA0}"/>
              </a:ext>
            </a:extLst>
          </p:cNvPr>
          <p:cNvCxnSpPr>
            <a:cxnSpLocks/>
          </p:cNvCxnSpPr>
          <p:nvPr/>
        </p:nvCxnSpPr>
        <p:spPr>
          <a:xfrm flipH="1">
            <a:off x="4861821" y="4948113"/>
            <a:ext cx="2981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FC5487D-4816-2DEB-04B5-1B3739F47B2F}"/>
              </a:ext>
            </a:extLst>
          </p:cNvPr>
          <p:cNvSpPr/>
          <p:nvPr/>
        </p:nvSpPr>
        <p:spPr>
          <a:xfrm>
            <a:off x="7369867" y="57377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63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15EC5FA-2117-3DB6-58A1-24E62CE3D075}"/>
              </a:ext>
            </a:extLst>
          </p:cNvPr>
          <p:cNvCxnSpPr/>
          <p:nvPr/>
        </p:nvCxnSpPr>
        <p:spPr>
          <a:xfrm>
            <a:off x="8353635" y="57377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36B03BC-ADFF-DB6C-A111-B0C4BEB19DF0}"/>
              </a:ext>
            </a:extLst>
          </p:cNvPr>
          <p:cNvCxnSpPr>
            <a:cxnSpLocks/>
          </p:cNvCxnSpPr>
          <p:nvPr/>
        </p:nvCxnSpPr>
        <p:spPr>
          <a:xfrm>
            <a:off x="6762743" y="610481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68BB8E-5036-4EFE-3B51-A2C02B498126}"/>
              </a:ext>
            </a:extLst>
          </p:cNvPr>
          <p:cNvSpPr txBox="1"/>
          <p:nvPr/>
        </p:nvSpPr>
        <p:spPr>
          <a:xfrm>
            <a:off x="353501" y="5047438"/>
            <a:ext cx="134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Remove</a:t>
            </a:r>
          </a:p>
          <a:p>
            <a:r>
              <a:rPr lang="en-US" altLang="ko-KR" dirty="0"/>
              <a:t>     ||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28B64-04EF-E051-067C-04E769433590}"/>
              </a:ext>
            </a:extLst>
          </p:cNvPr>
          <p:cNvSpPr txBox="1"/>
          <p:nvPr/>
        </p:nvSpPr>
        <p:spPr>
          <a:xfrm>
            <a:off x="6123323" y="2802080"/>
            <a:ext cx="293177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SLL_GetNodeAt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SLL_RemoveNode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List, Current);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SLL_GetNodeAt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SLL_RemoveNode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List, Current);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073AD-1389-37C6-E41E-71D78F1C859D}"/>
              </a:ext>
            </a:extLst>
          </p:cNvPr>
          <p:cNvSpPr txBox="1"/>
          <p:nvPr/>
        </p:nvSpPr>
        <p:spPr>
          <a:xfrm>
            <a:off x="-477910" y="486466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삭제 연산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23D33-57D9-8FE0-3824-C51EF78306D9}"/>
              </a:ext>
            </a:extLst>
          </p:cNvPr>
          <p:cNvSpPr txBox="1"/>
          <p:nvPr/>
        </p:nvSpPr>
        <p:spPr>
          <a:xfrm>
            <a:off x="543068" y="6484566"/>
            <a:ext cx="134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56476-3D3C-A15C-36FD-63F337AA0F2D}"/>
              </a:ext>
            </a:extLst>
          </p:cNvPr>
          <p:cNvSpPr txBox="1"/>
          <p:nvPr/>
        </p:nvSpPr>
        <p:spPr>
          <a:xfrm>
            <a:off x="2253101" y="6493139"/>
            <a:ext cx="134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</p:spTree>
    <p:extLst>
      <p:ext uri="{BB962C8B-B14F-4D97-AF65-F5344CB8AC3E}">
        <p14:creationId xmlns:p14="http://schemas.microsoft.com/office/powerpoint/2010/main" val="14038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2" grpId="0" animBg="1"/>
      <p:bldP spid="32" grpId="1" animBg="1"/>
      <p:bldP spid="33" grpId="0"/>
      <p:bldP spid="33" grpId="1"/>
      <p:bldP spid="34" grpId="2" animBg="1"/>
      <p:bldP spid="35" grpId="2"/>
      <p:bldP spid="44" grpId="0"/>
      <p:bldP spid="44" grpId="1"/>
      <p:bldP spid="70" grpId="0"/>
      <p:bldP spid="70" grpId="1"/>
      <p:bldP spid="10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삽입 연산</a:t>
            </a:r>
            <a:endParaRPr lang="en-US" altLang="ko-KR" sz="1200" i="1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2F11D-EE6E-489B-AEC2-10E46075E56A}"/>
              </a:ext>
            </a:extLst>
          </p:cNvPr>
          <p:cNvSpPr txBox="1"/>
          <p:nvPr/>
        </p:nvSpPr>
        <p:spPr>
          <a:xfrm>
            <a:off x="293830" y="1575472"/>
            <a:ext cx="527470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SLL_InsertAfter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200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(*Head)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34616B-BC6E-F180-26C0-B4E5689BA88B}"/>
              </a:ext>
            </a:extLst>
          </p:cNvPr>
          <p:cNvSpPr/>
          <p:nvPr/>
        </p:nvSpPr>
        <p:spPr>
          <a:xfrm>
            <a:off x="2137889" y="5412554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186BFB-8887-318C-A624-4EBBCEB02FC9}"/>
              </a:ext>
            </a:extLst>
          </p:cNvPr>
          <p:cNvCxnSpPr/>
          <p:nvPr/>
        </p:nvCxnSpPr>
        <p:spPr>
          <a:xfrm>
            <a:off x="3077513" y="5412554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D299E7-35B6-B31E-3C68-E567D08B8E22}"/>
              </a:ext>
            </a:extLst>
          </p:cNvPr>
          <p:cNvSpPr/>
          <p:nvPr/>
        </p:nvSpPr>
        <p:spPr>
          <a:xfrm>
            <a:off x="3847922" y="5412554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271E91-3A26-C782-52B7-D67F449B7B2C}"/>
              </a:ext>
            </a:extLst>
          </p:cNvPr>
          <p:cNvCxnSpPr/>
          <p:nvPr/>
        </p:nvCxnSpPr>
        <p:spPr>
          <a:xfrm>
            <a:off x="4787546" y="5412554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6AD1A-923B-D23A-4958-A812874D09C7}"/>
              </a:ext>
            </a:extLst>
          </p:cNvPr>
          <p:cNvSpPr/>
          <p:nvPr/>
        </p:nvSpPr>
        <p:spPr>
          <a:xfrm>
            <a:off x="5609061" y="5412554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49E7BD-96BD-6ED9-A930-31DB37521494}"/>
              </a:ext>
            </a:extLst>
          </p:cNvPr>
          <p:cNvCxnSpPr/>
          <p:nvPr/>
        </p:nvCxnSpPr>
        <p:spPr>
          <a:xfrm>
            <a:off x="6548685" y="5412554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97F746-6933-D59A-7E4F-C9FB38CCAD74}"/>
              </a:ext>
            </a:extLst>
          </p:cNvPr>
          <p:cNvSpPr/>
          <p:nvPr/>
        </p:nvSpPr>
        <p:spPr>
          <a:xfrm>
            <a:off x="7332104" y="5412554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64ACA0-C947-4211-0B02-CECB4B6EC6B8}"/>
              </a:ext>
            </a:extLst>
          </p:cNvPr>
          <p:cNvCxnSpPr/>
          <p:nvPr/>
        </p:nvCxnSpPr>
        <p:spPr>
          <a:xfrm>
            <a:off x="8315872" y="5412554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BC2F20-DC74-A45F-EF91-C439D7DFA1F8}"/>
              </a:ext>
            </a:extLst>
          </p:cNvPr>
          <p:cNvCxnSpPr>
            <a:endCxn id="9" idx="1"/>
          </p:cNvCxnSpPr>
          <p:nvPr/>
        </p:nvCxnSpPr>
        <p:spPr>
          <a:xfrm>
            <a:off x="3238617" y="5762548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83CE0D-D968-6281-1D8D-2CCBA29047CC}"/>
              </a:ext>
            </a:extLst>
          </p:cNvPr>
          <p:cNvCxnSpPr>
            <a:cxnSpLocks/>
          </p:cNvCxnSpPr>
          <p:nvPr/>
        </p:nvCxnSpPr>
        <p:spPr>
          <a:xfrm>
            <a:off x="4993697" y="576254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44731D-7F50-790F-1D50-59AB31F4C63D}"/>
              </a:ext>
            </a:extLst>
          </p:cNvPr>
          <p:cNvCxnSpPr>
            <a:cxnSpLocks/>
          </p:cNvCxnSpPr>
          <p:nvPr/>
        </p:nvCxnSpPr>
        <p:spPr>
          <a:xfrm>
            <a:off x="6724980" y="5779658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4FC51-764D-F06C-6B56-EEB04AE35C2D}"/>
              </a:ext>
            </a:extLst>
          </p:cNvPr>
          <p:cNvSpPr txBox="1"/>
          <p:nvPr/>
        </p:nvSpPr>
        <p:spPr>
          <a:xfrm>
            <a:off x="2422642" y="630619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A7518-CFB9-2950-D045-9A1AA49194FF}"/>
              </a:ext>
            </a:extLst>
          </p:cNvPr>
          <p:cNvSpPr txBox="1"/>
          <p:nvPr/>
        </p:nvSpPr>
        <p:spPr>
          <a:xfrm>
            <a:off x="7625263" y="630619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3D012-9B3A-9686-78A4-49925EABFCB8}"/>
              </a:ext>
            </a:extLst>
          </p:cNvPr>
          <p:cNvSpPr/>
          <p:nvPr/>
        </p:nvSpPr>
        <p:spPr>
          <a:xfrm>
            <a:off x="4887394" y="4515496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49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0910D8-7EDC-2912-8E5F-55F0FB5F8803}"/>
              </a:ext>
            </a:extLst>
          </p:cNvPr>
          <p:cNvCxnSpPr/>
          <p:nvPr/>
        </p:nvCxnSpPr>
        <p:spPr>
          <a:xfrm>
            <a:off x="5827018" y="4515496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2A3374-93C8-0AF8-C271-3872C8F746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33169" y="4865489"/>
            <a:ext cx="215972" cy="54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2BB2A2-4F3C-2F1F-F0EA-B1D6A50E5B91}"/>
              </a:ext>
            </a:extLst>
          </p:cNvPr>
          <p:cNvCxnSpPr>
            <a:cxnSpLocks/>
          </p:cNvCxnSpPr>
          <p:nvPr/>
        </p:nvCxnSpPr>
        <p:spPr>
          <a:xfrm flipV="1">
            <a:off x="4993697" y="5215485"/>
            <a:ext cx="107986" cy="54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B3923D-4339-4B11-EE04-C2F6F06186B3}"/>
              </a:ext>
            </a:extLst>
          </p:cNvPr>
          <p:cNvSpPr/>
          <p:nvPr/>
        </p:nvSpPr>
        <p:spPr>
          <a:xfrm>
            <a:off x="423694" y="5407640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12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8E106AD-EF0E-8B9D-F502-196FACA4A0CB}"/>
              </a:ext>
            </a:extLst>
          </p:cNvPr>
          <p:cNvCxnSpPr/>
          <p:nvPr/>
        </p:nvCxnSpPr>
        <p:spPr>
          <a:xfrm>
            <a:off x="1363318" y="5407640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97501EA-BEFF-A151-EB42-6CFA3485DB67}"/>
              </a:ext>
            </a:extLst>
          </p:cNvPr>
          <p:cNvCxnSpPr/>
          <p:nvPr/>
        </p:nvCxnSpPr>
        <p:spPr>
          <a:xfrm>
            <a:off x="1524422" y="5757634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F7FDF4-7048-A7B1-B413-BCD2008D287C}"/>
              </a:ext>
            </a:extLst>
          </p:cNvPr>
          <p:cNvSpPr txBox="1"/>
          <p:nvPr/>
        </p:nvSpPr>
        <p:spPr>
          <a:xfrm>
            <a:off x="626014" y="630619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8D9A1-30CD-565C-B20A-46D5355D1548}"/>
              </a:ext>
            </a:extLst>
          </p:cNvPr>
          <p:cNvSpPr txBox="1"/>
          <p:nvPr/>
        </p:nvSpPr>
        <p:spPr>
          <a:xfrm>
            <a:off x="-809904" y="502243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삽입 연산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3276C-0549-C34B-B8A6-BB412F40DB23}"/>
              </a:ext>
            </a:extLst>
          </p:cNvPr>
          <p:cNvSpPr txBox="1"/>
          <p:nvPr/>
        </p:nvSpPr>
        <p:spPr>
          <a:xfrm>
            <a:off x="5827018" y="2802080"/>
            <a:ext cx="312666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SLL_InsertAfter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(Current,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SLL_CreateNode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SLL_InsertNewHead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List, </a:t>
            </a:r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E7EFD-C5E0-CA14-2687-58F4D53B31A8}"/>
              </a:ext>
            </a:extLst>
          </p:cNvPr>
          <p:cNvSpPr txBox="1"/>
          <p:nvPr/>
        </p:nvSpPr>
        <p:spPr>
          <a:xfrm>
            <a:off x="3711055" y="371541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</p:spTree>
    <p:extLst>
      <p:ext uri="{BB962C8B-B14F-4D97-AF65-F5344CB8AC3E}">
        <p14:creationId xmlns:p14="http://schemas.microsoft.com/office/powerpoint/2010/main" val="14515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7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리스트의 주요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개수 세기 연산</a:t>
            </a:r>
            <a:endParaRPr lang="en-US" altLang="ko-KR" sz="1200" i="1" spc="-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35ADCC-C413-F05D-6DF0-A760107FE0CB}"/>
              </a:ext>
            </a:extLst>
          </p:cNvPr>
          <p:cNvSpPr/>
          <p:nvPr/>
        </p:nvSpPr>
        <p:spPr>
          <a:xfrm>
            <a:off x="314697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874FA8-70A6-2674-8C12-C323DDC433E1}"/>
              </a:ext>
            </a:extLst>
          </p:cNvPr>
          <p:cNvCxnSpPr/>
          <p:nvPr/>
        </p:nvCxnSpPr>
        <p:spPr>
          <a:xfrm>
            <a:off x="1254321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82D6F9-D30A-2DD7-1B19-980892B3BA29}"/>
              </a:ext>
            </a:extLst>
          </p:cNvPr>
          <p:cNvSpPr/>
          <p:nvPr/>
        </p:nvSpPr>
        <p:spPr>
          <a:xfrm>
            <a:off x="2024730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E076D7-A52E-7B53-6E13-C2DDDCD179BB}"/>
              </a:ext>
            </a:extLst>
          </p:cNvPr>
          <p:cNvCxnSpPr/>
          <p:nvPr/>
        </p:nvCxnSpPr>
        <p:spPr>
          <a:xfrm>
            <a:off x="2964354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CFFE54-1E3A-C79B-197C-4D99E4D472EE}"/>
              </a:ext>
            </a:extLst>
          </p:cNvPr>
          <p:cNvSpPr/>
          <p:nvPr/>
        </p:nvSpPr>
        <p:spPr>
          <a:xfrm>
            <a:off x="3785869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4899C6-DC55-E54A-E6AD-ED632A057C57}"/>
              </a:ext>
            </a:extLst>
          </p:cNvPr>
          <p:cNvCxnSpPr/>
          <p:nvPr/>
        </p:nvCxnSpPr>
        <p:spPr>
          <a:xfrm>
            <a:off x="4725493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30499D-E6CA-A12A-7216-FA805E2C0766}"/>
              </a:ext>
            </a:extLst>
          </p:cNvPr>
          <p:cNvSpPr/>
          <p:nvPr/>
        </p:nvSpPr>
        <p:spPr>
          <a:xfrm>
            <a:off x="5508912" y="543127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711A7E-DF22-1EA8-5A39-2F10AC25451D}"/>
              </a:ext>
            </a:extLst>
          </p:cNvPr>
          <p:cNvCxnSpPr/>
          <p:nvPr/>
        </p:nvCxnSpPr>
        <p:spPr>
          <a:xfrm>
            <a:off x="6492680" y="543127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7A713-54CD-8BC8-2529-A97590218551}"/>
              </a:ext>
            </a:extLst>
          </p:cNvPr>
          <p:cNvCxnSpPr>
            <a:endCxn id="16" idx="1"/>
          </p:cNvCxnSpPr>
          <p:nvPr/>
        </p:nvCxnSpPr>
        <p:spPr>
          <a:xfrm>
            <a:off x="1415425" y="578126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FDFA7D-E2DD-9189-20E2-30012C2DE2AA}"/>
              </a:ext>
            </a:extLst>
          </p:cNvPr>
          <p:cNvCxnSpPr>
            <a:cxnSpLocks/>
          </p:cNvCxnSpPr>
          <p:nvPr/>
        </p:nvCxnSpPr>
        <p:spPr>
          <a:xfrm>
            <a:off x="3170505" y="5781266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46E967-2520-AADF-42FE-8926A71C2A28}"/>
              </a:ext>
            </a:extLst>
          </p:cNvPr>
          <p:cNvCxnSpPr>
            <a:cxnSpLocks/>
          </p:cNvCxnSpPr>
          <p:nvPr/>
        </p:nvCxnSpPr>
        <p:spPr>
          <a:xfrm>
            <a:off x="4901788" y="579837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5E7668F-3403-237F-155B-4D91D7EE852D}"/>
              </a:ext>
            </a:extLst>
          </p:cNvPr>
          <p:cNvSpPr/>
          <p:nvPr/>
        </p:nvSpPr>
        <p:spPr>
          <a:xfrm>
            <a:off x="829728" y="500074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7E77F-1A5F-7A9C-233B-CA860D9F8086}"/>
              </a:ext>
            </a:extLst>
          </p:cNvPr>
          <p:cNvSpPr txBox="1"/>
          <p:nvPr/>
        </p:nvSpPr>
        <p:spPr>
          <a:xfrm>
            <a:off x="463550" y="469483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F11F230-A7FD-DC0A-C804-CC5359C0B7EF}"/>
              </a:ext>
            </a:extLst>
          </p:cNvPr>
          <p:cNvSpPr/>
          <p:nvPr/>
        </p:nvSpPr>
        <p:spPr>
          <a:xfrm>
            <a:off x="2575978" y="501150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46FF4-59D6-15DA-1A8E-D898C05184AD}"/>
              </a:ext>
            </a:extLst>
          </p:cNvPr>
          <p:cNvSpPr txBox="1"/>
          <p:nvPr/>
        </p:nvSpPr>
        <p:spPr>
          <a:xfrm>
            <a:off x="2247899" y="4705597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38EB344-6470-8DA1-070A-1BDB8D60EB12}"/>
              </a:ext>
            </a:extLst>
          </p:cNvPr>
          <p:cNvSpPr/>
          <p:nvPr/>
        </p:nvSpPr>
        <p:spPr>
          <a:xfrm>
            <a:off x="4322228" y="500074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4DEC80-12A4-B61D-16CA-B4C8D0C466D2}"/>
              </a:ext>
            </a:extLst>
          </p:cNvPr>
          <p:cNvSpPr txBox="1"/>
          <p:nvPr/>
        </p:nvSpPr>
        <p:spPr>
          <a:xfrm>
            <a:off x="3978441" y="4694837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28392D-EC85-788D-65F1-DAB0241F1D90}"/>
              </a:ext>
            </a:extLst>
          </p:cNvPr>
          <p:cNvSpPr/>
          <p:nvPr/>
        </p:nvSpPr>
        <p:spPr>
          <a:xfrm>
            <a:off x="7386476" y="5416277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63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B7FEEF-6DE6-F835-A972-3073B338F3B8}"/>
              </a:ext>
            </a:extLst>
          </p:cNvPr>
          <p:cNvCxnSpPr/>
          <p:nvPr/>
        </p:nvCxnSpPr>
        <p:spPr>
          <a:xfrm>
            <a:off x="8370244" y="5416277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44684-B866-CCBE-DE0C-9EA502C7BE24}"/>
              </a:ext>
            </a:extLst>
          </p:cNvPr>
          <p:cNvCxnSpPr>
            <a:cxnSpLocks/>
          </p:cNvCxnSpPr>
          <p:nvPr/>
        </p:nvCxnSpPr>
        <p:spPr>
          <a:xfrm>
            <a:off x="6779352" y="5783381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CD2899-24B8-304F-E616-FB41AEF435B2}"/>
              </a:ext>
            </a:extLst>
          </p:cNvPr>
          <p:cNvSpPr txBox="1"/>
          <p:nvPr/>
        </p:nvSpPr>
        <p:spPr>
          <a:xfrm>
            <a:off x="3806219" y="6313700"/>
            <a:ext cx="12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Count: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77A657-529D-D1D6-9D69-FDEE44980B29}"/>
              </a:ext>
            </a:extLst>
          </p:cNvPr>
          <p:cNvSpPr txBox="1"/>
          <p:nvPr/>
        </p:nvSpPr>
        <p:spPr>
          <a:xfrm>
            <a:off x="4811632" y="6320050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12E689-BAF3-D44C-541B-09D7063B8B91}"/>
              </a:ext>
            </a:extLst>
          </p:cNvPr>
          <p:cNvSpPr txBox="1"/>
          <p:nvPr/>
        </p:nvSpPr>
        <p:spPr>
          <a:xfrm>
            <a:off x="4811631" y="6320050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23A4E-88B2-8989-2622-B439E24022A0}"/>
              </a:ext>
            </a:extLst>
          </p:cNvPr>
          <p:cNvSpPr txBox="1"/>
          <p:nvPr/>
        </p:nvSpPr>
        <p:spPr>
          <a:xfrm>
            <a:off x="4811631" y="6326238"/>
            <a:ext cx="6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CA488-6EE4-7A7A-DDCC-C89C6716E2FE}"/>
              </a:ext>
            </a:extLst>
          </p:cNvPr>
          <p:cNvSpPr txBox="1"/>
          <p:nvPr/>
        </p:nvSpPr>
        <p:spPr>
          <a:xfrm>
            <a:off x="1958122" y="1374741"/>
            <a:ext cx="383975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SLL_GetNodeCount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Count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Count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A24EF-656F-2676-1167-DB9B5CBEE911}"/>
              </a:ext>
            </a:extLst>
          </p:cNvPr>
          <p:cNvSpPr txBox="1"/>
          <p:nvPr/>
        </p:nvSpPr>
        <p:spPr>
          <a:xfrm>
            <a:off x="178154" y="4300574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개수 세기 연산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725A807-ACE4-29B7-6551-23BDFB1DBA1C}"/>
              </a:ext>
            </a:extLst>
          </p:cNvPr>
          <p:cNvSpPr/>
          <p:nvPr/>
        </p:nvSpPr>
        <p:spPr>
          <a:xfrm>
            <a:off x="5960524" y="5011507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4D813-FECA-AA8E-E729-92592E97C20B}"/>
              </a:ext>
            </a:extLst>
          </p:cNvPr>
          <p:cNvSpPr txBox="1"/>
          <p:nvPr/>
        </p:nvSpPr>
        <p:spPr>
          <a:xfrm>
            <a:off x="5616737" y="4705597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72A6744-9C93-3A31-97E3-4161F779BACB}"/>
              </a:ext>
            </a:extLst>
          </p:cNvPr>
          <p:cNvSpPr/>
          <p:nvPr/>
        </p:nvSpPr>
        <p:spPr>
          <a:xfrm>
            <a:off x="7887903" y="4976246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8AD998-16E8-AB65-B292-638709662E68}"/>
              </a:ext>
            </a:extLst>
          </p:cNvPr>
          <p:cNvSpPr txBox="1"/>
          <p:nvPr/>
        </p:nvSpPr>
        <p:spPr>
          <a:xfrm>
            <a:off x="7544116" y="4670336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61AA8-AA20-EAB0-54F2-655583C2CCED}"/>
              </a:ext>
            </a:extLst>
          </p:cNvPr>
          <p:cNvSpPr txBox="1"/>
          <p:nvPr/>
        </p:nvSpPr>
        <p:spPr>
          <a:xfrm>
            <a:off x="4811630" y="6320050"/>
            <a:ext cx="3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A52697-958A-0534-18C2-D5D835198DE2}"/>
              </a:ext>
            </a:extLst>
          </p:cNvPr>
          <p:cNvSpPr txBox="1"/>
          <p:nvPr/>
        </p:nvSpPr>
        <p:spPr>
          <a:xfrm>
            <a:off x="4811112" y="6308209"/>
            <a:ext cx="39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46EA7-F85B-0BAE-D06B-F44BF5F654AE}"/>
              </a:ext>
            </a:extLst>
          </p:cNvPr>
          <p:cNvSpPr txBox="1"/>
          <p:nvPr/>
        </p:nvSpPr>
        <p:spPr>
          <a:xfrm>
            <a:off x="3779810" y="318917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 실행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0A73201-EB81-280D-DC66-1E255B82B10F}"/>
              </a:ext>
            </a:extLst>
          </p:cNvPr>
          <p:cNvSpPr/>
          <p:nvPr/>
        </p:nvSpPr>
        <p:spPr>
          <a:xfrm rot="10800000">
            <a:off x="7891675" y="4382346"/>
            <a:ext cx="250098" cy="373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73320-C749-C6CB-D694-DF6342782FAF}"/>
              </a:ext>
            </a:extLst>
          </p:cNvPr>
          <p:cNvSpPr txBox="1"/>
          <p:nvPr/>
        </p:nvSpPr>
        <p:spPr>
          <a:xfrm>
            <a:off x="7616805" y="4067502"/>
            <a:ext cx="9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F943C-73B6-E741-D9EF-F5881869355D}"/>
              </a:ext>
            </a:extLst>
          </p:cNvPr>
          <p:cNvSpPr txBox="1"/>
          <p:nvPr/>
        </p:nvSpPr>
        <p:spPr>
          <a:xfrm>
            <a:off x="4811112" y="6326400"/>
            <a:ext cx="39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0B6B8-0C2A-CF87-4AEB-D3CDCA24B4AF}"/>
              </a:ext>
            </a:extLst>
          </p:cNvPr>
          <p:cNvSpPr txBox="1"/>
          <p:nvPr/>
        </p:nvSpPr>
        <p:spPr>
          <a:xfrm>
            <a:off x="5859463" y="2858341"/>
            <a:ext cx="318928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SLL_GetNodeCount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(List);</a:t>
            </a:r>
          </a:p>
        </p:txBody>
      </p:sp>
    </p:spTree>
    <p:extLst>
      <p:ext uri="{BB962C8B-B14F-4D97-AF65-F5344CB8AC3E}">
        <p14:creationId xmlns:p14="http://schemas.microsoft.com/office/powerpoint/2010/main" val="29617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7" grpId="0"/>
      <p:bldP spid="37" grpId="1"/>
      <p:bldP spid="38" grpId="0"/>
      <p:bldP spid="38" grpId="1"/>
      <p:bldP spid="39" grpId="0"/>
      <p:bldP spid="8" grpId="0" animBg="1"/>
      <p:bldP spid="8" grpId="1" animBg="1"/>
      <p:bldP spid="11" grpId="0"/>
      <p:bldP spid="11" grpId="1"/>
      <p:bldP spid="31" grpId="0" animBg="1"/>
      <p:bldP spid="31" grpId="1" animBg="1"/>
      <p:bldP spid="32" grpId="0"/>
      <p:bldP spid="40" grpId="0"/>
      <p:bldP spid="40" grpId="1"/>
      <p:bldP spid="41" grpId="0"/>
      <p:bldP spid="41" grpId="1"/>
      <p:bldP spid="12" grpId="0" animBg="1"/>
      <p:bldP spid="1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C47DF-968A-B07F-BCA4-6BCE478EC219}"/>
              </a:ext>
            </a:extLst>
          </p:cNvPr>
          <p:cNvSpPr txBox="1"/>
          <p:nvPr/>
        </p:nvSpPr>
        <p:spPr>
          <a:xfrm>
            <a:off x="324228" y="1731198"/>
            <a:ext cx="8495544" cy="335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리스트 </a:t>
            </a:r>
            <a:r>
              <a:rPr lang="en-US" altLang="ko-KR" sz="2000" spc="-50" dirty="0"/>
              <a:t>ADT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ADT</a:t>
            </a:r>
            <a:r>
              <a:rPr lang="ko-KR" altLang="en-US" sz="1400" spc="-50" dirty="0"/>
              <a:t>란</a:t>
            </a:r>
            <a:r>
              <a:rPr lang="en-US" altLang="ko-KR" sz="1400" spc="-50" dirty="0"/>
              <a:t>?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리스트와 배열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/>
              <a:t>링크드</a:t>
            </a:r>
            <a:r>
              <a:rPr lang="ko-KR" altLang="en-US" sz="2000" spc="-50" dirty="0"/>
              <a:t> 리스트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리스트의 주요 표현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리스트의 주요 연산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더블 </a:t>
            </a: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리스트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환형 </a:t>
            </a: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리스트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실습 </a:t>
            </a:r>
            <a:r>
              <a:rPr lang="en-US" altLang="ko-KR" sz="2000" spc="-50" dirty="0"/>
              <a:t>Quiz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864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더블 </a:t>
            </a:r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더블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리스트란</a:t>
            </a:r>
            <a:r>
              <a:rPr lang="en-US" altLang="ko-KR" sz="1400" b="1" spc="-50" dirty="0">
                <a:solidFill>
                  <a:srgbClr val="17406D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더블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양방향 탐색이 가능한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r>
              <a:rPr lang="en-US" altLang="ko-KR" sz="1200" spc="-50" dirty="0"/>
              <a:t>[3]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이전 노드를 가리키는 포인터</a:t>
            </a:r>
            <a:r>
              <a:rPr lang="en-US" altLang="ko-KR" sz="1200" spc="-50" dirty="0"/>
              <a:t>(</a:t>
            </a:r>
            <a:r>
              <a:rPr lang="en-US" altLang="ko-KR" sz="1200" spc="-50" dirty="0" err="1"/>
              <a:t>PrevNode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와 다음 노드를 가리키는 포인터</a:t>
            </a:r>
            <a:r>
              <a:rPr lang="en-US" altLang="ko-KR" sz="1200" spc="-50" dirty="0"/>
              <a:t>(</a:t>
            </a:r>
            <a:r>
              <a:rPr lang="en-US" altLang="ko-KR" sz="1200" spc="-50" dirty="0" err="1"/>
              <a:t>NextNode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를 모두 포함</a:t>
            </a:r>
            <a:endParaRPr lang="en-US" altLang="ko-KR" sz="1200" i="1" spc="-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9FE765-16A3-C78A-A766-813605048699}"/>
              </a:ext>
            </a:extLst>
          </p:cNvPr>
          <p:cNvSpPr/>
          <p:nvPr/>
        </p:nvSpPr>
        <p:spPr>
          <a:xfrm>
            <a:off x="867850" y="500261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FA5C28-A999-575A-1ECA-D5F87CC96FA0}"/>
              </a:ext>
            </a:extLst>
          </p:cNvPr>
          <p:cNvCxnSpPr/>
          <p:nvPr/>
        </p:nvCxnSpPr>
        <p:spPr>
          <a:xfrm>
            <a:off x="1807474" y="500261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A1E3E-46AB-F1EE-0FCE-5B4AF0D54BF1}"/>
              </a:ext>
            </a:extLst>
          </p:cNvPr>
          <p:cNvSpPr/>
          <p:nvPr/>
        </p:nvSpPr>
        <p:spPr>
          <a:xfrm>
            <a:off x="2577883" y="500261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114DF-C80E-52AD-BD55-F65E2C834259}"/>
              </a:ext>
            </a:extLst>
          </p:cNvPr>
          <p:cNvCxnSpPr/>
          <p:nvPr/>
        </p:nvCxnSpPr>
        <p:spPr>
          <a:xfrm>
            <a:off x="3517507" y="500261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9EE71-663C-45DB-BD71-6900DE5E3381}"/>
              </a:ext>
            </a:extLst>
          </p:cNvPr>
          <p:cNvSpPr/>
          <p:nvPr/>
        </p:nvSpPr>
        <p:spPr>
          <a:xfrm>
            <a:off x="4339022" y="500261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A30603-EE23-D2F7-46CE-A16066A735EC}"/>
              </a:ext>
            </a:extLst>
          </p:cNvPr>
          <p:cNvCxnSpPr/>
          <p:nvPr/>
        </p:nvCxnSpPr>
        <p:spPr>
          <a:xfrm>
            <a:off x="5278646" y="500261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7ACCAB-F8B0-A0FF-646C-6E4CDAC78557}"/>
              </a:ext>
            </a:extLst>
          </p:cNvPr>
          <p:cNvSpPr/>
          <p:nvPr/>
        </p:nvSpPr>
        <p:spPr>
          <a:xfrm>
            <a:off x="6062065" y="5002613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10246D-44A2-6AB6-C549-A8982793C2B4}"/>
              </a:ext>
            </a:extLst>
          </p:cNvPr>
          <p:cNvCxnSpPr/>
          <p:nvPr/>
        </p:nvCxnSpPr>
        <p:spPr>
          <a:xfrm>
            <a:off x="7045833" y="5002613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FE1B59-BFB9-8B01-36F4-7622F203CE90}"/>
              </a:ext>
            </a:extLst>
          </p:cNvPr>
          <p:cNvCxnSpPr>
            <a:cxnSpLocks/>
          </p:cNvCxnSpPr>
          <p:nvPr/>
        </p:nvCxnSpPr>
        <p:spPr>
          <a:xfrm>
            <a:off x="1968578" y="5295458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348E77-12B7-0F91-CFC3-4FEE45A593D5}"/>
              </a:ext>
            </a:extLst>
          </p:cNvPr>
          <p:cNvSpPr txBox="1"/>
          <p:nvPr/>
        </p:nvSpPr>
        <p:spPr>
          <a:xfrm>
            <a:off x="1063703" y="58962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906E2-9246-C3EE-F5D0-F117E7F8AEE2}"/>
              </a:ext>
            </a:extLst>
          </p:cNvPr>
          <p:cNvSpPr txBox="1"/>
          <p:nvPr/>
        </p:nvSpPr>
        <p:spPr>
          <a:xfrm>
            <a:off x="6355224" y="58962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46FD1D-4996-9B61-0BAF-ADBEB9F51CA5}"/>
              </a:ext>
            </a:extLst>
          </p:cNvPr>
          <p:cNvCxnSpPr>
            <a:cxnSpLocks/>
          </p:cNvCxnSpPr>
          <p:nvPr/>
        </p:nvCxnSpPr>
        <p:spPr>
          <a:xfrm flipH="1">
            <a:off x="1968578" y="5435231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E3DBD1-3411-4573-F1BC-2ACDFF3BE920}"/>
              </a:ext>
            </a:extLst>
          </p:cNvPr>
          <p:cNvCxnSpPr>
            <a:cxnSpLocks/>
          </p:cNvCxnSpPr>
          <p:nvPr/>
        </p:nvCxnSpPr>
        <p:spPr>
          <a:xfrm>
            <a:off x="3729770" y="5295457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0F944E-80E7-633D-45CF-DB69F86A8BC8}"/>
              </a:ext>
            </a:extLst>
          </p:cNvPr>
          <p:cNvCxnSpPr>
            <a:cxnSpLocks/>
          </p:cNvCxnSpPr>
          <p:nvPr/>
        </p:nvCxnSpPr>
        <p:spPr>
          <a:xfrm flipH="1">
            <a:off x="3729770" y="5435230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4434DF-47CA-574A-8CDB-73950DEC960A}"/>
              </a:ext>
            </a:extLst>
          </p:cNvPr>
          <p:cNvCxnSpPr>
            <a:cxnSpLocks/>
          </p:cNvCxnSpPr>
          <p:nvPr/>
        </p:nvCxnSpPr>
        <p:spPr>
          <a:xfrm>
            <a:off x="5452760" y="5295456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95DBD5-B6AC-72AD-C93C-8AC0383DD459}"/>
              </a:ext>
            </a:extLst>
          </p:cNvPr>
          <p:cNvCxnSpPr>
            <a:cxnSpLocks/>
          </p:cNvCxnSpPr>
          <p:nvPr/>
        </p:nvCxnSpPr>
        <p:spPr>
          <a:xfrm flipH="1">
            <a:off x="5452760" y="5435229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A758CE-1413-7003-EE53-F0619F3495D2}"/>
              </a:ext>
            </a:extLst>
          </p:cNvPr>
          <p:cNvSpPr txBox="1"/>
          <p:nvPr/>
        </p:nvSpPr>
        <p:spPr>
          <a:xfrm>
            <a:off x="867850" y="2278215"/>
            <a:ext cx="460295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E64F7-ACC4-1DD7-48A6-9D40AD02B62C}"/>
              </a:ext>
            </a:extLst>
          </p:cNvPr>
          <p:cNvSpPr txBox="1"/>
          <p:nvPr/>
        </p:nvSpPr>
        <p:spPr>
          <a:xfrm>
            <a:off x="-656444" y="446754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더블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 노드 구조체</a:t>
            </a:r>
          </a:p>
        </p:txBody>
      </p:sp>
    </p:spTree>
    <p:extLst>
      <p:ext uri="{BB962C8B-B14F-4D97-AF65-F5344CB8AC3E}">
        <p14:creationId xmlns:p14="http://schemas.microsoft.com/office/powerpoint/2010/main" val="105503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환형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환형 </a:t>
            </a:r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환형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리스트란</a:t>
            </a:r>
            <a:r>
              <a:rPr lang="en-US" altLang="ko-KR" sz="1400" b="1" spc="-50" dirty="0">
                <a:solidFill>
                  <a:srgbClr val="17406D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환형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더블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리스트의 헤드의 이전 노드가 </a:t>
            </a:r>
            <a:r>
              <a:rPr lang="ko-KR" altLang="en-US" sz="1200" spc="-50" dirty="0" err="1"/>
              <a:t>테일이고</a:t>
            </a:r>
            <a:r>
              <a:rPr lang="en-US" altLang="ko-KR" sz="1200" spc="-50" dirty="0"/>
              <a:t>, </a:t>
            </a:r>
            <a:r>
              <a:rPr lang="ko-KR" altLang="en-US" sz="1200" spc="-50" dirty="0" err="1"/>
              <a:t>테일의</a:t>
            </a:r>
            <a:r>
              <a:rPr lang="ko-KR" altLang="en-US" sz="1200" spc="-50" dirty="0"/>
              <a:t> 다음 노드가 헤드이면 환형 </a:t>
            </a: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endParaRPr lang="en-US" altLang="ko-KR" sz="1200" i="1" spc="-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9FE765-16A3-C78A-A766-813605048699}"/>
              </a:ext>
            </a:extLst>
          </p:cNvPr>
          <p:cNvSpPr/>
          <p:nvPr/>
        </p:nvSpPr>
        <p:spPr>
          <a:xfrm>
            <a:off x="972547" y="533579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FA5C28-A999-575A-1ECA-D5F87CC96FA0}"/>
              </a:ext>
            </a:extLst>
          </p:cNvPr>
          <p:cNvCxnSpPr/>
          <p:nvPr/>
        </p:nvCxnSpPr>
        <p:spPr>
          <a:xfrm>
            <a:off x="1912171" y="533579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A1E3E-46AB-F1EE-0FCE-5B4AF0D54BF1}"/>
              </a:ext>
            </a:extLst>
          </p:cNvPr>
          <p:cNvSpPr/>
          <p:nvPr/>
        </p:nvSpPr>
        <p:spPr>
          <a:xfrm>
            <a:off x="2682580" y="533579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114DF-C80E-52AD-BD55-F65E2C834259}"/>
              </a:ext>
            </a:extLst>
          </p:cNvPr>
          <p:cNvCxnSpPr/>
          <p:nvPr/>
        </p:nvCxnSpPr>
        <p:spPr>
          <a:xfrm>
            <a:off x="3622204" y="533579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9EE71-663C-45DB-BD71-6900DE5E3381}"/>
              </a:ext>
            </a:extLst>
          </p:cNvPr>
          <p:cNvSpPr/>
          <p:nvPr/>
        </p:nvSpPr>
        <p:spPr>
          <a:xfrm>
            <a:off x="4443719" y="533579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A30603-EE23-D2F7-46CE-A16066A735EC}"/>
              </a:ext>
            </a:extLst>
          </p:cNvPr>
          <p:cNvCxnSpPr/>
          <p:nvPr/>
        </p:nvCxnSpPr>
        <p:spPr>
          <a:xfrm>
            <a:off x="5383343" y="533579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7ACCAB-F8B0-A0FF-646C-6E4CDAC78557}"/>
              </a:ext>
            </a:extLst>
          </p:cNvPr>
          <p:cNvSpPr/>
          <p:nvPr/>
        </p:nvSpPr>
        <p:spPr>
          <a:xfrm>
            <a:off x="6166762" y="533579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10246D-44A2-6AB6-C549-A8982793C2B4}"/>
              </a:ext>
            </a:extLst>
          </p:cNvPr>
          <p:cNvCxnSpPr/>
          <p:nvPr/>
        </p:nvCxnSpPr>
        <p:spPr>
          <a:xfrm>
            <a:off x="7150530" y="533579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FE1B59-BFB9-8B01-36F4-7622F203CE90}"/>
              </a:ext>
            </a:extLst>
          </p:cNvPr>
          <p:cNvCxnSpPr>
            <a:cxnSpLocks/>
          </p:cNvCxnSpPr>
          <p:nvPr/>
        </p:nvCxnSpPr>
        <p:spPr>
          <a:xfrm>
            <a:off x="2073275" y="5628643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348E77-12B7-0F91-CFC3-4FEE45A593D5}"/>
              </a:ext>
            </a:extLst>
          </p:cNvPr>
          <p:cNvSpPr txBox="1"/>
          <p:nvPr/>
        </p:nvSpPr>
        <p:spPr>
          <a:xfrm>
            <a:off x="1168400" y="622944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B953D3-15E8-EAA4-2220-E89CFC5154A4}"/>
              </a:ext>
            </a:extLst>
          </p:cNvPr>
          <p:cNvSpPr txBox="1"/>
          <p:nvPr/>
        </p:nvSpPr>
        <p:spPr>
          <a:xfrm>
            <a:off x="4769234" y="622944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906E2-9246-C3EE-F5D0-F117E7F8AEE2}"/>
              </a:ext>
            </a:extLst>
          </p:cNvPr>
          <p:cNvSpPr txBox="1"/>
          <p:nvPr/>
        </p:nvSpPr>
        <p:spPr>
          <a:xfrm>
            <a:off x="6459921" y="622944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46FD1D-4996-9B61-0BAF-ADBEB9F51CA5}"/>
              </a:ext>
            </a:extLst>
          </p:cNvPr>
          <p:cNvCxnSpPr>
            <a:cxnSpLocks/>
          </p:cNvCxnSpPr>
          <p:nvPr/>
        </p:nvCxnSpPr>
        <p:spPr>
          <a:xfrm flipH="1">
            <a:off x="2073275" y="5768416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E3DBD1-3411-4573-F1BC-2ACDFF3BE920}"/>
              </a:ext>
            </a:extLst>
          </p:cNvPr>
          <p:cNvCxnSpPr>
            <a:cxnSpLocks/>
          </p:cNvCxnSpPr>
          <p:nvPr/>
        </p:nvCxnSpPr>
        <p:spPr>
          <a:xfrm>
            <a:off x="3834467" y="562864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0F944E-80E7-633D-45CF-DB69F86A8BC8}"/>
              </a:ext>
            </a:extLst>
          </p:cNvPr>
          <p:cNvCxnSpPr>
            <a:cxnSpLocks/>
          </p:cNvCxnSpPr>
          <p:nvPr/>
        </p:nvCxnSpPr>
        <p:spPr>
          <a:xfrm flipH="1">
            <a:off x="3834467" y="5768415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4434DF-47CA-574A-8CDB-73950DEC960A}"/>
              </a:ext>
            </a:extLst>
          </p:cNvPr>
          <p:cNvCxnSpPr>
            <a:cxnSpLocks/>
          </p:cNvCxnSpPr>
          <p:nvPr/>
        </p:nvCxnSpPr>
        <p:spPr>
          <a:xfrm>
            <a:off x="5557457" y="5628641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95DBD5-B6AC-72AD-C93C-8AC0383DD459}"/>
              </a:ext>
            </a:extLst>
          </p:cNvPr>
          <p:cNvCxnSpPr>
            <a:cxnSpLocks/>
          </p:cNvCxnSpPr>
          <p:nvPr/>
        </p:nvCxnSpPr>
        <p:spPr>
          <a:xfrm flipH="1">
            <a:off x="5557457" y="5768414"/>
            <a:ext cx="609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5D4922-8C45-5B69-0C38-2A0B46A42267}"/>
              </a:ext>
            </a:extLst>
          </p:cNvPr>
          <p:cNvCxnSpPr/>
          <p:nvPr/>
        </p:nvCxnSpPr>
        <p:spPr>
          <a:xfrm>
            <a:off x="7283450" y="5628641"/>
            <a:ext cx="576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5CC2C1-59C3-CAA7-CDE9-319137C2ABF2}"/>
              </a:ext>
            </a:extLst>
          </p:cNvPr>
          <p:cNvCxnSpPr>
            <a:cxnSpLocks/>
          </p:cNvCxnSpPr>
          <p:nvPr/>
        </p:nvCxnSpPr>
        <p:spPr>
          <a:xfrm>
            <a:off x="690903" y="5768414"/>
            <a:ext cx="275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4A98EF-F600-277C-C04A-CB1872ADEE19}"/>
              </a:ext>
            </a:extLst>
          </p:cNvPr>
          <p:cNvCxnSpPr>
            <a:cxnSpLocks/>
          </p:cNvCxnSpPr>
          <p:nvPr/>
        </p:nvCxnSpPr>
        <p:spPr>
          <a:xfrm flipV="1">
            <a:off x="7859712" y="4905465"/>
            <a:ext cx="0" cy="723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C7B966-8064-8785-928B-B41CCFE0A0CB}"/>
              </a:ext>
            </a:extLst>
          </p:cNvPr>
          <p:cNvCxnSpPr>
            <a:cxnSpLocks/>
          </p:cNvCxnSpPr>
          <p:nvPr/>
        </p:nvCxnSpPr>
        <p:spPr>
          <a:xfrm flipH="1" flipV="1">
            <a:off x="7864476" y="5770405"/>
            <a:ext cx="1586" cy="905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F6DAABC-9D3D-AC1B-EB0E-142C39939212}"/>
              </a:ext>
            </a:extLst>
          </p:cNvPr>
          <p:cNvCxnSpPr>
            <a:cxnSpLocks/>
          </p:cNvCxnSpPr>
          <p:nvPr/>
        </p:nvCxnSpPr>
        <p:spPr>
          <a:xfrm>
            <a:off x="682625" y="6675528"/>
            <a:ext cx="7183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4D84A40-5779-66BD-A69C-98A07D571D3D}"/>
              </a:ext>
            </a:extLst>
          </p:cNvPr>
          <p:cNvCxnSpPr>
            <a:cxnSpLocks/>
          </p:cNvCxnSpPr>
          <p:nvPr/>
        </p:nvCxnSpPr>
        <p:spPr>
          <a:xfrm flipV="1">
            <a:off x="684211" y="5768414"/>
            <a:ext cx="6692" cy="905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AB4E43E-2092-EACC-7B09-6D303AF41C23}"/>
              </a:ext>
            </a:extLst>
          </p:cNvPr>
          <p:cNvCxnSpPr>
            <a:cxnSpLocks/>
          </p:cNvCxnSpPr>
          <p:nvPr/>
        </p:nvCxnSpPr>
        <p:spPr>
          <a:xfrm>
            <a:off x="690903" y="4905465"/>
            <a:ext cx="7183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7B5A7A0-E810-F53B-4161-AA15DB05D690}"/>
              </a:ext>
            </a:extLst>
          </p:cNvPr>
          <p:cNvCxnSpPr>
            <a:cxnSpLocks/>
          </p:cNvCxnSpPr>
          <p:nvPr/>
        </p:nvCxnSpPr>
        <p:spPr>
          <a:xfrm>
            <a:off x="692489" y="4903474"/>
            <a:ext cx="0" cy="725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265733-F3FD-D1A5-2936-95DDAB838832}"/>
              </a:ext>
            </a:extLst>
          </p:cNvPr>
          <p:cNvCxnSpPr/>
          <p:nvPr/>
        </p:nvCxnSpPr>
        <p:spPr>
          <a:xfrm flipH="1">
            <a:off x="7283450" y="5768414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E834180-0275-1F93-116A-0D4131190FC2}"/>
              </a:ext>
            </a:extLst>
          </p:cNvPr>
          <p:cNvCxnSpPr>
            <a:cxnSpLocks/>
          </p:cNvCxnSpPr>
          <p:nvPr/>
        </p:nvCxnSpPr>
        <p:spPr>
          <a:xfrm>
            <a:off x="690903" y="5628641"/>
            <a:ext cx="289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2CC19E2-27C2-27E0-77DC-7702988C88C5}"/>
              </a:ext>
            </a:extLst>
          </p:cNvPr>
          <p:cNvSpPr txBox="1"/>
          <p:nvPr/>
        </p:nvSpPr>
        <p:spPr>
          <a:xfrm>
            <a:off x="346684" y="2137503"/>
            <a:ext cx="3508443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tagNode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903637-3B7A-05A0-B938-0B6A9E28407C}"/>
              </a:ext>
            </a:extLst>
          </p:cNvPr>
          <p:cNvSpPr txBox="1"/>
          <p:nvPr/>
        </p:nvSpPr>
        <p:spPr>
          <a:xfrm>
            <a:off x="4000841" y="2135118"/>
            <a:ext cx="4959010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CDLL_AppendNode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Tail;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BA0C04-562B-70A9-7F25-3DFC5973B5C6}"/>
              </a:ext>
            </a:extLst>
          </p:cNvPr>
          <p:cNvSpPr txBox="1"/>
          <p:nvPr/>
        </p:nvSpPr>
        <p:spPr>
          <a:xfrm>
            <a:off x="-1606020" y="438053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환형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 노드 구조체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7C2E14-03AA-DDB5-CD43-8DBB11549837}"/>
              </a:ext>
            </a:extLst>
          </p:cNvPr>
          <p:cNvSpPr txBox="1"/>
          <p:nvPr/>
        </p:nvSpPr>
        <p:spPr>
          <a:xfrm>
            <a:off x="2780626" y="4337163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환형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append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03434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latin typeface="+mn-ea"/>
                <a:ea typeface="+mn-ea"/>
              </a:rPr>
              <a:t>실습 </a:t>
            </a:r>
            <a:r>
              <a:rPr lang="en-US" altLang="ko-KR" sz="2400" spc="-40" dirty="0">
                <a:latin typeface="+mn-ea"/>
                <a:ea typeface="+mn-ea"/>
              </a:rPr>
              <a:t>Quiz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6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35E732A-F8FD-D046-0758-29886C7A238E}"/>
              </a:ext>
            </a:extLst>
          </p:cNvPr>
          <p:cNvSpPr txBox="1"/>
          <p:nvPr/>
        </p:nvSpPr>
        <p:spPr>
          <a:xfrm>
            <a:off x="240128" y="740030"/>
            <a:ext cx="8846722" cy="586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Q.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링크드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리스트를 이용하여 카테고리 및 항목 프로그램을 만들어보자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ex) 1. Movie: Harry Potter, The Lord of the Rings, …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     2. Sport: Golf, Soccer, …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     3. …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1)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‘-1’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을 입력하면 프로그램</a:t>
            </a:r>
            <a:r>
              <a:rPr lang="ko-KR" altLang="en-US" sz="1200" kern="0" dirty="0">
                <a:solidFill>
                  <a:srgbClr val="000000"/>
                </a:solidFill>
              </a:rPr>
              <a:t>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종료한다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②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 ‘0/{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}’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을 입력하면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를 생성 후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를 사전적 순서로 삽입한다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</a:rPr>
              <a:t>    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만약 기존의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이름을 입력하는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에러 문구를 출력한다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</a:rPr>
              <a:t>2) 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‘1/{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}/{</a:t>
            </a:r>
            <a:r>
              <a:rPr lang="ko-KR" altLang="en-US" sz="1200" kern="0" dirty="0">
                <a:solidFill>
                  <a:srgbClr val="000000"/>
                </a:solidFill>
              </a:rPr>
              <a:t>항목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}’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을 입력하면 노드를 만들고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에 </a:t>
            </a:r>
            <a:r>
              <a:rPr lang="ko-KR" altLang="en-US" sz="1200" kern="0" dirty="0">
                <a:solidFill>
                  <a:srgbClr val="000000"/>
                </a:solidFill>
              </a:rPr>
              <a:t>항목을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사전적 순서로 삽입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</a:rPr>
              <a:t>    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만약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카테고리가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존재하지 않는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를 생성한다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</a:rPr>
              <a:t>    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sz="1200" kern="0" dirty="0">
                <a:solidFill>
                  <a:srgbClr val="000000"/>
                </a:solidFill>
              </a:rPr>
              <a:t>만약 기존의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</a:rPr>
              <a:t>항목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 이름을 </a:t>
            </a:r>
            <a:r>
              <a:rPr lang="ko-KR" altLang="en-US" sz="1200" kern="0" dirty="0">
                <a:solidFill>
                  <a:srgbClr val="000000"/>
                </a:solidFill>
              </a:rPr>
              <a:t>입력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하는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에러 문구를 출력한다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②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 ‘2’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를 입력하면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 및 항목을 출력한다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#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주의 사항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</a:rPr>
              <a:t>1. </a:t>
            </a:r>
            <a:r>
              <a:rPr lang="ko-KR" altLang="en-US" sz="1200" kern="0" dirty="0">
                <a:solidFill>
                  <a:srgbClr val="000000"/>
                </a:solidFill>
              </a:rPr>
              <a:t>공백으로 인해 카테고리 및 항목의 이름이 달라지는 경우는 고려하지 않는다</a:t>
            </a:r>
            <a:r>
              <a:rPr lang="en-US" altLang="ko-KR" sz="1200" kern="0" dirty="0">
                <a:solidFill>
                  <a:srgbClr val="000000"/>
                </a:solidFill>
              </a:rPr>
              <a:t>.(ex. Harry Potter</a:t>
            </a:r>
            <a:r>
              <a:rPr lang="ko-KR" altLang="en-US" sz="1200" kern="0" dirty="0">
                <a:solidFill>
                  <a:srgbClr val="000000"/>
                </a:solidFill>
              </a:rPr>
              <a:t>와 </a:t>
            </a:r>
            <a:r>
              <a:rPr lang="en-US" altLang="ko-KR" sz="1200" kern="0" dirty="0">
                <a:solidFill>
                  <a:srgbClr val="000000"/>
                </a:solidFill>
              </a:rPr>
              <a:t>Harry    Potter)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2.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한글로 입력되는 경우는 고려하지 않는다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3. </a:t>
            </a:r>
            <a:r>
              <a:rPr lang="ko-KR" altLang="en-US" sz="1200" kern="0" dirty="0">
                <a:solidFill>
                  <a:srgbClr val="000000"/>
                </a:solidFill>
              </a:rPr>
              <a:t>카테고리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와 항목의 이름은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30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자를 넘지 않는다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/>
              <a:t>4. ‘-1,0,1,2’ </a:t>
            </a:r>
            <a:r>
              <a:rPr lang="ko-KR" altLang="en-US" sz="1200" dirty="0"/>
              <a:t>이외의 숫자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가 입력되는 경우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에러 문구를 출력한다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.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/>
              <a:t>5. </a:t>
            </a:r>
            <a:r>
              <a:rPr lang="ko-KR" altLang="en-US" sz="1200" dirty="0"/>
              <a:t>정해진 형식 외의 명령은 무시한다</a:t>
            </a:r>
            <a:r>
              <a:rPr lang="en-US" altLang="ko-KR" sz="1200" dirty="0"/>
              <a:t>.(ex. 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0/{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카테고리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200" kern="0" dirty="0">
                <a:solidFill>
                  <a:srgbClr val="000000"/>
                </a:solidFill>
              </a:rPr>
              <a:t>/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{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</a:rPr>
              <a:t>항목 이름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</a:rPr>
              <a:t>})’, </a:t>
            </a:r>
            <a:r>
              <a:rPr lang="en-US" altLang="ko-KR" sz="1200" dirty="0"/>
              <a:t>‘1/{</a:t>
            </a:r>
            <a:r>
              <a:rPr lang="ko-KR" altLang="en-US" sz="1200" dirty="0"/>
              <a:t>항목 이름</a:t>
            </a:r>
            <a:r>
              <a:rPr lang="en-US" altLang="ko-KR" sz="1200" dirty="0"/>
              <a:t>}/{</a:t>
            </a:r>
            <a:r>
              <a:rPr lang="ko-KR" altLang="en-US" sz="1200" dirty="0"/>
              <a:t>카테고리 이름</a:t>
            </a:r>
            <a:r>
              <a:rPr lang="en-US" altLang="ko-KR" sz="1200" dirty="0"/>
              <a:t>}’)</a:t>
            </a:r>
            <a:endParaRPr lang="ko-KR" altLang="en-US" sz="1200" dirty="0"/>
          </a:p>
        </p:txBody>
      </p:sp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DB14F96C-1C7C-116B-B139-0BB71C2B3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56" y="1271692"/>
            <a:ext cx="3406989" cy="119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1105E-9AD5-ECB2-5849-1ADA410750C4}"/>
              </a:ext>
            </a:extLst>
          </p:cNvPr>
          <p:cNvSpPr txBox="1"/>
          <p:nvPr/>
        </p:nvSpPr>
        <p:spPr>
          <a:xfrm>
            <a:off x="2273932" y="247084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입출력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5645D-7B55-D2C0-298E-B1352B4EA47C}"/>
              </a:ext>
            </a:extLst>
          </p:cNvPr>
          <p:cNvSpPr txBox="1"/>
          <p:nvPr/>
        </p:nvSpPr>
        <p:spPr>
          <a:xfrm>
            <a:off x="7592644" y="871220"/>
            <a:ext cx="15513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출제자</a:t>
            </a:r>
            <a:r>
              <a:rPr lang="en-US" altLang="ko-KR" sz="1600" dirty="0"/>
              <a:t>: </a:t>
            </a:r>
            <a:r>
              <a:rPr lang="ko-KR" altLang="en-US" sz="1600" dirty="0"/>
              <a:t>이동훈</a:t>
            </a:r>
          </a:p>
        </p:txBody>
      </p:sp>
    </p:spTree>
    <p:extLst>
      <p:ext uri="{BB962C8B-B14F-4D97-AF65-F5344CB8AC3E}">
        <p14:creationId xmlns:p14="http://schemas.microsoft.com/office/powerpoint/2010/main" val="37836535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35E732A-F8FD-D046-0758-29886C7A238E}"/>
              </a:ext>
            </a:extLst>
          </p:cNvPr>
          <p:cNvSpPr txBox="1"/>
          <p:nvPr/>
        </p:nvSpPr>
        <p:spPr>
          <a:xfrm>
            <a:off x="240128" y="740030"/>
            <a:ext cx="8846722" cy="833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Q.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링크드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리스트를 이용하여 카테고리 및 항목 프로그램을 만들어보자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5645D-7B55-D2C0-298E-B1352B4EA47C}"/>
              </a:ext>
            </a:extLst>
          </p:cNvPr>
          <p:cNvSpPr txBox="1"/>
          <p:nvPr/>
        </p:nvSpPr>
        <p:spPr>
          <a:xfrm>
            <a:off x="7592644" y="871220"/>
            <a:ext cx="15513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출제자</a:t>
            </a:r>
            <a:r>
              <a:rPr lang="en-US" altLang="ko-KR" sz="1600" dirty="0"/>
              <a:t>: </a:t>
            </a:r>
            <a:r>
              <a:rPr lang="ko-KR" altLang="en-US" sz="1600" dirty="0"/>
              <a:t>이동훈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EAF9D62-15CF-1308-1C03-020A0473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3" y="1351422"/>
            <a:ext cx="4395369" cy="54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167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49" y="1472870"/>
            <a:ext cx="8496301" cy="571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[1] Toronto</a:t>
            </a:r>
            <a:r>
              <a:rPr lang="ko-KR" altLang="en-US" dirty="0"/>
              <a:t> </a:t>
            </a:r>
            <a:r>
              <a:rPr lang="en-US" altLang="ko-KR" dirty="0" err="1"/>
              <a:t>edu</a:t>
            </a:r>
            <a:r>
              <a:rPr lang="en-US" altLang="ko-KR" dirty="0"/>
              <a:t>, </a:t>
            </a:r>
            <a:r>
              <a:rPr lang="en-US" altLang="ko-KR" b="0" i="1" dirty="0">
                <a:solidFill>
                  <a:srgbClr val="111111"/>
                </a:solidFill>
                <a:effectLst/>
              </a:rPr>
              <a:t>10.4 Data Types, Abstract and Concrete, </a:t>
            </a:r>
            <a:r>
              <a:rPr lang="en-US" altLang="ko-KR" dirty="0"/>
              <a:t>Accessed: 2024-01-09. [Online] Available: </a:t>
            </a:r>
            <a:r>
              <a:rPr lang="en-US" altLang="ko-KR" dirty="0">
                <a:hlinkClick r:id="rId2"/>
              </a:rPr>
              <a:t>ADT link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en-US" altLang="ko-KR" dirty="0" err="1"/>
              <a:t>Velog</a:t>
            </a:r>
            <a:r>
              <a:rPr lang="en-US" altLang="ko-KR" dirty="0"/>
              <a:t>, </a:t>
            </a:r>
            <a:r>
              <a:rPr lang="ko-KR" altLang="en-US" dirty="0"/>
              <a:t>나무</a:t>
            </a:r>
            <a:r>
              <a:rPr lang="en-US" altLang="ko-KR" dirty="0"/>
              <a:t>, </a:t>
            </a:r>
            <a:r>
              <a:rPr lang="ko-KR" altLang="en-US" i="1" dirty="0"/>
              <a:t>배열</a:t>
            </a:r>
            <a:r>
              <a:rPr lang="en-US" altLang="ko-KR" i="1" dirty="0"/>
              <a:t>(Array)</a:t>
            </a:r>
            <a:r>
              <a:rPr lang="ko-KR" altLang="en-US" i="1" dirty="0"/>
              <a:t>과 리스트</a:t>
            </a:r>
            <a:r>
              <a:rPr lang="en-US" altLang="ko-KR" i="1" dirty="0"/>
              <a:t>(List)</a:t>
            </a:r>
            <a:r>
              <a:rPr lang="en-US" altLang="ko-KR" dirty="0"/>
              <a:t>, Accessed: 2024-01-09. [Online] Available: </a:t>
            </a:r>
            <a:r>
              <a:rPr lang="ko-KR" altLang="en-US" dirty="0">
                <a:hlinkClick r:id="rId3"/>
              </a:rPr>
              <a:t>배열과 리스트 </a:t>
            </a:r>
            <a:r>
              <a:rPr lang="en-US" altLang="ko-KR" dirty="0">
                <a:hlinkClick r:id="rId3"/>
              </a:rPr>
              <a:t>link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[3]</a:t>
            </a:r>
            <a:r>
              <a:rPr lang="ko-KR" altLang="en-US" dirty="0"/>
              <a:t>박상현</a:t>
            </a:r>
            <a:r>
              <a:rPr lang="en-US" altLang="ko-KR" dirty="0"/>
              <a:t>, </a:t>
            </a:r>
            <a:r>
              <a:rPr lang="ko-KR" altLang="en-US" dirty="0"/>
              <a:t>이것이 자료구조</a:t>
            </a:r>
            <a:r>
              <a:rPr lang="en-US" altLang="ko-KR" dirty="0"/>
              <a:t>+</a:t>
            </a:r>
            <a:r>
              <a:rPr lang="ko-KR" altLang="en-US" dirty="0"/>
              <a:t>알고리즘이다</a:t>
            </a:r>
            <a:r>
              <a:rPr lang="en-US" altLang="ko-KR" dirty="0"/>
              <a:t>, 1</a:t>
            </a:r>
            <a:r>
              <a:rPr lang="ko-KR" altLang="en-US" dirty="0"/>
              <a:t>판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ko-KR" altLang="en-US" dirty="0"/>
              <a:t>㈜</a:t>
            </a:r>
            <a:r>
              <a:rPr lang="en-US" altLang="ko-KR" dirty="0"/>
              <a:t>, 2022.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2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리스트 </a:t>
            </a:r>
            <a:r>
              <a:rPr lang="en-US" altLang="ko-KR" sz="2400" spc="-40" dirty="0">
                <a:latin typeface="+mn-ea"/>
                <a:ea typeface="+mn-ea"/>
              </a:rPr>
              <a:t>ADT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2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ADT</a:t>
            </a:r>
            <a:r>
              <a:rPr lang="ko-KR" altLang="en-US" b="1" dirty="0">
                <a:solidFill>
                  <a:schemeClr val="tx2"/>
                </a:solidFill>
              </a:rPr>
              <a:t>란</a:t>
            </a:r>
            <a:r>
              <a:rPr lang="en-US" altLang="ko-KR" b="1" dirty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31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ADT</a:t>
            </a:r>
            <a:r>
              <a:rPr lang="ko-KR" altLang="en-US" sz="1400" b="1" spc="-50" dirty="0">
                <a:solidFill>
                  <a:srgbClr val="17406D"/>
                </a:solidFill>
              </a:rPr>
              <a:t>와 자료구조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ADT = Abstract Data Type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ADT</a:t>
            </a:r>
            <a:r>
              <a:rPr lang="ko-KR" altLang="en-US" sz="1200" spc="-50" dirty="0"/>
              <a:t>와 자료구조의 차이점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ADT:</a:t>
            </a:r>
            <a:r>
              <a:rPr lang="ko-KR" altLang="en-US" sz="1200" spc="-50" dirty="0"/>
              <a:t> 자료 구조의 값</a:t>
            </a:r>
            <a:r>
              <a:rPr lang="en-US" altLang="ko-KR" sz="1200" spc="-50" dirty="0"/>
              <a:t>(value)</a:t>
            </a:r>
            <a:r>
              <a:rPr lang="ko-KR" altLang="en-US" sz="1200" spc="-50" dirty="0"/>
              <a:t>과 연산</a:t>
            </a:r>
            <a:r>
              <a:rPr lang="en-US" altLang="ko-KR" sz="1200" spc="-50" dirty="0"/>
              <a:t>(operation)</a:t>
            </a:r>
            <a:r>
              <a:rPr lang="ko-KR" altLang="en-US" sz="1200" spc="-50" dirty="0"/>
              <a:t>에 대해 설명하는 자료형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개발자와 컴퓨터 간 하이 레벨 인프라를 형성</a:t>
            </a:r>
            <a:r>
              <a:rPr lang="en-US" altLang="ko-KR" sz="1200" spc="-50" dirty="0"/>
              <a:t>(high level structure) (</a:t>
            </a:r>
            <a:r>
              <a:rPr lang="ko-KR" altLang="en-US" sz="1200" spc="-50" dirty="0"/>
              <a:t>정확히는 개발자와 컴퓨터의 데이터 저장 방식 간</a:t>
            </a:r>
            <a:r>
              <a:rPr lang="en-US" altLang="ko-KR" sz="1200" spc="-5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반면에 자료 구조는 </a:t>
            </a:r>
            <a:r>
              <a:rPr lang="en-US" altLang="ko-KR" sz="1200" spc="-50" dirty="0"/>
              <a:t>ADT</a:t>
            </a:r>
            <a:r>
              <a:rPr lang="ko-KR" altLang="en-US" sz="1200" spc="-50" dirty="0"/>
              <a:t>의 </a:t>
            </a:r>
            <a:r>
              <a:rPr lang="ko-KR" altLang="en-US" sz="1200" b="1" spc="-50" dirty="0">
                <a:solidFill>
                  <a:srgbClr val="FF0000"/>
                </a:solidFill>
              </a:rPr>
              <a:t>구현</a:t>
            </a:r>
            <a:r>
              <a:rPr lang="ko-KR" altLang="en-US" sz="1200" spc="-50" dirty="0"/>
              <a:t>임</a:t>
            </a:r>
            <a:r>
              <a:rPr lang="en-US" altLang="ko-KR" sz="1200" spc="-50" dirty="0"/>
              <a:t>[1]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ADT</a:t>
            </a:r>
            <a:r>
              <a:rPr lang="ko-KR" altLang="en-US" sz="1200" spc="-50" dirty="0"/>
              <a:t>는 프로그래밍 언어와 무관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자료 구조는 특정 언어로 구현됨</a:t>
            </a:r>
            <a:br>
              <a:rPr lang="en-US" altLang="ko-KR" sz="1200" spc="-50" dirty="0"/>
            </a:br>
            <a:endParaRPr lang="en-US" altLang="ko-KR" sz="1200" i="1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FA145-330D-24D6-694B-55A970AEDD24}"/>
              </a:ext>
            </a:extLst>
          </p:cNvPr>
          <p:cNvSpPr txBox="1"/>
          <p:nvPr/>
        </p:nvSpPr>
        <p:spPr>
          <a:xfrm>
            <a:off x="1575409" y="62618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와 자료구조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19DA45-D859-77AC-667C-0EEBB23B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26" y="3329073"/>
            <a:ext cx="6028734" cy="293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ADT</a:t>
            </a:r>
            <a:r>
              <a:rPr lang="ko-KR" altLang="en-US" b="1" dirty="0">
                <a:solidFill>
                  <a:schemeClr val="tx2"/>
                </a:solidFill>
              </a:rPr>
              <a:t>란</a:t>
            </a:r>
            <a:r>
              <a:rPr lang="en-US" altLang="ko-KR" b="1" dirty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ADT</a:t>
            </a:r>
            <a:r>
              <a:rPr lang="ko-KR" altLang="en-US" sz="1400" b="1" spc="-50" dirty="0">
                <a:solidFill>
                  <a:srgbClr val="17406D"/>
                </a:solidFill>
              </a:rPr>
              <a:t>와 자료구조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FA145-330D-24D6-694B-55A970AEDD24}"/>
              </a:ext>
            </a:extLst>
          </p:cNvPr>
          <p:cNvSpPr txBox="1"/>
          <p:nvPr/>
        </p:nvSpPr>
        <p:spPr>
          <a:xfrm>
            <a:off x="829128" y="6211936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와 자료구조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0FA4CA-502A-5671-60CD-6F62D679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58082"/>
              </p:ext>
            </p:extLst>
          </p:nvPr>
        </p:nvGraphicFramePr>
        <p:xfrm>
          <a:off x="1257561" y="1992761"/>
          <a:ext cx="5023421" cy="4147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758">
                  <a:extLst>
                    <a:ext uri="{9D8B030D-6E8A-4147-A177-3AD203B41FA5}">
                      <a16:colId xmlns:a16="http://schemas.microsoft.com/office/drawing/2014/main" val="70192533"/>
                    </a:ext>
                  </a:extLst>
                </a:gridCol>
                <a:gridCol w="3833663">
                  <a:extLst>
                    <a:ext uri="{9D8B030D-6E8A-4147-A177-3AD203B41FA5}">
                      <a16:colId xmlns:a16="http://schemas.microsoft.com/office/drawing/2014/main" val="731404853"/>
                    </a:ext>
                  </a:extLst>
                </a:gridCol>
              </a:tblGrid>
              <a:tr h="10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자료구조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02615036"/>
                  </a:ext>
                </a:extLst>
              </a:tr>
              <a:tr h="2785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리스트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싱글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r>
                        <a:rPr lang="ko-KR" altLang="en-US" sz="1600" u="none" strike="noStrike">
                          <a:effectLst/>
                        </a:rPr>
                        <a:t>링크드 리스트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연결 리스트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77907994"/>
                  </a:ext>
                </a:extLst>
              </a:tr>
              <a:tr h="27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더블 링크드 리스트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95957526"/>
                  </a:ext>
                </a:extLst>
              </a:tr>
              <a:tr h="27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환형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링크드</a:t>
                      </a:r>
                      <a:r>
                        <a:rPr lang="ko-KR" altLang="en-US" sz="1600" u="none" strike="noStrike" dirty="0">
                          <a:effectLst/>
                        </a:rPr>
                        <a:t> 리스트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78466334"/>
                  </a:ext>
                </a:extLst>
              </a:tr>
              <a:tr h="2785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스택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배열 기반 스택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01699641"/>
                  </a:ext>
                </a:extLst>
              </a:tr>
              <a:tr h="27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링크드 리스트 기반 스택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39766147"/>
                  </a:ext>
                </a:extLst>
              </a:tr>
              <a:tr h="2785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환형 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564582"/>
                  </a:ext>
                </a:extLst>
              </a:tr>
              <a:tr h="27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링크드 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55063336"/>
                  </a:ext>
                </a:extLst>
              </a:tr>
              <a:tr h="2785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트리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이진 트리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47003970"/>
                  </a:ext>
                </a:extLst>
              </a:tr>
              <a:tr h="27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LCRS </a:t>
                      </a:r>
                      <a:r>
                        <a:rPr lang="ko-KR" altLang="en-US" sz="1600" u="none" strike="noStrike">
                          <a:effectLst/>
                        </a:rPr>
                        <a:t>트리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76307717"/>
                  </a:ext>
                </a:extLst>
              </a:tr>
              <a:tr h="27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레드 블랙 트리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1396859"/>
                  </a:ext>
                </a:extLst>
              </a:tr>
              <a:tr h="2785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그래프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방향성 그래프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53531064"/>
                  </a:ext>
                </a:extLst>
              </a:tr>
              <a:tr h="27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무방향성 그래프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85412905"/>
                  </a:ext>
                </a:extLst>
              </a:tr>
              <a:tr h="2785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힙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배열 기반 힙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77064195"/>
                  </a:ext>
                </a:extLst>
              </a:tr>
              <a:tr h="27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</a:rPr>
                        <a:t>링크드</a:t>
                      </a:r>
                      <a:r>
                        <a:rPr lang="ko-KR" altLang="en-US" sz="1600" u="none" strike="noStrike" dirty="0">
                          <a:effectLst/>
                        </a:rPr>
                        <a:t> 리스트 기반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힙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39080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리스트와 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9" y="1230392"/>
            <a:ext cx="2942622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리스트가 왜 필요한가</a:t>
            </a:r>
            <a:r>
              <a:rPr lang="en-US" altLang="ko-KR" sz="1400" b="1" spc="-50" dirty="0">
                <a:solidFill>
                  <a:srgbClr val="17406D"/>
                </a:solidFill>
              </a:rPr>
              <a:t>?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3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배열의 문제점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크기 변경이 불가능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삽입과 삭제에 어려움이 있음</a:t>
            </a:r>
            <a:endParaRPr lang="en-US" altLang="ko-KR" sz="1200" i="1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리스트의 장점 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크기 변경 가능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삽입과 삭제가 자유로움 </a:t>
            </a:r>
            <a:r>
              <a:rPr lang="en-US" altLang="ko-KR" sz="1200" spc="-50" dirty="0"/>
              <a:t>[2]</a:t>
            </a:r>
            <a:endParaRPr lang="en-US" altLang="ko-KR" sz="1200" i="1" spc="-50" dirty="0"/>
          </a:p>
        </p:txBody>
      </p:sp>
      <p:pic>
        <p:nvPicPr>
          <p:cNvPr id="9" name="그림 8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00D54935-640D-F380-22E9-F962370B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47" y="3491799"/>
            <a:ext cx="4704490" cy="2505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C4FFF-96D7-F70A-0D21-E22B18F72594}"/>
              </a:ext>
            </a:extLst>
          </p:cNvPr>
          <p:cNvSpPr txBox="1"/>
          <p:nvPr/>
        </p:nvSpPr>
        <p:spPr>
          <a:xfrm>
            <a:off x="3100688" y="1230392"/>
            <a:ext cx="4074811" cy="211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300" b="1" spc="-50" dirty="0">
              <a:solidFill>
                <a:srgbClr val="17406D"/>
              </a:solidFill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200" i="1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200" i="1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리스트의 단점 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포인터 때문에 추가적인 메모리가 필요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특정 노드에의 접근 비용 및 시간이 큼</a:t>
            </a:r>
            <a:endParaRPr lang="en-US" altLang="ko-KR" sz="1200" i="1"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FBF14-FBFC-3E5D-78C3-499A3808FFAC}"/>
              </a:ext>
            </a:extLst>
          </p:cNvPr>
          <p:cNvSpPr txBox="1"/>
          <p:nvPr/>
        </p:nvSpPr>
        <p:spPr>
          <a:xfrm>
            <a:off x="1336607" y="6147320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배열과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180438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리스트와 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84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8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리스트와 배열의 차이점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379CB3-5BCF-D2BB-1B4A-D7E97888B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27459"/>
              </p:ext>
            </p:extLst>
          </p:nvPr>
        </p:nvGraphicFramePr>
        <p:xfrm>
          <a:off x="1180050" y="1867146"/>
          <a:ext cx="6897149" cy="394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813">
                  <a:extLst>
                    <a:ext uri="{9D8B030D-6E8A-4147-A177-3AD203B41FA5}">
                      <a16:colId xmlns:a16="http://schemas.microsoft.com/office/drawing/2014/main" val="4206030752"/>
                    </a:ext>
                  </a:extLst>
                </a:gridCol>
                <a:gridCol w="2219380">
                  <a:extLst>
                    <a:ext uri="{9D8B030D-6E8A-4147-A177-3AD203B41FA5}">
                      <a16:colId xmlns:a16="http://schemas.microsoft.com/office/drawing/2014/main" val="980836206"/>
                    </a:ext>
                  </a:extLst>
                </a:gridCol>
                <a:gridCol w="2355956">
                  <a:extLst>
                    <a:ext uri="{9D8B030D-6E8A-4147-A177-3AD203B41FA5}">
                      <a16:colId xmlns:a16="http://schemas.microsoft.com/office/drawing/2014/main" val="3744910325"/>
                    </a:ext>
                  </a:extLst>
                </a:gridCol>
              </a:tblGrid>
              <a:tr h="4075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>
                          <a:effectLst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배열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리스트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62371205"/>
                  </a:ext>
                </a:extLst>
              </a:tr>
              <a:tr h="1274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메모리 할당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연속적인</a:t>
                      </a:r>
                      <a:br>
                        <a:rPr lang="ko-KR" altLang="en-US" sz="2400" u="none" strike="noStrike" dirty="0">
                          <a:effectLst/>
                        </a:rPr>
                      </a:br>
                      <a:r>
                        <a:rPr lang="ko-KR" altLang="en-US" sz="2400" u="none" strike="noStrike" dirty="0">
                          <a:effectLst/>
                        </a:rPr>
                        <a:t> 메모리 공간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비연속적인</a:t>
                      </a:r>
                      <a:br>
                        <a:rPr lang="ko-KR" altLang="en-US" sz="2400" u="none" strike="noStrike" dirty="0">
                          <a:effectLst/>
                        </a:rPr>
                      </a:br>
                      <a:r>
                        <a:rPr lang="ko-KR" altLang="en-US" sz="2400" u="none" strike="noStrike" dirty="0">
                          <a:effectLst/>
                        </a:rPr>
                        <a:t> 메모리 공간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4723541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크기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고정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가변적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79340509"/>
                  </a:ext>
                </a:extLst>
              </a:tr>
              <a:tr h="808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원소 접근</a:t>
                      </a:r>
                      <a:br>
                        <a:rPr lang="ko-KR" altLang="en-US" sz="2400" u="none" strike="noStrike">
                          <a:effectLst/>
                        </a:rPr>
                      </a:br>
                      <a:r>
                        <a:rPr lang="ko-KR" altLang="en-US" sz="2400" u="none" strike="noStrike">
                          <a:effectLst/>
                        </a:rPr>
                        <a:t> 방법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빠른 접근</a:t>
                      </a:r>
                      <a:br>
                        <a:rPr lang="ko-KR" altLang="en-US" sz="2400" u="none" strike="noStrike">
                          <a:effectLst/>
                        </a:rPr>
                      </a:br>
                      <a:r>
                        <a:rPr lang="ko-KR" altLang="en-US" sz="2400" u="none" strike="noStrike">
                          <a:effectLst/>
                        </a:rPr>
                        <a:t>가능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순차적으로</a:t>
                      </a:r>
                      <a:br>
                        <a:rPr lang="ko-KR" altLang="en-US" sz="2400" u="none" strike="noStrike">
                          <a:effectLst/>
                        </a:rPr>
                      </a:br>
                      <a:r>
                        <a:rPr lang="ko-KR" altLang="en-US" sz="2400" u="none" strike="noStrike">
                          <a:effectLst/>
                        </a:rPr>
                        <a:t>접근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25068239"/>
                  </a:ext>
                </a:extLst>
              </a:tr>
              <a:tr h="808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삽입과 </a:t>
                      </a:r>
                      <a:br>
                        <a:rPr lang="ko-KR" altLang="en-US" sz="2400" u="none" strike="noStrike">
                          <a:effectLst/>
                        </a:rPr>
                      </a:br>
                      <a:r>
                        <a:rPr lang="ko-KR" altLang="en-US" sz="2400" u="none" strike="noStrike">
                          <a:effectLst/>
                        </a:rPr>
                        <a:t>삭제 속도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느림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빠름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46988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420B3B-26B7-5889-F083-2DE06C5B8297}"/>
              </a:ext>
            </a:extLst>
          </p:cNvPr>
          <p:cNvSpPr txBox="1"/>
          <p:nvPr/>
        </p:nvSpPr>
        <p:spPr>
          <a:xfrm>
            <a:off x="1702015" y="5940496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배열과  리스트</a:t>
            </a:r>
          </a:p>
        </p:txBody>
      </p:sp>
    </p:spTree>
    <p:extLst>
      <p:ext uri="{BB962C8B-B14F-4D97-AF65-F5344CB8AC3E}">
        <p14:creationId xmlns:p14="http://schemas.microsoft.com/office/powerpoint/2010/main" val="186726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latin typeface="+mn-ea"/>
                <a:ea typeface="+mn-ea"/>
              </a:rPr>
              <a:t>링크드</a:t>
            </a:r>
            <a:r>
              <a:rPr lang="ko-KR" altLang="en-US" sz="2400" spc="-40" dirty="0">
                <a:latin typeface="+mn-ea"/>
                <a:ea typeface="+mn-ea"/>
              </a:rPr>
              <a:t> 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리스트 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리스트란</a:t>
            </a:r>
            <a:r>
              <a:rPr lang="en-US" altLang="ko-KR" b="1" dirty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리스트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</a:t>
            </a:r>
            <a:r>
              <a:rPr lang="en-US" altLang="ko-KR" sz="1200" spc="-50" dirty="0"/>
              <a:t>:  </a:t>
            </a:r>
            <a:r>
              <a:rPr lang="ko-KR" altLang="en-US" sz="1200" spc="-50" dirty="0"/>
              <a:t>노드를 연결해서 만든 리스트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리스트의 첫 번째 노드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헤드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리스트의 마지막 노드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테일</a:t>
            </a:r>
            <a:endParaRPr lang="en-US" altLang="ko-KR" sz="1200" i="1" spc="-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9FE765-16A3-C78A-A766-813605048699}"/>
              </a:ext>
            </a:extLst>
          </p:cNvPr>
          <p:cNvSpPr/>
          <p:nvPr/>
        </p:nvSpPr>
        <p:spPr>
          <a:xfrm>
            <a:off x="840785" y="38244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35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FA5C28-A999-575A-1ECA-D5F87CC96FA0}"/>
              </a:ext>
            </a:extLst>
          </p:cNvPr>
          <p:cNvCxnSpPr/>
          <p:nvPr/>
        </p:nvCxnSpPr>
        <p:spPr>
          <a:xfrm>
            <a:off x="1780409" y="38244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A1E3E-46AB-F1EE-0FCE-5B4AF0D54BF1}"/>
              </a:ext>
            </a:extLst>
          </p:cNvPr>
          <p:cNvSpPr/>
          <p:nvPr/>
        </p:nvSpPr>
        <p:spPr>
          <a:xfrm>
            <a:off x="2550818" y="38244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19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114DF-C80E-52AD-BD55-F65E2C834259}"/>
              </a:ext>
            </a:extLst>
          </p:cNvPr>
          <p:cNvCxnSpPr/>
          <p:nvPr/>
        </p:nvCxnSpPr>
        <p:spPr>
          <a:xfrm>
            <a:off x="3490442" y="38244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9EE71-663C-45DB-BD71-6900DE5E3381}"/>
              </a:ext>
            </a:extLst>
          </p:cNvPr>
          <p:cNvSpPr/>
          <p:nvPr/>
        </p:nvSpPr>
        <p:spPr>
          <a:xfrm>
            <a:off x="4311957" y="38244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30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A30603-EE23-D2F7-46CE-A16066A735EC}"/>
              </a:ext>
            </a:extLst>
          </p:cNvPr>
          <p:cNvCxnSpPr/>
          <p:nvPr/>
        </p:nvCxnSpPr>
        <p:spPr>
          <a:xfrm>
            <a:off x="5251581" y="38244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7ACCAB-F8B0-A0FF-646C-6E4CDAC78557}"/>
              </a:ext>
            </a:extLst>
          </p:cNvPr>
          <p:cNvSpPr/>
          <p:nvPr/>
        </p:nvSpPr>
        <p:spPr>
          <a:xfrm>
            <a:off x="6035000" y="3824408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 57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10246D-44A2-6AB6-C549-A8982793C2B4}"/>
              </a:ext>
            </a:extLst>
          </p:cNvPr>
          <p:cNvCxnSpPr/>
          <p:nvPr/>
        </p:nvCxnSpPr>
        <p:spPr>
          <a:xfrm>
            <a:off x="7018768" y="3824408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FE1B59-BFB9-8B01-36F4-7622F203CE90}"/>
              </a:ext>
            </a:extLst>
          </p:cNvPr>
          <p:cNvCxnSpPr>
            <a:endCxn id="9" idx="1"/>
          </p:cNvCxnSpPr>
          <p:nvPr/>
        </p:nvCxnSpPr>
        <p:spPr>
          <a:xfrm>
            <a:off x="1941513" y="417440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76103EB-F0EE-31FB-F7B7-8FCAAE8F8C92}"/>
              </a:ext>
            </a:extLst>
          </p:cNvPr>
          <p:cNvCxnSpPr>
            <a:cxnSpLocks/>
          </p:cNvCxnSpPr>
          <p:nvPr/>
        </p:nvCxnSpPr>
        <p:spPr>
          <a:xfrm>
            <a:off x="3696593" y="4174401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0EF0D0E-BF77-EEB4-2D8C-A62B83307732}"/>
              </a:ext>
            </a:extLst>
          </p:cNvPr>
          <p:cNvCxnSpPr>
            <a:cxnSpLocks/>
          </p:cNvCxnSpPr>
          <p:nvPr/>
        </p:nvCxnSpPr>
        <p:spPr>
          <a:xfrm>
            <a:off x="5427876" y="4191512"/>
            <a:ext cx="6093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348E77-12B7-0F91-CFC3-4FEE45A593D5}"/>
              </a:ext>
            </a:extLst>
          </p:cNvPr>
          <p:cNvSpPr txBox="1"/>
          <p:nvPr/>
        </p:nvSpPr>
        <p:spPr>
          <a:xfrm>
            <a:off x="1036638" y="47180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B953D3-15E8-EAA4-2220-E89CFC5154A4}"/>
              </a:ext>
            </a:extLst>
          </p:cNvPr>
          <p:cNvSpPr txBox="1"/>
          <p:nvPr/>
        </p:nvSpPr>
        <p:spPr>
          <a:xfrm>
            <a:off x="4637472" y="47180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906E2-9246-C3EE-F5D0-F117E7F8AEE2}"/>
              </a:ext>
            </a:extLst>
          </p:cNvPr>
          <p:cNvSpPr txBox="1"/>
          <p:nvPr/>
        </p:nvSpPr>
        <p:spPr>
          <a:xfrm>
            <a:off x="6328159" y="47180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98F75C-EEB4-2F6E-78E9-C9F5A6768835}"/>
              </a:ext>
            </a:extLst>
          </p:cNvPr>
          <p:cNvSpPr/>
          <p:nvPr/>
        </p:nvSpPr>
        <p:spPr>
          <a:xfrm>
            <a:off x="3590290" y="2927350"/>
            <a:ext cx="1280160" cy="69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  49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65998F-2186-5AE9-0558-3B43FD50C18D}"/>
              </a:ext>
            </a:extLst>
          </p:cNvPr>
          <p:cNvCxnSpPr/>
          <p:nvPr/>
        </p:nvCxnSpPr>
        <p:spPr>
          <a:xfrm>
            <a:off x="4529914" y="2927350"/>
            <a:ext cx="0" cy="69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AA3298-12C0-A804-86C2-0B2AAB49EEC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36065" y="3277343"/>
            <a:ext cx="215972" cy="54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CD5EDC-4E90-ACBC-2686-7B0BBE81000C}"/>
              </a:ext>
            </a:extLst>
          </p:cNvPr>
          <p:cNvCxnSpPr>
            <a:cxnSpLocks/>
          </p:cNvCxnSpPr>
          <p:nvPr/>
        </p:nvCxnSpPr>
        <p:spPr>
          <a:xfrm flipV="1">
            <a:off x="3696593" y="3627339"/>
            <a:ext cx="107986" cy="54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6" grpId="0"/>
      <p:bldP spid="37" grpId="0"/>
      <p:bldP spid="37" grpId="1"/>
      <p:bldP spid="37" grpId="2"/>
      <p:bldP spid="39" grpId="0"/>
      <p:bldP spid="39" grpId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7262</TotalTime>
  <Words>2172</Words>
  <Application>Microsoft Office PowerPoint</Application>
  <PresentationFormat>화면 슬라이드 쇼(4:3)</PresentationFormat>
  <Paragraphs>532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함초롬바탕</vt:lpstr>
      <vt:lpstr>Arial</vt:lpstr>
      <vt:lpstr>Consolas</vt:lpstr>
      <vt:lpstr>Wingdings</vt:lpstr>
      <vt:lpstr>Office 테마</vt:lpstr>
      <vt:lpstr>리스트</vt:lpstr>
      <vt:lpstr>목차</vt:lpstr>
      <vt:lpstr>리스트 ADT</vt:lpstr>
      <vt:lpstr>리스트 ADT</vt:lpstr>
      <vt:lpstr>리스트 ADT</vt:lpstr>
      <vt:lpstr>리스트 ADT</vt:lpstr>
      <vt:lpstr>리스트 ADT</vt:lpstr>
      <vt:lpstr>링크드 리스트 </vt:lpstr>
      <vt:lpstr>링크드 리스트 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</vt:lpstr>
      <vt:lpstr>링크드 리스트 </vt:lpstr>
      <vt:lpstr>환형 링크드 리스트 </vt:lpstr>
      <vt:lpstr>실습 Quiz </vt:lpstr>
      <vt:lpstr>실습 Quiz</vt:lpstr>
      <vt:lpstr>실습 Quiz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노태윤</cp:lastModifiedBy>
  <cp:revision>163</cp:revision>
  <dcterms:created xsi:type="dcterms:W3CDTF">2021-11-15T07:40:46Z</dcterms:created>
  <dcterms:modified xsi:type="dcterms:W3CDTF">2024-01-11T12:32:21Z</dcterms:modified>
</cp:coreProperties>
</file>