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24" r:id="rId3"/>
    <p:sldId id="333" r:id="rId4"/>
    <p:sldId id="360" r:id="rId5"/>
    <p:sldId id="362" r:id="rId6"/>
    <p:sldId id="364" r:id="rId7"/>
    <p:sldId id="361" r:id="rId8"/>
    <p:sldId id="376" r:id="rId9"/>
    <p:sldId id="366" r:id="rId10"/>
    <p:sldId id="368" r:id="rId11"/>
    <p:sldId id="367" r:id="rId12"/>
    <p:sldId id="370" r:id="rId13"/>
    <p:sldId id="363" r:id="rId14"/>
    <p:sldId id="377" r:id="rId15"/>
    <p:sldId id="378" r:id="rId16"/>
    <p:sldId id="379" r:id="rId17"/>
    <p:sldId id="380" r:id="rId18"/>
    <p:sldId id="381" r:id="rId19"/>
    <p:sldId id="371" r:id="rId20"/>
    <p:sldId id="382" r:id="rId21"/>
    <p:sldId id="372" r:id="rId22"/>
    <p:sldId id="373" r:id="rId23"/>
    <p:sldId id="374" r:id="rId24"/>
    <p:sldId id="375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B0F0"/>
    <a:srgbClr val="0000FF"/>
    <a:srgbClr val="17406D"/>
    <a:srgbClr val="00FF00"/>
    <a:srgbClr val="FF7F0D"/>
    <a:srgbClr val="1E76B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9" autoAdjust="0"/>
    <p:restoredTop sz="95742" autoAdjust="0"/>
  </p:normalViewPr>
  <p:slideViewPr>
    <p:cSldViewPr snapToGrid="0">
      <p:cViewPr varScale="1">
        <p:scale>
          <a:sx n="87" d="100"/>
          <a:sy n="87" d="100"/>
        </p:scale>
        <p:origin x="13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278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35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STACK(</a:t>
            </a:r>
            <a:r>
              <a:rPr lang="ko-KR" altLang="en-US" sz="3500" spc="-40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스택</a:t>
            </a:r>
            <a:r>
              <a:rPr lang="en-US" altLang="ko-KR" sz="3500" spc="-40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35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김도협 </a:t>
            </a:r>
            <a:endParaRPr lang="en-US" altLang="ko-KR" dirty="0"/>
          </a:p>
          <a:p>
            <a:r>
              <a:rPr lang="en-US" altLang="ko-KR" dirty="0" smtClean="0"/>
              <a:t>2024/01/11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및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처음 </a:t>
            </a:r>
            <a:r>
              <a:rPr lang="ko-KR" altLang="en-US" sz="1200" spc="-50" dirty="0" err="1" smtClean="0"/>
              <a:t>스택을</a:t>
            </a:r>
            <a:r>
              <a:rPr lang="ko-KR" altLang="en-US" sz="1200" spc="-50" dirty="0" smtClean="0"/>
              <a:t> 자유저장소에 공간을 미리 </a:t>
            </a:r>
            <a:r>
              <a:rPr lang="ko-KR" altLang="en-US" sz="1200" spc="-50" dirty="0" err="1" smtClean="0"/>
              <a:t>만듬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첫 번째 </a:t>
            </a:r>
            <a:r>
              <a:rPr lang="en-US" altLang="ko-KR" sz="1200" spc="-50" dirty="0" err="1" smtClean="0"/>
              <a:t>malloc</a:t>
            </a:r>
            <a:r>
              <a:rPr lang="en-US" altLang="ko-KR" sz="1200" spc="-50" dirty="0" smtClean="0"/>
              <a:t> _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자체의 정보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용량</a:t>
            </a:r>
            <a:r>
              <a:rPr lang="en-US" altLang="ko-KR" sz="1200" spc="-50" dirty="0" smtClean="0"/>
              <a:t>, Top </a:t>
            </a:r>
            <a:r>
              <a:rPr lang="ko-KR" altLang="en-US" sz="1200" spc="-50" dirty="0" smtClean="0"/>
              <a:t>실시간 위치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</a:t>
            </a:r>
            <a:r>
              <a:rPr lang="en-US" altLang="ko-KR" sz="1200" spc="-50" dirty="0" smtClean="0"/>
              <a:t>)</a:t>
            </a:r>
            <a:r>
              <a:rPr lang="ko-KR" altLang="en-US" sz="1200" spc="-50" dirty="0" smtClean="0"/>
              <a:t>를 담는 공간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두 </a:t>
            </a:r>
            <a:r>
              <a:rPr lang="ko-KR" altLang="en-US" sz="1200" spc="-50" dirty="0"/>
              <a:t>번째 </a:t>
            </a:r>
            <a:r>
              <a:rPr lang="en-US" altLang="ko-KR" sz="1200" spc="-50" dirty="0" err="1"/>
              <a:t>malloc</a:t>
            </a:r>
            <a:r>
              <a:rPr lang="en-US" altLang="ko-KR" sz="1200" spc="-50" dirty="0"/>
              <a:t> _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배열의 내용을 저장하는 공간 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m</a:t>
            </a:r>
            <a:r>
              <a:rPr lang="en-US" altLang="ko-KR" sz="1200" spc="-50" dirty="0" err="1" smtClean="0"/>
              <a:t>alloc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다음에 </a:t>
            </a:r>
            <a:r>
              <a:rPr lang="en-US" altLang="ko-KR" sz="1200" spc="-50" dirty="0" smtClean="0"/>
              <a:t>free</a:t>
            </a:r>
            <a:r>
              <a:rPr lang="ko-KR" altLang="en-US" sz="1200" spc="-50" dirty="0" smtClean="0"/>
              <a:t>를 하는 것 잊지 않기</a:t>
            </a:r>
            <a:r>
              <a:rPr lang="en-US" altLang="ko-KR" sz="1200" spc="-50" dirty="0" smtClean="0"/>
              <a:t>. </a:t>
            </a:r>
            <a:r>
              <a:rPr lang="ko-KR" altLang="en-US" sz="1200" spc="-50" dirty="0" smtClean="0"/>
              <a:t>본 발표에는 소멸 연산은 생략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2" y="2753390"/>
            <a:ext cx="8190017" cy="3139321"/>
            <a:chOff x="349519" y="2865273"/>
            <a:chExt cx="8190017" cy="3139321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267765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스택을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자유 저장소에 생성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));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입력된 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Capacity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만큼의 </a:t>
              </a:r>
              <a:r>
                <a:rPr lang="ko-KR" altLang="en-US" sz="14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자유 저장소에 생성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Capacity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및 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 </a:t>
              </a:r>
              <a:r>
                <a:rPr lang="ko-KR" altLang="en-US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초기화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)-&gt;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ko-KR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14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인덱스로 접근 가능한 배열 특성상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빈 배열을 </a:t>
              </a:r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-1 </a:t>
              </a:r>
              <a:r>
                <a:rPr lang="ko-KR" altLang="en-US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기준 잡음 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AS_CreateStack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처음 </a:t>
              </a:r>
              <a:r>
                <a:rPr lang="ko-KR" altLang="en-US" sz="1400" b="1" spc="-50" dirty="0" err="1">
                  <a:latin typeface="Arial" panose="020B0604020202020204" pitchFamily="34" charset="0"/>
                  <a:cs typeface="Arial" panose="020B0604020202020204" pitchFamily="34" charset="0"/>
                </a:rPr>
                <a:t>스택을</a:t>
              </a:r>
              <a:r>
                <a:rPr lang="ko-KR" altLang="en-US" sz="1400" b="1" spc="-50" dirty="0">
                  <a:latin typeface="Arial" panose="020B0604020202020204" pitchFamily="34" charset="0"/>
                  <a:cs typeface="Arial" panose="020B0604020202020204" pitchFamily="34" charset="0"/>
                </a:rPr>
                <a:t> 자유저장소에 공간을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할당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 smtClean="0">
                <a:solidFill>
                  <a:srgbClr val="17406D"/>
                </a:solidFill>
              </a:rPr>
              <a:t>*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이중 포인터로</a:t>
            </a:r>
            <a:r>
              <a:rPr lang="en-US" altLang="ko-KR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스택의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주소를 받는 이유 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AS_CreateStack</a:t>
            </a:r>
            <a:r>
              <a:rPr lang="en-US" altLang="ko-KR" sz="1200" spc="-50" dirty="0" smtClean="0"/>
              <a:t>(</a:t>
            </a:r>
            <a:r>
              <a:rPr lang="en-US" altLang="ko-KR" sz="1200" spc="-50" dirty="0" err="1" smtClean="0"/>
              <a:t>ArrayStack</a:t>
            </a:r>
            <a:r>
              <a:rPr lang="en-US" altLang="ko-KR" sz="1200" spc="-50" dirty="0" smtClean="0"/>
              <a:t>* Stack, …) </a:t>
            </a:r>
            <a:r>
              <a:rPr lang="ko-KR" altLang="en-US" sz="1200" spc="-50" dirty="0" smtClean="0"/>
              <a:t>라면</a:t>
            </a:r>
            <a:r>
              <a:rPr lang="en-US" altLang="ko-KR" sz="1200" spc="-50" dirty="0" smtClean="0"/>
              <a:t>?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C</a:t>
            </a:r>
            <a:r>
              <a:rPr lang="ko-KR" altLang="en-US" sz="1200" spc="-50" dirty="0" smtClean="0"/>
              <a:t>언어의 기본 호출 방식은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값에 의한 호출</a:t>
            </a:r>
            <a:r>
              <a:rPr lang="en-US" altLang="ko-KR" sz="1200" spc="-50" dirty="0" smtClean="0"/>
              <a:t>(Call-by-value)”</a:t>
            </a:r>
            <a:r>
              <a:rPr lang="ko-KR" altLang="en-US" sz="1200" spc="-50" dirty="0" smtClean="0"/>
              <a:t>이다</a:t>
            </a:r>
            <a:r>
              <a:rPr lang="en-US" altLang="ko-KR" sz="1200" spc="-50" dirty="0" smtClean="0"/>
              <a:t>. </a:t>
            </a:r>
            <a:r>
              <a:rPr lang="ko-KR" altLang="en-US" sz="1200" spc="-50" dirty="0" smtClean="0"/>
              <a:t>함수 인자로 </a:t>
            </a:r>
            <a:r>
              <a:rPr lang="en-US" altLang="ko-KR" sz="1200" spc="-50" dirty="0" smtClean="0"/>
              <a:t>“NULL”</a:t>
            </a:r>
            <a:r>
              <a:rPr lang="ko-KR" altLang="en-US" sz="1200" spc="-50" dirty="0" smtClean="0"/>
              <a:t>을 주는 것은 의미가 없는 것임</a:t>
            </a:r>
            <a:r>
              <a:rPr lang="en-US" altLang="ko-KR" sz="1200" spc="-50" dirty="0" smtClean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함수 인자로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포인터인 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Stack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의 주소</a:t>
            </a:r>
            <a:r>
              <a:rPr lang="ko-KR" altLang="en-US" sz="1200" spc="-50" dirty="0" smtClean="0"/>
              <a:t>를 복사해야 </a:t>
            </a:r>
            <a:r>
              <a:rPr lang="en-US" altLang="ko-KR" sz="1200" spc="-50" dirty="0" smtClean="0"/>
              <a:t>“Stack” </a:t>
            </a:r>
            <a:r>
              <a:rPr lang="ko-KR" altLang="en-US" sz="1200" spc="-50" dirty="0" smtClean="0"/>
              <a:t>자체를 다룰 수 있는 것임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2" y="2753390"/>
            <a:ext cx="8190017" cy="3229082"/>
            <a:chOff x="349519" y="2865273"/>
            <a:chExt cx="8190017" cy="3229082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28931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 . . .</a:t>
              </a:r>
            </a:p>
            <a:p>
              <a:endPara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endPara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AS_CreateStack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. . .</a:t>
              </a:r>
              <a:endParaRPr lang="ko-KR" altLang="en-US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2" y="5786578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AS_CreateStack</a:t>
              </a:r>
              <a:r>
                <a:rPr lang="en-US" altLang="ko-KR" sz="1400" b="1" spc="-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함수 사용 예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9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제거 </a:t>
            </a:r>
            <a:r>
              <a:rPr lang="ko-KR" altLang="en-US" sz="1400" b="1" spc="-50" dirty="0">
                <a:solidFill>
                  <a:srgbClr val="17406D"/>
                </a:solidFill>
              </a:rPr>
              <a:t>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최상위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인덱스 값을 조작하여 구현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 smtClean="0"/>
              <a:t>As_Pop</a:t>
            </a:r>
            <a:r>
              <a:rPr lang="ko-KR" altLang="en-US" sz="1200" spc="-50" dirty="0" smtClean="0"/>
              <a:t>은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데이터를 반환함 </a:t>
            </a:r>
            <a:r>
              <a:rPr lang="en-US" altLang="ko-KR" sz="1200" spc="-5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반환한 값을 활용의 여지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Pop </a:t>
            </a:r>
            <a:r>
              <a:rPr lang="en-US" altLang="ko-KR" sz="1200" spc="-5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spc="-50" dirty="0" smtClean="0"/>
              <a:t>  0(</a:t>
            </a:r>
            <a:r>
              <a:rPr lang="ko-KR" altLang="en-US" sz="1200" spc="-50" dirty="0" smtClean="0"/>
              <a:t>버블</a:t>
            </a:r>
            <a:r>
              <a:rPr lang="en-US" altLang="ko-KR" sz="1200" spc="-50" dirty="0" smtClean="0"/>
              <a:t>) … *(</a:t>
            </a:r>
            <a:r>
              <a:rPr lang="ko-KR" altLang="en-US" sz="1200" spc="-50" dirty="0" smtClean="0"/>
              <a:t>팝</a:t>
            </a:r>
            <a:r>
              <a:rPr lang="en-US" altLang="ko-KR" sz="1200" spc="-50" dirty="0" smtClean="0"/>
              <a:t>) </a:t>
            </a:r>
            <a:endParaRPr lang="en-US" altLang="ko-KR" sz="1200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4013" y="2637974"/>
            <a:ext cx="8190017" cy="3854901"/>
            <a:chOff x="349519" y="2865273"/>
            <a:chExt cx="8190017" cy="3854901"/>
          </a:xfrm>
        </p:grpSpPr>
        <p:sp>
          <p:nvSpPr>
            <p:cNvPr id="3" name="직사각형 2"/>
            <p:cNvSpPr/>
            <p:nvPr/>
          </p:nvSpPr>
          <p:spPr>
            <a:xfrm>
              <a:off x="349519" y="2865273"/>
              <a:ext cx="8190017" cy="32316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AS_Push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스택이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쌓이면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위치는 당연히 바뀜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++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Stack-&gt;Nodes[(Stack-&gt;Top)].Data = Data;</a:t>
              </a:r>
              <a:endPara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AS_Pop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스택이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걷어지면 당연히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위치는 바뀜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근데 아직 메모리 해제는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안함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)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--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Position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은 임시 저장 변수</a:t>
              </a:r>
              <a:r>
                <a:rPr lang="en-US" altLang="ko-KR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이전의 최상위 </a:t>
              </a:r>
              <a:r>
                <a:rPr lang="ko-KR" altLang="en-US" sz="12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2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값 반환</a:t>
              </a:r>
              <a:endParaRPr lang="ko-KR" altLang="en-US" sz="12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2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[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Position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].</a:t>
              </a:r>
              <a:r>
                <a:rPr lang="en-US" altLang="ko-KR" sz="12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2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2" y="6196954"/>
              <a:ext cx="7358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AS_Push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삽입하는 함수</a:t>
              </a:r>
              <a:endPara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AS_Pop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제거하는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spc="-50" dirty="0"/>
              <a:t>“</a:t>
            </a:r>
            <a:r>
              <a:rPr lang="ko-KR" altLang="en-US" sz="2400" spc="-50" dirty="0" err="1"/>
              <a:t>링크드</a:t>
            </a:r>
            <a:r>
              <a:rPr lang="ko-KR" altLang="en-US" sz="2400" spc="-50" dirty="0"/>
              <a:t> 리스트</a:t>
            </a:r>
            <a:r>
              <a:rPr lang="en-US" altLang="ko-KR" sz="2400" spc="-50" dirty="0"/>
              <a:t>”</a:t>
            </a:r>
            <a:r>
              <a:rPr lang="ko-KR" altLang="en-US" sz="2400" spc="-50" dirty="0"/>
              <a:t> 기반 </a:t>
            </a: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구현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2368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 err="1"/>
              <a:t>링크드</a:t>
            </a:r>
            <a:r>
              <a:rPr lang="ko-KR" altLang="en-US" spc="-50" dirty="0"/>
              <a:t> 리스트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 </a:t>
            </a:r>
            <a:r>
              <a:rPr lang="en-US" altLang="ko-KR" sz="1200" spc="-50" dirty="0" smtClean="0"/>
              <a:t>– </a:t>
            </a:r>
            <a:r>
              <a:rPr lang="en-US" altLang="ko-KR" sz="1200" spc="-50" dirty="0" smtClean="0"/>
              <a:t>char *</a:t>
            </a:r>
            <a:r>
              <a:rPr lang="ko-KR" altLang="en-US" sz="1200" spc="-50" dirty="0" smtClean="0"/>
              <a:t>인 이유는 계산기 예제의 문자열 처리하기 때문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다음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</a:t>
            </a:r>
            <a:r>
              <a:rPr lang="ko-KR" altLang="en-US" sz="1200" spc="-50" dirty="0" smtClean="0"/>
              <a:t> 자신의 위에 위치하는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 필요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리스트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데이터를 담는 </a:t>
            </a:r>
            <a:r>
              <a:rPr lang="ko-KR" altLang="en-US" sz="1200" spc="-50" dirty="0" err="1" smtClean="0"/>
              <a:t>링크드</a:t>
            </a:r>
            <a:r>
              <a:rPr lang="ko-KR" altLang="en-US" sz="1200" spc="-50" dirty="0" smtClean="0"/>
              <a:t> 리스트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헤드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Top</a:t>
            </a:r>
            <a:r>
              <a:rPr lang="ko-KR" altLang="en-US" sz="1200" spc="-50" dirty="0"/>
              <a:t> </a:t>
            </a:r>
            <a:r>
              <a:rPr lang="en-US" altLang="ko-KR" sz="1200" spc="-50" dirty="0" smtClean="0"/>
              <a:t>-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출력 규칙</a:t>
            </a:r>
            <a:r>
              <a:rPr lang="en-US" altLang="ko-KR" sz="1200" spc="-50" dirty="0"/>
              <a:t>(LIFO)</a:t>
            </a:r>
            <a:r>
              <a:rPr lang="ko-KR" altLang="en-US" sz="1200" spc="-50" dirty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따라 삽입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테일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659727" y="3631049"/>
            <a:ext cx="7358589" cy="2861826"/>
            <a:chOff x="765234" y="3142768"/>
            <a:chExt cx="7358589" cy="2861826"/>
          </a:xfrm>
        </p:grpSpPr>
        <p:sp>
          <p:nvSpPr>
            <p:cNvPr id="3" name="직사각형 2"/>
            <p:cNvSpPr/>
            <p:nvPr/>
          </p:nvSpPr>
          <p:spPr>
            <a:xfrm>
              <a:off x="2158528" y="3142768"/>
              <a:ext cx="4572000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tagLinkedListStack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표현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8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 err="1"/>
              <a:t>링크드</a:t>
            </a:r>
            <a:r>
              <a:rPr lang="ko-KR" altLang="en-US" spc="-50" dirty="0"/>
              <a:t> 리스트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 </a:t>
            </a:r>
            <a:r>
              <a:rPr lang="en-US" altLang="ko-KR" sz="1200" spc="-50" dirty="0" smtClean="0"/>
              <a:t>– </a:t>
            </a:r>
            <a:r>
              <a:rPr lang="en-US" altLang="ko-KR" sz="1200" spc="-50" dirty="0" smtClean="0"/>
              <a:t>char *</a:t>
            </a:r>
            <a:r>
              <a:rPr lang="ko-KR" altLang="en-US" sz="1200" spc="-50" dirty="0" smtClean="0"/>
              <a:t>인 이유는 계산기 예제의 문자열 처리하기 때문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다음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</a:t>
            </a:r>
            <a:r>
              <a:rPr lang="ko-KR" altLang="en-US" sz="1200" spc="-50" dirty="0" smtClean="0"/>
              <a:t> 자신의 위에 위치하는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 필요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리스트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데이터를 담는 </a:t>
            </a:r>
            <a:r>
              <a:rPr lang="ko-KR" altLang="en-US" sz="1200" spc="-50" dirty="0" err="1" smtClean="0"/>
              <a:t>링크드</a:t>
            </a:r>
            <a:r>
              <a:rPr lang="ko-KR" altLang="en-US" sz="1200" spc="-50" dirty="0" smtClean="0"/>
              <a:t> 리스트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헤드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Top</a:t>
            </a:r>
            <a:r>
              <a:rPr lang="ko-KR" altLang="en-US" sz="1200" spc="-50" dirty="0"/>
              <a:t> </a:t>
            </a:r>
            <a:r>
              <a:rPr lang="en-US" altLang="ko-KR" sz="1200" spc="-50" dirty="0" smtClean="0"/>
              <a:t>-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/>
              <a:t>/</a:t>
            </a:r>
            <a:r>
              <a:rPr lang="ko-KR" altLang="en-US" sz="1200" spc="-50" dirty="0"/>
              <a:t>출력 규칙</a:t>
            </a:r>
            <a:r>
              <a:rPr lang="en-US" altLang="ko-KR" sz="1200" spc="-50" dirty="0"/>
              <a:t>(LIFO)</a:t>
            </a:r>
            <a:r>
              <a:rPr lang="ko-KR" altLang="en-US" sz="1200" spc="-50" dirty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따라 삽입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제거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테일 </a:t>
            </a:r>
            <a:r>
              <a:rPr lang="ko-KR" altLang="en-US" sz="1200" spc="-50" dirty="0" err="1" smtClean="0"/>
              <a:t>노드의</a:t>
            </a:r>
            <a:r>
              <a:rPr lang="ko-KR" altLang="en-US" sz="1200" spc="-50" dirty="0" smtClean="0"/>
              <a:t> 주소</a:t>
            </a:r>
            <a:r>
              <a:rPr lang="en-US" altLang="ko-KR" sz="1200" spc="-50" dirty="0" smtClean="0"/>
              <a:t>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47945" y="3752548"/>
            <a:ext cx="8374566" cy="2274371"/>
            <a:chOff x="530255" y="3759441"/>
            <a:chExt cx="8374566" cy="227437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530255" y="3759441"/>
              <a:ext cx="3784015" cy="22743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000">
              <a:off x="4357801" y="3840162"/>
              <a:ext cx="4547020" cy="219172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797E01-0233-7136-1FAF-6CEAEC5399B1}"/>
              </a:ext>
            </a:extLst>
          </p:cNvPr>
          <p:cNvSpPr txBox="1"/>
          <p:nvPr/>
        </p:nvSpPr>
        <p:spPr>
          <a:xfrm>
            <a:off x="659727" y="6185098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도식도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및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생성 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배열 기반 </a:t>
            </a:r>
            <a:r>
              <a:rPr lang="ko-KR" altLang="en-US" sz="1200" spc="-50" dirty="0" err="1" smtClean="0"/>
              <a:t>스택과</a:t>
            </a:r>
            <a:r>
              <a:rPr lang="ko-KR" altLang="en-US" sz="1200" spc="-50" dirty="0"/>
              <a:t> </a:t>
            </a:r>
            <a:r>
              <a:rPr lang="ko-KR" altLang="en-US" sz="1200" spc="-50" dirty="0" smtClean="0"/>
              <a:t>달리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err="1" smtClean="0"/>
              <a:t>스택과</a:t>
            </a:r>
            <a:r>
              <a:rPr lang="ko-KR" altLang="en-US" sz="1200" spc="-50" dirty="0" smtClean="0"/>
              <a:t>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각각 생성하는 연산</a:t>
            </a:r>
            <a:r>
              <a:rPr lang="en-US" altLang="ko-KR" sz="1200" spc="-50" dirty="0"/>
              <a:t> </a:t>
            </a:r>
            <a:r>
              <a:rPr lang="en-US" altLang="ko-KR" sz="1200" spc="-50" dirty="0" smtClean="0"/>
              <a:t>(</a:t>
            </a:r>
            <a:r>
              <a:rPr lang="ko-KR" altLang="en-US" sz="1200" spc="-50" dirty="0" smtClean="0"/>
              <a:t>이전 그림 참고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소멸 연산은 생략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0971" y="2247655"/>
            <a:ext cx="8190017" cy="4484927"/>
            <a:chOff x="329761" y="2096960"/>
            <a:chExt cx="8190017" cy="4484927"/>
          </a:xfrm>
        </p:grpSpPr>
        <p:grpSp>
          <p:nvGrpSpPr>
            <p:cNvPr id="9" name="그룹 8"/>
            <p:cNvGrpSpPr/>
            <p:nvPr/>
          </p:nvGrpSpPr>
          <p:grpSpPr>
            <a:xfrm>
              <a:off x="329761" y="2096960"/>
              <a:ext cx="8190017" cy="3945221"/>
              <a:chOff x="426478" y="2059373"/>
              <a:chExt cx="8190017" cy="3945221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26478" y="2059373"/>
                <a:ext cx="8190017" cy="14927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LLS_CreateStack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**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</a:t>
                </a:r>
              </a:p>
              <a:p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lvl="1"/>
                <a:r>
                  <a:rPr lang="en-US" altLang="ko-KR" sz="13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ko-KR" altLang="en-US" sz="1300" dirty="0" err="1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스택을</a:t>
                </a:r>
                <a:r>
                  <a:rPr lang="ko-KR" altLang="en-US" sz="13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 자유 저장소에 생성 </a:t>
                </a:r>
                <a:endPara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ko-KR" altLang="en-US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ko-KR" sz="1300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malloc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 err="1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sizeof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 </a:t>
                </a:r>
                <a:r>
                  <a:rPr lang="en-US" altLang="ko-KR" sz="1300" dirty="0" err="1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LinkedListStack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 );</a:t>
                </a: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)-&gt;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List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lvl="1"/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*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)-&gt;</a:t>
                </a:r>
                <a:r>
                  <a:rPr lang="en-US" altLang="ko-KR" sz="13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Top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300" dirty="0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NULL</a:t>
                </a:r>
                <a:r>
                  <a:rPr lang="en-US" altLang="ko-KR" sz="1300" dirty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300" dirty="0" smtClean="0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1A797E01-0233-7136-1FAF-6CEAEC5399B1}"/>
                  </a:ext>
                </a:extLst>
              </p:cNvPr>
              <p:cNvSpPr txBox="1"/>
              <p:nvPr/>
            </p:nvSpPr>
            <p:spPr>
              <a:xfrm>
                <a:off x="765234" y="5696817"/>
                <a:ext cx="73585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spc="-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LL</a:t>
                </a:r>
                <a:r>
                  <a:rPr lang="en-US" altLang="ko-KR" sz="1400" b="1" spc="-5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S_CreateStack</a:t>
                </a:r>
                <a:r>
                  <a:rPr lang="en-US" altLang="ko-KR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_</a:t>
                </a:r>
                <a:r>
                  <a:rPr lang="ko-KR" altLang="en-US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처음 </a:t>
                </a:r>
                <a:r>
                  <a:rPr lang="ko-KR" altLang="en-US" sz="1400" b="1" spc="-5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스택을</a:t>
                </a:r>
                <a:r>
                  <a:rPr lang="ko-KR" altLang="en-US" sz="1400" b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자유저장소에 공간을 </a:t>
                </a:r>
                <a:r>
                  <a:rPr lang="ko-KR" altLang="en-US" sz="1400" b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할당 함수</a:t>
                </a:r>
                <a:endParaRPr lang="ko-KR" altLang="en-US" sz="1400" b="1" spc="-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29761" y="3534506"/>
              <a:ext cx="8181226" cy="26930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LLS_CreateNode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Node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구조체 메모리 할당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);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Node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구조체의 문자열 데이터 메모리 할당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char</a:t>
              </a:r>
              <a:r>
                <a:rPr lang="ko-KR" altLang="en-US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malloc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strlen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+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NewData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);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데이터를 저장한다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다음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노드에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대한 포인터는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NULL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로 초기화한다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ko-KR" altLang="en-US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주소를 반환한다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659727" y="6274110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생성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1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삽입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연산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1) </a:t>
            </a:r>
            <a:r>
              <a:rPr lang="ko-KR" altLang="en-US" sz="1200" spc="-50" dirty="0" err="1" smtClean="0"/>
              <a:t>스택의</a:t>
            </a:r>
            <a:r>
              <a:rPr lang="ko-KR" altLang="en-US" sz="1200" spc="-50" dirty="0" smtClean="0"/>
              <a:t>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Top</a:t>
            </a:r>
            <a:r>
              <a:rPr lang="ko-KR" altLang="en-US" sz="1200" spc="-50" dirty="0" smtClean="0"/>
              <a:t>에 새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얹는다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2) </a:t>
            </a:r>
            <a:r>
              <a:rPr lang="ko-KR" altLang="en-US" sz="1200" spc="-50" dirty="0" err="1" smtClean="0"/>
              <a:t>스택의</a:t>
            </a:r>
            <a:r>
              <a:rPr lang="ko-KR" altLang="en-US" sz="1200" spc="-50" dirty="0" smtClean="0"/>
              <a:t> 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주소를 업데이트 한다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320971" y="2247655"/>
            <a:ext cx="8190017" cy="2998725"/>
            <a:chOff x="426478" y="2059373"/>
            <a:chExt cx="8190017" cy="2998725"/>
          </a:xfrm>
        </p:grpSpPr>
        <p:sp>
          <p:nvSpPr>
            <p:cNvPr id="3" name="직사각형 2"/>
            <p:cNvSpPr/>
            <p:nvPr/>
          </p:nvSpPr>
          <p:spPr>
            <a:xfrm>
              <a:off x="426478" y="2059373"/>
              <a:ext cx="8190017" cy="249299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LLS_Push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 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{ 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} 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 smtClean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에 신규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연결한다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스택의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필드에 새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노드의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주소를 등록한다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.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NewNode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4" y="4750321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LL</a:t>
              </a:r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S_Push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삽입 연산을 구현한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기본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u="sng" spc="-50" dirty="0" smtClean="0">
                <a:solidFill>
                  <a:srgbClr val="17406D"/>
                </a:solidFill>
              </a:rPr>
              <a:t>빨간색 사각형 안의 요소는 필요한 것인가</a:t>
            </a:r>
            <a:r>
              <a:rPr lang="en-US" altLang="ko-KR" sz="1400" b="1" u="sng" spc="-50" dirty="0" smtClean="0">
                <a:solidFill>
                  <a:srgbClr val="17406D"/>
                </a:solidFill>
              </a:rPr>
              <a:t>? </a:t>
            </a:r>
            <a:endParaRPr lang="en-US" altLang="ko-KR" sz="1200" u="sng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320971" y="1689374"/>
            <a:ext cx="8190017" cy="4878259"/>
            <a:chOff x="545726" y="764117"/>
            <a:chExt cx="8190017" cy="4878259"/>
          </a:xfrm>
        </p:grpSpPr>
        <p:sp>
          <p:nvSpPr>
            <p:cNvPr id="3" name="직사각형 2"/>
            <p:cNvSpPr/>
            <p:nvPr/>
          </p:nvSpPr>
          <p:spPr>
            <a:xfrm>
              <a:off x="545726" y="764117"/>
              <a:ext cx="8190017" cy="449353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( </a:t>
              </a:r>
              <a:r>
                <a:rPr lang="en-US" altLang="ko-KR" sz="13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LinkedListStack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 {</a:t>
              </a:r>
            </a:p>
            <a:p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	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LLS_Pop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함수가 반환할 현재의 최상위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저장 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ko-KR" altLang="en-US" sz="1300" dirty="0" err="1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노드가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1</a:t>
              </a:r>
              <a:r>
                <a:rPr lang="ko-KR" altLang="en-US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개일 때 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(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pPr lvl="1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2"/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// Top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아래에 있던 </a:t>
              </a:r>
              <a:r>
                <a:rPr lang="ko-KR" altLang="en-US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노드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) 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찾기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List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&amp;&amp;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!=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){</a:t>
              </a:r>
            </a:p>
            <a:p>
              <a:pPr lvl="2"/>
              <a:r>
                <a:rPr lang="en-US" altLang="ko-KR" sz="1300" dirty="0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}</a:t>
              </a:r>
              <a:endParaRPr lang="en-US" altLang="ko-KR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1"/>
              <a:endParaRPr lang="en-US" altLang="ko-KR" sz="1300" dirty="0" smtClean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 smtClean="0">
                  <a:solidFill>
                    <a:srgbClr val="6A9955"/>
                  </a:solidFill>
                  <a:latin typeface="Consolas" panose="020B0609020204030204" pitchFamily="49" charset="0"/>
                </a:rPr>
                <a:t>// </a:t>
              </a:r>
              <a:r>
                <a:rPr lang="en-US" altLang="ko-KR" sz="1300" dirty="0" err="1">
                  <a:solidFill>
                    <a:srgbClr val="6A9955"/>
                  </a:solidFill>
                  <a:latin typeface="Consolas" panose="020B0609020204030204" pitchFamily="49" charset="0"/>
                </a:rPr>
                <a:t>CurrentTop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을 </a:t>
              </a:r>
              <a:r>
                <a:rPr lang="en-US" altLang="ko-KR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Top</a:t>
              </a:r>
              <a:r>
                <a:rPr lang="ko-KR" altLang="en-US" sz="13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에 저장</a:t>
              </a:r>
              <a:endParaRPr lang="ko-KR" altLang="en-US" sz="13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CurrentTop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2"/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Stack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altLang="ko-KR" sz="13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NextNode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NULL</a:t>
              </a:r>
              <a:r>
                <a:rPr lang="en-US" altLang="ko-KR" sz="13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pPr lvl="1"/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300" dirty="0" smtClean="0">
                  <a:solidFill>
                    <a:srgbClr val="C586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300" dirty="0" err="1" smtClean="0">
                  <a:solidFill>
                    <a:srgbClr val="9CDCFE"/>
                  </a:solidFill>
                  <a:latin typeface="Consolas" panose="020B0609020204030204" pitchFamily="49" charset="0"/>
                </a:rPr>
                <a:t>TopNode</a:t>
              </a:r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3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}</a:t>
              </a:r>
              <a:endParaRPr lang="en-US" altLang="ko-KR" sz="1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82818" y="5334599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LL</a:t>
              </a:r>
              <a:r>
                <a:rPr lang="en-US" altLang="ko-KR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S_Pop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_</a:t>
              </a:r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노</a:t>
              </a:r>
              <a:r>
                <a:rPr lang="ko-KR" altLang="en-US" sz="1400" b="1" spc="-50" dirty="0" err="1">
                  <a:latin typeface="Arial" panose="020B0604020202020204" pitchFamily="34" charset="0"/>
                  <a:cs typeface="Arial" panose="020B0604020202020204" pitchFamily="34" charset="0"/>
                </a:rPr>
                <a:t>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제거 연산을 구현한 함수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800820" y="3912577"/>
            <a:ext cx="2278811" cy="332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4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기반 계산기 개요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7220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8FD4EF-4BA6-DE9F-9D70-68CEF0AD4C03}"/>
              </a:ext>
            </a:extLst>
          </p:cNvPr>
          <p:cNvSpPr txBox="1"/>
          <p:nvPr/>
        </p:nvSpPr>
        <p:spPr>
          <a:xfrm>
            <a:off x="283667" y="1447296"/>
            <a:ext cx="8383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</a:t>
            </a:r>
            <a:r>
              <a:rPr lang="en-US" altLang="ko-KR" sz="2000" spc="-50" dirty="0" smtClean="0"/>
              <a:t>ADT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spc="-50" dirty="0" smtClean="0"/>
              <a:t>“</a:t>
            </a:r>
            <a:r>
              <a:rPr lang="ko-KR" altLang="en-US" sz="2000" spc="-50" dirty="0" smtClean="0"/>
              <a:t>배열</a:t>
            </a:r>
            <a:r>
              <a:rPr lang="en-US" altLang="ko-KR" sz="2000" spc="-50" dirty="0" smtClean="0"/>
              <a:t>”</a:t>
            </a:r>
            <a:r>
              <a:rPr lang="ko-KR" altLang="en-US" sz="2000" spc="-50" dirty="0" smtClean="0"/>
              <a:t> 기반 </a:t>
            </a: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구현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2000" spc="-50" dirty="0" smtClean="0"/>
              <a:t>“</a:t>
            </a:r>
            <a:r>
              <a:rPr lang="ko-KR" altLang="en-US" sz="2000" spc="-50" dirty="0" err="1" smtClean="0"/>
              <a:t>링크드</a:t>
            </a:r>
            <a:r>
              <a:rPr lang="ko-KR" altLang="en-US" sz="2000" spc="-50" dirty="0" smtClean="0"/>
              <a:t> 리스트</a:t>
            </a:r>
            <a:r>
              <a:rPr lang="en-US" altLang="ko-KR" sz="2000" spc="-50" dirty="0" smtClean="0"/>
              <a:t>”</a:t>
            </a:r>
            <a:r>
              <a:rPr lang="ko-KR" altLang="en-US" sz="2000" spc="-50" dirty="0" smtClean="0"/>
              <a:t> 기반 </a:t>
            </a: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구현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기반 계산기 개요</a:t>
            </a:r>
            <a:endParaRPr lang="en-US" altLang="ko-KR" sz="2000" spc="-50" dirty="0" smtClean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20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 smtClean="0"/>
              <a:t>스택</a:t>
            </a:r>
            <a:r>
              <a:rPr lang="ko-KR" altLang="en-US" sz="2000" spc="-50" dirty="0" smtClean="0"/>
              <a:t> 관련 문제 설명</a:t>
            </a:r>
            <a:endParaRPr lang="en-US" altLang="ko-KR" sz="20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기반 계산기 개요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응용 예제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전산 수학 강의에 배웠던 </a:t>
            </a:r>
            <a:r>
              <a:rPr lang="en-US" altLang="ko-KR" sz="1300" spc="-50" dirty="0" smtClean="0"/>
              <a:t>“</a:t>
            </a:r>
            <a:r>
              <a:rPr lang="ko-KR" altLang="en-US" sz="1300" spc="-50" dirty="0" smtClean="0"/>
              <a:t>후위 표기법</a:t>
            </a:r>
            <a:r>
              <a:rPr lang="en-US" altLang="ko-KR" sz="1300" spc="-50" dirty="0" smtClean="0"/>
              <a:t>＂</a:t>
            </a:r>
            <a:r>
              <a:rPr lang="ko-KR" altLang="en-US" sz="1300" spc="-50" dirty="0" smtClean="0"/>
              <a:t>을 </a:t>
            </a:r>
            <a:r>
              <a:rPr lang="ko-KR" altLang="en-US" sz="1300" spc="-50" dirty="0" err="1" smtClean="0"/>
              <a:t>스택</a:t>
            </a:r>
            <a:r>
              <a:rPr lang="ko-KR" altLang="en-US" sz="1300" spc="-50" dirty="0" smtClean="0"/>
              <a:t> 자료구조로 연산 가능</a:t>
            </a:r>
            <a:endParaRPr lang="en-US" altLang="ko-KR" sz="13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후위 </a:t>
            </a:r>
            <a:r>
              <a:rPr lang="ko-KR" altLang="en-US" sz="1300" spc="-50" dirty="0" err="1" smtClean="0"/>
              <a:t>표기식을</a:t>
            </a:r>
            <a:r>
              <a:rPr lang="ko-KR" altLang="en-US" sz="1300" spc="-50" dirty="0" smtClean="0"/>
              <a:t> 계산하는 알고리즘</a:t>
            </a:r>
            <a:endParaRPr lang="en-US" altLang="ko-KR" sz="13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중위 </a:t>
            </a:r>
            <a:r>
              <a:rPr lang="ko-KR" altLang="en-US" sz="1300" spc="-50" dirty="0" err="1" smtClean="0"/>
              <a:t>표기식</a:t>
            </a:r>
            <a:r>
              <a:rPr lang="en-US" altLang="ko-KR" sz="1300" spc="-50" dirty="0" smtClean="0"/>
              <a:t>(</a:t>
            </a:r>
            <a:r>
              <a:rPr lang="ko-KR" altLang="en-US" sz="1300" spc="-50" dirty="0" smtClean="0"/>
              <a:t>일반적으로 보는 식</a:t>
            </a:r>
            <a:r>
              <a:rPr lang="en-US" altLang="ko-KR" sz="1300" spc="-50" dirty="0" smtClean="0"/>
              <a:t>)</a:t>
            </a:r>
            <a:r>
              <a:rPr lang="ko-KR" altLang="en-US" sz="1300" spc="-50" dirty="0" smtClean="0"/>
              <a:t>을 후위 </a:t>
            </a:r>
            <a:r>
              <a:rPr lang="ko-KR" altLang="en-US" sz="1300" spc="-50" dirty="0" err="1" smtClean="0"/>
              <a:t>표기식으로</a:t>
            </a:r>
            <a:r>
              <a:rPr lang="ko-KR" altLang="en-US" sz="1300" spc="-50" dirty="0" smtClean="0"/>
              <a:t> 바꾸는 알고리즘</a:t>
            </a:r>
            <a:r>
              <a:rPr lang="en-US" altLang="ko-KR" sz="1300" spc="-50" dirty="0" smtClean="0"/>
              <a:t>(</a:t>
            </a:r>
            <a:r>
              <a:rPr lang="ko-KR" altLang="en-US" sz="1300" spc="-50" dirty="0" err="1" smtClean="0"/>
              <a:t>데이크스트라</a:t>
            </a:r>
            <a:r>
              <a:rPr lang="ko-KR" altLang="en-US" sz="1300" spc="-50" dirty="0" smtClean="0"/>
              <a:t> 알고리즘</a:t>
            </a:r>
            <a:r>
              <a:rPr lang="en-US" altLang="ko-KR" sz="13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300" spc="-50" dirty="0"/>
          </a:p>
        </p:txBody>
      </p:sp>
      <p:grpSp>
        <p:nvGrpSpPr>
          <p:cNvPr id="3" name="그룹 2"/>
          <p:cNvGrpSpPr/>
          <p:nvPr/>
        </p:nvGrpSpPr>
        <p:grpSpPr>
          <a:xfrm>
            <a:off x="558063" y="2264814"/>
            <a:ext cx="7358589" cy="4302819"/>
            <a:chOff x="558063" y="2264814"/>
            <a:chExt cx="7358589" cy="4302819"/>
          </a:xfrm>
        </p:grpSpPr>
        <p:pic>
          <p:nvPicPr>
            <p:cNvPr id="1026" name="Picture 2" descr="BLOG. 2won0 :: Postfix Evaluation, 후위표기식 연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586" y="2264814"/>
              <a:ext cx="4820871" cy="399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558063" y="6259856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스택으로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표현한 후위 표기법 연산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관련 문제 설명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37847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인하대학 </a:t>
            </a:r>
            <a:r>
              <a:rPr lang="ko-KR" altLang="en-US" sz="1300" spc="-50" dirty="0"/>
              <a:t>중간</a:t>
            </a:r>
            <a:r>
              <a:rPr lang="en-US" altLang="ko-KR" sz="1300" spc="-50" dirty="0"/>
              <a:t>, </a:t>
            </a:r>
            <a:r>
              <a:rPr lang="ko-KR" altLang="en-US" sz="1300" spc="-50" dirty="0"/>
              <a:t>기말고사 때마다 시험 공부에 지친 학우들을 위해 간식을 나눠주는 간식 </a:t>
            </a:r>
            <a:r>
              <a:rPr lang="ko-KR" altLang="en-US" sz="1300" spc="-50" dirty="0" err="1"/>
              <a:t>드리미</a:t>
            </a:r>
            <a:r>
              <a:rPr lang="ko-KR" altLang="en-US" sz="1300" spc="-50" dirty="0"/>
              <a:t> </a:t>
            </a:r>
            <a:r>
              <a:rPr lang="ko-KR" altLang="en-US" sz="1300" spc="-50" dirty="0" smtClean="0"/>
              <a:t>행사 실시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시험 </a:t>
            </a:r>
            <a:r>
              <a:rPr lang="ko-KR" altLang="en-US" sz="1300" spc="-50" dirty="0"/>
              <a:t>기간이 될 때마다 간식을 받을 생각에 두근두근 설레서 시험 공부에 집중을 못 </a:t>
            </a:r>
            <a:r>
              <a:rPr lang="ko-KR" altLang="en-US" sz="1300" spc="-50" dirty="0" smtClean="0"/>
              <a:t>함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하늘도 무심하시지</a:t>
            </a:r>
            <a:r>
              <a:rPr lang="en-US" altLang="ko-KR" sz="1300" spc="-50" dirty="0" smtClean="0"/>
              <a:t>, </a:t>
            </a:r>
            <a:r>
              <a:rPr lang="ko-KR" altLang="en-US" sz="1300" spc="-50" dirty="0" smtClean="0"/>
              <a:t>이미 </a:t>
            </a:r>
            <a:r>
              <a:rPr lang="ko-KR" altLang="en-US" sz="1300" spc="-50" dirty="0"/>
              <a:t>모든 학생들이 모여있었고</a:t>
            </a:r>
            <a:r>
              <a:rPr lang="en-US" altLang="ko-KR" sz="1300" spc="-50" dirty="0"/>
              <a:t>, </a:t>
            </a:r>
            <a:r>
              <a:rPr lang="ko-KR" altLang="en-US" sz="1300" spc="-50" dirty="0" smtClean="0"/>
              <a:t>나는 </a:t>
            </a:r>
            <a:r>
              <a:rPr lang="ko-KR" altLang="en-US" sz="1300" spc="-50" dirty="0"/>
              <a:t>마지막 번호표를 받게 </a:t>
            </a:r>
            <a:r>
              <a:rPr lang="ko-KR" altLang="en-US" sz="1300" spc="-50" dirty="0" smtClean="0"/>
              <a:t>됨</a:t>
            </a:r>
            <a:r>
              <a:rPr lang="en-US" altLang="ko-KR" sz="1300" spc="-50" dirty="0" smtClean="0"/>
              <a:t>.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양심에 </a:t>
            </a:r>
            <a:r>
              <a:rPr lang="ko-KR" altLang="en-US" sz="1300" spc="-50" dirty="0"/>
              <a:t>털이 난 학생들이 새치기를 거듭한 끝에 대기열의 </a:t>
            </a:r>
            <a:r>
              <a:rPr lang="ko-KR" altLang="en-US" sz="1300" spc="-50" dirty="0" smtClean="0"/>
              <a:t>순서가 엉망이 됨</a:t>
            </a:r>
            <a:r>
              <a:rPr lang="en-US" altLang="ko-KR" sz="1300" spc="-50" dirty="0" smtClean="0"/>
              <a:t>.</a:t>
            </a:r>
            <a:endParaRPr lang="en-US" altLang="ko-KR" sz="13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간식을 나눠주는 학생은 학우들의 터져 나오는 불만에 </a:t>
            </a:r>
            <a:r>
              <a:rPr lang="ko-KR" altLang="en-US" sz="1300" b="1" spc="-50" dirty="0" smtClean="0">
                <a:solidFill>
                  <a:srgbClr val="C00000"/>
                </a:solidFill>
              </a:rPr>
              <a:t>번호표 순서로만</a:t>
            </a:r>
            <a:r>
              <a:rPr lang="ko-KR" altLang="en-US" sz="1300" spc="-50" dirty="0" smtClean="0"/>
              <a:t> 간식을 줄 수 있다고 선언</a:t>
            </a:r>
            <a:r>
              <a:rPr lang="en-US" altLang="ko-KR" sz="1300" spc="-50" dirty="0" smtClean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3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 smtClean="0"/>
              <a:t>공간이 </a:t>
            </a:r>
            <a:r>
              <a:rPr lang="ko-KR" altLang="en-US" sz="1300" spc="-50" dirty="0"/>
              <a:t>너무 협소해서 마음대로 이동할 수 </a:t>
            </a:r>
            <a:r>
              <a:rPr lang="ko-KR" altLang="en-US" sz="1300" spc="-50" dirty="0" smtClean="0"/>
              <a:t>없었으나</a:t>
            </a:r>
            <a:r>
              <a:rPr lang="en-US" altLang="ko-KR" sz="1300" spc="-50" dirty="0" smtClean="0"/>
              <a:t>, </a:t>
            </a:r>
            <a:r>
              <a:rPr lang="ko-KR" altLang="en-US" sz="1300" spc="-50" dirty="0" smtClean="0"/>
              <a:t>대기열의 </a:t>
            </a:r>
            <a:r>
              <a:rPr lang="ko-KR" altLang="en-US" sz="1300" spc="-50" dirty="0"/>
              <a:t>왼쪽에는 </a:t>
            </a:r>
            <a:r>
              <a:rPr lang="en-US" altLang="ko-KR" sz="1300" spc="-50" dirty="0"/>
              <a:t>1</a:t>
            </a:r>
            <a:r>
              <a:rPr lang="ko-KR" altLang="en-US" sz="1300" spc="-50" dirty="0"/>
              <a:t>열로 설 수 있는 공간이 </a:t>
            </a:r>
            <a:r>
              <a:rPr lang="ko-KR" altLang="en-US" sz="1300" spc="-50" dirty="0" smtClean="0"/>
              <a:t>존재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이 </a:t>
            </a:r>
            <a:r>
              <a:rPr lang="ko-KR" altLang="en-US" sz="1300" spc="-50" dirty="0"/>
              <a:t>공간을 잘 이용하면 모두가 순서대로 간식을 받을 수 </a:t>
            </a:r>
            <a:r>
              <a:rPr lang="ko-KR" altLang="en-US" sz="1300" spc="-50" dirty="0" smtClean="0"/>
              <a:t>있을 것임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자칫 </a:t>
            </a:r>
            <a:r>
              <a:rPr lang="ko-KR" altLang="en-US" sz="1300" spc="-50" dirty="0"/>
              <a:t>간식을 못 받게 될지도 모른다는 위기감을 느낀 </a:t>
            </a:r>
            <a:r>
              <a:rPr lang="ko-KR" altLang="en-US" sz="1300" spc="-50" dirty="0" smtClean="0"/>
              <a:t>나는 모든 </a:t>
            </a:r>
            <a:r>
              <a:rPr lang="ko-KR" altLang="en-US" sz="1300" spc="-50" dirty="0"/>
              <a:t>사람들이 순서대로 간식을 받을 수 있는지 </a:t>
            </a:r>
            <a:r>
              <a:rPr lang="ko-KR" altLang="en-US" sz="1300" spc="-50" dirty="0" smtClean="0"/>
              <a:t>궁금함</a:t>
            </a:r>
            <a:r>
              <a:rPr lang="en-US" altLang="ko-KR" sz="1300" spc="-50" dirty="0" smtClean="0"/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3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300" spc="-50" dirty="0"/>
              <a:t>사람들은 현재 </a:t>
            </a:r>
            <a:r>
              <a:rPr lang="en-US" altLang="ko-KR" sz="1300" b="1" spc="-50" dirty="0">
                <a:solidFill>
                  <a:srgbClr val="C00000"/>
                </a:solidFill>
              </a:rPr>
              <a:t>1</a:t>
            </a:r>
            <a:r>
              <a:rPr lang="ko-KR" altLang="en-US" sz="1300" b="1" spc="-50" dirty="0">
                <a:solidFill>
                  <a:srgbClr val="C00000"/>
                </a:solidFill>
              </a:rPr>
              <a:t>열로 줄을 서있고</a:t>
            </a:r>
            <a:r>
              <a:rPr lang="en-US" altLang="ko-KR" sz="1300" b="1" spc="-50" dirty="0">
                <a:solidFill>
                  <a:srgbClr val="C00000"/>
                </a:solidFill>
              </a:rPr>
              <a:t>, </a:t>
            </a:r>
            <a:r>
              <a:rPr lang="ko-KR" altLang="en-US" sz="1300" b="1" spc="-50" dirty="0">
                <a:solidFill>
                  <a:srgbClr val="C00000"/>
                </a:solidFill>
              </a:rPr>
              <a:t>맨 앞의 사람만 이동이 가능하다</a:t>
            </a:r>
            <a:r>
              <a:rPr lang="en-US" altLang="ko-KR" sz="1300" spc="-50" dirty="0" smtClean="0"/>
              <a:t>. </a:t>
            </a:r>
            <a:r>
              <a:rPr lang="ko-KR" altLang="en-US" sz="1300" spc="-50" dirty="0" smtClean="0"/>
              <a:t>관리자는 번호표 </a:t>
            </a:r>
            <a:r>
              <a:rPr lang="ko-KR" altLang="en-US" sz="1300" spc="-50" dirty="0"/>
              <a:t>순서대로만 통과할 수 있는 </a:t>
            </a:r>
            <a:r>
              <a:rPr lang="ko-KR" altLang="en-US" sz="1300" spc="-50" dirty="0" smtClean="0"/>
              <a:t>라인을 </a:t>
            </a:r>
            <a:endParaRPr lang="en-US" altLang="ko-KR" sz="13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300" spc="-50" dirty="0" smtClean="0"/>
              <a:t>만들어 두었다</a:t>
            </a:r>
            <a:r>
              <a:rPr lang="en-US" altLang="ko-KR" sz="1300" spc="-50" dirty="0" smtClean="0"/>
              <a:t>. </a:t>
            </a:r>
            <a:r>
              <a:rPr lang="ko-KR" altLang="en-US" sz="1300" spc="-50" dirty="0"/>
              <a:t>이 라인과 대기열의 맨 앞 사람 사이에는 한 사람씩 </a:t>
            </a:r>
            <a:r>
              <a:rPr lang="en-US" altLang="ko-KR" sz="1300" spc="-50" dirty="0"/>
              <a:t>1</a:t>
            </a:r>
            <a:r>
              <a:rPr lang="ko-KR" altLang="en-US" sz="1300" spc="-50" dirty="0"/>
              <a:t>열이 들어갈 수 있는 공간이 있다</a:t>
            </a:r>
            <a:r>
              <a:rPr lang="en-US" altLang="ko-KR" sz="1300" spc="-50" dirty="0"/>
              <a:t>. </a:t>
            </a:r>
            <a:r>
              <a:rPr lang="ko-KR" altLang="en-US" sz="1300" spc="-50" dirty="0"/>
              <a:t>현재 대기열의 사람들은 이 공간으로 올 수 있지만 </a:t>
            </a:r>
            <a:r>
              <a:rPr lang="ko-KR" altLang="en-US" sz="1300" b="1" spc="-50" dirty="0">
                <a:solidFill>
                  <a:srgbClr val="C00000"/>
                </a:solidFill>
              </a:rPr>
              <a:t>반대는 불가능하다</a:t>
            </a:r>
            <a:r>
              <a:rPr lang="en-US" altLang="ko-KR" sz="1300" b="1" spc="-50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0922" y="6034496"/>
            <a:ext cx="3231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smtClean="0">
                <a:hlinkClick r:id="rId2"/>
              </a:rPr>
              <a:t>https://www.acmicpc.net/problem/12789</a:t>
            </a:r>
            <a:endParaRPr lang="en-US" altLang="ko-KR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20922" y="5739318"/>
            <a:ext cx="80889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400" b="1" spc="-50" dirty="0">
                <a:solidFill>
                  <a:srgbClr val="17406D"/>
                </a:solidFill>
              </a:rPr>
              <a:t>출처</a:t>
            </a:r>
            <a:r>
              <a:rPr lang="en-US" altLang="ko-KR" sz="1400" b="1" spc="-50" dirty="0">
                <a:solidFill>
                  <a:srgbClr val="17406D"/>
                </a:solidFill>
              </a:rPr>
              <a:t>_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>
                <a:solidFill>
                  <a:prstClr val="black"/>
                </a:solidFill>
              </a:rPr>
              <a:t>인하대학교 </a:t>
            </a:r>
            <a:r>
              <a:rPr lang="en-US" altLang="ko-KR" sz="1400" dirty="0">
                <a:solidFill>
                  <a:prstClr val="black"/>
                </a:solidFill>
              </a:rPr>
              <a:t>2016 IUPC </a:t>
            </a:r>
            <a:r>
              <a:rPr lang="ko-KR" altLang="en-US" sz="1400" dirty="0">
                <a:solidFill>
                  <a:prstClr val="black"/>
                </a:solidFill>
              </a:rPr>
              <a:t>인하대학교 프로그래밍 경진대회 </a:t>
            </a:r>
            <a:r>
              <a:rPr lang="en-US" altLang="ko-KR" sz="1400" dirty="0">
                <a:solidFill>
                  <a:prstClr val="black"/>
                </a:solidFill>
              </a:rPr>
              <a:t>L</a:t>
            </a:r>
            <a:r>
              <a:rPr lang="ko-KR" altLang="en-US" sz="1400" dirty="0">
                <a:solidFill>
                  <a:prstClr val="black"/>
                </a:solidFill>
              </a:rPr>
              <a:t>번</a:t>
            </a:r>
            <a:endParaRPr lang="en-US" altLang="ko-KR" sz="1400" b="1" spc="-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입력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입력의 첫째 줄에는 현재 승환이의 앞에 서 있는 학생들의 수 </a:t>
            </a:r>
            <a:r>
              <a:rPr lang="en-US" altLang="ko-KR" sz="1200" spc="-50" dirty="0"/>
              <a:t>N(1 ≤ N ≤ 1,000,</a:t>
            </a:r>
            <a:r>
              <a:rPr lang="ko-KR" altLang="en-US" sz="1200" spc="-50" dirty="0"/>
              <a:t>자연수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이 주어진다</a:t>
            </a:r>
            <a:r>
              <a:rPr lang="en-US" altLang="ko-KR" sz="1200" spc="-50" dirty="0" smtClean="0"/>
              <a:t>.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다음 줄에는 승환이 앞에 서있는 모든 학생들의 번호표</a:t>
            </a:r>
            <a:r>
              <a:rPr lang="en-US" altLang="ko-KR" sz="1200" spc="-50" dirty="0"/>
              <a:t>(1,2,...,N) </a:t>
            </a:r>
            <a:r>
              <a:rPr lang="ko-KR" altLang="en-US" sz="1200" spc="-50" dirty="0"/>
              <a:t>순서가 앞에서부터 뒤 순서로 주어진다</a:t>
            </a:r>
            <a:r>
              <a:rPr lang="en-US" altLang="ko-KR" sz="1200" spc="-50" dirty="0"/>
              <a:t>.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무사히 간식을 받을 수 있으면 </a:t>
            </a:r>
            <a:r>
              <a:rPr lang="en-US" altLang="ko-KR" sz="1200" dirty="0"/>
              <a:t>"Nice"(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출력하고 그렇지 않다면 </a:t>
            </a:r>
            <a:r>
              <a:rPr lang="en-US" altLang="ko-KR" sz="1200" dirty="0"/>
              <a:t>"Sad"(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740145" y="3359931"/>
            <a:ext cx="5590166" cy="3219544"/>
            <a:chOff x="1008463" y="1718751"/>
            <a:chExt cx="7502525" cy="4480123"/>
          </a:xfrm>
        </p:grpSpPr>
        <p:grpSp>
          <p:nvGrpSpPr>
            <p:cNvPr id="7" name="그룹 6"/>
            <p:cNvGrpSpPr/>
            <p:nvPr/>
          </p:nvGrpSpPr>
          <p:grpSpPr>
            <a:xfrm>
              <a:off x="1008463" y="1718751"/>
              <a:ext cx="7502525" cy="3945110"/>
              <a:chOff x="1474421" y="2422135"/>
              <a:chExt cx="7502525" cy="3945110"/>
            </a:xfrm>
          </p:grpSpPr>
          <p:pic>
            <p:nvPicPr>
              <p:cNvPr id="2050" name="Picture 2" descr="https://onlinejudgeimages.s3-ap-northeast-1.amazonaws.com/problem/12789/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3546" y="2422135"/>
                <a:ext cx="3724273" cy="2053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https://onlinejudgeimages.s3-ap-northeast-1.amazonaws.com/problem/12789/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4421" y="4475650"/>
                <a:ext cx="7502525" cy="1891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1080429" y="5770590"/>
              <a:ext cx="7358590" cy="428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위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간식 배부 공간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/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아래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솔루션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spc="-50" dirty="0" err="1"/>
              <a:t>스택</a:t>
            </a:r>
            <a:r>
              <a:rPr lang="ko-KR" altLang="en-US" spc="-50" dirty="0"/>
              <a:t> 관련 문제 설명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도키도키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간식드리미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입력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입력의 첫째 줄에는 현재 승환이의 앞에 서 있는 학생들의 수 </a:t>
            </a:r>
            <a:r>
              <a:rPr lang="en-US" altLang="ko-KR" sz="1200" spc="-50" dirty="0"/>
              <a:t>N(1 ≤ N ≤ 1,000,</a:t>
            </a:r>
            <a:r>
              <a:rPr lang="ko-KR" altLang="en-US" sz="1200" spc="-50" dirty="0"/>
              <a:t>자연수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이 주어진다</a:t>
            </a:r>
            <a:r>
              <a:rPr lang="en-US" altLang="ko-KR" sz="1200" spc="-50" dirty="0" smtClean="0"/>
              <a:t>.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다음 줄에는 승환이 앞에 서있는 모든 학생들의 번호표</a:t>
            </a:r>
            <a:r>
              <a:rPr lang="en-US" altLang="ko-KR" sz="1200" spc="-50" dirty="0"/>
              <a:t>(1,2,...,N) </a:t>
            </a:r>
            <a:r>
              <a:rPr lang="ko-KR" altLang="en-US" sz="1200" spc="-50" dirty="0"/>
              <a:t>순서가 앞에서부터 뒤 순서로 주어진다</a:t>
            </a:r>
            <a:r>
              <a:rPr lang="en-US" altLang="ko-KR" sz="1200" spc="-50" dirty="0"/>
              <a:t>.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무사히 간식을 받을 수 있으면 </a:t>
            </a:r>
            <a:r>
              <a:rPr lang="en-US" altLang="ko-KR" sz="1200" dirty="0"/>
              <a:t>"Nice"(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출력하고 그렇지 않다면 </a:t>
            </a:r>
            <a:r>
              <a:rPr lang="en-US" altLang="ko-KR" sz="1200" dirty="0"/>
              <a:t>"Sad"(</a:t>
            </a:r>
            <a:r>
              <a:rPr lang="ko-KR" altLang="en-US" sz="1200" dirty="0"/>
              <a:t>따옴표는 제외</a:t>
            </a:r>
            <a:r>
              <a:rPr lang="en-US" altLang="ko-KR" sz="1200" dirty="0"/>
              <a:t>)</a:t>
            </a:r>
            <a:r>
              <a:rPr lang="ko-KR" altLang="en-US" sz="1200" dirty="0"/>
              <a:t>를 출력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37" y="3214713"/>
            <a:ext cx="7518979" cy="1297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A797E01-0233-7136-1FAF-6CEAEC5399B1}"/>
              </a:ext>
            </a:extLst>
          </p:cNvPr>
          <p:cNvSpPr txBox="1"/>
          <p:nvPr/>
        </p:nvSpPr>
        <p:spPr>
          <a:xfrm>
            <a:off x="1793768" y="5024303"/>
            <a:ext cx="5482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입</a:t>
            </a:r>
            <a:r>
              <a:rPr lang="en-US" altLang="ko-KR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400" b="1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출력 조건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r>
              <a:rPr lang="ko-KR" altLang="en-US" sz="2400" spc="-40" dirty="0" err="1" smtClean="0">
                <a:latin typeface="+mn-ea"/>
                <a:ea typeface="+mn-ea"/>
              </a:rPr>
              <a:t>스택</a:t>
            </a:r>
            <a:r>
              <a:rPr lang="ko-KR" altLang="en-US" sz="2400" spc="-40" dirty="0" smtClean="0">
                <a:latin typeface="+mn-ea"/>
                <a:ea typeface="+mn-ea"/>
              </a:rPr>
              <a:t> </a:t>
            </a:r>
            <a:r>
              <a:rPr lang="en-US" altLang="ko-KR" sz="2400" spc="-40" dirty="0" smtClean="0">
                <a:latin typeface="+mn-ea"/>
                <a:ea typeface="+mn-ea"/>
              </a:rPr>
              <a:t>ADT</a:t>
            </a:r>
            <a:endParaRPr lang="ko-KR" altLang="en-US" sz="2400" spc="-4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en-US" altLang="ko-KR" b="1" dirty="0" smtClean="0">
                <a:solidFill>
                  <a:schemeClr val="tx2"/>
                </a:solidFill>
              </a:rPr>
              <a:t>(Stack)</a:t>
            </a:r>
            <a:r>
              <a:rPr lang="ko-KR" altLang="en-US" b="1" dirty="0" smtClean="0">
                <a:solidFill>
                  <a:schemeClr val="tx2"/>
                </a:solidFill>
              </a:rPr>
              <a:t>의 개념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자료구조의 규칙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데이터의 입</a:t>
            </a:r>
            <a:r>
              <a:rPr lang="en-US" altLang="ko-KR" sz="1200" spc="-50" dirty="0" smtClean="0"/>
              <a:t>/</a:t>
            </a:r>
            <a:r>
              <a:rPr lang="ko-KR" altLang="en-US" sz="1200" spc="-50" dirty="0" smtClean="0"/>
              <a:t>출력은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오로지</a:t>
            </a:r>
            <a:r>
              <a:rPr lang="ko-KR" altLang="en-US" sz="1200" spc="-50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“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최상위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스택</a:t>
            </a:r>
            <a:r>
              <a:rPr lang="en-US" altLang="ko-KR" sz="1200" b="1" spc="-50" dirty="0" smtClean="0">
                <a:solidFill>
                  <a:srgbClr val="C00000"/>
                </a:solidFill>
              </a:rPr>
              <a:t>”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에서만 이루어진다</a:t>
            </a:r>
            <a:r>
              <a:rPr lang="en-US" altLang="ko-KR" sz="1200" b="1" spc="-50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 smtClean="0"/>
              <a:t>Ex) </a:t>
            </a:r>
            <a:r>
              <a:rPr lang="ko-KR" altLang="en-US" sz="1200" spc="-50" dirty="0" smtClean="0"/>
              <a:t>건초 더미</a:t>
            </a:r>
            <a:r>
              <a:rPr lang="en-US" altLang="ko-KR" sz="1200" spc="-50" dirty="0"/>
              <a:t> </a:t>
            </a:r>
            <a:r>
              <a:rPr lang="ko-KR" altLang="en-US" sz="1200" spc="-50" dirty="0" smtClean="0"/>
              <a:t>쌓아 올리기</a:t>
            </a:r>
            <a:endParaRPr lang="en-US" altLang="ko-KR" sz="1200" b="1" spc="-5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LIFO(Last in – Fist out,, </a:t>
            </a:r>
            <a:r>
              <a:rPr lang="ko-KR" altLang="en-US" sz="1200" spc="-50" dirty="0" err="1" smtClean="0"/>
              <a:t>후입</a:t>
            </a:r>
            <a:r>
              <a:rPr lang="ko-KR" altLang="en-US" sz="1200" spc="-50" dirty="0" smtClean="0"/>
              <a:t> 선출</a:t>
            </a:r>
            <a:r>
              <a:rPr lang="en-US" altLang="ko-KR" sz="1200" spc="-50" dirty="0" smtClean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FILO(First in – Last out, </a:t>
            </a:r>
            <a:r>
              <a:rPr lang="ko-KR" altLang="en-US" sz="1200" spc="-50" dirty="0" smtClean="0"/>
              <a:t>선입 후출 </a:t>
            </a:r>
            <a:r>
              <a:rPr lang="en-US" altLang="ko-KR" sz="1200" spc="-50" dirty="0" smtClean="0"/>
              <a:t>)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3167630"/>
            <a:ext cx="864380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 smtClean="0">
                <a:solidFill>
                  <a:srgbClr val="17406D"/>
                </a:solidFill>
              </a:rPr>
              <a:t>*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메모리 영역에서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자동 메모리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endParaRPr lang="ko-KR" altLang="en-US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실행파일을 실행하면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운영체제가 이 파일을 바탕으로 프로세스 생성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해당 프로세스에 오른쪽 그림과 같은 메모리 할당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Stack Segment</a:t>
            </a:r>
            <a:r>
              <a:rPr lang="ko-KR" altLang="en-US" sz="1200" spc="-50" dirty="0" smtClean="0"/>
              <a:t>도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ADT</a:t>
            </a:r>
            <a:r>
              <a:rPr lang="ko-KR" altLang="en-US" sz="1200" spc="-50" dirty="0"/>
              <a:t> </a:t>
            </a:r>
            <a:r>
              <a:rPr lang="ko-KR" altLang="en-US" sz="1200" spc="-50" dirty="0" smtClean="0"/>
              <a:t>따라 할당된 순서 역순으로 변수 제거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4622907" y="2709806"/>
            <a:ext cx="4927385" cy="3463919"/>
            <a:chOff x="3996808" y="1694486"/>
            <a:chExt cx="5739969" cy="4180651"/>
          </a:xfrm>
        </p:grpSpPr>
        <p:pic>
          <p:nvPicPr>
            <p:cNvPr id="1026" name="Picture 2" descr="Jaehyeon's Dev Blo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63" y="1694486"/>
              <a:ext cx="3590925" cy="3743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C01EE1A-ED72-31A6-636A-4F874A9BDE68}"/>
                </a:ext>
              </a:extLst>
            </p:cNvPr>
            <p:cNvSpPr txBox="1"/>
            <p:nvPr/>
          </p:nvSpPr>
          <p:spPr>
            <a:xfrm>
              <a:off x="3996808" y="5503677"/>
              <a:ext cx="5739969" cy="371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그림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프로세스가 가지는 메모리 레이아웃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ko-KR" altLang="en-US" dirty="0" err="1" smtClean="0"/>
              <a:t>스택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en-US" altLang="ko-KR" b="1" dirty="0" smtClean="0">
                <a:solidFill>
                  <a:schemeClr val="tx2"/>
                </a:solidFill>
              </a:rPr>
              <a:t>(Stack)</a:t>
            </a:r>
            <a:r>
              <a:rPr lang="ko-KR" altLang="en-US" b="1" dirty="0" smtClean="0">
                <a:solidFill>
                  <a:schemeClr val="tx2"/>
                </a:solidFill>
              </a:rPr>
              <a:t>의 연산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스택의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핵심기능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: Push(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삽입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&amp; Pop(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제거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)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LIFO(</a:t>
            </a:r>
            <a:r>
              <a:rPr lang="ko-KR" altLang="en-US" sz="1200" spc="-50" dirty="0" smtClean="0"/>
              <a:t>혹은 </a:t>
            </a:r>
            <a:r>
              <a:rPr lang="en-US" altLang="ko-KR" sz="1200" spc="-50" dirty="0" smtClean="0"/>
              <a:t>FILO) </a:t>
            </a:r>
            <a:r>
              <a:rPr lang="ko-KR" altLang="en-US" sz="1200" spc="-50" dirty="0" smtClean="0"/>
              <a:t>규칙에 따라 최상위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쌓기</a:t>
            </a:r>
            <a:r>
              <a:rPr lang="en-US" altLang="ko-KR" sz="1200" spc="-50" dirty="0" smtClean="0"/>
              <a:t>” </a:t>
            </a:r>
            <a:r>
              <a:rPr lang="ko-KR" altLang="en-US" sz="1200" spc="-50" dirty="0" smtClean="0"/>
              <a:t>혹은 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걷어내기</a:t>
            </a:r>
            <a:r>
              <a:rPr lang="en-US" altLang="ko-KR" sz="1200" spc="-50" dirty="0" smtClean="0"/>
              <a:t>”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 smtClean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17185" y="2635204"/>
            <a:ext cx="7836085" cy="2598979"/>
            <a:chOff x="420979" y="2846219"/>
            <a:chExt cx="7836085" cy="2598979"/>
          </a:xfrm>
        </p:grpSpPr>
        <p:grpSp>
          <p:nvGrpSpPr>
            <p:cNvPr id="12" name="그룹 11"/>
            <p:cNvGrpSpPr/>
            <p:nvPr/>
          </p:nvGrpSpPr>
          <p:grpSpPr>
            <a:xfrm>
              <a:off x="420979" y="2846219"/>
              <a:ext cx="7836085" cy="2105025"/>
              <a:chOff x="381792" y="2475105"/>
              <a:chExt cx="7836085" cy="210502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792" y="2475105"/>
                <a:ext cx="4486275" cy="210502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3677" y="2475105"/>
                <a:ext cx="3124200" cy="2009775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C01EE1A-ED72-31A6-636A-4F874A9BDE68}"/>
                </a:ext>
              </a:extLst>
            </p:cNvPr>
            <p:cNvSpPr txBox="1"/>
            <p:nvPr/>
          </p:nvSpPr>
          <p:spPr>
            <a:xfrm>
              <a:off x="1875329" y="5137421"/>
              <a:ext cx="4927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그림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좌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Push(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삽입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), 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우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Pop(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제거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96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2400" spc="-50" dirty="0"/>
              <a:t>“</a:t>
            </a:r>
            <a:r>
              <a:rPr lang="ko-KR" altLang="en-US" sz="2400" spc="-50" dirty="0"/>
              <a:t>배열</a:t>
            </a:r>
            <a:r>
              <a:rPr lang="en-US" altLang="ko-KR" sz="2400" spc="-50" dirty="0"/>
              <a:t>”</a:t>
            </a:r>
            <a:r>
              <a:rPr lang="ko-KR" altLang="en-US" sz="2400" spc="-50" dirty="0"/>
              <a:t> 기반 </a:t>
            </a:r>
            <a:r>
              <a:rPr lang="ko-KR" altLang="en-US" sz="2400" spc="-50" dirty="0" err="1"/>
              <a:t>스택</a:t>
            </a:r>
            <a:r>
              <a:rPr lang="ko-KR" altLang="en-US" sz="2400" spc="-50" dirty="0"/>
              <a:t> 구현</a:t>
            </a:r>
            <a:endParaRPr lang="en-US" altLang="ko-KR" sz="2400" spc="-50" dirty="0"/>
          </a:p>
        </p:txBody>
      </p:sp>
    </p:spTree>
    <p:extLst>
      <p:ext uri="{BB962C8B-B14F-4D97-AF65-F5344CB8AC3E}">
        <p14:creationId xmlns:p14="http://schemas.microsoft.com/office/powerpoint/2010/main" val="8606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en-US" altLang="ko-KR" b="1" dirty="0" smtClean="0">
                <a:solidFill>
                  <a:schemeClr val="tx2"/>
                </a:solidFill>
              </a:rPr>
              <a:t>Vs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링크드</a:t>
            </a:r>
            <a:r>
              <a:rPr lang="ko-KR" altLang="en-US" b="1" dirty="0" smtClean="0">
                <a:solidFill>
                  <a:schemeClr val="tx2"/>
                </a:solidFill>
              </a:rPr>
              <a:t> 리스트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</a:t>
            </a:r>
            <a:r>
              <a:rPr lang="ko-KR" altLang="en-US" b="1" dirty="0" smtClean="0">
                <a:solidFill>
                  <a:schemeClr val="tx2"/>
                </a:solidFill>
              </a:rPr>
              <a:t> 개요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배열 기반 </a:t>
            </a: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개요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용량을 동적으로 변경하는 비용 발생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구현이 간단함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인덱스가 있어 접근 쉬움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프로그래머가 </a:t>
            </a:r>
            <a:r>
              <a:rPr lang="ko-KR" altLang="en-US" sz="1200" spc="-50" dirty="0" err="1" smtClean="0"/>
              <a:t>스택</a:t>
            </a:r>
            <a:r>
              <a:rPr lang="ko-KR" altLang="en-US" sz="1200" spc="-50" dirty="0" smtClean="0"/>
              <a:t> 생성 초기에 부여한 용량만큼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한꺼번에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 생성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3328" y="2961387"/>
            <a:ext cx="76645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F6FC6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링크드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리스트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기반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>
                <a:solidFill>
                  <a:srgbClr val="17406D"/>
                </a:solidFill>
              </a:rPr>
              <a:t> 개요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 smtClean="0">
                <a:solidFill>
                  <a:prstClr val="black"/>
                </a:solidFill>
              </a:rPr>
              <a:t>링크드</a:t>
            </a:r>
            <a:r>
              <a:rPr lang="ko-KR" altLang="en-US" sz="1200" spc="-50" dirty="0" smtClean="0">
                <a:solidFill>
                  <a:prstClr val="black"/>
                </a:solidFill>
              </a:rPr>
              <a:t> 리스트 특성상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용량에 제한이 없음 </a:t>
            </a:r>
            <a:endParaRPr lang="en-US" altLang="ko-KR" sz="1200" spc="-5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>
                <a:solidFill>
                  <a:prstClr val="black"/>
                </a:solidFill>
              </a:rPr>
              <a:t>링크드</a:t>
            </a:r>
            <a:r>
              <a:rPr lang="ko-KR" altLang="en-US" sz="1200" spc="-50" dirty="0">
                <a:solidFill>
                  <a:prstClr val="black"/>
                </a:solidFill>
              </a:rPr>
              <a:t> 리스트 특성상 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최상위 </a:t>
            </a:r>
            <a:r>
              <a:rPr lang="ko-KR" altLang="en-US" sz="1200" b="1" spc="-50" dirty="0" err="1" smtClean="0">
                <a:solidFill>
                  <a:srgbClr val="C00000"/>
                </a:solidFill>
              </a:rPr>
              <a:t>노드의</a:t>
            </a:r>
            <a:r>
              <a:rPr lang="ko-KR" altLang="en-US" sz="1200" b="1" spc="-50" dirty="0" smtClean="0">
                <a:solidFill>
                  <a:srgbClr val="C00000"/>
                </a:solidFill>
              </a:rPr>
              <a:t> 위치 정보 필요 없음</a:t>
            </a:r>
            <a:r>
              <a:rPr lang="en-US" altLang="ko-KR" sz="1200" b="1" spc="-50" dirty="0">
                <a:solidFill>
                  <a:srgbClr val="C00000"/>
                </a:solidFill>
              </a:rPr>
              <a:t> </a:t>
            </a:r>
            <a:r>
              <a:rPr lang="en-US" altLang="ko-KR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그럼에도 사용한다면 어떤 이점이</a:t>
            </a:r>
            <a:r>
              <a:rPr lang="en-US" altLang="ko-KR" sz="1200" b="1" spc="-50" dirty="0" smtClean="0">
                <a:solidFill>
                  <a:srgbClr val="C00000"/>
                </a:solidFill>
                <a:sym typeface="Wingdings" panose="05000000000000000000" pitchFamily="2" charset="2"/>
              </a:rPr>
              <a:t>?  </a:t>
            </a:r>
            <a:endParaRPr lang="en-US" altLang="ko-KR" sz="1200" b="1" spc="-50" dirty="0" smtClean="0">
              <a:solidFill>
                <a:srgbClr val="C0000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0F6FC6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>
                <a:solidFill>
                  <a:prstClr val="black"/>
                </a:solidFill>
              </a:rPr>
              <a:t>노드</a:t>
            </a:r>
            <a:r>
              <a:rPr lang="ko-KR" altLang="en-US" sz="1200" spc="-50" dirty="0">
                <a:solidFill>
                  <a:prstClr val="black"/>
                </a:solidFill>
              </a:rPr>
              <a:t> 자신의 다음 </a:t>
            </a:r>
            <a:r>
              <a:rPr lang="ko-KR" altLang="en-US" sz="1200" spc="-50" dirty="0" err="1">
                <a:solidFill>
                  <a:prstClr val="black"/>
                </a:solidFill>
              </a:rPr>
              <a:t>노드에</a:t>
            </a:r>
            <a:r>
              <a:rPr lang="ko-KR" altLang="en-US" sz="1200" spc="-50" dirty="0">
                <a:solidFill>
                  <a:prstClr val="black"/>
                </a:solidFill>
              </a:rPr>
              <a:t> 대한 정보</a:t>
            </a:r>
            <a:r>
              <a:rPr lang="en-US" altLang="ko-KR" sz="1200" spc="-50" dirty="0">
                <a:solidFill>
                  <a:prstClr val="black"/>
                </a:solidFill>
              </a:rPr>
              <a:t>(</a:t>
            </a:r>
            <a:r>
              <a:rPr lang="ko-KR" altLang="en-US" sz="1200" spc="-50" dirty="0">
                <a:solidFill>
                  <a:prstClr val="black"/>
                </a:solidFill>
              </a:rPr>
              <a:t>주소</a:t>
            </a:r>
            <a:r>
              <a:rPr lang="en-US" altLang="ko-KR" sz="1200" spc="-50" dirty="0">
                <a:solidFill>
                  <a:prstClr val="black"/>
                </a:solidFill>
              </a:rPr>
              <a:t>)</a:t>
            </a:r>
            <a:r>
              <a:rPr lang="ko-KR" altLang="en-US" sz="1200" spc="-50" dirty="0">
                <a:solidFill>
                  <a:prstClr val="black"/>
                </a:solidFill>
              </a:rPr>
              <a:t>가 </a:t>
            </a:r>
            <a:r>
              <a:rPr lang="ko-KR" altLang="en-US" sz="1200" spc="-50" dirty="0" smtClean="0">
                <a:solidFill>
                  <a:prstClr val="black"/>
                </a:solidFill>
              </a:rPr>
              <a:t>추가됨</a:t>
            </a:r>
            <a:endParaRPr lang="en-US" altLang="ko-KR" sz="1200" spc="-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노드</a:t>
            </a:r>
            <a:r>
              <a:rPr lang="ko-KR" altLang="en-US" sz="1400" b="1" spc="-50" dirty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구현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데이터만 담은 구조체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 smtClean="0">
                <a:solidFill>
                  <a:srgbClr val="17406D"/>
                </a:solidFill>
              </a:rPr>
              <a:t>스택</a:t>
            </a:r>
            <a:r>
              <a:rPr lang="ko-KR" altLang="en-US" sz="1400" b="1" spc="-50" dirty="0" smtClean="0">
                <a:solidFill>
                  <a:srgbClr val="17406D"/>
                </a:solidFill>
              </a:rPr>
              <a:t> </a:t>
            </a:r>
            <a:r>
              <a:rPr lang="ko-KR" altLang="en-US" sz="1400" b="1" spc="-50" dirty="0">
                <a:solidFill>
                  <a:srgbClr val="17406D"/>
                </a:solidFill>
              </a:rPr>
              <a:t>구현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용량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err="1" smtClean="0"/>
              <a:t>스택이</a:t>
            </a:r>
            <a:r>
              <a:rPr lang="ko-KR" altLang="en-US" sz="1200" spc="-50" dirty="0" smtClean="0"/>
              <a:t> 얼마나 </a:t>
            </a:r>
            <a:r>
              <a:rPr lang="ko-KR" altLang="en-US" sz="1200" spc="-50" dirty="0" err="1" smtClean="0"/>
              <a:t>노드를</a:t>
            </a:r>
            <a:r>
              <a:rPr lang="ko-KR" altLang="en-US" sz="1200" spc="-50" dirty="0" smtClean="0"/>
              <a:t> 가졌는지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smtClean="0"/>
              <a:t>최상위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위치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smtClean="0"/>
              <a:t>입</a:t>
            </a:r>
            <a:r>
              <a:rPr lang="en-US" altLang="ko-KR" sz="1200" spc="-50" dirty="0" smtClean="0"/>
              <a:t>/</a:t>
            </a:r>
            <a:r>
              <a:rPr lang="ko-KR" altLang="en-US" sz="1200" spc="-50" dirty="0" smtClean="0"/>
              <a:t>출력 규칙</a:t>
            </a:r>
            <a:r>
              <a:rPr lang="en-US" altLang="ko-KR" sz="1200" spc="-50" dirty="0" smtClean="0"/>
              <a:t>(LIFO)</a:t>
            </a:r>
            <a:r>
              <a:rPr lang="ko-KR" altLang="en-US" sz="1200" spc="-50" dirty="0" smtClean="0"/>
              <a:t>에</a:t>
            </a:r>
            <a:r>
              <a:rPr lang="en-US" altLang="ko-KR" sz="1200" spc="-50" dirty="0"/>
              <a:t> </a:t>
            </a:r>
            <a:r>
              <a:rPr lang="ko-KR" altLang="en-US" sz="1200" spc="-50" dirty="0" smtClean="0"/>
              <a:t>따라 삽입</a:t>
            </a:r>
            <a:r>
              <a:rPr lang="en-US" altLang="ko-KR" sz="1200" spc="-50" dirty="0" smtClean="0"/>
              <a:t>, </a:t>
            </a:r>
            <a:r>
              <a:rPr lang="ko-KR" altLang="en-US" sz="1200" spc="-50" dirty="0" smtClean="0"/>
              <a:t>제거 기능 위함</a:t>
            </a:r>
            <a:endParaRPr lang="en-US" altLang="ko-KR" sz="1200" spc="-50" dirty="0" smtClean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배열 </a:t>
            </a:r>
            <a:r>
              <a:rPr lang="en-US" altLang="ko-KR" sz="1200" spc="-50" dirty="0" smtClean="0"/>
              <a:t>– </a:t>
            </a:r>
            <a:r>
              <a:rPr lang="ko-KR" altLang="en-US" sz="1200" spc="-50" dirty="0" err="1" smtClean="0"/>
              <a:t>스택에</a:t>
            </a:r>
            <a:r>
              <a:rPr lang="ko-KR" altLang="en-US" sz="1200" spc="-50" dirty="0" smtClean="0"/>
              <a:t> 쌓이는 </a:t>
            </a:r>
            <a:r>
              <a:rPr lang="ko-KR" altLang="en-US" sz="1200" spc="-50" dirty="0" err="1" smtClean="0"/>
              <a:t>노드</a:t>
            </a:r>
            <a:r>
              <a:rPr lang="ko-KR" altLang="en-US" sz="1200" spc="-50" dirty="0" smtClean="0"/>
              <a:t> 보관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1" spc="-50" dirty="0"/>
          </a:p>
        </p:txBody>
      </p:sp>
      <p:grpSp>
        <p:nvGrpSpPr>
          <p:cNvPr id="9" name="그룹 8"/>
          <p:cNvGrpSpPr/>
          <p:nvPr/>
        </p:nvGrpSpPr>
        <p:grpSpPr>
          <a:xfrm>
            <a:off x="659727" y="3631049"/>
            <a:ext cx="7358589" cy="2861826"/>
            <a:chOff x="765234" y="3142768"/>
            <a:chExt cx="7358589" cy="2861826"/>
          </a:xfrm>
        </p:grpSpPr>
        <p:sp>
          <p:nvSpPr>
            <p:cNvPr id="3" name="직사각형 2"/>
            <p:cNvSpPr/>
            <p:nvPr/>
          </p:nvSpPr>
          <p:spPr>
            <a:xfrm>
              <a:off x="2158528" y="3142768"/>
              <a:ext cx="4572000" cy="246221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tagNode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ElementType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</a:b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tagArrayStack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Capacity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400" dirty="0" err="1" smtClean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Top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 smtClean="0">
                  <a:solidFill>
                    <a:srgbClr val="4EC9B0"/>
                  </a:solidFill>
                  <a:latin typeface="Consolas" panose="020B0609020204030204" pitchFamily="49" charset="0"/>
                </a:rPr>
                <a:t>	Node</a:t>
              </a:r>
              <a:r>
                <a:rPr lang="en-US" altLang="ko-K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*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Nodes</a:t>
              </a:r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ko-KR" sz="14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} </a:t>
              </a:r>
              <a:r>
                <a:rPr lang="en-US" altLang="ko-KR" sz="14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ArrayStack</a:t>
              </a:r>
              <a:r>
                <a:rPr lang="en-US" altLang="ko-KR" sz="1400" dirty="0" smtClean="0">
                  <a:solidFill>
                    <a:srgbClr val="CCCCCC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765234" y="5696817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표현 코드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16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8" y="182472"/>
            <a:ext cx="6115050" cy="431251"/>
          </a:xfrm>
        </p:spPr>
        <p:txBody>
          <a:bodyPr/>
          <a:lstStyle/>
          <a:p>
            <a:r>
              <a:rPr lang="en-US" altLang="ko-KR" spc="-50" dirty="0"/>
              <a:t>“</a:t>
            </a:r>
            <a:r>
              <a:rPr lang="ko-KR" altLang="en-US" spc="-50" dirty="0"/>
              <a:t>배열</a:t>
            </a:r>
            <a:r>
              <a:rPr lang="en-US" altLang="ko-KR" spc="-50" dirty="0"/>
              <a:t>”</a:t>
            </a:r>
            <a:r>
              <a:rPr lang="ko-KR" altLang="en-US" spc="-50" dirty="0"/>
              <a:t> 기반 </a:t>
            </a:r>
            <a:r>
              <a:rPr lang="ko-KR" altLang="en-US" spc="-50" dirty="0" err="1"/>
              <a:t>스택</a:t>
            </a:r>
            <a:r>
              <a:rPr lang="ko-KR" altLang="en-US" spc="-50" dirty="0"/>
              <a:t> 구현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배열 기반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스택과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노드</a:t>
            </a:r>
            <a:r>
              <a:rPr lang="ko-KR" altLang="en-US" b="1" dirty="0" smtClean="0">
                <a:solidFill>
                  <a:schemeClr val="tx2"/>
                </a:solidFill>
              </a:rPr>
              <a:t> 표현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smtClean="0">
                <a:solidFill>
                  <a:srgbClr val="17406D"/>
                </a:solidFill>
              </a:rPr>
              <a:t>주소로 접근하는 </a:t>
            </a:r>
            <a:r>
              <a:rPr lang="en-US" altLang="ko-KR" sz="1400" b="1" spc="-50" dirty="0" smtClean="0">
                <a:solidFill>
                  <a:srgbClr val="17406D"/>
                </a:solidFill>
              </a:rPr>
              <a:t>Nodes, </a:t>
            </a:r>
            <a:r>
              <a:rPr lang="en-US" altLang="ko-KR" sz="1400" b="1" spc="-50" dirty="0" err="1" smtClean="0">
                <a:solidFill>
                  <a:srgbClr val="17406D"/>
                </a:solidFill>
              </a:rPr>
              <a:t>ArrayStack</a:t>
            </a:r>
            <a:endParaRPr lang="en-US" altLang="ko-KR" sz="1400" b="1" spc="-50" dirty="0" smtClean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배열 기반 </a:t>
            </a:r>
            <a:r>
              <a:rPr lang="ko-KR" altLang="en-US" sz="1200" spc="-50" dirty="0" err="1" smtClean="0"/>
              <a:t>스택</a:t>
            </a:r>
            <a:r>
              <a:rPr lang="en-US" altLang="ko-KR" sz="1200" spc="-50" dirty="0" smtClean="0"/>
              <a:t>”</a:t>
            </a:r>
            <a:r>
              <a:rPr lang="ko-KR" altLang="en-US" sz="1200" spc="-50" dirty="0" smtClean="0"/>
              <a:t>과 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배열의 첫 </a:t>
            </a:r>
            <a:r>
              <a:rPr lang="ko-KR" altLang="en-US" sz="1200" spc="-50" dirty="0" err="1" smtClean="0"/>
              <a:t>노드</a:t>
            </a:r>
            <a:r>
              <a:rPr lang="en-US" altLang="ko-KR" sz="1200" spc="-50" dirty="0" smtClean="0"/>
              <a:t>“</a:t>
            </a:r>
            <a:r>
              <a:rPr lang="ko-KR" altLang="en-US" sz="1200" spc="-50" dirty="0" smtClean="0"/>
              <a:t>는</a:t>
            </a:r>
            <a:r>
              <a:rPr lang="en-US" altLang="ko-KR" sz="1200" spc="-50" dirty="0" smtClean="0"/>
              <a:t> </a:t>
            </a:r>
            <a:r>
              <a:rPr lang="ko-KR" altLang="en-US" sz="1200" spc="-50" dirty="0" smtClean="0"/>
              <a:t>자유저장소에 할당 </a:t>
            </a:r>
            <a:endParaRPr lang="en-US" altLang="ko-KR" sz="1200" spc="-50" dirty="0" smtClean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59727" y="2892386"/>
            <a:ext cx="7358589" cy="2554049"/>
            <a:chOff x="659727" y="3938826"/>
            <a:chExt cx="7358589" cy="25540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A797E01-0233-7136-1FAF-6CEAEC5399B1}"/>
                </a:ext>
              </a:extLst>
            </p:cNvPr>
            <p:cNvSpPr txBox="1"/>
            <p:nvPr/>
          </p:nvSpPr>
          <p:spPr>
            <a:xfrm>
              <a:off x="659727" y="6185098"/>
              <a:ext cx="735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와 </a:t>
              </a:r>
              <a:r>
                <a:rPr lang="en-US" altLang="ko-KR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Stack </a:t>
              </a:r>
              <a:r>
                <a:rPr lang="ko-KR" altLang="en-US" sz="1400" b="1" spc="-5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도식도</a:t>
              </a:r>
              <a:endPara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598" y="3938826"/>
              <a:ext cx="5890846" cy="210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18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5949</TotalTime>
  <Words>1416</Words>
  <Application>Microsoft Office PowerPoint</Application>
  <PresentationFormat>화면 슬라이드 쇼(4:3)</PresentationFormat>
  <Paragraphs>282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Consolas</vt:lpstr>
      <vt:lpstr>Wingdings</vt:lpstr>
      <vt:lpstr>Office 테마</vt:lpstr>
      <vt:lpstr>STACK(스택)</vt:lpstr>
      <vt:lpstr>목차</vt:lpstr>
      <vt:lpstr>스택 ADT</vt:lpstr>
      <vt:lpstr>스택 ADT</vt:lpstr>
      <vt:lpstr>스택 ADT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“배열” 기반 스택 구현</vt:lpstr>
      <vt:lpstr>“링크드 리스트” 기반 스택 구현</vt:lpstr>
      <vt:lpstr>“링크드 리스트” 기반 스택 구현</vt:lpstr>
      <vt:lpstr>“링크드 리스트” 기반 스택 구현</vt:lpstr>
      <vt:lpstr>“배열” 기반 스택 구현</vt:lpstr>
      <vt:lpstr>“배열” 기반 스택 구현</vt:lpstr>
      <vt:lpstr>“배열” 기반 스택 구현</vt:lpstr>
      <vt:lpstr>스택 기반 계산기 개요</vt:lpstr>
      <vt:lpstr>스택 기반 계산기 개요</vt:lpstr>
      <vt:lpstr>스택 관련 문제 설명</vt:lpstr>
      <vt:lpstr>스택 관련 문제 설명</vt:lpstr>
      <vt:lpstr>스택 관련 문제 설명</vt:lpstr>
      <vt:lpstr>스택 관련 문제 설명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Microsoft 계정</cp:lastModifiedBy>
  <cp:revision>152</cp:revision>
  <dcterms:created xsi:type="dcterms:W3CDTF">2021-11-15T07:40:46Z</dcterms:created>
  <dcterms:modified xsi:type="dcterms:W3CDTF">2024-01-11T08:24:48Z</dcterms:modified>
</cp:coreProperties>
</file>