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333" r:id="rId3"/>
    <p:sldId id="362" r:id="rId4"/>
    <p:sldId id="384" r:id="rId5"/>
    <p:sldId id="385" r:id="rId6"/>
    <p:sldId id="386" r:id="rId7"/>
    <p:sldId id="387" r:id="rId8"/>
    <p:sldId id="389" r:id="rId9"/>
    <p:sldId id="390" r:id="rId10"/>
    <p:sldId id="391" r:id="rId11"/>
    <p:sldId id="392" r:id="rId12"/>
    <p:sldId id="393" r:id="rId13"/>
    <p:sldId id="394" r:id="rId14"/>
    <p:sldId id="395" r:id="rId15"/>
    <p:sldId id="396" r:id="rId16"/>
    <p:sldId id="26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00B0F0"/>
    <a:srgbClr val="0000FF"/>
    <a:srgbClr val="17406D"/>
    <a:srgbClr val="00FF00"/>
    <a:srgbClr val="FF7F0D"/>
    <a:srgbClr val="1E76B4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04" autoAdjust="0"/>
    <p:restoredTop sz="95742" autoAdjust="0"/>
  </p:normalViewPr>
  <p:slideViewPr>
    <p:cSldViewPr snapToGrid="0">
      <p:cViewPr varScale="1">
        <p:scale>
          <a:sx n="87" d="100"/>
          <a:sy n="87" d="100"/>
        </p:scale>
        <p:origin x="161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F94088-395E-426C-8A76-A620CEAE2883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F3EEEC-E054-48A8-9E61-CCE988BF4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782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5045" y="1737360"/>
            <a:ext cx="6149340" cy="1324433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556557"/>
            <a:ext cx="6858000" cy="543004"/>
          </a:xfrm>
        </p:spPr>
        <p:txBody>
          <a:bodyPr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905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E5FE-9AD7-4419-9C8E-B89E94B5F63E}" type="datetime1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906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8537-8CAA-4A93-B1BC-6DC8111D462B}" type="datetime1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832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: 도형 6">
            <a:extLst>
              <a:ext uri="{FF2B5EF4-FFF2-40B4-BE49-F238E27FC236}">
                <a16:creationId xmlns:a16="http://schemas.microsoft.com/office/drawing/2014/main" xmlns="" id="{E90ADE01-3ECD-43DE-AE59-60B3C3CDF95B}"/>
              </a:ext>
            </a:extLst>
          </p:cNvPr>
          <p:cNvSpPr/>
          <p:nvPr userDrawn="1"/>
        </p:nvSpPr>
        <p:spPr>
          <a:xfrm>
            <a:off x="0" y="95179"/>
            <a:ext cx="7559040" cy="605838"/>
          </a:xfrm>
          <a:custGeom>
            <a:avLst/>
            <a:gdLst>
              <a:gd name="connsiteX0" fmla="*/ 6071616 w 6571488"/>
              <a:gd name="connsiteY0" fmla="*/ 0 h 515007"/>
              <a:gd name="connsiteX1" fmla="*/ 6571488 w 6571488"/>
              <a:gd name="connsiteY1" fmla="*/ 0 h 515007"/>
              <a:gd name="connsiteX2" fmla="*/ 6071616 w 6571488"/>
              <a:gd name="connsiteY2" fmla="*/ 515006 h 515007"/>
              <a:gd name="connsiteX3" fmla="*/ 6071616 w 6571488"/>
              <a:gd name="connsiteY3" fmla="*/ 515007 h 515007"/>
              <a:gd name="connsiteX4" fmla="*/ 0 w 6571488"/>
              <a:gd name="connsiteY4" fmla="*/ 515007 h 515007"/>
              <a:gd name="connsiteX5" fmla="*/ 0 w 6571488"/>
              <a:gd name="connsiteY5" fmla="*/ 0 h 515007"/>
              <a:gd name="connsiteX6" fmla="*/ 6071616 w 6571488"/>
              <a:gd name="connsiteY6" fmla="*/ 0 h 51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71488" h="515007">
                <a:moveTo>
                  <a:pt x="6071616" y="0"/>
                </a:moveTo>
                <a:lnTo>
                  <a:pt x="6571488" y="0"/>
                </a:lnTo>
                <a:lnTo>
                  <a:pt x="6071616" y="515006"/>
                </a:lnTo>
                <a:lnTo>
                  <a:pt x="6071616" y="515007"/>
                </a:lnTo>
                <a:lnTo>
                  <a:pt x="0" y="515007"/>
                </a:lnTo>
                <a:lnTo>
                  <a:pt x="0" y="0"/>
                </a:lnTo>
                <a:lnTo>
                  <a:pt x="6071616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bg2">
                  <a:lumMod val="50000"/>
                </a:schemeClr>
              </a:gs>
            </a:gsLst>
            <a:lin ang="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472"/>
            <a:ext cx="6115050" cy="431251"/>
          </a:xfrm>
        </p:spPr>
        <p:txBody>
          <a:bodyPr/>
          <a:lstStyle>
            <a:lvl1pPr>
              <a:defRPr kern="1000" spc="-4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kern="1000" baseline="0"/>
            </a:lvl1pPr>
            <a:lvl2pPr>
              <a:defRPr kern="1000" baseline="0"/>
            </a:lvl2pPr>
            <a:lvl3pPr>
              <a:defRPr kern="1000" baseline="0"/>
            </a:lvl3pPr>
            <a:lvl4pPr>
              <a:defRPr kern="1000" baseline="0"/>
            </a:lvl4pPr>
            <a:lvl5pPr>
              <a:defRPr kern="1000" baseline="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D9E65BE-A62C-4614-945C-476206DE6A36}" type="datetime1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54B99E1-C9DF-466B-BA1D-8AC59FDBB47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0EC1D039-CD29-4997-91B5-AF40EC597E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3" t="15707" r="15453" b="15538"/>
          <a:stretch/>
        </p:blipFill>
        <p:spPr>
          <a:xfrm>
            <a:off x="8155686" y="95179"/>
            <a:ext cx="664464" cy="65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655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F19A-2EC4-4A73-9203-E1C8B44D528D}" type="datetime1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507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9988-8BE4-4EAB-8462-F2455D191279}" type="datetime1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88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44107-B661-47CB-8686-20B6EAC3031F}" type="datetime1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573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2A1E5-D725-4301-B8E3-4649EDE1033C}" type="datetime1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870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D7-264A-4F13-93B5-E3A31E777A42}" type="datetime1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31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AEB1-40F7-48EE-88B3-0D74AB5CEA7C}" type="datetime1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389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5C2B-9CB0-48AE-B213-9943BA0CDBA2}" type="datetime1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872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849" y="958521"/>
            <a:ext cx="8496301" cy="5276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</a:defRPr>
            </a:lvl1pPr>
          </a:lstStyle>
          <a:p>
            <a:fld id="{471A1093-E17A-420B-A73F-686096EAF651}" type="datetime1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928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9287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E54B99E1-C9DF-466B-BA1D-8AC59FDBB47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31088"/>
            <a:ext cx="6115050" cy="431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797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1400" kern="1200" spc="-4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200" kern="1200" spc="-4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000" kern="1200" spc="-4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000" kern="1200" spc="-4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000" kern="1200" spc="-4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11445C8C-9B28-447F-A591-D0317F1CD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387" y="1737360"/>
            <a:ext cx="7280655" cy="1324433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3500" spc="-40" dirty="0" smtClean="0">
                <a:latin typeface="+mn-ea"/>
                <a:ea typeface="+mn-ea"/>
              </a:rPr>
              <a:t>2</a:t>
            </a:r>
            <a:r>
              <a:rPr lang="ko-KR" altLang="en-US" sz="3500" spc="-40" dirty="0" smtClean="0">
                <a:latin typeface="+mn-ea"/>
                <a:ea typeface="+mn-ea"/>
              </a:rPr>
              <a:t>번</a:t>
            </a:r>
            <a:r>
              <a:rPr lang="en-US" altLang="ko-KR" sz="3500" spc="-40" dirty="0" smtClean="0">
                <a:latin typeface="+mn-ea"/>
                <a:ea typeface="+mn-ea"/>
              </a:rPr>
              <a:t>, 3</a:t>
            </a:r>
            <a:r>
              <a:rPr lang="ko-KR" altLang="en-US" sz="3500" spc="-40" dirty="0" smtClean="0">
                <a:latin typeface="+mn-ea"/>
                <a:ea typeface="+mn-ea"/>
              </a:rPr>
              <a:t>번 풀이</a:t>
            </a:r>
            <a:endParaRPr lang="ko-KR" altLang="en-US" sz="3500" spc="-40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FF4DF1DE-8639-41C8-80E8-B20BE01452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556556"/>
            <a:ext cx="6858000" cy="109952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김도협 </a:t>
            </a:r>
            <a:endParaRPr lang="en-US" altLang="ko-KR" dirty="0"/>
          </a:p>
          <a:p>
            <a:r>
              <a:rPr lang="en-US" altLang="ko-KR" dirty="0" smtClean="0"/>
              <a:t>2024/01/18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239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48" y="182472"/>
            <a:ext cx="6115050" cy="431251"/>
          </a:xfrm>
        </p:spPr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번 풀이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294F84F-2154-DA30-B194-39203C78C842}"/>
              </a:ext>
            </a:extLst>
          </p:cNvPr>
          <p:cNvSpPr txBox="1"/>
          <p:nvPr/>
        </p:nvSpPr>
        <p:spPr>
          <a:xfrm>
            <a:off x="175848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</a:rPr>
              <a:t>배열 기반 </a:t>
            </a:r>
            <a:r>
              <a:rPr lang="ko-KR" altLang="en-US" b="1" dirty="0" err="1" smtClean="0">
                <a:solidFill>
                  <a:schemeClr val="tx2"/>
                </a:solidFill>
              </a:rPr>
              <a:t>스택을</a:t>
            </a:r>
            <a:r>
              <a:rPr lang="ko-KR" altLang="en-US" b="1" dirty="0" smtClean="0">
                <a:solidFill>
                  <a:schemeClr val="tx2"/>
                </a:solidFill>
              </a:rPr>
              <a:t> 이용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3EE92CB-93D4-5864-5170-EED2D0DADF3C}"/>
              </a:ext>
            </a:extLst>
          </p:cNvPr>
          <p:cNvSpPr txBox="1"/>
          <p:nvPr/>
        </p:nvSpPr>
        <p:spPr>
          <a:xfrm>
            <a:off x="198775" y="1230392"/>
            <a:ext cx="8643801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altLang="ko-KR" sz="1200" b="1" spc="-5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200" b="1" spc="-50" dirty="0" smtClean="0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C01EE1A-ED72-31A6-636A-4F874A9BDE68}"/>
              </a:ext>
            </a:extLst>
          </p:cNvPr>
          <p:cNvSpPr txBox="1"/>
          <p:nvPr/>
        </p:nvSpPr>
        <p:spPr>
          <a:xfrm>
            <a:off x="2071535" y="5438230"/>
            <a:ext cx="4927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Stack_wait</a:t>
            </a:r>
            <a:r>
              <a:rPr lang="ko-KR" altLang="en-US" sz="1400" b="1" spc="-50" dirty="0" smtClean="0">
                <a:latin typeface="Arial" panose="020B0604020202020204" pitchFamily="34" charset="0"/>
                <a:cs typeface="Arial" panose="020B0604020202020204" pitchFamily="34" charset="0"/>
              </a:rPr>
              <a:t>의</a:t>
            </a:r>
            <a:r>
              <a:rPr lang="en-US" altLang="ko-KR" sz="1400" b="1" spc="-5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400" b="1" spc="-50" dirty="0" smtClean="0">
                <a:latin typeface="Arial" panose="020B0604020202020204" pitchFamily="34" charset="0"/>
                <a:cs typeface="Arial" panose="020B0604020202020204" pitchFamily="34" charset="0"/>
              </a:rPr>
              <a:t>데이터 </a:t>
            </a:r>
            <a:r>
              <a:rPr lang="en-US" altLang="ko-KR" sz="1400" b="1" spc="-50" dirty="0" smtClean="0">
                <a:latin typeface="Arial" panose="020B0604020202020204" pitchFamily="34" charset="0"/>
                <a:cs typeface="Arial" panose="020B0604020202020204" pitchFamily="34" charset="0"/>
              </a:rPr>
              <a:t>‘2’</a:t>
            </a:r>
            <a:r>
              <a:rPr lang="ko-KR" altLang="en-US" sz="1400" b="1" spc="-50" dirty="0" smtClean="0">
                <a:latin typeface="Arial" panose="020B0604020202020204" pitchFamily="34" charset="0"/>
                <a:cs typeface="Arial" panose="020B0604020202020204" pitchFamily="34" charset="0"/>
              </a:rPr>
              <a:t>가</a:t>
            </a:r>
            <a:r>
              <a:rPr lang="en-US" altLang="ko-KR" sz="1400" b="1" spc="-50" dirty="0" smtClean="0">
                <a:latin typeface="Arial" panose="020B0604020202020204" pitchFamily="34" charset="0"/>
                <a:cs typeface="Arial" panose="020B0604020202020204" pitchFamily="34" charset="0"/>
              </a:rPr>
              <a:t> Pop</a:t>
            </a:r>
            <a:r>
              <a:rPr lang="ko-KR" altLang="en-US" sz="1400" b="1" spc="-50" dirty="0" smtClean="0">
                <a:latin typeface="Arial" panose="020B0604020202020204" pitchFamily="34" charset="0"/>
                <a:cs typeface="Arial" panose="020B0604020202020204" pitchFamily="34" charset="0"/>
              </a:rPr>
              <a:t> 될 상황</a:t>
            </a:r>
            <a:endParaRPr lang="ko-KR" altLang="en-US" sz="1400" b="1"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 smtClean="0">
                <a:solidFill>
                  <a:srgbClr val="17406D"/>
                </a:solidFill>
              </a:rPr>
              <a:t>동작 규칙</a:t>
            </a:r>
            <a:endParaRPr lang="en-US" altLang="ko-KR" sz="1400" b="1" spc="-50" dirty="0" smtClean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 dirty="0" err="1" smtClean="0"/>
              <a:t>Stack_wait</a:t>
            </a:r>
            <a:r>
              <a:rPr lang="ko-KR" altLang="en-US" sz="1200" spc="-50" dirty="0" smtClean="0"/>
              <a:t>의 </a:t>
            </a:r>
            <a:r>
              <a:rPr lang="en-US" altLang="ko-KR" sz="1200" spc="-50" dirty="0" smtClean="0"/>
              <a:t>Top</a:t>
            </a:r>
            <a:r>
              <a:rPr lang="ko-KR" altLang="en-US" sz="1200" spc="-50" dirty="0" err="1" smtClean="0"/>
              <a:t>노드</a:t>
            </a:r>
            <a:r>
              <a:rPr lang="ko-KR" altLang="en-US" sz="1200" spc="-50" dirty="0" smtClean="0"/>
              <a:t> 데이터와 </a:t>
            </a:r>
            <a:r>
              <a:rPr lang="en-US" altLang="ko-KR" sz="1200" spc="-50" dirty="0" err="1" smtClean="0"/>
              <a:t>targetTicket</a:t>
            </a:r>
            <a:r>
              <a:rPr lang="en-US" altLang="ko-KR" sz="1200" spc="-50" dirty="0" smtClean="0"/>
              <a:t> </a:t>
            </a:r>
            <a:r>
              <a:rPr lang="ko-KR" altLang="en-US" sz="1200" spc="-50" dirty="0" smtClean="0"/>
              <a:t>데이터를 비교</a:t>
            </a:r>
            <a:endParaRPr lang="en-US" altLang="ko-KR" sz="1200" spc="-50" dirty="0" smtClean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 dirty="0" err="1" smtClean="0"/>
              <a:t>targetTicket</a:t>
            </a:r>
            <a:r>
              <a:rPr lang="ko-KR" altLang="en-US" sz="1200" spc="-50" dirty="0" smtClean="0"/>
              <a:t>의 값과 다르면 </a:t>
            </a:r>
            <a:r>
              <a:rPr lang="en-US" altLang="ko-KR" sz="1200" spc="-50" dirty="0" err="1" smtClean="0"/>
              <a:t>Stack_temp</a:t>
            </a:r>
            <a:r>
              <a:rPr lang="ko-KR" altLang="en-US" sz="1200" spc="-50" dirty="0" smtClean="0"/>
              <a:t>로 </a:t>
            </a:r>
            <a:r>
              <a:rPr lang="en-US" altLang="ko-KR" sz="1200" spc="-50" dirty="0" smtClean="0"/>
              <a:t>Push, </a:t>
            </a:r>
            <a:r>
              <a:rPr lang="en-US" altLang="ko-KR" sz="1200" spc="-50" dirty="0" err="1" smtClean="0"/>
              <a:t>Stack_wait</a:t>
            </a:r>
            <a:r>
              <a:rPr lang="ko-KR" altLang="en-US" sz="1200" spc="-50" dirty="0" smtClean="0"/>
              <a:t>에서 </a:t>
            </a:r>
            <a:r>
              <a:rPr lang="en-US" altLang="ko-KR" sz="1200" spc="-50" dirty="0" smtClean="0"/>
              <a:t>Pop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 dirty="0" err="1" smtClean="0"/>
              <a:t>targetTicket</a:t>
            </a:r>
            <a:r>
              <a:rPr lang="ko-KR" altLang="en-US" sz="1200" spc="-50" dirty="0" smtClean="0"/>
              <a:t>의 값과 같으면 </a:t>
            </a:r>
            <a:r>
              <a:rPr lang="en-US" altLang="ko-KR" sz="1200" spc="-50" dirty="0" err="1" smtClean="0"/>
              <a:t>targetTicket</a:t>
            </a:r>
            <a:r>
              <a:rPr lang="en-US" altLang="ko-KR" sz="1200" spc="-50" dirty="0" smtClean="0"/>
              <a:t>++, </a:t>
            </a:r>
            <a:r>
              <a:rPr lang="en-US" altLang="ko-KR" sz="1200" spc="-50" dirty="0" err="1" smtClean="0"/>
              <a:t>Stack_wait</a:t>
            </a:r>
            <a:r>
              <a:rPr lang="ko-KR" altLang="en-US" sz="1200" spc="-50" dirty="0" smtClean="0"/>
              <a:t>에서 </a:t>
            </a:r>
            <a:r>
              <a:rPr lang="en-US" altLang="ko-KR" sz="1200" spc="-50" dirty="0" smtClean="0"/>
              <a:t>Pop</a:t>
            </a:r>
            <a:endParaRPr lang="ko-KR" altLang="en-US" sz="1200" spc="-50" dirty="0" smtClean="0"/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200" b="1" spc="-50" dirty="0">
              <a:solidFill>
                <a:srgbClr val="C0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620" y="2569220"/>
            <a:ext cx="7277100" cy="27051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620" y="2569220"/>
            <a:ext cx="74961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2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48" y="182472"/>
            <a:ext cx="6115050" cy="431251"/>
          </a:xfrm>
        </p:spPr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번 풀이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294F84F-2154-DA30-B194-39203C78C842}"/>
              </a:ext>
            </a:extLst>
          </p:cNvPr>
          <p:cNvSpPr txBox="1"/>
          <p:nvPr/>
        </p:nvSpPr>
        <p:spPr>
          <a:xfrm>
            <a:off x="175848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</a:rPr>
              <a:t>배열 기반 </a:t>
            </a:r>
            <a:r>
              <a:rPr lang="ko-KR" altLang="en-US" b="1" dirty="0" err="1" smtClean="0">
                <a:solidFill>
                  <a:schemeClr val="tx2"/>
                </a:solidFill>
              </a:rPr>
              <a:t>스택을</a:t>
            </a:r>
            <a:r>
              <a:rPr lang="ko-KR" altLang="en-US" b="1" dirty="0" smtClean="0">
                <a:solidFill>
                  <a:schemeClr val="tx2"/>
                </a:solidFill>
              </a:rPr>
              <a:t> 이용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3EE92CB-93D4-5864-5170-EED2D0DADF3C}"/>
              </a:ext>
            </a:extLst>
          </p:cNvPr>
          <p:cNvSpPr txBox="1"/>
          <p:nvPr/>
        </p:nvSpPr>
        <p:spPr>
          <a:xfrm>
            <a:off x="198775" y="1230392"/>
            <a:ext cx="8643801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altLang="ko-KR" sz="1200" b="1" spc="-5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200" b="1" spc="-50" dirty="0" smtClean="0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C01EE1A-ED72-31A6-636A-4F874A9BDE68}"/>
              </a:ext>
            </a:extLst>
          </p:cNvPr>
          <p:cNvSpPr txBox="1"/>
          <p:nvPr/>
        </p:nvSpPr>
        <p:spPr>
          <a:xfrm>
            <a:off x="2071535" y="5438230"/>
            <a:ext cx="4927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Stack_wait</a:t>
            </a:r>
            <a:r>
              <a:rPr lang="ko-KR" altLang="en-US" sz="1400" b="1" spc="-50" dirty="0" smtClean="0">
                <a:latin typeface="Arial" panose="020B0604020202020204" pitchFamily="34" charset="0"/>
                <a:cs typeface="Arial" panose="020B0604020202020204" pitchFamily="34" charset="0"/>
              </a:rPr>
              <a:t>의</a:t>
            </a:r>
            <a:r>
              <a:rPr lang="en-US" altLang="ko-KR" sz="1400" b="1" spc="-5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400" b="1" spc="-50" dirty="0" smtClean="0">
                <a:latin typeface="Arial" panose="020B0604020202020204" pitchFamily="34" charset="0"/>
                <a:cs typeface="Arial" panose="020B0604020202020204" pitchFamily="34" charset="0"/>
              </a:rPr>
              <a:t>데이터 </a:t>
            </a:r>
            <a:r>
              <a:rPr lang="en-US" altLang="ko-KR" sz="1400" b="1" spc="-50" dirty="0" smtClean="0">
                <a:latin typeface="Arial" panose="020B0604020202020204" pitchFamily="34" charset="0"/>
                <a:cs typeface="Arial" panose="020B0604020202020204" pitchFamily="34" charset="0"/>
              </a:rPr>
              <a:t>‘2’</a:t>
            </a:r>
            <a:r>
              <a:rPr lang="ko-KR" altLang="en-US" sz="1400" b="1" spc="-50" dirty="0" smtClean="0">
                <a:latin typeface="Arial" panose="020B0604020202020204" pitchFamily="34" charset="0"/>
                <a:cs typeface="Arial" panose="020B0604020202020204" pitchFamily="34" charset="0"/>
              </a:rPr>
              <a:t>가</a:t>
            </a:r>
            <a:r>
              <a:rPr lang="en-US" altLang="ko-KR" sz="1400" b="1" spc="-50" dirty="0" smtClean="0">
                <a:latin typeface="Arial" panose="020B0604020202020204" pitchFamily="34" charset="0"/>
                <a:cs typeface="Arial" panose="020B0604020202020204" pitchFamily="34" charset="0"/>
              </a:rPr>
              <a:t> Pop</a:t>
            </a:r>
            <a:r>
              <a:rPr lang="ko-KR" altLang="en-US" sz="1400" b="1" spc="-50" dirty="0" smtClean="0">
                <a:latin typeface="Arial" panose="020B0604020202020204" pitchFamily="34" charset="0"/>
                <a:cs typeface="Arial" panose="020B0604020202020204" pitchFamily="34" charset="0"/>
              </a:rPr>
              <a:t> 될 상황</a:t>
            </a:r>
            <a:endParaRPr lang="ko-KR" altLang="en-US" sz="1400" b="1"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 smtClean="0">
                <a:solidFill>
                  <a:srgbClr val="17406D"/>
                </a:solidFill>
              </a:rPr>
              <a:t>동작 규칙</a:t>
            </a:r>
            <a:endParaRPr lang="en-US" altLang="ko-KR" sz="1400" b="1" spc="-50" dirty="0" smtClean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 dirty="0" err="1" smtClean="0"/>
              <a:t>Stack_wait</a:t>
            </a:r>
            <a:r>
              <a:rPr lang="ko-KR" altLang="en-US" sz="1200" spc="-50" dirty="0" smtClean="0"/>
              <a:t>의 </a:t>
            </a:r>
            <a:r>
              <a:rPr lang="en-US" altLang="ko-KR" sz="1200" spc="-50" dirty="0" smtClean="0"/>
              <a:t>Top</a:t>
            </a:r>
            <a:r>
              <a:rPr lang="ko-KR" altLang="en-US" sz="1200" spc="-50" dirty="0" err="1" smtClean="0"/>
              <a:t>노드</a:t>
            </a:r>
            <a:r>
              <a:rPr lang="ko-KR" altLang="en-US" sz="1200" spc="-50" dirty="0" smtClean="0"/>
              <a:t> 데이터와 </a:t>
            </a:r>
            <a:r>
              <a:rPr lang="en-US" altLang="ko-KR" sz="1200" spc="-50" dirty="0" err="1" smtClean="0"/>
              <a:t>targetTicket</a:t>
            </a:r>
            <a:r>
              <a:rPr lang="en-US" altLang="ko-KR" sz="1200" spc="-50" dirty="0" smtClean="0"/>
              <a:t> </a:t>
            </a:r>
            <a:r>
              <a:rPr lang="ko-KR" altLang="en-US" sz="1200" spc="-50" dirty="0" smtClean="0"/>
              <a:t>데이터를 비교</a:t>
            </a:r>
            <a:endParaRPr lang="en-US" altLang="ko-KR" sz="1200" spc="-50" dirty="0" smtClean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 dirty="0" err="1" smtClean="0"/>
              <a:t>targetTicket</a:t>
            </a:r>
            <a:r>
              <a:rPr lang="ko-KR" altLang="en-US" sz="1200" spc="-50" dirty="0" smtClean="0"/>
              <a:t>의 값과 다르면 </a:t>
            </a:r>
            <a:r>
              <a:rPr lang="en-US" altLang="ko-KR" sz="1200" spc="-50" dirty="0" err="1" smtClean="0"/>
              <a:t>Stack_temp</a:t>
            </a:r>
            <a:r>
              <a:rPr lang="ko-KR" altLang="en-US" sz="1200" spc="-50" dirty="0" smtClean="0"/>
              <a:t>로 </a:t>
            </a:r>
            <a:r>
              <a:rPr lang="en-US" altLang="ko-KR" sz="1200" spc="-50" dirty="0" smtClean="0"/>
              <a:t>Push, </a:t>
            </a:r>
            <a:r>
              <a:rPr lang="en-US" altLang="ko-KR" sz="1200" spc="-50" dirty="0" err="1" smtClean="0"/>
              <a:t>Stack_wait</a:t>
            </a:r>
            <a:r>
              <a:rPr lang="ko-KR" altLang="en-US" sz="1200" spc="-50" dirty="0" smtClean="0"/>
              <a:t>에서 </a:t>
            </a:r>
            <a:r>
              <a:rPr lang="en-US" altLang="ko-KR" sz="1200" spc="-50" dirty="0" smtClean="0"/>
              <a:t>Pop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 dirty="0" err="1" smtClean="0"/>
              <a:t>targetTicket</a:t>
            </a:r>
            <a:r>
              <a:rPr lang="ko-KR" altLang="en-US" sz="1200" spc="-50" dirty="0" smtClean="0"/>
              <a:t>의 값과 같으면 </a:t>
            </a:r>
            <a:r>
              <a:rPr lang="en-US" altLang="ko-KR" sz="1200" spc="-50" dirty="0" err="1" smtClean="0"/>
              <a:t>targetTicket</a:t>
            </a:r>
            <a:r>
              <a:rPr lang="en-US" altLang="ko-KR" sz="1200" spc="-50" dirty="0" smtClean="0"/>
              <a:t>++, </a:t>
            </a:r>
            <a:r>
              <a:rPr lang="en-US" altLang="ko-KR" sz="1200" spc="-50" dirty="0" err="1" smtClean="0"/>
              <a:t>Stack_wait</a:t>
            </a:r>
            <a:r>
              <a:rPr lang="ko-KR" altLang="en-US" sz="1200" spc="-50" dirty="0" smtClean="0"/>
              <a:t>에서 </a:t>
            </a:r>
            <a:r>
              <a:rPr lang="en-US" altLang="ko-KR" sz="1200" spc="-50" dirty="0" smtClean="0"/>
              <a:t>Pop</a:t>
            </a:r>
            <a:endParaRPr lang="ko-KR" altLang="en-US" sz="1200" spc="-50" dirty="0" smtClean="0"/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200" b="1" spc="-50" dirty="0">
              <a:solidFill>
                <a:srgbClr val="C00000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202" y="2569220"/>
            <a:ext cx="7258050" cy="36195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202" y="2621607"/>
            <a:ext cx="7353300" cy="351472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890" y="2633087"/>
            <a:ext cx="8642215" cy="343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96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48" y="182472"/>
            <a:ext cx="6115050" cy="431251"/>
          </a:xfrm>
        </p:spPr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번 풀이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294F84F-2154-DA30-B194-39203C78C842}"/>
              </a:ext>
            </a:extLst>
          </p:cNvPr>
          <p:cNvSpPr txBox="1"/>
          <p:nvPr/>
        </p:nvSpPr>
        <p:spPr>
          <a:xfrm>
            <a:off x="175848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</a:rPr>
              <a:t>배열 기반 </a:t>
            </a:r>
            <a:r>
              <a:rPr lang="ko-KR" altLang="en-US" b="1" dirty="0" err="1" smtClean="0">
                <a:solidFill>
                  <a:schemeClr val="tx2"/>
                </a:solidFill>
              </a:rPr>
              <a:t>스택을</a:t>
            </a:r>
            <a:r>
              <a:rPr lang="ko-KR" altLang="en-US" b="1" dirty="0" smtClean="0">
                <a:solidFill>
                  <a:schemeClr val="tx2"/>
                </a:solidFill>
              </a:rPr>
              <a:t> 이용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3EE92CB-93D4-5864-5170-EED2D0DADF3C}"/>
              </a:ext>
            </a:extLst>
          </p:cNvPr>
          <p:cNvSpPr txBox="1"/>
          <p:nvPr/>
        </p:nvSpPr>
        <p:spPr>
          <a:xfrm>
            <a:off x="198775" y="1230392"/>
            <a:ext cx="8643801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altLang="ko-KR" sz="1200" b="1" spc="-5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200" b="1" spc="-50" dirty="0" smtClean="0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C01EE1A-ED72-31A6-636A-4F874A9BDE68}"/>
              </a:ext>
            </a:extLst>
          </p:cNvPr>
          <p:cNvSpPr txBox="1"/>
          <p:nvPr/>
        </p:nvSpPr>
        <p:spPr>
          <a:xfrm>
            <a:off x="2071535" y="5438230"/>
            <a:ext cx="4927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Stack_wait</a:t>
            </a:r>
            <a:r>
              <a:rPr lang="en-US" altLang="ko-KR" sz="1400" b="1" spc="-5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400" b="1" spc="-50" dirty="0" smtClean="0">
                <a:latin typeface="Arial" panose="020B0604020202020204" pitchFamily="34" charset="0"/>
                <a:cs typeface="Arial" panose="020B0604020202020204" pitchFamily="34" charset="0"/>
              </a:rPr>
              <a:t>뿐만 아니라 </a:t>
            </a:r>
            <a:r>
              <a:rPr lang="en-US" altLang="ko-KR" sz="1400" b="1" spc="-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Stack_temp</a:t>
            </a:r>
            <a:r>
              <a:rPr lang="en-US" altLang="ko-KR" sz="1400" b="1" spc="-5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400" b="1" spc="-50" dirty="0" smtClean="0">
                <a:latin typeface="Arial" panose="020B0604020202020204" pitchFamily="34" charset="0"/>
                <a:cs typeface="Arial" panose="020B0604020202020204" pitchFamily="34" charset="0"/>
              </a:rPr>
              <a:t>데이터도 비교</a:t>
            </a:r>
            <a:endParaRPr lang="ko-KR" altLang="en-US" sz="1400" b="1"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 smtClean="0">
                <a:solidFill>
                  <a:srgbClr val="17406D"/>
                </a:solidFill>
              </a:rPr>
              <a:t>동작 규칙</a:t>
            </a:r>
            <a:endParaRPr lang="en-US" altLang="ko-KR" sz="1400" b="1" spc="-50" dirty="0" smtClean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 dirty="0" err="1" smtClean="0"/>
              <a:t>Stack_wait</a:t>
            </a:r>
            <a:r>
              <a:rPr lang="ko-KR" altLang="en-US" sz="1200" spc="-50" dirty="0" smtClean="0"/>
              <a:t>의 </a:t>
            </a:r>
            <a:r>
              <a:rPr lang="en-US" altLang="ko-KR" sz="1200" spc="-50" dirty="0" smtClean="0"/>
              <a:t>Top</a:t>
            </a:r>
            <a:r>
              <a:rPr lang="ko-KR" altLang="en-US" sz="1200" spc="-50" dirty="0" err="1" smtClean="0"/>
              <a:t>노드</a:t>
            </a:r>
            <a:r>
              <a:rPr lang="ko-KR" altLang="en-US" sz="1200" spc="-50" dirty="0" smtClean="0"/>
              <a:t> 데이터와 </a:t>
            </a:r>
            <a:r>
              <a:rPr lang="en-US" altLang="ko-KR" sz="1200" spc="-50" dirty="0" err="1" smtClean="0"/>
              <a:t>targetTicket</a:t>
            </a:r>
            <a:r>
              <a:rPr lang="en-US" altLang="ko-KR" sz="1200" spc="-50" dirty="0" smtClean="0"/>
              <a:t> </a:t>
            </a:r>
            <a:r>
              <a:rPr lang="ko-KR" altLang="en-US" sz="1200" spc="-50" dirty="0" smtClean="0"/>
              <a:t>데이터를 비교</a:t>
            </a:r>
            <a:endParaRPr lang="en-US" altLang="ko-KR" sz="1200" spc="-50" dirty="0" smtClean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 dirty="0" err="1" smtClean="0"/>
              <a:t>targetTicket</a:t>
            </a:r>
            <a:r>
              <a:rPr lang="ko-KR" altLang="en-US" sz="1200" spc="-50" dirty="0" smtClean="0"/>
              <a:t>의 값과 다르면 </a:t>
            </a:r>
            <a:r>
              <a:rPr lang="en-US" altLang="ko-KR" sz="1200" spc="-50" dirty="0" err="1" smtClean="0"/>
              <a:t>Stack_temp</a:t>
            </a:r>
            <a:r>
              <a:rPr lang="ko-KR" altLang="en-US" sz="1200" spc="-50" dirty="0" smtClean="0"/>
              <a:t>로 </a:t>
            </a:r>
            <a:r>
              <a:rPr lang="en-US" altLang="ko-KR" sz="1200" spc="-50" dirty="0" smtClean="0"/>
              <a:t>Push, </a:t>
            </a:r>
            <a:r>
              <a:rPr lang="en-US" altLang="ko-KR" sz="1200" spc="-50" dirty="0" err="1" smtClean="0"/>
              <a:t>Stack_wait</a:t>
            </a:r>
            <a:r>
              <a:rPr lang="ko-KR" altLang="en-US" sz="1200" spc="-50" dirty="0" smtClean="0"/>
              <a:t>에서 </a:t>
            </a:r>
            <a:r>
              <a:rPr lang="en-US" altLang="ko-KR" sz="1200" spc="-50" dirty="0" smtClean="0"/>
              <a:t>Pop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 dirty="0" err="1" smtClean="0"/>
              <a:t>targetTicket</a:t>
            </a:r>
            <a:r>
              <a:rPr lang="ko-KR" altLang="en-US" sz="1200" spc="-50" dirty="0" smtClean="0"/>
              <a:t>의 값과 같으면 </a:t>
            </a:r>
            <a:r>
              <a:rPr lang="en-US" altLang="ko-KR" sz="1200" spc="-50" dirty="0" err="1" smtClean="0"/>
              <a:t>targetTicket</a:t>
            </a:r>
            <a:r>
              <a:rPr lang="en-US" altLang="ko-KR" sz="1200" spc="-50" dirty="0" smtClean="0"/>
              <a:t>++, </a:t>
            </a:r>
            <a:r>
              <a:rPr lang="en-US" altLang="ko-KR" sz="1200" spc="-50" dirty="0" err="1" smtClean="0"/>
              <a:t>Stack_wait</a:t>
            </a:r>
            <a:r>
              <a:rPr lang="ko-KR" altLang="en-US" sz="1200" spc="-50" dirty="0" smtClean="0"/>
              <a:t>에서 </a:t>
            </a:r>
            <a:r>
              <a:rPr lang="en-US" altLang="ko-KR" sz="1200" spc="-50" dirty="0" smtClean="0"/>
              <a:t>Pop</a:t>
            </a:r>
            <a:endParaRPr lang="ko-KR" altLang="en-US" sz="1200" spc="-50" dirty="0" smtClean="0"/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200" b="1" spc="-50" dirty="0">
              <a:solidFill>
                <a:srgbClr val="C00000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392" y="2750170"/>
            <a:ext cx="7277100" cy="263842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717" y="2790280"/>
            <a:ext cx="734377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58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11445C8C-9B28-447F-A591-D0317F1CD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387" y="2766783"/>
            <a:ext cx="7280655" cy="1324433"/>
          </a:xfrm>
        </p:spPr>
        <p:txBody>
          <a:bodyPr anchor="ctr">
            <a:normAutofit/>
          </a:bodyPr>
          <a:lstStyle/>
          <a:p>
            <a:r>
              <a:rPr lang="en-US" altLang="ko-KR" sz="2400" spc="-40" dirty="0">
                <a:latin typeface="+mn-ea"/>
                <a:ea typeface="+mn-ea"/>
              </a:rPr>
              <a:t>3</a:t>
            </a:r>
            <a:r>
              <a:rPr lang="ko-KR" altLang="en-US" sz="2400" spc="-40" dirty="0" smtClean="0">
                <a:latin typeface="+mn-ea"/>
                <a:ea typeface="+mn-ea"/>
              </a:rPr>
              <a:t>번 풀이</a:t>
            </a:r>
            <a:endParaRPr lang="ko-KR" altLang="en-US" sz="2400" spc="-4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1994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48" y="182472"/>
            <a:ext cx="6115050" cy="431251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 smtClean="0"/>
              <a:t>번 풀이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294F84F-2154-DA30-B194-39203C78C842}"/>
              </a:ext>
            </a:extLst>
          </p:cNvPr>
          <p:cNvSpPr txBox="1"/>
          <p:nvPr/>
        </p:nvSpPr>
        <p:spPr>
          <a:xfrm>
            <a:off x="175848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</a:rPr>
              <a:t>규칙을 이용한 </a:t>
            </a:r>
            <a:r>
              <a:rPr lang="ko-KR" altLang="en-US" b="1" dirty="0" smtClean="0">
                <a:solidFill>
                  <a:schemeClr val="tx2"/>
                </a:solidFill>
              </a:rPr>
              <a:t>풀이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altLang="ko-KR" sz="1200" b="1" spc="-5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200" b="1" spc="-50" dirty="0" smtClean="0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C01EE1A-ED72-31A6-636A-4F874A9BDE68}"/>
              </a:ext>
            </a:extLst>
          </p:cNvPr>
          <p:cNvSpPr txBox="1"/>
          <p:nvPr/>
        </p:nvSpPr>
        <p:spPr>
          <a:xfrm>
            <a:off x="2071535" y="4926406"/>
            <a:ext cx="4927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 smtClean="0">
                <a:latin typeface="Arial" panose="020B0604020202020204" pitchFamily="34" charset="0"/>
                <a:cs typeface="Arial" panose="020B0604020202020204" pitchFamily="34" charset="0"/>
              </a:rPr>
              <a:t>입</a:t>
            </a:r>
            <a:r>
              <a:rPr lang="en-US" altLang="ko-KR" sz="1400" b="1" spc="-5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ko-KR" altLang="en-US" sz="1400" b="1" spc="-50" dirty="0" smtClean="0">
                <a:latin typeface="Arial" panose="020B0604020202020204" pitchFamily="34" charset="0"/>
                <a:cs typeface="Arial" panose="020B0604020202020204" pitchFamily="34" charset="0"/>
              </a:rPr>
              <a:t>출력을 나열한 표</a:t>
            </a:r>
            <a:endParaRPr lang="ko-KR" altLang="en-US" sz="1400" b="1"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52" y="3425233"/>
            <a:ext cx="7677150" cy="1219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 smtClean="0">
                <a:solidFill>
                  <a:srgbClr val="17406D"/>
                </a:solidFill>
              </a:rPr>
              <a:t>출력 규칙</a:t>
            </a:r>
            <a:endParaRPr lang="en-US" altLang="ko-KR" sz="1400" b="1" spc="-50" dirty="0" smtClean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 dirty="0" smtClean="0"/>
              <a:t>2</a:t>
            </a:r>
            <a:r>
              <a:rPr lang="ko-KR" altLang="en-US" sz="1200" spc="-50" dirty="0" smtClean="0"/>
              <a:t>의 거듭제곱마다 자기 자신이 출력 결과가 나옴</a:t>
            </a:r>
            <a:endParaRPr lang="en-US" altLang="ko-KR" sz="1200" spc="-50" dirty="0" smtClean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 dirty="0" smtClean="0"/>
              <a:t>1</a:t>
            </a:r>
            <a:r>
              <a:rPr lang="ko-KR" altLang="en-US" sz="1200" spc="-50" dirty="0" smtClean="0"/>
              <a:t>을 제외한 나머지 숫자들은 </a:t>
            </a:r>
            <a:endParaRPr lang="en-US" altLang="ko-KR" sz="1200" spc="-50" dirty="0" smtClean="0"/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US" altLang="ko-KR" sz="1200" spc="-50" dirty="0"/>
              <a:t>	</a:t>
            </a:r>
            <a:r>
              <a:rPr lang="en-US" altLang="ko-KR" sz="1200" spc="-50" dirty="0" smtClean="0"/>
              <a:t>			(</a:t>
            </a:r>
            <a:r>
              <a:rPr lang="ko-KR" altLang="en-US" sz="1200" spc="-50" dirty="0" smtClean="0"/>
              <a:t>입력 숫자의 두 배</a:t>
            </a:r>
            <a:r>
              <a:rPr lang="en-US" altLang="ko-KR" sz="1200" spc="-50" dirty="0" smtClean="0"/>
              <a:t>)</a:t>
            </a:r>
            <a:r>
              <a:rPr lang="ko-KR" altLang="en-US" sz="1200" spc="-50" dirty="0" smtClean="0"/>
              <a:t> </a:t>
            </a:r>
            <a:r>
              <a:rPr lang="en-US" altLang="ko-KR" sz="1200" spc="-50" dirty="0" smtClean="0"/>
              <a:t>- (</a:t>
            </a:r>
            <a:r>
              <a:rPr lang="ko-KR" altLang="en-US" sz="1200" spc="-50" dirty="0" smtClean="0"/>
              <a:t>입력 숫자의 두 배보다 작으면서</a:t>
            </a:r>
            <a:r>
              <a:rPr lang="en-US" altLang="ko-KR" sz="1200" spc="-50" dirty="0" smtClean="0"/>
              <a:t> </a:t>
            </a:r>
            <a:r>
              <a:rPr lang="ko-KR" altLang="en-US" sz="1200" spc="-50" dirty="0" smtClean="0"/>
              <a:t>제일 가까운 </a:t>
            </a:r>
            <a:r>
              <a:rPr lang="en-US" altLang="ko-KR" sz="1200" spc="-50" dirty="0" smtClean="0"/>
              <a:t>2</a:t>
            </a:r>
            <a:r>
              <a:rPr lang="ko-KR" altLang="en-US" sz="1200" spc="-50" dirty="0" smtClean="0"/>
              <a:t>의 거듭제곱</a:t>
            </a:r>
            <a:r>
              <a:rPr lang="en-US" altLang="ko-KR" sz="1200" spc="-50" dirty="0" smtClean="0"/>
              <a:t>)</a:t>
            </a:r>
            <a:endParaRPr lang="en-US" altLang="ko-KR" sz="1200" spc="-50" dirty="0"/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US" altLang="ko-KR" sz="1200" spc="-50" dirty="0" smtClean="0"/>
              <a:t>				= </a:t>
            </a:r>
            <a:r>
              <a:rPr lang="ko-KR" altLang="en-US" sz="1200" spc="-50" dirty="0" smtClean="0"/>
              <a:t>출력 결과</a:t>
            </a:r>
            <a:endParaRPr lang="en-US" altLang="ko-KR" sz="1200" spc="-50" dirty="0" smtClean="0"/>
          </a:p>
        </p:txBody>
      </p:sp>
    </p:spTree>
    <p:extLst>
      <p:ext uri="{BB962C8B-B14F-4D97-AF65-F5344CB8AC3E}">
        <p14:creationId xmlns:p14="http://schemas.microsoft.com/office/powerpoint/2010/main" val="99284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48" y="182472"/>
            <a:ext cx="6115050" cy="431251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 smtClean="0"/>
              <a:t>번 풀이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294F84F-2154-DA30-B194-39203C78C842}"/>
              </a:ext>
            </a:extLst>
          </p:cNvPr>
          <p:cNvSpPr txBox="1"/>
          <p:nvPr/>
        </p:nvSpPr>
        <p:spPr>
          <a:xfrm>
            <a:off x="175848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</a:rPr>
              <a:t>규칙을 이용한 </a:t>
            </a:r>
            <a:r>
              <a:rPr lang="ko-KR" altLang="en-US" b="1" dirty="0" smtClean="0">
                <a:solidFill>
                  <a:schemeClr val="tx2"/>
                </a:solidFill>
              </a:rPr>
              <a:t>풀이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altLang="ko-KR" sz="1200" b="1" spc="-5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200" b="1" spc="-50" dirty="0" smtClean="0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C01EE1A-ED72-31A6-636A-4F874A9BDE68}"/>
              </a:ext>
            </a:extLst>
          </p:cNvPr>
          <p:cNvSpPr txBox="1"/>
          <p:nvPr/>
        </p:nvSpPr>
        <p:spPr>
          <a:xfrm>
            <a:off x="2071535" y="4926406"/>
            <a:ext cx="4927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비트를</a:t>
            </a:r>
            <a:r>
              <a:rPr lang="ko-KR" altLang="en-US" sz="1400" b="1" spc="-50" dirty="0" smtClean="0">
                <a:latin typeface="Arial" panose="020B0604020202020204" pitchFamily="34" charset="0"/>
                <a:cs typeface="Arial" panose="020B0604020202020204" pitchFamily="34" charset="0"/>
              </a:rPr>
              <a:t> 이용한 풀이</a:t>
            </a:r>
            <a:endParaRPr lang="ko-KR" altLang="en-US" sz="1400" b="1"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 smtClean="0">
                <a:solidFill>
                  <a:srgbClr val="17406D"/>
                </a:solidFill>
              </a:rPr>
              <a:t>출력 규칙</a:t>
            </a:r>
            <a:endParaRPr lang="en-US" altLang="ko-KR" sz="1400" b="1" spc="-50" dirty="0" smtClean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 dirty="0" smtClean="0"/>
              <a:t>2</a:t>
            </a:r>
            <a:r>
              <a:rPr lang="ko-KR" altLang="en-US" sz="1200" spc="-50" dirty="0" smtClean="0"/>
              <a:t>의 거듭제곱마다 자기 자신이 출력 결과가 나옴</a:t>
            </a:r>
            <a:endParaRPr lang="en-US" altLang="ko-KR" sz="1200" spc="-50" dirty="0" smtClean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 dirty="0" smtClean="0"/>
              <a:t>1</a:t>
            </a:r>
            <a:r>
              <a:rPr lang="ko-KR" altLang="en-US" sz="1200" spc="-50" dirty="0" smtClean="0"/>
              <a:t>을 제외한 나머지 숫자들은 </a:t>
            </a:r>
            <a:endParaRPr lang="en-US" altLang="ko-KR" sz="1200" spc="-50" dirty="0" smtClean="0"/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US" altLang="ko-KR" sz="1200" spc="-50" dirty="0"/>
              <a:t>	</a:t>
            </a:r>
            <a:r>
              <a:rPr lang="en-US" altLang="ko-KR" sz="1200" spc="-50" dirty="0" smtClean="0"/>
              <a:t>			(</a:t>
            </a:r>
            <a:r>
              <a:rPr lang="ko-KR" altLang="en-US" sz="1200" spc="-50" dirty="0" smtClean="0"/>
              <a:t>입력 숫자의 두 배</a:t>
            </a:r>
            <a:r>
              <a:rPr lang="en-US" altLang="ko-KR" sz="1200" spc="-50" dirty="0" smtClean="0"/>
              <a:t>)</a:t>
            </a:r>
            <a:r>
              <a:rPr lang="ko-KR" altLang="en-US" sz="1200" spc="-50" dirty="0" smtClean="0"/>
              <a:t> </a:t>
            </a:r>
            <a:r>
              <a:rPr lang="en-US" altLang="ko-KR" sz="1200" spc="-50" dirty="0" smtClean="0"/>
              <a:t>- (</a:t>
            </a:r>
            <a:r>
              <a:rPr lang="ko-KR" altLang="en-US" sz="1200" spc="-50" dirty="0" smtClean="0"/>
              <a:t>입력 숫자의 두 배보다 작으면서</a:t>
            </a:r>
            <a:r>
              <a:rPr lang="en-US" altLang="ko-KR" sz="1200" spc="-50" dirty="0" smtClean="0"/>
              <a:t> </a:t>
            </a:r>
            <a:r>
              <a:rPr lang="ko-KR" altLang="en-US" sz="1200" spc="-50" dirty="0" smtClean="0"/>
              <a:t>제일 가까운 </a:t>
            </a:r>
            <a:r>
              <a:rPr lang="en-US" altLang="ko-KR" sz="1200" spc="-50" dirty="0" smtClean="0"/>
              <a:t>2</a:t>
            </a:r>
            <a:r>
              <a:rPr lang="ko-KR" altLang="en-US" sz="1200" spc="-50" dirty="0" smtClean="0"/>
              <a:t>의 거듭제곱</a:t>
            </a:r>
            <a:r>
              <a:rPr lang="en-US" altLang="ko-KR" sz="1200" spc="-50" dirty="0" smtClean="0"/>
              <a:t>)</a:t>
            </a:r>
            <a:endParaRPr lang="en-US" altLang="ko-KR" sz="1200" spc="-50" dirty="0"/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US" altLang="ko-KR" sz="1200" spc="-50" dirty="0" smtClean="0"/>
              <a:t>				= </a:t>
            </a:r>
            <a:r>
              <a:rPr lang="ko-KR" altLang="en-US" sz="1200" spc="-50" dirty="0" smtClean="0"/>
              <a:t>출력 결과</a:t>
            </a:r>
            <a:endParaRPr lang="en-US" altLang="ko-KR" sz="1200" spc="-50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076" y="2778759"/>
            <a:ext cx="646747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42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11445C8C-9B28-447F-A591-D0317F1CDA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94344F0-8FD1-42F4-875A-E0D834077B4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3" t="15707" r="15453" b="15538"/>
          <a:stretch/>
        </p:blipFill>
        <p:spPr>
          <a:xfrm>
            <a:off x="3953638" y="5054741"/>
            <a:ext cx="1232154" cy="122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3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11445C8C-9B28-447F-A591-D0317F1CD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387" y="2766783"/>
            <a:ext cx="7280655" cy="1324433"/>
          </a:xfrm>
        </p:spPr>
        <p:txBody>
          <a:bodyPr anchor="ctr">
            <a:normAutofit/>
          </a:bodyPr>
          <a:lstStyle/>
          <a:p>
            <a:r>
              <a:rPr lang="en-US" altLang="ko-KR" sz="2400" spc="-40" dirty="0" smtClean="0">
                <a:latin typeface="+mn-ea"/>
                <a:ea typeface="+mn-ea"/>
              </a:rPr>
              <a:t>2</a:t>
            </a:r>
            <a:r>
              <a:rPr lang="ko-KR" altLang="en-US" sz="2400" spc="-40" dirty="0" smtClean="0">
                <a:latin typeface="+mn-ea"/>
                <a:ea typeface="+mn-ea"/>
              </a:rPr>
              <a:t>번 풀이</a:t>
            </a:r>
            <a:endParaRPr lang="ko-KR" altLang="en-US" sz="2400" spc="-4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2028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48" y="182472"/>
            <a:ext cx="6115050" cy="431251"/>
          </a:xfrm>
        </p:spPr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번 풀이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294F84F-2154-DA30-B194-39203C78C842}"/>
              </a:ext>
            </a:extLst>
          </p:cNvPr>
          <p:cNvSpPr txBox="1"/>
          <p:nvPr/>
        </p:nvSpPr>
        <p:spPr>
          <a:xfrm>
            <a:off x="175848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</a:rPr>
              <a:t>배열 기반 </a:t>
            </a:r>
            <a:r>
              <a:rPr lang="ko-KR" altLang="en-US" b="1" dirty="0" err="1" smtClean="0">
                <a:solidFill>
                  <a:schemeClr val="tx2"/>
                </a:solidFill>
              </a:rPr>
              <a:t>스택을</a:t>
            </a:r>
            <a:r>
              <a:rPr lang="ko-KR" altLang="en-US" b="1" dirty="0" smtClean="0">
                <a:solidFill>
                  <a:schemeClr val="tx2"/>
                </a:solidFill>
              </a:rPr>
              <a:t> 이용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 smtClean="0">
                <a:solidFill>
                  <a:srgbClr val="17406D"/>
                </a:solidFill>
              </a:rPr>
              <a:t>문제 상황</a:t>
            </a:r>
            <a:r>
              <a:rPr lang="en-US" altLang="ko-KR" sz="1400" b="1" spc="-50" dirty="0" smtClean="0">
                <a:solidFill>
                  <a:srgbClr val="17406D"/>
                </a:solidFill>
              </a:rPr>
              <a:t>.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altLang="ko-KR" sz="1200" b="1" spc="-5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200" b="1" spc="-50" dirty="0" smtClean="0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C01EE1A-ED72-31A6-636A-4F874A9BDE68}"/>
              </a:ext>
            </a:extLst>
          </p:cNvPr>
          <p:cNvSpPr txBox="1"/>
          <p:nvPr/>
        </p:nvSpPr>
        <p:spPr>
          <a:xfrm>
            <a:off x="2071535" y="4926406"/>
            <a:ext cx="4927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 smtClean="0">
                <a:latin typeface="Arial" panose="020B0604020202020204" pitchFamily="34" charset="0"/>
                <a:cs typeface="Arial" panose="020B0604020202020204" pitchFamily="34" charset="0"/>
              </a:rPr>
              <a:t>두 개의 배열 기반 </a:t>
            </a:r>
            <a:r>
              <a:rPr lang="ko-KR" altLang="en-US" sz="1400" b="1" spc="-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스택을</a:t>
            </a:r>
            <a:r>
              <a:rPr lang="ko-KR" altLang="en-US" sz="1400" b="1" spc="-50" dirty="0" smtClean="0">
                <a:latin typeface="Arial" panose="020B0604020202020204" pitchFamily="34" charset="0"/>
                <a:cs typeface="Arial" panose="020B0604020202020204" pitchFamily="34" charset="0"/>
              </a:rPr>
              <a:t> 생성</a:t>
            </a:r>
            <a:endParaRPr lang="ko-KR" altLang="en-US" sz="1400" b="1"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2185987"/>
            <a:ext cx="654367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96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48" y="182472"/>
            <a:ext cx="6115050" cy="431251"/>
          </a:xfrm>
        </p:spPr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번 풀이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294F84F-2154-DA30-B194-39203C78C842}"/>
              </a:ext>
            </a:extLst>
          </p:cNvPr>
          <p:cNvSpPr txBox="1"/>
          <p:nvPr/>
        </p:nvSpPr>
        <p:spPr>
          <a:xfrm>
            <a:off x="175848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</a:rPr>
              <a:t>배열 기반 </a:t>
            </a:r>
            <a:r>
              <a:rPr lang="ko-KR" altLang="en-US" b="1" dirty="0" err="1" smtClean="0">
                <a:solidFill>
                  <a:schemeClr val="tx2"/>
                </a:solidFill>
              </a:rPr>
              <a:t>스택을</a:t>
            </a:r>
            <a:r>
              <a:rPr lang="ko-KR" altLang="en-US" b="1" dirty="0" smtClean="0">
                <a:solidFill>
                  <a:schemeClr val="tx2"/>
                </a:solidFill>
              </a:rPr>
              <a:t> 이용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altLang="ko-KR" sz="1200" b="1" spc="-5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200" b="1" spc="-50" dirty="0" smtClean="0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C01EE1A-ED72-31A6-636A-4F874A9BDE68}"/>
              </a:ext>
            </a:extLst>
          </p:cNvPr>
          <p:cNvSpPr txBox="1"/>
          <p:nvPr/>
        </p:nvSpPr>
        <p:spPr>
          <a:xfrm>
            <a:off x="2071535" y="4926406"/>
            <a:ext cx="4927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Stack_wait</a:t>
            </a:r>
            <a:r>
              <a:rPr lang="ko-KR" altLang="en-US" sz="1400" b="1" spc="-50" dirty="0" smtClean="0">
                <a:latin typeface="Arial" panose="020B0604020202020204" pitchFamily="34" charset="0"/>
                <a:cs typeface="Arial" panose="020B0604020202020204" pitchFamily="34" charset="0"/>
              </a:rPr>
              <a:t>에 데이터 삽입 </a:t>
            </a:r>
            <a:r>
              <a:rPr lang="en-US" altLang="ko-KR" sz="1400" b="1" spc="-5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1400" b="1" spc="-50" dirty="0" smtClean="0">
                <a:latin typeface="Arial" panose="020B0604020202020204" pitchFamily="34" charset="0"/>
                <a:cs typeface="Arial" panose="020B0604020202020204" pitchFamily="34" charset="0"/>
              </a:rPr>
              <a:t>잘못된 예시</a:t>
            </a:r>
            <a:r>
              <a:rPr lang="en-US" altLang="ko-KR" sz="1400" b="1" spc="-5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ko-KR" altLang="en-US" sz="1400" b="1"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2181225"/>
            <a:ext cx="675322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45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48" y="182472"/>
            <a:ext cx="6115050" cy="431251"/>
          </a:xfrm>
        </p:spPr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번 풀이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294F84F-2154-DA30-B194-39203C78C842}"/>
              </a:ext>
            </a:extLst>
          </p:cNvPr>
          <p:cNvSpPr txBox="1"/>
          <p:nvPr/>
        </p:nvSpPr>
        <p:spPr>
          <a:xfrm>
            <a:off x="175848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</a:rPr>
              <a:t>배열 기반 </a:t>
            </a:r>
            <a:r>
              <a:rPr lang="ko-KR" altLang="en-US" b="1" dirty="0" err="1" smtClean="0">
                <a:solidFill>
                  <a:schemeClr val="tx2"/>
                </a:solidFill>
              </a:rPr>
              <a:t>스택을</a:t>
            </a:r>
            <a:r>
              <a:rPr lang="ko-KR" altLang="en-US" b="1" dirty="0" smtClean="0">
                <a:solidFill>
                  <a:schemeClr val="tx2"/>
                </a:solidFill>
              </a:rPr>
              <a:t> 이용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altLang="ko-KR" sz="1200" b="1" spc="-5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200" b="1" spc="-50" dirty="0" smtClean="0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C01EE1A-ED72-31A6-636A-4F874A9BDE68}"/>
              </a:ext>
            </a:extLst>
          </p:cNvPr>
          <p:cNvSpPr txBox="1"/>
          <p:nvPr/>
        </p:nvSpPr>
        <p:spPr>
          <a:xfrm>
            <a:off x="2071535" y="4926406"/>
            <a:ext cx="4927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Stack_wait</a:t>
            </a:r>
            <a:r>
              <a:rPr lang="ko-KR" altLang="en-US" sz="1400" b="1" spc="-50" dirty="0" smtClean="0">
                <a:latin typeface="Arial" panose="020B0604020202020204" pitchFamily="34" charset="0"/>
                <a:cs typeface="Arial" panose="020B0604020202020204" pitchFamily="34" charset="0"/>
              </a:rPr>
              <a:t>에 데이터 삽입 </a:t>
            </a:r>
            <a:r>
              <a:rPr lang="en-US" altLang="ko-KR" sz="1400" b="1" spc="-5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1400" b="1" spc="-50" dirty="0" smtClean="0">
                <a:latin typeface="Arial" panose="020B0604020202020204" pitchFamily="34" charset="0"/>
                <a:cs typeface="Arial" panose="020B0604020202020204" pitchFamily="34" charset="0"/>
              </a:rPr>
              <a:t>잘못된 예시</a:t>
            </a:r>
            <a:r>
              <a:rPr lang="en-US" altLang="ko-KR" sz="1400" b="1" spc="-5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ko-KR" altLang="en-US" sz="1400" b="1"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1914525"/>
            <a:ext cx="66865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00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48" y="182472"/>
            <a:ext cx="6115050" cy="431251"/>
          </a:xfrm>
        </p:spPr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번 풀이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294F84F-2154-DA30-B194-39203C78C842}"/>
              </a:ext>
            </a:extLst>
          </p:cNvPr>
          <p:cNvSpPr txBox="1"/>
          <p:nvPr/>
        </p:nvSpPr>
        <p:spPr>
          <a:xfrm>
            <a:off x="175848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</a:rPr>
              <a:t>배열 기반 </a:t>
            </a:r>
            <a:r>
              <a:rPr lang="ko-KR" altLang="en-US" b="1" dirty="0" err="1" smtClean="0">
                <a:solidFill>
                  <a:schemeClr val="tx2"/>
                </a:solidFill>
              </a:rPr>
              <a:t>스택을</a:t>
            </a:r>
            <a:r>
              <a:rPr lang="ko-KR" altLang="en-US" b="1" dirty="0" smtClean="0">
                <a:solidFill>
                  <a:schemeClr val="tx2"/>
                </a:solidFill>
              </a:rPr>
              <a:t> 이용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altLang="ko-KR" sz="1200" b="1" spc="-5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200" b="1" spc="-50" dirty="0" smtClean="0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C01EE1A-ED72-31A6-636A-4F874A9BDE68}"/>
              </a:ext>
            </a:extLst>
          </p:cNvPr>
          <p:cNvSpPr txBox="1"/>
          <p:nvPr/>
        </p:nvSpPr>
        <p:spPr>
          <a:xfrm>
            <a:off x="2071535" y="4926406"/>
            <a:ext cx="4927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Stack_wait</a:t>
            </a:r>
            <a:r>
              <a:rPr lang="ko-KR" altLang="en-US" sz="1400" b="1" spc="-50" dirty="0" smtClean="0">
                <a:latin typeface="Arial" panose="020B0604020202020204" pitchFamily="34" charset="0"/>
                <a:cs typeface="Arial" panose="020B0604020202020204" pitchFamily="34" charset="0"/>
              </a:rPr>
              <a:t>에 데이터 삽입 </a:t>
            </a:r>
            <a:r>
              <a:rPr lang="en-US" altLang="ko-KR" sz="1400" b="1" spc="-5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1400" b="1" spc="-50" dirty="0" smtClean="0">
                <a:latin typeface="Arial" panose="020B0604020202020204" pitchFamily="34" charset="0"/>
                <a:cs typeface="Arial" panose="020B0604020202020204" pitchFamily="34" charset="0"/>
              </a:rPr>
              <a:t>옳은 예시</a:t>
            </a:r>
            <a:r>
              <a:rPr lang="en-US" altLang="ko-KR" sz="1400" b="1" spc="-5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ko-KR" altLang="en-US" sz="1400" b="1"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5" y="2133600"/>
            <a:ext cx="66103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19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48" y="182472"/>
            <a:ext cx="6115050" cy="431251"/>
          </a:xfrm>
        </p:spPr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번 풀이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294F84F-2154-DA30-B194-39203C78C842}"/>
              </a:ext>
            </a:extLst>
          </p:cNvPr>
          <p:cNvSpPr txBox="1"/>
          <p:nvPr/>
        </p:nvSpPr>
        <p:spPr>
          <a:xfrm>
            <a:off x="175848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</a:rPr>
              <a:t>배열 기반 </a:t>
            </a:r>
            <a:r>
              <a:rPr lang="ko-KR" altLang="en-US" b="1" dirty="0" err="1" smtClean="0">
                <a:solidFill>
                  <a:schemeClr val="tx2"/>
                </a:solidFill>
              </a:rPr>
              <a:t>스택을</a:t>
            </a:r>
            <a:r>
              <a:rPr lang="ko-KR" altLang="en-US" b="1" dirty="0" smtClean="0">
                <a:solidFill>
                  <a:schemeClr val="tx2"/>
                </a:solidFill>
              </a:rPr>
              <a:t> 이용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3EE92CB-93D4-5864-5170-EED2D0DADF3C}"/>
              </a:ext>
            </a:extLst>
          </p:cNvPr>
          <p:cNvSpPr txBox="1"/>
          <p:nvPr/>
        </p:nvSpPr>
        <p:spPr>
          <a:xfrm>
            <a:off x="198775" y="1230392"/>
            <a:ext cx="8643801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altLang="ko-KR" sz="1200" b="1" spc="-5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200" b="1" spc="-50" dirty="0" smtClean="0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C01EE1A-ED72-31A6-636A-4F874A9BDE68}"/>
              </a:ext>
            </a:extLst>
          </p:cNvPr>
          <p:cNvSpPr txBox="1"/>
          <p:nvPr/>
        </p:nvSpPr>
        <p:spPr>
          <a:xfrm>
            <a:off x="2071535" y="5438230"/>
            <a:ext cx="4927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Stack_wait</a:t>
            </a:r>
            <a:r>
              <a:rPr lang="ko-KR" altLang="en-US" sz="1400" b="1" spc="-50" dirty="0" smtClean="0">
                <a:latin typeface="Arial" panose="020B0604020202020204" pitchFamily="34" charset="0"/>
                <a:cs typeface="Arial" panose="020B0604020202020204" pitchFamily="34" charset="0"/>
              </a:rPr>
              <a:t>가 빌 때까지 반복 시작</a:t>
            </a:r>
            <a:endParaRPr lang="ko-KR" altLang="en-US" sz="1400" b="1"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052" y="2733503"/>
            <a:ext cx="6610350" cy="2590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 smtClean="0">
                <a:solidFill>
                  <a:srgbClr val="17406D"/>
                </a:solidFill>
              </a:rPr>
              <a:t>동작 규칙</a:t>
            </a:r>
            <a:endParaRPr lang="en-US" altLang="ko-KR" sz="1400" b="1" spc="-50" dirty="0" smtClean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 dirty="0" err="1" smtClean="0"/>
              <a:t>Stack_wait</a:t>
            </a:r>
            <a:r>
              <a:rPr lang="ko-KR" altLang="en-US" sz="1200" spc="-50" dirty="0" smtClean="0"/>
              <a:t>의 </a:t>
            </a:r>
            <a:r>
              <a:rPr lang="en-US" altLang="ko-KR" sz="1200" spc="-50" dirty="0" smtClean="0"/>
              <a:t>Top</a:t>
            </a:r>
            <a:r>
              <a:rPr lang="ko-KR" altLang="en-US" sz="1200" spc="-50" dirty="0" err="1" smtClean="0"/>
              <a:t>노드</a:t>
            </a:r>
            <a:r>
              <a:rPr lang="ko-KR" altLang="en-US" sz="1200" spc="-50" dirty="0" smtClean="0"/>
              <a:t> 데이터와 </a:t>
            </a:r>
            <a:r>
              <a:rPr lang="en-US" altLang="ko-KR" sz="1200" spc="-50" dirty="0" err="1" smtClean="0"/>
              <a:t>targetTicket</a:t>
            </a:r>
            <a:r>
              <a:rPr lang="en-US" altLang="ko-KR" sz="1200" spc="-50" dirty="0" smtClean="0"/>
              <a:t> </a:t>
            </a:r>
            <a:r>
              <a:rPr lang="ko-KR" altLang="en-US" sz="1200" spc="-50" dirty="0" smtClean="0"/>
              <a:t>데이터를 비교</a:t>
            </a:r>
            <a:endParaRPr lang="en-US" altLang="ko-KR" sz="1200" spc="-50" dirty="0" smtClean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 dirty="0" err="1" smtClean="0"/>
              <a:t>targetTicket</a:t>
            </a:r>
            <a:r>
              <a:rPr lang="ko-KR" altLang="en-US" sz="1200" spc="-50" dirty="0" smtClean="0"/>
              <a:t>의 값과 다르면 </a:t>
            </a:r>
            <a:r>
              <a:rPr lang="en-US" altLang="ko-KR" sz="1200" spc="-50" dirty="0" err="1" smtClean="0"/>
              <a:t>Stack_temp</a:t>
            </a:r>
            <a:r>
              <a:rPr lang="ko-KR" altLang="en-US" sz="1200" spc="-50" dirty="0" smtClean="0"/>
              <a:t>로 </a:t>
            </a:r>
            <a:r>
              <a:rPr lang="en-US" altLang="ko-KR" sz="1200" spc="-50" dirty="0" smtClean="0"/>
              <a:t>Push, </a:t>
            </a:r>
            <a:r>
              <a:rPr lang="en-US" altLang="ko-KR" sz="1200" spc="-50" dirty="0" err="1" smtClean="0"/>
              <a:t>Stack_wait</a:t>
            </a:r>
            <a:r>
              <a:rPr lang="ko-KR" altLang="en-US" sz="1200" spc="-50" dirty="0" smtClean="0"/>
              <a:t>에서 </a:t>
            </a:r>
            <a:r>
              <a:rPr lang="en-US" altLang="ko-KR" sz="1200" spc="-50" dirty="0" smtClean="0"/>
              <a:t>Pop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 dirty="0" err="1" smtClean="0"/>
              <a:t>targetTicket</a:t>
            </a:r>
            <a:r>
              <a:rPr lang="ko-KR" altLang="en-US" sz="1200" spc="-50" dirty="0" smtClean="0"/>
              <a:t>의 값과 같으면 </a:t>
            </a:r>
            <a:r>
              <a:rPr lang="en-US" altLang="ko-KR" sz="1200" spc="-50" dirty="0" err="1" smtClean="0"/>
              <a:t>targetTicket</a:t>
            </a:r>
            <a:r>
              <a:rPr lang="en-US" altLang="ko-KR" sz="1200" spc="-50" dirty="0" smtClean="0"/>
              <a:t>++, </a:t>
            </a:r>
            <a:r>
              <a:rPr lang="en-US" altLang="ko-KR" sz="1200" spc="-50" dirty="0" err="1" smtClean="0"/>
              <a:t>Stack_wait</a:t>
            </a:r>
            <a:r>
              <a:rPr lang="ko-KR" altLang="en-US" sz="1200" spc="-50" dirty="0" smtClean="0"/>
              <a:t>에서 </a:t>
            </a:r>
            <a:r>
              <a:rPr lang="en-US" altLang="ko-KR" sz="1200" spc="-50" dirty="0" smtClean="0"/>
              <a:t>Pop</a:t>
            </a:r>
            <a:endParaRPr lang="ko-KR" altLang="en-US" sz="1200" spc="-50" dirty="0" smtClean="0"/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200" b="1" spc="-5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06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48" y="182472"/>
            <a:ext cx="6115050" cy="431251"/>
          </a:xfrm>
        </p:spPr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번 풀이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294F84F-2154-DA30-B194-39203C78C842}"/>
              </a:ext>
            </a:extLst>
          </p:cNvPr>
          <p:cNvSpPr txBox="1"/>
          <p:nvPr/>
        </p:nvSpPr>
        <p:spPr>
          <a:xfrm>
            <a:off x="175848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</a:rPr>
              <a:t>배열 기반 </a:t>
            </a:r>
            <a:r>
              <a:rPr lang="ko-KR" altLang="en-US" b="1" dirty="0" err="1" smtClean="0">
                <a:solidFill>
                  <a:schemeClr val="tx2"/>
                </a:solidFill>
              </a:rPr>
              <a:t>스택을</a:t>
            </a:r>
            <a:r>
              <a:rPr lang="ko-KR" altLang="en-US" b="1" dirty="0" smtClean="0">
                <a:solidFill>
                  <a:schemeClr val="tx2"/>
                </a:solidFill>
              </a:rPr>
              <a:t> 이용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3EE92CB-93D4-5864-5170-EED2D0DADF3C}"/>
              </a:ext>
            </a:extLst>
          </p:cNvPr>
          <p:cNvSpPr txBox="1"/>
          <p:nvPr/>
        </p:nvSpPr>
        <p:spPr>
          <a:xfrm>
            <a:off x="198775" y="1230392"/>
            <a:ext cx="8643801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altLang="ko-KR" sz="1200" b="1" spc="-5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200" b="1" spc="-50" dirty="0" smtClean="0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C01EE1A-ED72-31A6-636A-4F874A9BDE68}"/>
              </a:ext>
            </a:extLst>
          </p:cNvPr>
          <p:cNvSpPr txBox="1"/>
          <p:nvPr/>
        </p:nvSpPr>
        <p:spPr>
          <a:xfrm>
            <a:off x="2071535" y="5438230"/>
            <a:ext cx="4927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Stack_wait</a:t>
            </a:r>
            <a:r>
              <a:rPr lang="ko-KR" altLang="en-US" sz="1400" b="1" spc="-50" dirty="0" smtClean="0">
                <a:latin typeface="Arial" panose="020B0604020202020204" pitchFamily="34" charset="0"/>
                <a:cs typeface="Arial" panose="020B0604020202020204" pitchFamily="34" charset="0"/>
              </a:rPr>
              <a:t>의</a:t>
            </a:r>
            <a:r>
              <a:rPr lang="en-US" altLang="ko-KR" sz="1400" b="1" spc="-5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400" b="1" spc="-50" dirty="0" smtClean="0">
                <a:latin typeface="Arial" panose="020B0604020202020204" pitchFamily="34" charset="0"/>
                <a:cs typeface="Arial" panose="020B0604020202020204" pitchFamily="34" charset="0"/>
              </a:rPr>
              <a:t>데이터 </a:t>
            </a:r>
            <a:r>
              <a:rPr lang="en-US" altLang="ko-KR" sz="1400" b="1" spc="-50" dirty="0" smtClean="0">
                <a:latin typeface="Arial" panose="020B0604020202020204" pitchFamily="34" charset="0"/>
                <a:cs typeface="Arial" panose="020B0604020202020204" pitchFamily="34" charset="0"/>
              </a:rPr>
              <a:t>‘1’</a:t>
            </a:r>
            <a:r>
              <a:rPr lang="ko-KR" altLang="en-US" sz="1400" b="1" spc="-50" dirty="0" smtClean="0">
                <a:latin typeface="Arial" panose="020B0604020202020204" pitchFamily="34" charset="0"/>
                <a:cs typeface="Arial" panose="020B0604020202020204" pitchFamily="34" charset="0"/>
              </a:rPr>
              <a:t>이</a:t>
            </a:r>
            <a:r>
              <a:rPr lang="en-US" altLang="ko-KR" sz="1400" b="1" spc="-50" dirty="0" smtClean="0">
                <a:latin typeface="Arial" panose="020B0604020202020204" pitchFamily="34" charset="0"/>
                <a:cs typeface="Arial" panose="020B0604020202020204" pitchFamily="34" charset="0"/>
              </a:rPr>
              <a:t> Pop</a:t>
            </a:r>
            <a:r>
              <a:rPr lang="ko-KR" altLang="en-US" sz="1400" b="1" spc="-50" dirty="0" smtClean="0">
                <a:latin typeface="Arial" panose="020B0604020202020204" pitchFamily="34" charset="0"/>
                <a:cs typeface="Arial" panose="020B0604020202020204" pitchFamily="34" charset="0"/>
              </a:rPr>
              <a:t> 될 상황</a:t>
            </a:r>
            <a:endParaRPr lang="ko-KR" altLang="en-US" sz="1400" b="1"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 smtClean="0">
                <a:solidFill>
                  <a:srgbClr val="17406D"/>
                </a:solidFill>
              </a:rPr>
              <a:t>동작 규칙</a:t>
            </a:r>
            <a:endParaRPr lang="en-US" altLang="ko-KR" sz="1400" b="1" spc="-50" dirty="0" smtClean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 dirty="0" err="1" smtClean="0"/>
              <a:t>Stack_wait</a:t>
            </a:r>
            <a:r>
              <a:rPr lang="ko-KR" altLang="en-US" sz="1200" spc="-50" dirty="0" smtClean="0"/>
              <a:t>의 </a:t>
            </a:r>
            <a:r>
              <a:rPr lang="en-US" altLang="ko-KR" sz="1200" spc="-50" dirty="0" smtClean="0"/>
              <a:t>Top</a:t>
            </a:r>
            <a:r>
              <a:rPr lang="ko-KR" altLang="en-US" sz="1200" spc="-50" dirty="0" err="1" smtClean="0"/>
              <a:t>노드</a:t>
            </a:r>
            <a:r>
              <a:rPr lang="ko-KR" altLang="en-US" sz="1200" spc="-50" dirty="0" smtClean="0"/>
              <a:t> 데이터와 </a:t>
            </a:r>
            <a:r>
              <a:rPr lang="en-US" altLang="ko-KR" sz="1200" spc="-50" dirty="0" err="1" smtClean="0"/>
              <a:t>targetTicket</a:t>
            </a:r>
            <a:r>
              <a:rPr lang="en-US" altLang="ko-KR" sz="1200" spc="-50" dirty="0" smtClean="0"/>
              <a:t> </a:t>
            </a:r>
            <a:r>
              <a:rPr lang="ko-KR" altLang="en-US" sz="1200" spc="-50" dirty="0" smtClean="0"/>
              <a:t>데이터를 비교</a:t>
            </a:r>
            <a:endParaRPr lang="en-US" altLang="ko-KR" sz="1200" spc="-50" dirty="0" smtClean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 dirty="0" err="1" smtClean="0"/>
              <a:t>targetTicket</a:t>
            </a:r>
            <a:r>
              <a:rPr lang="ko-KR" altLang="en-US" sz="1200" spc="-50" dirty="0" smtClean="0"/>
              <a:t>의 값과 다르면 </a:t>
            </a:r>
            <a:r>
              <a:rPr lang="en-US" altLang="ko-KR" sz="1200" spc="-50" dirty="0" err="1" smtClean="0"/>
              <a:t>Stack_temp</a:t>
            </a:r>
            <a:r>
              <a:rPr lang="ko-KR" altLang="en-US" sz="1200" spc="-50" dirty="0" smtClean="0"/>
              <a:t>로 </a:t>
            </a:r>
            <a:r>
              <a:rPr lang="en-US" altLang="ko-KR" sz="1200" spc="-50" dirty="0" smtClean="0"/>
              <a:t>Push, </a:t>
            </a:r>
            <a:r>
              <a:rPr lang="en-US" altLang="ko-KR" sz="1200" spc="-50" dirty="0" err="1" smtClean="0"/>
              <a:t>Stack_wait</a:t>
            </a:r>
            <a:r>
              <a:rPr lang="ko-KR" altLang="en-US" sz="1200" spc="-50" dirty="0" smtClean="0"/>
              <a:t>에서 </a:t>
            </a:r>
            <a:r>
              <a:rPr lang="en-US" altLang="ko-KR" sz="1200" spc="-50" dirty="0" smtClean="0"/>
              <a:t>Pop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 dirty="0" err="1" smtClean="0"/>
              <a:t>targetTicket</a:t>
            </a:r>
            <a:r>
              <a:rPr lang="ko-KR" altLang="en-US" sz="1200" spc="-50" dirty="0" smtClean="0"/>
              <a:t>의 값과 같으면 </a:t>
            </a:r>
            <a:r>
              <a:rPr lang="en-US" altLang="ko-KR" sz="1200" spc="-50" dirty="0" err="1" smtClean="0"/>
              <a:t>targetTicket</a:t>
            </a:r>
            <a:r>
              <a:rPr lang="en-US" altLang="ko-KR" sz="1200" spc="-50" dirty="0" smtClean="0"/>
              <a:t>++, </a:t>
            </a:r>
            <a:r>
              <a:rPr lang="en-US" altLang="ko-KR" sz="1200" spc="-50" dirty="0" err="1" smtClean="0"/>
              <a:t>Stack_wait</a:t>
            </a:r>
            <a:r>
              <a:rPr lang="ko-KR" altLang="en-US" sz="1200" spc="-50" dirty="0" smtClean="0"/>
              <a:t>에서 </a:t>
            </a:r>
            <a:r>
              <a:rPr lang="en-US" altLang="ko-KR" sz="1200" spc="-50" dirty="0" smtClean="0"/>
              <a:t>Pop</a:t>
            </a:r>
            <a:endParaRPr lang="ko-KR" altLang="en-US" sz="1200" spc="-50" dirty="0" smtClean="0"/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200" b="1" spc="-50" dirty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022" y="2857808"/>
            <a:ext cx="73914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21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48" y="182472"/>
            <a:ext cx="6115050" cy="431251"/>
          </a:xfrm>
        </p:spPr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번 풀이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294F84F-2154-DA30-B194-39203C78C842}"/>
              </a:ext>
            </a:extLst>
          </p:cNvPr>
          <p:cNvSpPr txBox="1"/>
          <p:nvPr/>
        </p:nvSpPr>
        <p:spPr>
          <a:xfrm>
            <a:off x="175848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</a:rPr>
              <a:t>배열 기반 </a:t>
            </a:r>
            <a:r>
              <a:rPr lang="ko-KR" altLang="en-US" b="1" dirty="0" err="1" smtClean="0">
                <a:solidFill>
                  <a:schemeClr val="tx2"/>
                </a:solidFill>
              </a:rPr>
              <a:t>스택을</a:t>
            </a:r>
            <a:r>
              <a:rPr lang="ko-KR" altLang="en-US" b="1" dirty="0" smtClean="0">
                <a:solidFill>
                  <a:schemeClr val="tx2"/>
                </a:solidFill>
              </a:rPr>
              <a:t> 이용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3EE92CB-93D4-5864-5170-EED2D0DADF3C}"/>
              </a:ext>
            </a:extLst>
          </p:cNvPr>
          <p:cNvSpPr txBox="1"/>
          <p:nvPr/>
        </p:nvSpPr>
        <p:spPr>
          <a:xfrm>
            <a:off x="198775" y="1230392"/>
            <a:ext cx="8643801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altLang="ko-KR" sz="1200" b="1" spc="-5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200" b="1" spc="-50" dirty="0" smtClean="0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C01EE1A-ED72-31A6-636A-4F874A9BDE68}"/>
              </a:ext>
            </a:extLst>
          </p:cNvPr>
          <p:cNvSpPr txBox="1"/>
          <p:nvPr/>
        </p:nvSpPr>
        <p:spPr>
          <a:xfrm>
            <a:off x="2071535" y="5438230"/>
            <a:ext cx="4927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Stack_wait</a:t>
            </a:r>
            <a:r>
              <a:rPr lang="ko-KR" altLang="en-US" sz="1400" b="1" spc="-50" dirty="0" smtClean="0">
                <a:latin typeface="Arial" panose="020B0604020202020204" pitchFamily="34" charset="0"/>
                <a:cs typeface="Arial" panose="020B0604020202020204" pitchFamily="34" charset="0"/>
              </a:rPr>
              <a:t>의</a:t>
            </a:r>
            <a:r>
              <a:rPr lang="en-US" altLang="ko-KR" sz="1400" b="1" spc="-5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400" b="1" spc="-50" dirty="0" smtClean="0">
                <a:latin typeface="Arial" panose="020B0604020202020204" pitchFamily="34" charset="0"/>
                <a:cs typeface="Arial" panose="020B0604020202020204" pitchFamily="34" charset="0"/>
              </a:rPr>
              <a:t>데이터 </a:t>
            </a:r>
            <a:r>
              <a:rPr lang="en-US" altLang="ko-KR" sz="1400" b="1" spc="-50" dirty="0" smtClean="0">
                <a:latin typeface="Arial" panose="020B0604020202020204" pitchFamily="34" charset="0"/>
                <a:cs typeface="Arial" panose="020B0604020202020204" pitchFamily="34" charset="0"/>
              </a:rPr>
              <a:t>‘2’</a:t>
            </a:r>
            <a:r>
              <a:rPr lang="ko-KR" altLang="en-US" sz="1400" b="1" spc="-50" dirty="0" smtClean="0">
                <a:latin typeface="Arial" panose="020B0604020202020204" pitchFamily="34" charset="0"/>
                <a:cs typeface="Arial" panose="020B0604020202020204" pitchFamily="34" charset="0"/>
              </a:rPr>
              <a:t>가</a:t>
            </a:r>
            <a:r>
              <a:rPr lang="en-US" altLang="ko-KR" sz="1400" b="1" spc="-50" dirty="0" smtClean="0">
                <a:latin typeface="Arial" panose="020B0604020202020204" pitchFamily="34" charset="0"/>
                <a:cs typeface="Arial" panose="020B0604020202020204" pitchFamily="34" charset="0"/>
              </a:rPr>
              <a:t> Pop</a:t>
            </a:r>
            <a:r>
              <a:rPr lang="ko-KR" altLang="en-US" sz="1400" b="1" spc="-50" dirty="0" smtClean="0">
                <a:latin typeface="Arial" panose="020B0604020202020204" pitchFamily="34" charset="0"/>
                <a:cs typeface="Arial" panose="020B0604020202020204" pitchFamily="34" charset="0"/>
              </a:rPr>
              <a:t> 될 상황</a:t>
            </a:r>
            <a:endParaRPr lang="ko-KR" altLang="en-US" sz="1400" b="1"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 smtClean="0">
                <a:solidFill>
                  <a:srgbClr val="17406D"/>
                </a:solidFill>
              </a:rPr>
              <a:t>동작 규칙</a:t>
            </a:r>
            <a:endParaRPr lang="en-US" altLang="ko-KR" sz="1400" b="1" spc="-50" dirty="0" smtClean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 dirty="0" err="1" smtClean="0"/>
              <a:t>Stack_wait</a:t>
            </a:r>
            <a:r>
              <a:rPr lang="ko-KR" altLang="en-US" sz="1200" spc="-50" dirty="0" smtClean="0"/>
              <a:t>의 </a:t>
            </a:r>
            <a:r>
              <a:rPr lang="en-US" altLang="ko-KR" sz="1200" spc="-50" dirty="0" smtClean="0"/>
              <a:t>Top</a:t>
            </a:r>
            <a:r>
              <a:rPr lang="ko-KR" altLang="en-US" sz="1200" spc="-50" dirty="0" err="1" smtClean="0"/>
              <a:t>노드</a:t>
            </a:r>
            <a:r>
              <a:rPr lang="ko-KR" altLang="en-US" sz="1200" spc="-50" dirty="0" smtClean="0"/>
              <a:t> 데이터와 </a:t>
            </a:r>
            <a:r>
              <a:rPr lang="en-US" altLang="ko-KR" sz="1200" spc="-50" dirty="0" err="1" smtClean="0"/>
              <a:t>targetTicket</a:t>
            </a:r>
            <a:r>
              <a:rPr lang="en-US" altLang="ko-KR" sz="1200" spc="-50" dirty="0" smtClean="0"/>
              <a:t> </a:t>
            </a:r>
            <a:r>
              <a:rPr lang="ko-KR" altLang="en-US" sz="1200" spc="-50" dirty="0" smtClean="0"/>
              <a:t>데이터를 비교</a:t>
            </a:r>
            <a:endParaRPr lang="en-US" altLang="ko-KR" sz="1200" spc="-50" dirty="0" smtClean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 dirty="0" err="1" smtClean="0"/>
              <a:t>targetTicket</a:t>
            </a:r>
            <a:r>
              <a:rPr lang="ko-KR" altLang="en-US" sz="1200" spc="-50" dirty="0" smtClean="0"/>
              <a:t>의 값과 다르면 </a:t>
            </a:r>
            <a:r>
              <a:rPr lang="en-US" altLang="ko-KR" sz="1200" spc="-50" dirty="0" err="1" smtClean="0"/>
              <a:t>Stack_temp</a:t>
            </a:r>
            <a:r>
              <a:rPr lang="ko-KR" altLang="en-US" sz="1200" spc="-50" dirty="0" smtClean="0"/>
              <a:t>로 </a:t>
            </a:r>
            <a:r>
              <a:rPr lang="en-US" altLang="ko-KR" sz="1200" spc="-50" dirty="0" smtClean="0"/>
              <a:t>Push, </a:t>
            </a:r>
            <a:r>
              <a:rPr lang="en-US" altLang="ko-KR" sz="1200" spc="-50" dirty="0" err="1" smtClean="0"/>
              <a:t>Stack_wait</a:t>
            </a:r>
            <a:r>
              <a:rPr lang="ko-KR" altLang="en-US" sz="1200" spc="-50" dirty="0" smtClean="0"/>
              <a:t>에서 </a:t>
            </a:r>
            <a:r>
              <a:rPr lang="en-US" altLang="ko-KR" sz="1200" spc="-50" dirty="0" smtClean="0"/>
              <a:t>Pop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 dirty="0" err="1" smtClean="0"/>
              <a:t>targetTicket</a:t>
            </a:r>
            <a:r>
              <a:rPr lang="ko-KR" altLang="en-US" sz="1200" spc="-50" dirty="0" smtClean="0"/>
              <a:t>의 값과 같으면 </a:t>
            </a:r>
            <a:r>
              <a:rPr lang="en-US" altLang="ko-KR" sz="1200" spc="-50" dirty="0" err="1" smtClean="0"/>
              <a:t>targetTicket</a:t>
            </a:r>
            <a:r>
              <a:rPr lang="en-US" altLang="ko-KR" sz="1200" spc="-50" dirty="0" smtClean="0"/>
              <a:t>++, </a:t>
            </a:r>
            <a:r>
              <a:rPr lang="en-US" altLang="ko-KR" sz="1200" spc="-50" dirty="0" err="1" smtClean="0"/>
              <a:t>Stack_wait</a:t>
            </a:r>
            <a:r>
              <a:rPr lang="ko-KR" altLang="en-US" sz="1200" spc="-50" dirty="0" smtClean="0"/>
              <a:t>에서 </a:t>
            </a:r>
            <a:r>
              <a:rPr lang="en-US" altLang="ko-KR" sz="1200" spc="-50" dirty="0" smtClean="0"/>
              <a:t>Pop</a:t>
            </a:r>
            <a:endParaRPr lang="ko-KR" altLang="en-US" sz="1200" spc="-50" dirty="0" smtClean="0"/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200" b="1" spc="-50" dirty="0">
              <a:solidFill>
                <a:srgbClr val="C0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620" y="2569220"/>
            <a:ext cx="72771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사용자 지정 17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6052</TotalTime>
  <Words>413</Words>
  <Application>Microsoft Office PowerPoint</Application>
  <PresentationFormat>화면 슬라이드 쇼(4:3)</PresentationFormat>
  <Paragraphs>100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Wingdings</vt:lpstr>
      <vt:lpstr>Office 테마</vt:lpstr>
      <vt:lpstr>2번, 3번 풀이</vt:lpstr>
      <vt:lpstr>2번 풀이</vt:lpstr>
      <vt:lpstr>2번 풀이</vt:lpstr>
      <vt:lpstr>2번 풀이</vt:lpstr>
      <vt:lpstr>2번 풀이</vt:lpstr>
      <vt:lpstr>2번 풀이</vt:lpstr>
      <vt:lpstr>2번 풀이</vt:lpstr>
      <vt:lpstr>2번 풀이</vt:lpstr>
      <vt:lpstr>2번 풀이</vt:lpstr>
      <vt:lpstr>2번 풀이</vt:lpstr>
      <vt:lpstr>2번 풀이</vt:lpstr>
      <vt:lpstr>2번 풀이</vt:lpstr>
      <vt:lpstr>3번 풀이</vt:lpstr>
      <vt:lpstr>3번 풀이</vt:lpstr>
      <vt:lpstr>3번 풀이</vt:lpstr>
      <vt:lpstr>감사합니다.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Golang 설치법 (MS-Windows)</dc:title>
  <dc:creator>이 성재</dc:creator>
  <cp:lastModifiedBy>Microsoft 계정</cp:lastModifiedBy>
  <cp:revision>171</cp:revision>
  <dcterms:created xsi:type="dcterms:W3CDTF">2021-11-15T07:40:46Z</dcterms:created>
  <dcterms:modified xsi:type="dcterms:W3CDTF">2024-01-18T09:54:43Z</dcterms:modified>
</cp:coreProperties>
</file>