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24" r:id="rId3"/>
    <p:sldId id="333" r:id="rId4"/>
    <p:sldId id="360" r:id="rId5"/>
    <p:sldId id="361" r:id="rId6"/>
    <p:sldId id="355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62" r:id="rId16"/>
    <p:sldId id="373" r:id="rId17"/>
    <p:sldId id="374" r:id="rId18"/>
    <p:sldId id="364" r:id="rId19"/>
    <p:sldId id="376" r:id="rId20"/>
    <p:sldId id="375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57" r:id="rId34"/>
    <p:sldId id="26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9B0"/>
    <a:srgbClr val="296A5D"/>
    <a:srgbClr val="2191C9"/>
    <a:srgbClr val="C00000"/>
    <a:srgbClr val="00B0F0"/>
    <a:srgbClr val="0000FF"/>
    <a:srgbClr val="17406D"/>
    <a:srgbClr val="00FF00"/>
    <a:srgbClr val="FF7F0D"/>
    <a:srgbClr val="1E7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9" autoAdjust="0"/>
    <p:restoredTop sz="95742" autoAdjust="0"/>
  </p:normalViewPr>
  <p:slideViewPr>
    <p:cSldViewPr snapToGrid="0">
      <p:cViewPr varScale="1">
        <p:scale>
          <a:sx n="110" d="100"/>
          <a:sy n="110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4088-395E-426C-8A76-A620CEAE2883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EEC-E054-48A8-9E61-CCE988BF4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45" y="1737360"/>
            <a:ext cx="6149340" cy="132443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557"/>
            <a:ext cx="6858000" cy="54300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E5FE-9AD7-4419-9C8E-B89E94B5F63E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537-8CAA-4A93-B1BC-6DC8111D462B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90ADE01-3ECD-43DE-AE59-60B3C3CDF95B}"/>
              </a:ext>
            </a:extLst>
          </p:cNvPr>
          <p:cNvSpPr/>
          <p:nvPr userDrawn="1"/>
        </p:nvSpPr>
        <p:spPr>
          <a:xfrm>
            <a:off x="0" y="95179"/>
            <a:ext cx="7559040" cy="605838"/>
          </a:xfrm>
          <a:custGeom>
            <a:avLst/>
            <a:gdLst>
              <a:gd name="connsiteX0" fmla="*/ 6071616 w 6571488"/>
              <a:gd name="connsiteY0" fmla="*/ 0 h 515007"/>
              <a:gd name="connsiteX1" fmla="*/ 6571488 w 6571488"/>
              <a:gd name="connsiteY1" fmla="*/ 0 h 515007"/>
              <a:gd name="connsiteX2" fmla="*/ 6071616 w 6571488"/>
              <a:gd name="connsiteY2" fmla="*/ 515006 h 515007"/>
              <a:gd name="connsiteX3" fmla="*/ 6071616 w 6571488"/>
              <a:gd name="connsiteY3" fmla="*/ 515007 h 515007"/>
              <a:gd name="connsiteX4" fmla="*/ 0 w 6571488"/>
              <a:gd name="connsiteY4" fmla="*/ 515007 h 515007"/>
              <a:gd name="connsiteX5" fmla="*/ 0 w 6571488"/>
              <a:gd name="connsiteY5" fmla="*/ 0 h 515007"/>
              <a:gd name="connsiteX6" fmla="*/ 6071616 w 6571488"/>
              <a:gd name="connsiteY6" fmla="*/ 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72"/>
            <a:ext cx="6115050" cy="431251"/>
          </a:xfrm>
        </p:spPr>
        <p:txBody>
          <a:bodyPr/>
          <a:lstStyle>
            <a:lvl1pPr>
              <a:defRPr kern="1000" spc="-4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kern="1000" baseline="0"/>
            </a:lvl1pPr>
            <a:lvl2pPr>
              <a:defRPr kern="1000" baseline="0"/>
            </a:lvl2pPr>
            <a:lvl3pPr>
              <a:defRPr kern="1000" baseline="0"/>
            </a:lvl3pPr>
            <a:lvl4pPr>
              <a:defRPr kern="1000" baseline="0"/>
            </a:lvl4pPr>
            <a:lvl5pPr>
              <a:defRPr kern="100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9E65BE-A62C-4614-945C-476206DE6A36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C1D039-CD29-4997-91B5-AF40EC597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8155686" y="95179"/>
            <a:ext cx="664464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F19A-2EC4-4A73-9203-E1C8B44D528D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988-8BE4-4EAB-8462-F2455D191279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107-B661-47CB-8686-20B6EAC3031F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1E5-D725-4301-B8E3-4649EDE1033C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D7-264A-4F13-93B5-E3A31E777A42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AEB1-40F7-48EE-88B3-0D74AB5CEA7C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C2B-9CB0-48AE-B213-9943BA0CDBA2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958521"/>
            <a:ext cx="8496301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71A1093-E17A-420B-A73F-686096EAF651}" type="datetime1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088"/>
            <a:ext cx="6115050" cy="43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300" TargetMode="External"/><Relationship Id="rId2" Type="http://schemas.openxmlformats.org/officeDocument/2006/relationships/hyperlink" Target="https://ko.wikipedia.org/wiki/%EC%9D%B4%EC%A7%84_%ED%83%90%EC%83%89_%ED%8A%B8%EB%A6%AC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1737360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탐색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DF1DE-8639-41C8-80E8-B20BE014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6556"/>
            <a:ext cx="6858000" cy="1099527"/>
          </a:xfrm>
        </p:spPr>
        <p:txBody>
          <a:bodyPr>
            <a:normAutofit/>
          </a:bodyPr>
          <a:lstStyle/>
          <a:p>
            <a:r>
              <a:rPr lang="ko-KR" altLang="en-US" i="1" dirty="0"/>
              <a:t>김지호</a:t>
            </a:r>
            <a:r>
              <a:rPr lang="en-US" altLang="ko-KR" i="1" dirty="0"/>
              <a:t>, </a:t>
            </a:r>
            <a:r>
              <a:rPr lang="ko-KR" altLang="en-US" i="1" dirty="0"/>
              <a:t>이동훈</a:t>
            </a:r>
            <a:endParaRPr lang="en-US" altLang="ko-KR" i="1" dirty="0"/>
          </a:p>
          <a:p>
            <a:r>
              <a:rPr lang="en-US" altLang="ko-KR" i="1" dirty="0"/>
              <a:t>2024/02/07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623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37B85-DF2D-3A52-B059-EAFBFD39F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BE7CC33-61EA-D90E-19DB-38FDCBEC4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전위법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(Transpose Method)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36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85F42-2180-D774-E042-A49C531A3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EEAD5-C4B5-F5FC-2DF7-105603C5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전위법</a:t>
            </a:r>
            <a:r>
              <a:rPr lang="ko-KR" altLang="en-US" dirty="0"/>
              <a:t> </a:t>
            </a:r>
            <a:r>
              <a:rPr lang="en-US" altLang="ko-KR" dirty="0"/>
              <a:t>(Transpose Method)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6B06C-B409-6416-CE15-E21F80A0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6FC3-EC1E-6A4F-5081-FE7187F961C4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전위법</a:t>
            </a:r>
            <a:r>
              <a:rPr lang="ko-KR" altLang="en-US" b="1" dirty="0">
                <a:solidFill>
                  <a:schemeClr val="tx2"/>
                </a:solidFill>
              </a:rPr>
              <a:t>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9CCD2-2030-EBF5-96DA-5A82697601BA}"/>
              </a:ext>
            </a:extLst>
          </p:cNvPr>
          <p:cNvSpPr txBox="1"/>
          <p:nvPr/>
        </p:nvSpPr>
        <p:spPr>
          <a:xfrm>
            <a:off x="213328" y="1230392"/>
            <a:ext cx="8643801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전위 </a:t>
            </a:r>
            <a:r>
              <a:rPr lang="en-US" altLang="ko-KR" sz="1200" spc="-50" dirty="0"/>
              <a:t>(Transpose)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:</a:t>
            </a:r>
            <a:r>
              <a:rPr lang="ko-KR" altLang="en-US" sz="1200" spc="-50" dirty="0"/>
              <a:t> 위치를 바꾼다는 의미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자주 탐색된 항목을 조금씩 앞으로 옮기는 방식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처음부터 데이터 앞쪽에 존재하던 요소는 계속해서 앞에 있을 수 있고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뒤쪽에 위치하던 요소는 가장 많은 선택을 받더라도 가장 앞쪽으로 갈 수 있다는 보장이 없음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59271-C5E4-077C-896C-2507DEA29FF0}"/>
              </a:ext>
            </a:extLst>
          </p:cNvPr>
          <p:cNvSpPr txBox="1"/>
          <p:nvPr/>
        </p:nvSpPr>
        <p:spPr>
          <a:xfrm>
            <a:off x="1649927" y="4910828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전위법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예시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520730-E7CF-7449-171A-420367B14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35556"/>
              </p:ext>
            </p:extLst>
          </p:nvPr>
        </p:nvGraphicFramePr>
        <p:xfrm>
          <a:off x="766821" y="2885156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8B788EC-CFDB-DB20-469A-8B68E2374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61963"/>
              </p:ext>
            </p:extLst>
          </p:nvPr>
        </p:nvGraphicFramePr>
        <p:xfrm>
          <a:off x="766821" y="4292606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732C8-0BF8-15EA-756A-FD265F836788}"/>
              </a:ext>
            </a:extLst>
          </p:cNvPr>
          <p:cNvSpPr/>
          <p:nvPr/>
        </p:nvSpPr>
        <p:spPr>
          <a:xfrm>
            <a:off x="4519912" y="2892334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09AF5B-906B-8D14-C002-DA4FE1307C41}"/>
              </a:ext>
            </a:extLst>
          </p:cNvPr>
          <p:cNvSpPr/>
          <p:nvPr/>
        </p:nvSpPr>
        <p:spPr>
          <a:xfrm>
            <a:off x="3773343" y="4292606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로 구부러짐 16">
            <a:extLst>
              <a:ext uri="{FF2B5EF4-FFF2-40B4-BE49-F238E27FC236}">
                <a16:creationId xmlns:a16="http://schemas.microsoft.com/office/drawing/2014/main" id="{D205E8CB-4C97-E1C9-8CB4-0FB284B0C004}"/>
              </a:ext>
            </a:extLst>
          </p:cNvPr>
          <p:cNvSpPr/>
          <p:nvPr/>
        </p:nvSpPr>
        <p:spPr>
          <a:xfrm rot="10800000" flipH="1">
            <a:off x="4012757" y="2398281"/>
            <a:ext cx="1044942" cy="485941"/>
          </a:xfrm>
          <a:prstGeom prst="curvedUp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위로 구부러짐 17">
            <a:extLst>
              <a:ext uri="{FF2B5EF4-FFF2-40B4-BE49-F238E27FC236}">
                <a16:creationId xmlns:a16="http://schemas.microsoft.com/office/drawing/2014/main" id="{28B0F5A8-6F86-17C1-019B-634B6F37AA6C}"/>
              </a:ext>
            </a:extLst>
          </p:cNvPr>
          <p:cNvSpPr/>
          <p:nvPr/>
        </p:nvSpPr>
        <p:spPr>
          <a:xfrm rot="10800000" flipV="1">
            <a:off x="3936998" y="3395472"/>
            <a:ext cx="1040115" cy="482171"/>
          </a:xfrm>
          <a:prstGeom prst="curvedUp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6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61371-E464-9F56-9CEC-5F13D20C1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371E542-BC93-F462-8DD7-B4455C274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계수법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2400" spc="-4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Frequenct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Count Method)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83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70C54-698F-C321-6C74-CEFB41AA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D3B37-32C4-818A-F429-ED9DACE2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계수법</a:t>
            </a:r>
            <a:r>
              <a:rPr lang="ko-KR" altLang="en-US" dirty="0"/>
              <a:t> </a:t>
            </a:r>
            <a:r>
              <a:rPr lang="en-US" altLang="ko-KR" dirty="0"/>
              <a:t>(Frequency Count Method)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7D9BAF-EC9A-1C47-61D3-4C77E6D3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5AAA4-0E27-0E2B-4DDD-D9714BBF409F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계수법</a:t>
            </a:r>
            <a:r>
              <a:rPr lang="ko-KR" altLang="en-US" b="1" dirty="0">
                <a:solidFill>
                  <a:schemeClr val="tx2"/>
                </a:solidFill>
              </a:rPr>
              <a:t>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FBDC6-81A6-938F-BFB7-AA0F44E4BEC3}"/>
              </a:ext>
            </a:extLst>
          </p:cNvPr>
          <p:cNvSpPr txBox="1"/>
          <p:nvPr/>
        </p:nvSpPr>
        <p:spPr>
          <a:xfrm>
            <a:off x="213328" y="1230392"/>
            <a:ext cx="864380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데이터 내 각 요소가 탐색된 횟수를 별도의 공간에 저장하고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탐색된 횟수가 높은 순으로 데이터를 재구성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계수를 저장하는 별도의 공간을 유지해야 하기 때문에 저장공간이 많이 필요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계수 결과에 따라 데이터를 재배치해야 함</a:t>
            </a:r>
            <a:endParaRPr lang="en-US" altLang="ko-KR" sz="1200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A0FD5-7387-FB68-43DE-F342F6DAFD38}"/>
              </a:ext>
            </a:extLst>
          </p:cNvPr>
          <p:cNvSpPr txBox="1"/>
          <p:nvPr/>
        </p:nvSpPr>
        <p:spPr>
          <a:xfrm>
            <a:off x="1665243" y="5234187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err="1">
                <a:latin typeface="Arial" panose="020B0604020202020204" pitchFamily="34" charset="0"/>
                <a:cs typeface="Arial" panose="020B0604020202020204" pitchFamily="34" charset="0"/>
              </a:rPr>
              <a:t>계수법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예시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6D76365-A073-D093-4E83-AA5764604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9368"/>
              </p:ext>
            </p:extLst>
          </p:nvPr>
        </p:nvGraphicFramePr>
        <p:xfrm>
          <a:off x="1056188" y="2775196"/>
          <a:ext cx="7506180" cy="964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415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104EDFE-0DE5-0029-349C-16EFF9EEC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95944"/>
              </p:ext>
            </p:extLst>
          </p:nvPr>
        </p:nvGraphicFramePr>
        <p:xfrm>
          <a:off x="1056188" y="4182646"/>
          <a:ext cx="7506180" cy="964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6394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91022C-DD25-CD6C-C8C2-EA06D4EB97E6}"/>
              </a:ext>
            </a:extLst>
          </p:cNvPr>
          <p:cNvSpPr/>
          <p:nvPr/>
        </p:nvSpPr>
        <p:spPr>
          <a:xfrm>
            <a:off x="4062710" y="4182646"/>
            <a:ext cx="746568" cy="964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139E7B-5697-EDD4-E1BC-75BE0F131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37060"/>
              </p:ext>
            </p:extLst>
          </p:nvPr>
        </p:nvGraphicFramePr>
        <p:xfrm>
          <a:off x="305570" y="2775196"/>
          <a:ext cx="750618" cy="964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Data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</a:rPr>
                        <a:t>Count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927548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ACC956E-7881-BDAB-6FE1-2A693FB9B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94054"/>
              </p:ext>
            </p:extLst>
          </p:nvPr>
        </p:nvGraphicFramePr>
        <p:xfrm>
          <a:off x="305570" y="4195692"/>
          <a:ext cx="750618" cy="964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Data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</a:rPr>
                        <a:t>Count</a:t>
                      </a:r>
                      <a:endParaRPr lang="ko-KR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927548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12EC9E-BB98-645D-9989-019CF8EC8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44155"/>
              </p:ext>
            </p:extLst>
          </p:nvPr>
        </p:nvGraphicFramePr>
        <p:xfrm>
          <a:off x="4805229" y="3264546"/>
          <a:ext cx="750618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1106816650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2031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B17567-8E1D-27D1-B5BA-70E9AA4451F5}"/>
              </a:ext>
            </a:extLst>
          </p:cNvPr>
          <p:cNvSpPr/>
          <p:nvPr/>
        </p:nvSpPr>
        <p:spPr>
          <a:xfrm>
            <a:off x="4809279" y="2782374"/>
            <a:ext cx="746568" cy="957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2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30DF4-C35B-DE38-2B03-B2E584FA8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DF22887-5C43-C935-25C7-FA6E25277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이진 탐색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(Binary Search)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911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8215F-915B-A31B-9EA4-C54666281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935E9-9058-BDD8-7CCC-0B6C0CE2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</a:t>
            </a:r>
            <a:r>
              <a:rPr lang="en-US" altLang="ko-KR" dirty="0"/>
              <a:t>(Binary Search)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EFCF3-1120-3750-3039-DE31351D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9EF36-24C8-5388-0701-B7E0EB39D675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8E973-EF06-437E-C276-45B661A66809}"/>
              </a:ext>
            </a:extLst>
          </p:cNvPr>
          <p:cNvSpPr txBox="1"/>
          <p:nvPr/>
        </p:nvSpPr>
        <p:spPr>
          <a:xfrm>
            <a:off x="213328" y="1230392"/>
            <a:ext cx="8643801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이진 탐색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정렬된 데이터에서 사용할 있는 고속 탐색 알고리즘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범위를 </a:t>
            </a:r>
            <a:r>
              <a:rPr lang="en-US" altLang="ko-KR" sz="1200" spc="-50" dirty="0"/>
              <a:t>½</a:t>
            </a:r>
            <a:r>
              <a:rPr lang="ko-KR" altLang="en-US" sz="1200" spc="-50" dirty="0"/>
              <a:t>씩 </a:t>
            </a:r>
            <a:r>
              <a:rPr lang="ko-KR" altLang="en-US" sz="1200" spc="-50" dirty="0" err="1"/>
              <a:t>줄여나가는</a:t>
            </a:r>
            <a:r>
              <a:rPr lang="ko-KR" altLang="en-US" sz="1200" spc="-50" dirty="0"/>
              <a:t> 방식으로 탐색 범위를 제한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①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데이터 중앙의 요소를 선택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② 중앙 </a:t>
            </a:r>
            <a:r>
              <a:rPr lang="ko-KR" altLang="en-US" sz="1200" spc="-50" dirty="0" err="1"/>
              <a:t>요소값과</a:t>
            </a:r>
            <a:r>
              <a:rPr lang="ko-KR" altLang="en-US" sz="1200" spc="-50" dirty="0"/>
              <a:t> 찾고자 하는 </a:t>
            </a:r>
            <a:r>
              <a:rPr lang="ko-KR" altLang="en-US" sz="1200" spc="-50" dirty="0" err="1"/>
              <a:t>목표값을</a:t>
            </a:r>
            <a:r>
              <a:rPr lang="ko-KR" altLang="en-US" sz="1200" spc="-50" dirty="0"/>
              <a:t> 비교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③ </a:t>
            </a:r>
            <a:r>
              <a:rPr lang="ko-KR" altLang="en-US" sz="1200" spc="-50" dirty="0" err="1"/>
              <a:t>못표값이</a:t>
            </a:r>
            <a:r>
              <a:rPr lang="ko-KR" altLang="en-US" sz="1200" spc="-50" dirty="0"/>
              <a:t> 중앙 </a:t>
            </a:r>
            <a:r>
              <a:rPr lang="ko-KR" altLang="en-US" sz="1200" spc="-50" dirty="0" err="1"/>
              <a:t>요소값보다</a:t>
            </a:r>
            <a:r>
              <a:rPr lang="ko-KR" altLang="en-US" sz="1200" spc="-50" dirty="0"/>
              <a:t> 작으면 왼쪽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크면 오른쪽에 대해 이진 탐색 </a:t>
            </a:r>
            <a:r>
              <a:rPr lang="ko-KR" altLang="en-US" sz="1200" spc="-50" dirty="0" err="1"/>
              <a:t>수앻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④  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②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③ 과정 반복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8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63B4F-8DA1-6620-F99A-E92F65102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25759-35A1-D739-DCF0-C615377F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</a:t>
            </a:r>
            <a:r>
              <a:rPr lang="en-US" altLang="ko-KR" dirty="0"/>
              <a:t>(Binary Search)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B93545-4216-F57F-B049-B29F4E32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A3581-BBFF-DCFD-9038-D6A0DF431596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B3C4777-00DD-4597-B307-885320FD5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03634"/>
              </p:ext>
            </p:extLst>
          </p:nvPr>
        </p:nvGraphicFramePr>
        <p:xfrm>
          <a:off x="585932" y="2049462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B34D9FE-C57F-421F-8F04-782356ECA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59535"/>
              </p:ext>
            </p:extLst>
          </p:nvPr>
        </p:nvGraphicFramePr>
        <p:xfrm>
          <a:off x="609120" y="3245513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1360D25-952E-54CC-15FF-0CA212632AF1}"/>
              </a:ext>
            </a:extLst>
          </p:cNvPr>
          <p:cNvSpPr/>
          <p:nvPr/>
        </p:nvSpPr>
        <p:spPr>
          <a:xfrm>
            <a:off x="3592454" y="2049462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92AC2C5-F336-7C62-D85E-6C25BDC68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71726"/>
              </p:ext>
            </p:extLst>
          </p:nvPr>
        </p:nvGraphicFramePr>
        <p:xfrm>
          <a:off x="3592454" y="1246933"/>
          <a:ext cx="750618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</a:tbl>
          </a:graphicData>
        </a:graphic>
      </p:graphicFrame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6EBF8075-52DD-8732-D55C-299F2DCFF550}"/>
              </a:ext>
            </a:extLst>
          </p:cNvPr>
          <p:cNvSpPr/>
          <p:nvPr/>
        </p:nvSpPr>
        <p:spPr>
          <a:xfrm>
            <a:off x="3841310" y="1682548"/>
            <a:ext cx="248856" cy="3091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CBDEC-1FEF-EB4E-2ECE-13A0D4787ACD}"/>
              </a:ext>
            </a:extLst>
          </p:cNvPr>
          <p:cNvSpPr/>
          <p:nvPr/>
        </p:nvSpPr>
        <p:spPr>
          <a:xfrm>
            <a:off x="585932" y="2049462"/>
            <a:ext cx="3753090" cy="48217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F171A1-A773-9D87-1267-6607DAB33FF5}"/>
              </a:ext>
            </a:extLst>
          </p:cNvPr>
          <p:cNvSpPr/>
          <p:nvPr/>
        </p:nvSpPr>
        <p:spPr>
          <a:xfrm>
            <a:off x="5868809" y="3245513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B741AA4-27E5-40B7-2252-E11BD6960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56335"/>
              </p:ext>
            </p:extLst>
          </p:nvPr>
        </p:nvGraphicFramePr>
        <p:xfrm>
          <a:off x="5856136" y="2498233"/>
          <a:ext cx="750618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</a:tbl>
          </a:graphicData>
        </a:graphic>
      </p:graphicFrame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B4A0FEA-B623-404F-79A9-0D8217EB299E}"/>
              </a:ext>
            </a:extLst>
          </p:cNvPr>
          <p:cNvSpPr/>
          <p:nvPr/>
        </p:nvSpPr>
        <p:spPr>
          <a:xfrm>
            <a:off x="6104992" y="2933848"/>
            <a:ext cx="248856" cy="3091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DE22B2-78B5-0F1A-67EA-11F43D97BB42}"/>
              </a:ext>
            </a:extLst>
          </p:cNvPr>
          <p:cNvSpPr/>
          <p:nvPr/>
        </p:nvSpPr>
        <p:spPr>
          <a:xfrm>
            <a:off x="609120" y="3253764"/>
            <a:ext cx="3753090" cy="48217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66D526-4818-ABC5-F124-81F07D7678AC}"/>
              </a:ext>
            </a:extLst>
          </p:cNvPr>
          <p:cNvSpPr/>
          <p:nvPr/>
        </p:nvSpPr>
        <p:spPr>
          <a:xfrm>
            <a:off x="5865471" y="3261298"/>
            <a:ext cx="2249829" cy="45060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AD81371-C57E-5E55-C69E-350ED13DE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66854"/>
              </p:ext>
            </p:extLst>
          </p:nvPr>
        </p:nvGraphicFramePr>
        <p:xfrm>
          <a:off x="585932" y="4491428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35B928-0D6A-0F2B-0888-02659ECDC9E5}"/>
              </a:ext>
            </a:extLst>
          </p:cNvPr>
          <p:cNvSpPr/>
          <p:nvPr/>
        </p:nvSpPr>
        <p:spPr>
          <a:xfrm>
            <a:off x="4339022" y="4491428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EA6FBD6-A039-320F-5E7E-7FB7EB92C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40769"/>
              </p:ext>
            </p:extLst>
          </p:nvPr>
        </p:nvGraphicFramePr>
        <p:xfrm>
          <a:off x="4324324" y="3761611"/>
          <a:ext cx="750618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</a:tbl>
          </a:graphicData>
        </a:graphic>
      </p:graphicFrame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457B174E-23C3-9E44-23C2-4E6DEC2C3134}"/>
              </a:ext>
            </a:extLst>
          </p:cNvPr>
          <p:cNvSpPr/>
          <p:nvPr/>
        </p:nvSpPr>
        <p:spPr>
          <a:xfrm>
            <a:off x="4575205" y="4179763"/>
            <a:ext cx="248856" cy="3091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E99805-C7BD-02EB-7C50-DDE1D8C7C0FF}"/>
              </a:ext>
            </a:extLst>
          </p:cNvPr>
          <p:cNvSpPr/>
          <p:nvPr/>
        </p:nvSpPr>
        <p:spPr>
          <a:xfrm>
            <a:off x="585932" y="4499679"/>
            <a:ext cx="3753090" cy="48217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63E24A-7B1E-1152-BAE3-2647F0E2BB0A}"/>
              </a:ext>
            </a:extLst>
          </p:cNvPr>
          <p:cNvSpPr/>
          <p:nvPr/>
        </p:nvSpPr>
        <p:spPr>
          <a:xfrm>
            <a:off x="5832948" y="4499679"/>
            <a:ext cx="2249829" cy="45060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9A089E-47D3-7C87-C2AE-F7AB3B826DA8}"/>
              </a:ext>
            </a:extLst>
          </p:cNvPr>
          <p:cNvSpPr/>
          <p:nvPr/>
        </p:nvSpPr>
        <p:spPr>
          <a:xfrm>
            <a:off x="4362210" y="4499679"/>
            <a:ext cx="742051" cy="45060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26B1075-C3F5-C373-0343-4B52BD0DB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17887"/>
              </p:ext>
            </p:extLst>
          </p:nvPr>
        </p:nvGraphicFramePr>
        <p:xfrm>
          <a:off x="585932" y="5635120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C2BCFC-06A8-CFA6-65CF-24D01631EDA5}"/>
              </a:ext>
            </a:extLst>
          </p:cNvPr>
          <p:cNvSpPr/>
          <p:nvPr/>
        </p:nvSpPr>
        <p:spPr>
          <a:xfrm>
            <a:off x="585932" y="5651661"/>
            <a:ext cx="4503708" cy="46563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F37EBF-3914-E706-7100-14C1ABBFFF9A}"/>
              </a:ext>
            </a:extLst>
          </p:cNvPr>
          <p:cNvSpPr/>
          <p:nvPr/>
        </p:nvSpPr>
        <p:spPr>
          <a:xfrm>
            <a:off x="5835457" y="5651661"/>
            <a:ext cx="2256655" cy="48217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07FA55B-9E21-1BBA-DAA6-259FF85B5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86868"/>
              </p:ext>
            </p:extLst>
          </p:nvPr>
        </p:nvGraphicFramePr>
        <p:xfrm>
          <a:off x="5104879" y="4903603"/>
          <a:ext cx="750618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268730067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ko-KR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2485500"/>
                  </a:ext>
                </a:extLst>
              </a:tr>
            </a:tbl>
          </a:graphicData>
        </a:graphic>
      </p:graphicFrame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4BE43C03-D1EF-A06F-DB94-CE583B7DD9E3}"/>
              </a:ext>
            </a:extLst>
          </p:cNvPr>
          <p:cNvSpPr/>
          <p:nvPr/>
        </p:nvSpPr>
        <p:spPr>
          <a:xfrm>
            <a:off x="5355760" y="5321755"/>
            <a:ext cx="248856" cy="3091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03F38A7-94BF-A2EB-51DB-4F4F525156A7}"/>
              </a:ext>
            </a:extLst>
          </p:cNvPr>
          <p:cNvSpPr/>
          <p:nvPr/>
        </p:nvSpPr>
        <p:spPr>
          <a:xfrm>
            <a:off x="5104261" y="5635120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0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 animBg="1"/>
      <p:bldP spid="12" grpId="0" animBg="1"/>
      <p:bldP spid="12" grpId="1" animBg="1"/>
      <p:bldP spid="14" grpId="0" animBg="1"/>
      <p:bldP spid="15" grpId="0" animBg="1"/>
      <p:bldP spid="16" grpId="0" animBg="1"/>
      <p:bldP spid="18" grpId="0" animBg="1"/>
      <p:bldP spid="18" grpId="1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30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CD145-0FE6-A8E7-7FC1-B0EFB615A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B30A2-C910-2776-C10F-ACBD3990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</a:t>
            </a:r>
            <a:r>
              <a:rPr lang="en-US" altLang="ko-KR" dirty="0"/>
              <a:t>(Binary Search)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ABE656-F535-9287-F246-42785F22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035A5-B229-DA7E-0D95-7A7A296417FB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의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성능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B7AF9-C72C-DA91-745B-8533E1FFB64F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이진 탐색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처음 탐색 시도 시 탐색 대상의 범위가 </a:t>
            </a:r>
            <a:r>
              <a:rPr lang="en-US" altLang="ko-KR" sz="1200" spc="-50" dirty="0"/>
              <a:t>½</a:t>
            </a:r>
            <a:r>
              <a:rPr lang="ko-KR" altLang="en-US" sz="1200" spc="-50" dirty="0"/>
              <a:t>로 감소하고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그 다음에는 </a:t>
            </a:r>
            <a:r>
              <a:rPr lang="en-US" altLang="ko-KR" sz="1200" spc="-50" dirty="0"/>
              <a:t>¼, … ½^n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이진 탐색의 최대 반복 횟수</a:t>
            </a:r>
            <a:r>
              <a:rPr lang="en-US" altLang="ko-KR" sz="1200" spc="-50" dirty="0"/>
              <a:t>: log2(n)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27433-214D-7CDB-5F55-B7E1764D3B53}"/>
              </a:ext>
            </a:extLst>
          </p:cNvPr>
          <p:cNvSpPr txBox="1"/>
          <p:nvPr/>
        </p:nvSpPr>
        <p:spPr>
          <a:xfrm>
            <a:off x="545032" y="2274232"/>
            <a:ext cx="7791209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ScoreList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PointList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PointList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PointList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0309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5EB92-81B4-AA27-1383-16FB52A50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EE20B-3F2C-536E-F905-C55F9837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표준 라이브러리 이진 탐색 함수 </a:t>
            </a:r>
            <a:r>
              <a:rPr lang="en-US" altLang="ko-KR" dirty="0" err="1"/>
              <a:t>bsearch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AFCDF-8BF4-760A-D95D-9A3F826C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42780-FCB3-EDE7-4A98-54FE9BA0FDEE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2"/>
                </a:solidFill>
              </a:rPr>
              <a:t>bsearch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3A853-A8B2-2F93-726A-F7C90F0B7019}"/>
              </a:ext>
            </a:extLst>
          </p:cNvPr>
          <p:cNvSpPr txBox="1"/>
          <p:nvPr/>
        </p:nvSpPr>
        <p:spPr>
          <a:xfrm>
            <a:off x="1693312" y="5105294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bsearch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암수의 원형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49B10-D6D8-A825-CC81-47F85C6B060B}"/>
              </a:ext>
            </a:extLst>
          </p:cNvPr>
          <p:cNvSpPr txBox="1"/>
          <p:nvPr/>
        </p:nvSpPr>
        <p:spPr>
          <a:xfrm>
            <a:off x="615607" y="2725340"/>
            <a:ext cx="789538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bsearch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찾고자 하는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목표값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데이터의 주소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데이터 배열의 주소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데이터 요소의 개수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한 데이터 요소의 크기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cdecl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비교 함수에 대한 포인터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488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8F177-D7C9-8E45-6BAF-F04954CB4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F5F5A06-ACA2-1E41-4EE6-F85412F4F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이진 탐색 트리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(Binary Search Tree)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059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1E82F-3C76-02E0-C9B5-3A4357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68608-2E6C-DBAF-5CD1-F956EE5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FD4EF-4BA6-DE9F-9D70-68CEF0AD4C03}"/>
              </a:ext>
            </a:extLst>
          </p:cNvPr>
          <p:cNvSpPr txBox="1"/>
          <p:nvPr/>
        </p:nvSpPr>
        <p:spPr>
          <a:xfrm>
            <a:off x="213328" y="2027590"/>
            <a:ext cx="8383825" cy="317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탐색 알고리즘의 개요</a:t>
            </a:r>
            <a:endParaRPr lang="en-US" altLang="ko-KR" sz="20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순차 탐색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/>
              <a:t>전진 </a:t>
            </a:r>
            <a:r>
              <a:rPr lang="ko-KR" altLang="en-US" sz="1400" spc="-50" dirty="0" err="1"/>
              <a:t>이동법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 err="1"/>
              <a:t>전위법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 err="1"/>
              <a:t>계수법</a:t>
            </a:r>
            <a:endParaRPr lang="en-US" altLang="ko-KR" sz="20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이진 탐색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400" spc="-50" dirty="0"/>
              <a:t>C</a:t>
            </a:r>
            <a:r>
              <a:rPr lang="ko-KR" altLang="en-US" sz="1400" spc="-50" dirty="0"/>
              <a:t>언어 표준 라이브러리의 이진 탐색 함수</a:t>
            </a:r>
            <a:r>
              <a:rPr lang="en-US" altLang="ko-KR" sz="1400" spc="-50" dirty="0"/>
              <a:t>: </a:t>
            </a:r>
            <a:r>
              <a:rPr lang="en-US" altLang="ko-KR" sz="1400" spc="-50" dirty="0" err="1"/>
              <a:t>bsearch</a:t>
            </a:r>
            <a:r>
              <a:rPr lang="en-US" altLang="ko-KR" sz="1400" spc="-50" dirty="0"/>
              <a:t>()</a:t>
            </a:r>
            <a:endParaRPr lang="en-US" altLang="ko-KR" sz="20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이진 탐색 트리</a:t>
            </a:r>
            <a:endParaRPr lang="en-US" altLang="ko-KR" sz="2000" spc="-50" dirty="0"/>
          </a:p>
        </p:txBody>
      </p:sp>
    </p:spTree>
    <p:extLst>
      <p:ext uri="{BB962C8B-B14F-4D97-AF65-F5344CB8AC3E}">
        <p14:creationId xmlns:p14="http://schemas.microsoft.com/office/powerpoint/2010/main" val="325438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A0BE-763A-766F-8729-C2A628EED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888FD-C8CA-C5DB-BF14-0205C62E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E6095-12DE-DBFE-6D2E-579C4172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BD461-5109-2BA8-5991-F73337D4A789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B5378-99B9-FEF2-0E2D-B78C24A83999}"/>
              </a:ext>
            </a:extLst>
          </p:cNvPr>
          <p:cNvSpPr txBox="1"/>
          <p:nvPr/>
        </p:nvSpPr>
        <p:spPr>
          <a:xfrm>
            <a:off x="213328" y="1230392"/>
            <a:ext cx="8643801" cy="176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이진 탐색 트리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C00000"/>
                </a:solidFill>
              </a:rPr>
              <a:t>이진 탐색</a:t>
            </a:r>
            <a:r>
              <a:rPr lang="ko-KR" altLang="en-US" sz="1200" spc="-50" dirty="0"/>
              <a:t>을 위한 </a:t>
            </a:r>
            <a:r>
              <a:rPr lang="ko-KR" altLang="en-US" sz="1200" b="1" spc="-50" dirty="0">
                <a:solidFill>
                  <a:srgbClr val="C00000"/>
                </a:solidFill>
              </a:rPr>
              <a:t>트리</a:t>
            </a:r>
            <a:r>
              <a:rPr lang="ko-KR" altLang="en-US" sz="1200" spc="-50" dirty="0"/>
              <a:t>이자</a:t>
            </a:r>
            <a:r>
              <a:rPr lang="en-US" altLang="ko-KR" sz="1200" spc="-50" dirty="0"/>
              <a:t>, </a:t>
            </a:r>
            <a:r>
              <a:rPr lang="ko-KR" altLang="en-US" sz="1200" b="1" spc="-50" dirty="0">
                <a:solidFill>
                  <a:srgbClr val="C00000"/>
                </a:solidFill>
              </a:rPr>
              <a:t>탐색</a:t>
            </a:r>
            <a:r>
              <a:rPr lang="ko-KR" altLang="en-US" sz="1200" spc="-50" dirty="0"/>
              <a:t>을 위한 </a:t>
            </a:r>
            <a:r>
              <a:rPr lang="ko-KR" altLang="en-US" sz="1200" b="1" spc="-50" dirty="0">
                <a:solidFill>
                  <a:srgbClr val="C00000"/>
                </a:solidFill>
              </a:rPr>
              <a:t>이진 트리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위 자식 노드가 최대 </a:t>
            </a:r>
            <a:r>
              <a:rPr lang="en-US" altLang="ko-KR" sz="1200" spc="-50" dirty="0"/>
              <a:t>2</a:t>
            </a:r>
            <a:r>
              <a:rPr lang="ko-KR" altLang="en-US" sz="1200" spc="-50" dirty="0"/>
              <a:t>개인 노드로 구성된 트리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이진 탐색은 배열에만 사용 가능한 알고리즘이기 때문에 이진 탐색 트리를 사용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이진 트리와 이진 탐색 트리의 차이점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왼쪽 자식 노드는 부모 노드보다 작고 오른쪽 자식 노드는 부모 노드보다 큼</a:t>
            </a:r>
            <a:endParaRPr lang="en-US" altLang="ko-KR" sz="1200" spc="-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9D2E64-4095-8881-E660-06C1B9C98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11" y="3098702"/>
            <a:ext cx="3484221" cy="289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6DE77-8F12-2362-CFAC-7F48E5B116D5}"/>
              </a:ext>
            </a:extLst>
          </p:cNvPr>
          <p:cNvSpPr txBox="1"/>
          <p:nvPr/>
        </p:nvSpPr>
        <p:spPr>
          <a:xfrm>
            <a:off x="1469036" y="6100472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 예시 </a:t>
            </a:r>
            <a:r>
              <a:rPr lang="en-US" altLang="ko-KR" sz="1050" b="1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1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EA714-8B1C-0FDB-281A-0EA8C4C7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165F4-A769-F9C4-B6EE-09E707F6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C3417-EF17-38F4-D145-7F595BA0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6D5B9-46FD-32C6-3954-F796C255EE7E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이진 탐색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393327-6435-AEE6-9095-519674AA7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06" y="2061078"/>
            <a:ext cx="3484221" cy="289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F184E9-0150-B9B3-4802-7DA56FB5CBC2}"/>
              </a:ext>
            </a:extLst>
          </p:cNvPr>
          <p:cNvSpPr txBox="1"/>
          <p:nvPr/>
        </p:nvSpPr>
        <p:spPr>
          <a:xfrm>
            <a:off x="1469034" y="5365479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트리에서의 이진 탐색 예시 </a:t>
            </a:r>
            <a:r>
              <a:rPr lang="en-US" altLang="ko-KR" sz="1050" b="1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43315966-6318-8920-EE11-ED1A5A99F4F7}"/>
              </a:ext>
            </a:extLst>
          </p:cNvPr>
          <p:cNvSpPr/>
          <p:nvPr/>
        </p:nvSpPr>
        <p:spPr>
          <a:xfrm>
            <a:off x="3970777" y="1985060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B1B80B-FBB3-0FA2-CC05-5F2D3DD0CBC4}"/>
              </a:ext>
            </a:extLst>
          </p:cNvPr>
          <p:cNvSpPr/>
          <p:nvPr/>
        </p:nvSpPr>
        <p:spPr>
          <a:xfrm>
            <a:off x="3096351" y="2117620"/>
            <a:ext cx="84978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F5FF866C-6C2B-264B-7F97-C1E94939B068}"/>
              </a:ext>
            </a:extLst>
          </p:cNvPr>
          <p:cNvSpPr/>
          <p:nvPr/>
        </p:nvSpPr>
        <p:spPr>
          <a:xfrm>
            <a:off x="3096351" y="2623032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403C00-C204-E62D-3BDA-4D28869BD1F9}"/>
              </a:ext>
            </a:extLst>
          </p:cNvPr>
          <p:cNvSpPr/>
          <p:nvPr/>
        </p:nvSpPr>
        <p:spPr>
          <a:xfrm>
            <a:off x="3857470" y="2794287"/>
            <a:ext cx="84978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0FBF967-3F1E-2028-A5AB-D6FB50035613}"/>
              </a:ext>
            </a:extLst>
          </p:cNvPr>
          <p:cNvSpPr/>
          <p:nvPr/>
        </p:nvSpPr>
        <p:spPr>
          <a:xfrm>
            <a:off x="3689126" y="3484365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C8A9B4-4CE4-9F8A-B62E-F1F1E139F227}"/>
              </a:ext>
            </a:extLst>
          </p:cNvPr>
          <p:cNvSpPr/>
          <p:nvPr/>
        </p:nvSpPr>
        <p:spPr>
          <a:xfrm>
            <a:off x="2788842" y="3664123"/>
            <a:ext cx="8497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원형: 비어 있음 12">
            <a:extLst>
              <a:ext uri="{FF2B5EF4-FFF2-40B4-BE49-F238E27FC236}">
                <a16:creationId xmlns:a16="http://schemas.microsoft.com/office/drawing/2014/main" id="{1E2D39EA-125D-321F-23C1-0920B321EEF0}"/>
              </a:ext>
            </a:extLst>
          </p:cNvPr>
          <p:cNvSpPr/>
          <p:nvPr/>
        </p:nvSpPr>
        <p:spPr>
          <a:xfrm>
            <a:off x="3213736" y="4323492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3DBC2F-C435-EC9B-A64F-CBA1C2253AF4}"/>
              </a:ext>
            </a:extLst>
          </p:cNvPr>
          <p:cNvSpPr/>
          <p:nvPr/>
        </p:nvSpPr>
        <p:spPr>
          <a:xfrm>
            <a:off x="2363948" y="4519345"/>
            <a:ext cx="84978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=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1155D1-158D-B600-5337-995FB378A85C}"/>
              </a:ext>
            </a:extLst>
          </p:cNvPr>
          <p:cNvSpPr/>
          <p:nvPr/>
        </p:nvSpPr>
        <p:spPr>
          <a:xfrm>
            <a:off x="2163270" y="4294043"/>
            <a:ext cx="1905231" cy="76265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0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943D0-4B07-8706-C9A7-10E0819A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9F581-0017-EC69-093D-77F94788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227FB-5429-6FAD-662D-EC05FF97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CACCA-9D8E-1969-F069-6E5E19204815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이진 탐색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BE8B9-0D8C-C4C5-5E41-C1183DDB8587}"/>
              </a:ext>
            </a:extLst>
          </p:cNvPr>
          <p:cNvSpPr txBox="1"/>
          <p:nvPr/>
        </p:nvSpPr>
        <p:spPr>
          <a:xfrm>
            <a:off x="1702014" y="5444967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트리에서의 이진 탐색 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7B691-96FC-78CD-5537-9741CB8A7709}"/>
              </a:ext>
            </a:extLst>
          </p:cNvPr>
          <p:cNvSpPr txBox="1"/>
          <p:nvPr/>
        </p:nvSpPr>
        <p:spPr>
          <a:xfrm>
            <a:off x="323367" y="1904070"/>
            <a:ext cx="8497265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BST_SearchNode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BST_SearchNode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BST_SearchNode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246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E7375-BA7C-58DD-E7EA-312B49B22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0030C-E9C1-2880-AF58-A05B8ABE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5D9143-A820-6172-EDE8-90C2847A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3FB15-1901-56C5-60E8-F2DDA6E5F9FF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삽입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84448-2920-38F5-E892-28A19C604280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삽입 연산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C0A9E-7529-F768-7B53-A072E07295F8}"/>
              </a:ext>
            </a:extLst>
          </p:cNvPr>
          <p:cNvSpPr txBox="1"/>
          <p:nvPr/>
        </p:nvSpPr>
        <p:spPr>
          <a:xfrm>
            <a:off x="1469036" y="6100472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 예시 </a:t>
            </a:r>
            <a:r>
              <a:rPr lang="en-US" altLang="ko-KR" sz="1050" b="1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C3F2CAB-BDF6-62B3-56C2-7AC029F74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526" y="2114296"/>
            <a:ext cx="3484221" cy="289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30D628B8-004C-3FEE-77C8-5AFD27B84AA1}"/>
              </a:ext>
            </a:extLst>
          </p:cNvPr>
          <p:cNvSpPr/>
          <p:nvPr/>
        </p:nvSpPr>
        <p:spPr>
          <a:xfrm>
            <a:off x="4144397" y="2038278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B2F986-AA64-2B37-C627-865278AFE39D}"/>
              </a:ext>
            </a:extLst>
          </p:cNvPr>
          <p:cNvSpPr/>
          <p:nvPr/>
        </p:nvSpPr>
        <p:spPr>
          <a:xfrm>
            <a:off x="3269971" y="2170838"/>
            <a:ext cx="84978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2BE9AC6-24C8-90D2-D316-EA7119B4BF3E}"/>
              </a:ext>
            </a:extLst>
          </p:cNvPr>
          <p:cNvSpPr/>
          <p:nvPr/>
        </p:nvSpPr>
        <p:spPr>
          <a:xfrm>
            <a:off x="3269971" y="2676250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87C927-C605-29AC-40F3-A4DFA245A4A0}"/>
              </a:ext>
            </a:extLst>
          </p:cNvPr>
          <p:cNvSpPr/>
          <p:nvPr/>
        </p:nvSpPr>
        <p:spPr>
          <a:xfrm>
            <a:off x="4031090" y="2847505"/>
            <a:ext cx="84978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C72D1F-C55C-C0ED-0840-D488FE6DE952}"/>
              </a:ext>
            </a:extLst>
          </p:cNvPr>
          <p:cNvSpPr/>
          <p:nvPr/>
        </p:nvSpPr>
        <p:spPr>
          <a:xfrm rot="1441693">
            <a:off x="3447878" y="4032314"/>
            <a:ext cx="583450" cy="1507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6A62D0-D2FA-A66F-0A7D-7275D97DE037}"/>
              </a:ext>
            </a:extLst>
          </p:cNvPr>
          <p:cNvSpPr/>
          <p:nvPr/>
        </p:nvSpPr>
        <p:spPr>
          <a:xfrm>
            <a:off x="2962462" y="3717341"/>
            <a:ext cx="8497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 &lt;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B9933A8D-6322-8343-9574-71391C3DD813}"/>
              </a:ext>
            </a:extLst>
          </p:cNvPr>
          <p:cNvSpPr/>
          <p:nvPr/>
        </p:nvSpPr>
        <p:spPr>
          <a:xfrm>
            <a:off x="3877509" y="3552777"/>
            <a:ext cx="736481" cy="711842"/>
          </a:xfrm>
          <a:prstGeom prst="donut">
            <a:avLst>
              <a:gd name="adj" fmla="val 119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15B503D-A3F5-161F-9AFA-9F74EF1DDDC1}"/>
              </a:ext>
            </a:extLst>
          </p:cNvPr>
          <p:cNvSpPr/>
          <p:nvPr/>
        </p:nvSpPr>
        <p:spPr>
          <a:xfrm>
            <a:off x="3422996" y="4378180"/>
            <a:ext cx="700268" cy="67666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1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7" grpId="0" animBg="1"/>
      <p:bldP spid="13" grpId="0" animBg="1"/>
      <p:bldP spid="13" grpId="1" animBg="1"/>
      <p:bldP spid="12" grpId="0" animBg="1"/>
      <p:bldP spid="12" grpId="1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606F4-55B5-7100-B088-797060051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79AC4-341A-C4D7-AB68-4CEC2BA9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625626-918A-3BB7-F4FC-52B1DD73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014D4-9E50-4B26-5339-1E08D967DDCC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</a:t>
            </a:r>
            <a:r>
              <a:rPr lang="ko-KR" altLang="en-US" b="1">
                <a:solidFill>
                  <a:schemeClr val="tx2"/>
                </a:solidFill>
              </a:rPr>
              <a:t>트리에서의 노드 삽입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4CBF4-C670-794F-3473-CB0894D944B5}"/>
              </a:ext>
            </a:extLst>
          </p:cNvPr>
          <p:cNvSpPr txBox="1"/>
          <p:nvPr/>
        </p:nvSpPr>
        <p:spPr>
          <a:xfrm>
            <a:off x="1777249" y="6440299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</a:t>
            </a:r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트리에서의 삽입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B6E58-7376-0269-59A7-F440F627CF81}"/>
              </a:ext>
            </a:extLst>
          </p:cNvPr>
          <p:cNvSpPr txBox="1"/>
          <p:nvPr/>
        </p:nvSpPr>
        <p:spPr>
          <a:xfrm>
            <a:off x="398600" y="1329659"/>
            <a:ext cx="8497265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BST_InsertNode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BST_InsertNode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BST_InsertNode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0766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ED6DF-3261-CEF7-1E8C-9E401AB0D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A541E-2429-93C7-C034-4AB34B6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3AE6C-9A76-4758-87A4-B1C95756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903E3-42D9-556C-6F82-421C30ED200B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D9C00-D017-F6F4-100B-C20B2BD54440}"/>
              </a:ext>
            </a:extLst>
          </p:cNvPr>
          <p:cNvSpPr txBox="1"/>
          <p:nvPr/>
        </p:nvSpPr>
        <p:spPr>
          <a:xfrm>
            <a:off x="213328" y="1230392"/>
            <a:ext cx="8643801" cy="176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삭제 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삭제할 노드가 잎 노드인 경우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삭제할 노드가 자식이 하나 있을 경우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삭제할 노드의 자식을 삭제할 노드의 부모에 연결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삭제할 노드가 양쪽 자식을 가진 경우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삭제된 노드의 오른쪽 하위 트리에서 가장 값을 가진 노드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최솟값 노드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를 삭제된 노드의 위치로 이동</a:t>
            </a:r>
            <a:endParaRPr lang="en-US" altLang="ko-KR" sz="1200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B7FF3-C89B-9CDD-03CD-BB3E1C1208F2}"/>
              </a:ext>
            </a:extLst>
          </p:cNvPr>
          <p:cNvSpPr txBox="1"/>
          <p:nvPr/>
        </p:nvSpPr>
        <p:spPr>
          <a:xfrm>
            <a:off x="1469036" y="6100472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 예시 </a:t>
            </a:r>
            <a:r>
              <a:rPr lang="en-US" altLang="ko-KR" sz="1050" b="1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2EFAD3-C3EB-AAF1-31AA-7C085F775372}"/>
              </a:ext>
            </a:extLst>
          </p:cNvPr>
          <p:cNvSpPr/>
          <p:nvPr/>
        </p:nvSpPr>
        <p:spPr>
          <a:xfrm>
            <a:off x="3931858" y="3049092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164620-933E-4EA5-53BD-294F30C002AE}"/>
              </a:ext>
            </a:extLst>
          </p:cNvPr>
          <p:cNvSpPr/>
          <p:nvPr/>
        </p:nvSpPr>
        <p:spPr>
          <a:xfrm>
            <a:off x="2869037" y="3995451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6E3650-ED8F-BB3F-C81B-D9C23A85F400}"/>
              </a:ext>
            </a:extLst>
          </p:cNvPr>
          <p:cNvSpPr/>
          <p:nvPr/>
        </p:nvSpPr>
        <p:spPr>
          <a:xfrm>
            <a:off x="4990175" y="3995451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CD7D520-FF07-5B2B-7D32-79791936C2B7}"/>
              </a:ext>
            </a:extLst>
          </p:cNvPr>
          <p:cNvSpPr/>
          <p:nvPr/>
        </p:nvSpPr>
        <p:spPr>
          <a:xfrm>
            <a:off x="2338412" y="4949132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FCEBC76-A580-FFFF-C905-648BAC4370D4}"/>
              </a:ext>
            </a:extLst>
          </p:cNvPr>
          <p:cNvSpPr/>
          <p:nvPr/>
        </p:nvSpPr>
        <p:spPr>
          <a:xfrm>
            <a:off x="3381839" y="4965573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25E2CF-5E45-2400-7037-420D496F762E}"/>
              </a:ext>
            </a:extLst>
          </p:cNvPr>
          <p:cNvSpPr/>
          <p:nvPr/>
        </p:nvSpPr>
        <p:spPr>
          <a:xfrm>
            <a:off x="4535228" y="4949132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79062B-FF47-C650-B3AF-A2C0C5A8D56A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3417355" y="3587531"/>
            <a:ext cx="608580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0BF1074-2907-2EF9-2A5A-2A4660BF9BA2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2659610" y="4533890"/>
            <a:ext cx="303504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72A23AC-6DAF-D0D3-A751-E3FF912D2A80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3417355" y="4533890"/>
            <a:ext cx="285682" cy="431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22AE187-29F0-D1EC-4060-0FCB91989910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4480176" y="3587531"/>
            <a:ext cx="604076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CD5174-A689-2A62-757F-A6145E8467DD}"/>
              </a:ext>
            </a:extLst>
          </p:cNvPr>
          <p:cNvCxnSpPr>
            <a:stCxn id="9" idx="3"/>
            <a:endCxn id="12" idx="0"/>
          </p:cNvCxnSpPr>
          <p:nvPr/>
        </p:nvCxnSpPr>
        <p:spPr>
          <a:xfrm flipH="1">
            <a:off x="4856426" y="4533890"/>
            <a:ext cx="227826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96E0266-EB4B-2A90-D7F0-1C832192D3D2}"/>
              </a:ext>
            </a:extLst>
          </p:cNvPr>
          <p:cNvSpPr/>
          <p:nvPr/>
        </p:nvSpPr>
        <p:spPr>
          <a:xfrm>
            <a:off x="3371511" y="4926208"/>
            <a:ext cx="700268" cy="67666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5802F-7615-624D-03BA-A52BB5202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E3C99-CEC8-8181-BDC2-5132AC43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A6855-D482-EF58-D6DD-4D639DE4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6F7A9-A8BF-540E-0888-81027E5C1345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6FF12-BBE7-B005-A28D-68BA61098132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삭제 연산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A29E3-7FB3-A541-0480-EC6530141A12}"/>
              </a:ext>
            </a:extLst>
          </p:cNvPr>
          <p:cNvSpPr txBox="1"/>
          <p:nvPr/>
        </p:nvSpPr>
        <p:spPr>
          <a:xfrm>
            <a:off x="1469036" y="6100472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트리 예시 </a:t>
            </a:r>
            <a:r>
              <a:rPr lang="en-US" altLang="ko-KR" sz="1050" b="1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ACFE30-9A44-E7DF-9310-2938662F5EF5}"/>
              </a:ext>
            </a:extLst>
          </p:cNvPr>
          <p:cNvSpPr/>
          <p:nvPr/>
        </p:nvSpPr>
        <p:spPr>
          <a:xfrm rot="1441693">
            <a:off x="3447878" y="4032314"/>
            <a:ext cx="583450" cy="1507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79D3EC9-3896-8AD4-225E-9E842160B8AB}"/>
              </a:ext>
            </a:extLst>
          </p:cNvPr>
          <p:cNvSpPr/>
          <p:nvPr/>
        </p:nvSpPr>
        <p:spPr>
          <a:xfrm>
            <a:off x="4169139" y="2236486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7DA568-0D13-9374-C9BB-135C750D7610}"/>
              </a:ext>
            </a:extLst>
          </p:cNvPr>
          <p:cNvSpPr/>
          <p:nvPr/>
        </p:nvSpPr>
        <p:spPr>
          <a:xfrm>
            <a:off x="3106318" y="3182845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3DC2880-5C3D-F4EA-B8CD-E9E9149CC501}"/>
              </a:ext>
            </a:extLst>
          </p:cNvPr>
          <p:cNvSpPr/>
          <p:nvPr/>
        </p:nvSpPr>
        <p:spPr>
          <a:xfrm>
            <a:off x="5227456" y="3182845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D6AC98-3C3E-430B-1B06-5ACACB37E17E}"/>
              </a:ext>
            </a:extLst>
          </p:cNvPr>
          <p:cNvSpPr/>
          <p:nvPr/>
        </p:nvSpPr>
        <p:spPr>
          <a:xfrm>
            <a:off x="2575693" y="4136526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82C34F7-3649-5E90-E29D-946087C48D08}"/>
              </a:ext>
            </a:extLst>
          </p:cNvPr>
          <p:cNvSpPr/>
          <p:nvPr/>
        </p:nvSpPr>
        <p:spPr>
          <a:xfrm>
            <a:off x="3619120" y="4152967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89D60B7-649D-1897-6D24-EBB094F0CC80}"/>
              </a:ext>
            </a:extLst>
          </p:cNvPr>
          <p:cNvSpPr/>
          <p:nvPr/>
        </p:nvSpPr>
        <p:spPr>
          <a:xfrm>
            <a:off x="4772509" y="4136526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B722674-FA7D-AFCB-89ED-00F38FAC61B8}"/>
              </a:ext>
            </a:extLst>
          </p:cNvPr>
          <p:cNvCxnSpPr>
            <a:stCxn id="14" idx="3"/>
            <a:endCxn id="15" idx="7"/>
          </p:cNvCxnSpPr>
          <p:nvPr/>
        </p:nvCxnSpPr>
        <p:spPr>
          <a:xfrm flipH="1">
            <a:off x="3654636" y="2774925"/>
            <a:ext cx="608580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B7E8530-6D08-ED49-82F5-EB07EFA4AC0F}"/>
              </a:ext>
            </a:extLst>
          </p:cNvPr>
          <p:cNvCxnSpPr>
            <a:stCxn id="15" idx="3"/>
            <a:endCxn id="19" idx="0"/>
          </p:cNvCxnSpPr>
          <p:nvPr/>
        </p:nvCxnSpPr>
        <p:spPr>
          <a:xfrm flipH="1">
            <a:off x="2896891" y="3721284"/>
            <a:ext cx="303504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8B791B6-7AF6-64AF-C527-9865C86E9E41}"/>
              </a:ext>
            </a:extLst>
          </p:cNvPr>
          <p:cNvCxnSpPr>
            <a:stCxn id="15" idx="5"/>
            <a:endCxn id="20" idx="0"/>
          </p:cNvCxnSpPr>
          <p:nvPr/>
        </p:nvCxnSpPr>
        <p:spPr>
          <a:xfrm>
            <a:off x="3654636" y="3721284"/>
            <a:ext cx="285682" cy="431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1E9198-6469-0A75-5D7F-79B6669D3139}"/>
              </a:ext>
            </a:extLst>
          </p:cNvPr>
          <p:cNvCxnSpPr>
            <a:stCxn id="14" idx="5"/>
            <a:endCxn id="16" idx="1"/>
          </p:cNvCxnSpPr>
          <p:nvPr/>
        </p:nvCxnSpPr>
        <p:spPr>
          <a:xfrm>
            <a:off x="4717457" y="2774925"/>
            <a:ext cx="604076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6CA81C-57B9-1213-836A-D174CFE76E10}"/>
              </a:ext>
            </a:extLst>
          </p:cNvPr>
          <p:cNvCxnSpPr>
            <a:stCxn id="16" idx="3"/>
            <a:endCxn id="21" idx="0"/>
          </p:cNvCxnSpPr>
          <p:nvPr/>
        </p:nvCxnSpPr>
        <p:spPr>
          <a:xfrm flipH="1">
            <a:off x="5093707" y="3721284"/>
            <a:ext cx="227826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978C9A6-D60C-BEAF-4D4D-6F2B318D249B}"/>
              </a:ext>
            </a:extLst>
          </p:cNvPr>
          <p:cNvSpPr/>
          <p:nvPr/>
        </p:nvSpPr>
        <p:spPr>
          <a:xfrm>
            <a:off x="5198519" y="3159107"/>
            <a:ext cx="700268" cy="676667"/>
          </a:xfrm>
          <a:prstGeom prst="ellipse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CE4622A-CE85-16C1-678C-0963F0D4D11A}"/>
              </a:ext>
            </a:extLst>
          </p:cNvPr>
          <p:cNvSpPr/>
          <p:nvPr/>
        </p:nvSpPr>
        <p:spPr>
          <a:xfrm>
            <a:off x="5198519" y="3162962"/>
            <a:ext cx="700268" cy="67666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D9E2653-E917-897E-F3DA-197FCE5CF0E7}"/>
              </a:ext>
            </a:extLst>
          </p:cNvPr>
          <p:cNvCxnSpPr>
            <a:cxnSpLocks/>
            <a:stCxn id="14" idx="5"/>
            <a:endCxn id="21" idx="0"/>
          </p:cNvCxnSpPr>
          <p:nvPr/>
        </p:nvCxnSpPr>
        <p:spPr>
          <a:xfrm>
            <a:off x="4717457" y="2774925"/>
            <a:ext cx="376250" cy="1361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6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B958A-B54C-AB96-94F3-C38E2925E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88D7A-FFD4-5134-3F9F-E2426BF9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FF0FDE-D8FE-1495-155D-12992033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F9DC5-E453-E344-22BF-BD5195D232B9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2A53B-DE38-D79A-2C72-89D00DAE7A53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삭제 연산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004F9F-5312-91B8-67DF-E1F0B5DDAF80}"/>
              </a:ext>
            </a:extLst>
          </p:cNvPr>
          <p:cNvSpPr/>
          <p:nvPr/>
        </p:nvSpPr>
        <p:spPr>
          <a:xfrm rot="1441693">
            <a:off x="3447878" y="4032314"/>
            <a:ext cx="583450" cy="1507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0EDBE3F-EEFC-8E2B-3AE1-D86BB23F8B55}"/>
              </a:ext>
            </a:extLst>
          </p:cNvPr>
          <p:cNvSpPr/>
          <p:nvPr/>
        </p:nvSpPr>
        <p:spPr>
          <a:xfrm>
            <a:off x="3991675" y="1422604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ECFFFFE-7947-2CDA-26FA-9B17CA8FF15C}"/>
              </a:ext>
            </a:extLst>
          </p:cNvPr>
          <p:cNvSpPr/>
          <p:nvPr/>
        </p:nvSpPr>
        <p:spPr>
          <a:xfrm>
            <a:off x="2928854" y="2368963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6E72A86-6EF5-7778-0E26-2E4CA1C5FC91}"/>
              </a:ext>
            </a:extLst>
          </p:cNvPr>
          <p:cNvSpPr/>
          <p:nvPr/>
        </p:nvSpPr>
        <p:spPr>
          <a:xfrm>
            <a:off x="5049992" y="2368963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2D17668-9848-4C05-CAEC-EBC0CAF7FED1}"/>
              </a:ext>
            </a:extLst>
          </p:cNvPr>
          <p:cNvSpPr/>
          <p:nvPr/>
        </p:nvSpPr>
        <p:spPr>
          <a:xfrm>
            <a:off x="2398229" y="3322644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E8D654-21E7-2C58-782B-53FFA75C1F16}"/>
              </a:ext>
            </a:extLst>
          </p:cNvPr>
          <p:cNvSpPr/>
          <p:nvPr/>
        </p:nvSpPr>
        <p:spPr>
          <a:xfrm>
            <a:off x="3441656" y="3339085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7266447-598B-F399-5F15-D903D395F27D}"/>
              </a:ext>
            </a:extLst>
          </p:cNvPr>
          <p:cNvSpPr/>
          <p:nvPr/>
        </p:nvSpPr>
        <p:spPr>
          <a:xfrm>
            <a:off x="4595045" y="3322644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67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DB3CCCF-2CF9-71AA-80B7-17DA40FCB741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3477172" y="1961043"/>
            <a:ext cx="608580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68B7E79-C697-9587-D1CF-AAD16EC6BDE3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2719427" y="2907402"/>
            <a:ext cx="303504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6347442-93E9-A6B7-F376-D5C55C729E6D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3477172" y="2907402"/>
            <a:ext cx="285682" cy="431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EE39508-1E1F-5761-1D69-072428872645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4539993" y="1961043"/>
            <a:ext cx="604076" cy="500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630CAD6-B3E4-EB94-E226-92038FCC16A2}"/>
              </a:ext>
            </a:extLst>
          </p:cNvPr>
          <p:cNvCxnSpPr>
            <a:stCxn id="9" idx="3"/>
            <a:endCxn id="12" idx="0"/>
          </p:cNvCxnSpPr>
          <p:nvPr/>
        </p:nvCxnSpPr>
        <p:spPr>
          <a:xfrm flipH="1">
            <a:off x="4916243" y="2907402"/>
            <a:ext cx="227826" cy="41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56405C82-8387-4962-48B9-3AEBDB7EF9DF}"/>
              </a:ext>
            </a:extLst>
          </p:cNvPr>
          <p:cNvSpPr/>
          <p:nvPr/>
        </p:nvSpPr>
        <p:spPr>
          <a:xfrm>
            <a:off x="2817084" y="4332677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8F69DA3-58FB-B87E-6983-AB0B17F0C46A}"/>
              </a:ext>
            </a:extLst>
          </p:cNvPr>
          <p:cNvSpPr/>
          <p:nvPr/>
        </p:nvSpPr>
        <p:spPr>
          <a:xfrm>
            <a:off x="4085723" y="4332677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C5ADF35-D9BE-CD8A-16E2-2963DEE2EFEE}"/>
              </a:ext>
            </a:extLst>
          </p:cNvPr>
          <p:cNvSpPr/>
          <p:nvPr/>
        </p:nvSpPr>
        <p:spPr>
          <a:xfrm>
            <a:off x="3329886" y="5302799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EC4246C-04F4-07F4-E048-572CD4FAF9F6}"/>
              </a:ext>
            </a:extLst>
          </p:cNvPr>
          <p:cNvCxnSpPr>
            <a:stCxn id="41" idx="5"/>
            <a:endCxn id="43" idx="0"/>
          </p:cNvCxnSpPr>
          <p:nvPr/>
        </p:nvCxnSpPr>
        <p:spPr>
          <a:xfrm>
            <a:off x="3365402" y="4871116"/>
            <a:ext cx="285682" cy="431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4959F2B-4B0B-0056-75CC-FFF102A13568}"/>
              </a:ext>
            </a:extLst>
          </p:cNvPr>
          <p:cNvCxnSpPr>
            <a:stCxn id="41" idx="0"/>
            <a:endCxn id="11" idx="3"/>
          </p:cNvCxnSpPr>
          <p:nvPr/>
        </p:nvCxnSpPr>
        <p:spPr>
          <a:xfrm flipV="1">
            <a:off x="3138282" y="3877524"/>
            <a:ext cx="397451" cy="4551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0D93767-21F5-C541-5E35-DC1F3BDB1E99}"/>
              </a:ext>
            </a:extLst>
          </p:cNvPr>
          <p:cNvCxnSpPr>
            <a:stCxn id="11" idx="5"/>
            <a:endCxn id="42" idx="0"/>
          </p:cNvCxnSpPr>
          <p:nvPr/>
        </p:nvCxnSpPr>
        <p:spPr>
          <a:xfrm>
            <a:off x="3989974" y="3877524"/>
            <a:ext cx="416947" cy="4551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F553E141-8906-8217-B654-597DFE1F1E3E}"/>
              </a:ext>
            </a:extLst>
          </p:cNvPr>
          <p:cNvSpPr/>
          <p:nvPr/>
        </p:nvSpPr>
        <p:spPr>
          <a:xfrm>
            <a:off x="2899918" y="2325624"/>
            <a:ext cx="700268" cy="67666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64270E9-2AF5-AA03-9990-D2FD9A68A129}"/>
              </a:ext>
            </a:extLst>
          </p:cNvPr>
          <p:cNvSpPr/>
          <p:nvPr/>
        </p:nvSpPr>
        <p:spPr>
          <a:xfrm>
            <a:off x="2797705" y="4316620"/>
            <a:ext cx="700268" cy="676667"/>
          </a:xfrm>
          <a:prstGeom prst="ellipse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A527E1D-5284-6A72-0CFB-2C349F1FCEED}"/>
              </a:ext>
            </a:extLst>
          </p:cNvPr>
          <p:cNvCxnSpPr>
            <a:stCxn id="11" idx="3"/>
            <a:endCxn id="43" idx="0"/>
          </p:cNvCxnSpPr>
          <p:nvPr/>
        </p:nvCxnSpPr>
        <p:spPr>
          <a:xfrm>
            <a:off x="3535733" y="3877524"/>
            <a:ext cx="115351" cy="1425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B825DDDC-AA1F-A1E2-5012-630F70C50E82}"/>
              </a:ext>
            </a:extLst>
          </p:cNvPr>
          <p:cNvSpPr/>
          <p:nvPr/>
        </p:nvSpPr>
        <p:spPr>
          <a:xfrm>
            <a:off x="2928853" y="2368963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원형: 비어 있음 55">
            <a:extLst>
              <a:ext uri="{FF2B5EF4-FFF2-40B4-BE49-F238E27FC236}">
                <a16:creationId xmlns:a16="http://schemas.microsoft.com/office/drawing/2014/main" id="{0AF61F73-EBCF-2CD1-55D6-D73C158B6DD6}"/>
              </a:ext>
            </a:extLst>
          </p:cNvPr>
          <p:cNvSpPr/>
          <p:nvPr/>
        </p:nvSpPr>
        <p:spPr>
          <a:xfrm>
            <a:off x="2684853" y="4220931"/>
            <a:ext cx="896573" cy="842515"/>
          </a:xfrm>
          <a:prstGeom prst="donut">
            <a:avLst>
              <a:gd name="adj" fmla="val 77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AA35530-79E4-5247-C322-0AEA0C841A80}"/>
              </a:ext>
            </a:extLst>
          </p:cNvPr>
          <p:cNvSpPr/>
          <p:nvPr/>
        </p:nvSpPr>
        <p:spPr>
          <a:xfrm>
            <a:off x="2928852" y="2369374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93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3" grpId="0" animBg="1"/>
      <p:bldP spid="55" grpId="0" animBg="1"/>
      <p:bldP spid="56" grpId="0" animBg="1"/>
      <p:bldP spid="56" grpId="1" animBg="1"/>
      <p:bldP spid="57" grpId="0" animBg="1"/>
      <p:bldP spid="5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2F456-1430-D344-01AA-EF97C2EF0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4EFBC-0727-C42C-CC81-2E207303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0BF6F-A18A-EA7D-4085-DC335AFE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17D9D-4947-1E52-67CE-C8D66E910351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삭제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FF1F3-591A-80F1-75B1-F4198748E499}"/>
              </a:ext>
            </a:extLst>
          </p:cNvPr>
          <p:cNvSpPr txBox="1"/>
          <p:nvPr/>
        </p:nvSpPr>
        <p:spPr>
          <a:xfrm>
            <a:off x="1777249" y="6440299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이진 탐색 </a:t>
            </a:r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트리에서의 삭제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398E3-F132-60F4-C252-0D8632F7F986}"/>
              </a:ext>
            </a:extLst>
          </p:cNvPr>
          <p:cNvSpPr txBox="1"/>
          <p:nvPr/>
        </p:nvSpPr>
        <p:spPr>
          <a:xfrm>
            <a:off x="323367" y="1337865"/>
            <a:ext cx="8497265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BST_RemoveNode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BST_RemoveNode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BST_RemoveNode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목표 값을 찾은 경우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잎 노드인 경우 바로 삭제 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2802034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D94E0-DDE7-F3FF-3D98-C2177BDEE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E9457-F658-E109-5B67-E317AF46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923D7A-CC98-B291-F153-2F2F520C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45512-D057-C65A-5059-63D126811408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트리에서의 노드 삭제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6C133-6782-A1A8-C556-CCF13B642B4B}"/>
              </a:ext>
            </a:extLst>
          </p:cNvPr>
          <p:cNvSpPr txBox="1"/>
          <p:nvPr/>
        </p:nvSpPr>
        <p:spPr>
          <a:xfrm>
            <a:off x="373283" y="1335448"/>
            <a:ext cx="8397433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		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자식이 양쪽 다 있는 경우 </a:t>
            </a:r>
            <a:endParaRPr lang="en-US" altLang="ko-KR" sz="1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		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최소값 노드를 찾아 제거한 뒤 현재의 노드에 위치시킨다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BST_SearchMinNode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BST_RemoveNode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MinNode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자식이 하나만 있는 경우 </a:t>
            </a:r>
            <a:endParaRPr lang="ko-KR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BSTNode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}}}</a:t>
            </a:r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96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탐색 알고리즘</a:t>
            </a:r>
          </a:p>
        </p:txBody>
      </p:sp>
    </p:spTree>
    <p:extLst>
      <p:ext uri="{BB962C8B-B14F-4D97-AF65-F5344CB8AC3E}">
        <p14:creationId xmlns:p14="http://schemas.microsoft.com/office/powerpoint/2010/main" val="352028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2FF7A-FED7-397B-AD32-B2F536A86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E06CD2-B8B3-98E3-7CD1-B2C2F6E30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이진 탐색 트리의 문제점</a:t>
            </a:r>
          </a:p>
        </p:txBody>
      </p:sp>
    </p:spTree>
    <p:extLst>
      <p:ext uri="{BB962C8B-B14F-4D97-AF65-F5344CB8AC3E}">
        <p14:creationId xmlns:p14="http://schemas.microsoft.com/office/powerpoint/2010/main" val="2447346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6E51F-7493-3646-DB29-134D5F155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CB7EC-2F59-F819-458F-40C9D933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 </a:t>
            </a:r>
            <a:r>
              <a:rPr lang="en-US" altLang="ko-KR" dirty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6E287-E7C7-3C5E-757D-BA61CCEA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E516D-45CD-E790-937F-AFEAF5FC62F5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탐색 트리의 문제점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A9594-0E78-32EA-D284-8583CE290366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문제점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이진 트리가 한쪽으로만 성장하는 등의 기형적인 경우 검색 효율이 극단적으로 떨어짐</a:t>
            </a:r>
            <a:endParaRPr lang="en-US" altLang="ko-KR" sz="1200" spc="-5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E190CC-EAC8-6768-206E-3CB1D84D7484}"/>
              </a:ext>
            </a:extLst>
          </p:cNvPr>
          <p:cNvSpPr/>
          <p:nvPr/>
        </p:nvSpPr>
        <p:spPr>
          <a:xfrm>
            <a:off x="6527322" y="1652560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283F7D-8065-8FB1-627A-E99467A5E96A}"/>
              </a:ext>
            </a:extLst>
          </p:cNvPr>
          <p:cNvSpPr/>
          <p:nvPr/>
        </p:nvSpPr>
        <p:spPr>
          <a:xfrm>
            <a:off x="5783977" y="2256507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62467F7-B5A5-DB02-4A12-62F085224760}"/>
              </a:ext>
            </a:extLst>
          </p:cNvPr>
          <p:cNvSpPr/>
          <p:nvPr/>
        </p:nvSpPr>
        <p:spPr>
          <a:xfrm>
            <a:off x="7232111" y="2269943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53CC06-C78A-6219-1C28-7664ADF76D37}"/>
              </a:ext>
            </a:extLst>
          </p:cNvPr>
          <p:cNvSpPr/>
          <p:nvPr/>
        </p:nvSpPr>
        <p:spPr>
          <a:xfrm>
            <a:off x="5037196" y="2887327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07B7D4-261E-75FE-9123-0420C3C73EC3}"/>
              </a:ext>
            </a:extLst>
          </p:cNvPr>
          <p:cNvSpPr/>
          <p:nvPr/>
        </p:nvSpPr>
        <p:spPr>
          <a:xfrm>
            <a:off x="3570179" y="4122809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D1CA27-E53A-16F8-3B67-614B9114F2F5}"/>
              </a:ext>
            </a:extLst>
          </p:cNvPr>
          <p:cNvSpPr/>
          <p:nvPr/>
        </p:nvSpPr>
        <p:spPr>
          <a:xfrm>
            <a:off x="4290415" y="3491989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1E68EB-1190-7494-4153-EB2EFABA24D1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6332295" y="2190999"/>
            <a:ext cx="289104" cy="1578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ED4A79-B754-0427-32BA-077823694751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5585514" y="2794946"/>
            <a:ext cx="292540" cy="184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A00245D-B13C-288C-815B-0D4224874E44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075640" y="2190999"/>
            <a:ext cx="250548" cy="1713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DCD6876-B68F-3E56-CE72-A0CC86CDDD7E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4838733" y="3425766"/>
            <a:ext cx="292540" cy="1586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0E0B803-EEDC-ACE0-D313-1A9A909FF854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118497" y="4030428"/>
            <a:ext cx="265995" cy="184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D009BE28-DC4D-0AC3-F0CA-6EAB14DA5DBC}"/>
              </a:ext>
            </a:extLst>
          </p:cNvPr>
          <p:cNvSpPr/>
          <p:nvPr/>
        </p:nvSpPr>
        <p:spPr>
          <a:xfrm>
            <a:off x="2773080" y="4784910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4AA8A40-91A9-29F1-5A11-D9DD100DF5F8}"/>
              </a:ext>
            </a:extLst>
          </p:cNvPr>
          <p:cNvSpPr/>
          <p:nvPr/>
        </p:nvSpPr>
        <p:spPr>
          <a:xfrm>
            <a:off x="1292600" y="6010069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8AD925-D0CC-55C4-C917-7966B59DC7D3}"/>
              </a:ext>
            </a:extLst>
          </p:cNvPr>
          <p:cNvSpPr/>
          <p:nvPr/>
        </p:nvSpPr>
        <p:spPr>
          <a:xfrm>
            <a:off x="2016640" y="5415730"/>
            <a:ext cx="642395" cy="6308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C18B647-BE82-5598-B689-CFA1A9EA7387}"/>
              </a:ext>
            </a:extLst>
          </p:cNvPr>
          <p:cNvCxnSpPr>
            <a:cxnSpLocks/>
            <a:stCxn id="11" idx="3"/>
            <a:endCxn id="39" idx="7"/>
          </p:cNvCxnSpPr>
          <p:nvPr/>
        </p:nvCxnSpPr>
        <p:spPr>
          <a:xfrm flipH="1">
            <a:off x="3321398" y="4661248"/>
            <a:ext cx="342858" cy="216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D3A2E70-9CA9-A1B7-D137-741F95D77ACB}"/>
              </a:ext>
            </a:extLst>
          </p:cNvPr>
          <p:cNvCxnSpPr>
            <a:cxnSpLocks/>
            <a:stCxn id="39" idx="3"/>
            <a:endCxn id="41" idx="7"/>
          </p:cNvCxnSpPr>
          <p:nvPr/>
        </p:nvCxnSpPr>
        <p:spPr>
          <a:xfrm flipH="1">
            <a:off x="2564958" y="5323349"/>
            <a:ext cx="302199" cy="184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084B698-8BB2-F76C-6F66-0DF95459CBD4}"/>
              </a:ext>
            </a:extLst>
          </p:cNvPr>
          <p:cNvCxnSpPr>
            <a:cxnSpLocks/>
            <a:stCxn id="41" idx="3"/>
            <a:endCxn id="40" idx="7"/>
          </p:cNvCxnSpPr>
          <p:nvPr/>
        </p:nvCxnSpPr>
        <p:spPr>
          <a:xfrm flipH="1">
            <a:off x="1840918" y="5954169"/>
            <a:ext cx="269799" cy="1482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254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연습문제</a:t>
            </a:r>
            <a:r>
              <a:rPr lang="en-US" altLang="ko-KR" b="1" dirty="0">
                <a:solidFill>
                  <a:schemeClr val="tx2"/>
                </a:solidFill>
              </a:rPr>
              <a:t> – K</a:t>
            </a:r>
            <a:r>
              <a:rPr lang="ko-KR" altLang="en-US" b="1" dirty="0">
                <a:solidFill>
                  <a:schemeClr val="tx2"/>
                </a:solidFill>
              </a:rPr>
              <a:t>번째 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08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1200" b="1" dirty="0">
              <a:latin typeface="+mn-ea"/>
            </a:endParaRPr>
          </a:p>
          <a:p>
            <a:pPr algn="l"/>
            <a:r>
              <a:rPr lang="ko-KR" altLang="en-US" sz="1200" b="1" dirty="0">
                <a:latin typeface="+mn-ea"/>
              </a:rPr>
              <a:t>동훈</a:t>
            </a:r>
            <a:r>
              <a:rPr lang="ko-KR" altLang="en-US" sz="1200" b="1" i="0" dirty="0">
                <a:effectLst/>
                <a:latin typeface="+mn-ea"/>
              </a:rPr>
              <a:t>이는 크기가 </a:t>
            </a:r>
            <a:r>
              <a:rPr lang="en-US" altLang="ko-KR" sz="1200" b="1" i="0" dirty="0">
                <a:effectLst/>
                <a:latin typeface="+mn-ea"/>
              </a:rPr>
              <a:t>N×N</a:t>
            </a:r>
            <a:r>
              <a:rPr lang="ko-KR" altLang="en-US" sz="1200" b="1" i="0" dirty="0">
                <a:effectLst/>
                <a:latin typeface="+mn-ea"/>
              </a:rPr>
              <a:t>인 배열 </a:t>
            </a:r>
            <a:r>
              <a:rPr lang="en-US" altLang="ko-KR" sz="1200" b="1" i="0" dirty="0">
                <a:effectLst/>
                <a:latin typeface="+mn-ea"/>
              </a:rPr>
              <a:t>A</a:t>
            </a:r>
            <a:r>
              <a:rPr lang="ko-KR" altLang="en-US" sz="1200" b="1" i="0" dirty="0">
                <a:effectLst/>
                <a:latin typeface="+mn-ea"/>
              </a:rPr>
              <a:t>를 만들었다</a:t>
            </a:r>
            <a:r>
              <a:rPr lang="en-US" altLang="ko-KR" sz="1200" b="1" i="0" dirty="0">
                <a:effectLst/>
                <a:latin typeface="+mn-ea"/>
              </a:rPr>
              <a:t>. </a:t>
            </a:r>
            <a:r>
              <a:rPr lang="ko-KR" altLang="en-US" sz="1200" b="1" i="0" dirty="0">
                <a:effectLst/>
                <a:latin typeface="+mn-ea"/>
              </a:rPr>
              <a:t>배열에 들어있는 수 </a:t>
            </a:r>
            <a:r>
              <a:rPr lang="en-US" altLang="ko-KR" sz="1200" b="1" i="0" dirty="0">
                <a:effectLst/>
                <a:latin typeface="+mn-ea"/>
              </a:rPr>
              <a:t>A[</a:t>
            </a:r>
            <a:r>
              <a:rPr lang="en-US" altLang="ko-KR" sz="1200" b="1" i="0" dirty="0" err="1">
                <a:effectLst/>
                <a:latin typeface="+mn-ea"/>
              </a:rPr>
              <a:t>i</a:t>
            </a:r>
            <a:r>
              <a:rPr lang="en-US" altLang="ko-KR" sz="1200" b="1" i="0" dirty="0">
                <a:effectLst/>
                <a:latin typeface="+mn-ea"/>
              </a:rPr>
              <a:t>][j] = </a:t>
            </a:r>
            <a:r>
              <a:rPr lang="en-US" altLang="ko-KR" sz="1200" b="1" i="0" dirty="0" err="1">
                <a:effectLst/>
                <a:latin typeface="+mn-ea"/>
              </a:rPr>
              <a:t>i×j</a:t>
            </a:r>
            <a:r>
              <a:rPr lang="en-US" altLang="ko-KR" sz="1200" b="1" i="0" dirty="0">
                <a:effectLst/>
                <a:latin typeface="+mn-ea"/>
              </a:rPr>
              <a:t> </a:t>
            </a:r>
            <a:r>
              <a:rPr lang="ko-KR" altLang="en-US" sz="1200" b="1" i="0" dirty="0">
                <a:effectLst/>
                <a:latin typeface="+mn-ea"/>
              </a:rPr>
              <a:t>이다</a:t>
            </a:r>
            <a:r>
              <a:rPr lang="en-US" altLang="ko-KR" sz="1200" b="1" i="0" dirty="0">
                <a:effectLst/>
                <a:latin typeface="+mn-ea"/>
              </a:rPr>
              <a:t>. </a:t>
            </a:r>
            <a:r>
              <a:rPr lang="ko-KR" altLang="en-US" sz="1200" b="1" i="0" dirty="0">
                <a:effectLst/>
                <a:latin typeface="+mn-ea"/>
              </a:rPr>
              <a:t>이 수를 일차원 배열 </a:t>
            </a:r>
            <a:r>
              <a:rPr lang="en-US" altLang="ko-KR" sz="1200" b="1" i="0" dirty="0">
                <a:effectLst/>
                <a:latin typeface="+mn-ea"/>
              </a:rPr>
              <a:t>B</a:t>
            </a:r>
            <a:r>
              <a:rPr lang="ko-KR" altLang="en-US" sz="1200" b="1" i="0" dirty="0">
                <a:effectLst/>
                <a:latin typeface="+mn-ea"/>
              </a:rPr>
              <a:t>에 넣으면 </a:t>
            </a:r>
            <a:r>
              <a:rPr lang="en-US" altLang="ko-KR" sz="1200" b="1" i="0" dirty="0">
                <a:effectLst/>
                <a:latin typeface="+mn-ea"/>
              </a:rPr>
              <a:t>B</a:t>
            </a:r>
            <a:r>
              <a:rPr lang="ko-KR" altLang="en-US" sz="1200" b="1" i="0" dirty="0">
                <a:effectLst/>
                <a:latin typeface="+mn-ea"/>
              </a:rPr>
              <a:t>의 크기는 </a:t>
            </a:r>
            <a:r>
              <a:rPr lang="en-US" altLang="ko-KR" sz="1200" b="1" i="0" dirty="0">
                <a:effectLst/>
                <a:latin typeface="+mn-ea"/>
              </a:rPr>
              <a:t>N×N</a:t>
            </a:r>
            <a:r>
              <a:rPr lang="ko-KR" altLang="en-US" sz="1200" b="1" i="0" dirty="0">
                <a:effectLst/>
                <a:latin typeface="+mn-ea"/>
              </a:rPr>
              <a:t>이 된다</a:t>
            </a:r>
            <a:r>
              <a:rPr lang="en-US" altLang="ko-KR" sz="1200" b="1" i="0" dirty="0">
                <a:effectLst/>
                <a:latin typeface="+mn-ea"/>
              </a:rPr>
              <a:t>. B</a:t>
            </a:r>
            <a:r>
              <a:rPr lang="ko-KR" altLang="en-US" sz="1200" b="1" i="0" dirty="0">
                <a:effectLst/>
                <a:latin typeface="+mn-ea"/>
              </a:rPr>
              <a:t>를 오름차순 정렬했을 때</a:t>
            </a:r>
            <a:r>
              <a:rPr lang="en-US" altLang="ko-KR" sz="1200" b="1" i="0" dirty="0">
                <a:effectLst/>
                <a:latin typeface="+mn-ea"/>
              </a:rPr>
              <a:t>, B[k]</a:t>
            </a:r>
            <a:r>
              <a:rPr lang="ko-KR" altLang="en-US" sz="1200" b="1" i="0" dirty="0">
                <a:effectLst/>
                <a:latin typeface="+mn-ea"/>
              </a:rPr>
              <a:t>를 구해보자</a:t>
            </a:r>
            <a:r>
              <a:rPr lang="en-US" altLang="ko-KR" sz="1200" b="1" i="0" dirty="0">
                <a:effectLst/>
                <a:latin typeface="+mn-ea"/>
              </a:rPr>
              <a:t>.</a:t>
            </a:r>
          </a:p>
          <a:p>
            <a:pPr algn="l"/>
            <a:endParaRPr lang="en-US" altLang="ko-KR" sz="1200" b="1" i="0" dirty="0">
              <a:effectLst/>
              <a:latin typeface="+mn-ea"/>
            </a:endParaRPr>
          </a:p>
          <a:p>
            <a:pPr algn="l"/>
            <a:r>
              <a:rPr lang="ko-KR" altLang="en-US" sz="1200" b="1" i="0" dirty="0">
                <a:effectLst/>
                <a:latin typeface="+mn-ea"/>
              </a:rPr>
              <a:t>배열 </a:t>
            </a:r>
            <a:r>
              <a:rPr lang="en-US" altLang="ko-KR" sz="1200" b="1" i="0" dirty="0">
                <a:effectLst/>
                <a:latin typeface="+mn-ea"/>
              </a:rPr>
              <a:t>A</a:t>
            </a:r>
            <a:r>
              <a:rPr lang="ko-KR" altLang="en-US" sz="1200" b="1" i="0" dirty="0">
                <a:effectLst/>
                <a:latin typeface="+mn-ea"/>
              </a:rPr>
              <a:t>와 </a:t>
            </a:r>
            <a:r>
              <a:rPr lang="en-US" altLang="ko-KR" sz="1200" b="1" i="0" dirty="0">
                <a:effectLst/>
                <a:latin typeface="+mn-ea"/>
              </a:rPr>
              <a:t>B</a:t>
            </a:r>
            <a:r>
              <a:rPr lang="ko-KR" altLang="en-US" sz="1200" b="1" i="0" dirty="0">
                <a:effectLst/>
                <a:latin typeface="+mn-ea"/>
              </a:rPr>
              <a:t>의 인덱스는 </a:t>
            </a:r>
            <a:r>
              <a:rPr lang="en-US" altLang="ko-KR" sz="1200" b="1" i="0" dirty="0">
                <a:effectLst/>
                <a:latin typeface="+mn-ea"/>
              </a:rPr>
              <a:t>1</a:t>
            </a:r>
            <a:r>
              <a:rPr lang="ko-KR" altLang="en-US" sz="1200" b="1" i="0" dirty="0">
                <a:effectLst/>
                <a:latin typeface="+mn-ea"/>
              </a:rPr>
              <a:t>부터 시작한다</a:t>
            </a:r>
            <a:r>
              <a:rPr lang="en-US" altLang="ko-KR" sz="1200" b="1" i="0" dirty="0">
                <a:effectLst/>
                <a:latin typeface="+mn-ea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latin typeface="+mn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latin typeface="+mn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latin typeface="+mn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200" b="1" spc="-5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D2F226-4FE9-9F8F-D5BF-487946C6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8" y="3612090"/>
            <a:ext cx="8785185" cy="29368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A8EBC8-7532-2AEF-6F9E-C8ADF5EFD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72" y="2790978"/>
            <a:ext cx="8732295" cy="6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59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F2FDF-3C39-A489-4993-B062FB3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1F5C7-455C-C291-C3BC-EBA8BBC7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958520"/>
            <a:ext cx="8496301" cy="5717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[1] </a:t>
            </a:r>
            <a:r>
              <a:rPr lang="ko-KR" altLang="en-US" dirty="0"/>
              <a:t>위키백과</a:t>
            </a:r>
            <a:r>
              <a:rPr lang="en-US" altLang="ko-KR" dirty="0"/>
              <a:t>, </a:t>
            </a:r>
            <a:r>
              <a:rPr lang="ko-KR" altLang="en-US" i="1" dirty="0"/>
              <a:t>이진 탐색 트리</a:t>
            </a:r>
            <a:r>
              <a:rPr lang="en-US" altLang="ko-KR" dirty="0"/>
              <a:t>, Accessed: 2024/02/04. [Online] Available: </a:t>
            </a:r>
            <a:r>
              <a:rPr lang="en-US" altLang="ko-KR" dirty="0">
                <a:hlinkClick r:id="rId2"/>
              </a:rPr>
              <a:t>https://ko.wikipedia.org/wiki/%EC%9D%B4%EC%A7%84_%ED%83%90%EC%83%89_%ED%8A%B8%EB%A6%AC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백준 문제 링크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1300</a:t>
            </a:r>
            <a:r>
              <a:rPr lang="ko-KR" altLang="en-US" dirty="0">
                <a:hlinkClick r:id="rId3"/>
              </a:rPr>
              <a:t>번</a:t>
            </a:r>
            <a:r>
              <a:rPr lang="en-US" altLang="ko-KR" dirty="0">
                <a:hlinkClick r:id="rId3"/>
              </a:rPr>
              <a:t>: K</a:t>
            </a:r>
            <a:r>
              <a:rPr lang="ko-KR" altLang="en-US" dirty="0">
                <a:hlinkClick r:id="rId3"/>
              </a:rPr>
              <a:t>번째 수 </a:t>
            </a:r>
            <a:r>
              <a:rPr lang="en-US" altLang="ko-KR" dirty="0">
                <a:hlinkClick r:id="rId3"/>
              </a:rPr>
              <a:t>(acmicpc.net)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https://www.acmicpc.net/problem/1300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레드 블랙 트리 설명 영상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): </a:t>
            </a:r>
            <a:r>
              <a:rPr lang="ko-KR" altLang="en-US" dirty="0" err="1"/>
              <a:t>쉬운코드</a:t>
            </a:r>
            <a:r>
              <a:rPr lang="en-US" altLang="ko-KR" dirty="0"/>
              <a:t>, </a:t>
            </a:r>
            <a:r>
              <a:rPr lang="ko-KR" altLang="en-US" i="1" dirty="0"/>
              <a:t>레드 블랙 트리의 기본 개념과 특징</a:t>
            </a:r>
            <a:r>
              <a:rPr lang="en-US" altLang="ko-KR" i="1" dirty="0"/>
              <a:t>… </a:t>
            </a:r>
            <a:r>
              <a:rPr lang="en-US" altLang="ko-KR" dirty="0"/>
              <a:t>, Accessed: 2024/02/07. [Online] Available: </a:t>
            </a:r>
          </a:p>
          <a:p>
            <a:pPr marL="0" indent="0">
              <a:buNone/>
            </a:pPr>
            <a:r>
              <a:rPr lang="en-US" altLang="ko-KR" dirty="0"/>
              <a:t>	1) https://www.youtube.com/watch?v=2MdsebfJOyM</a:t>
            </a:r>
          </a:p>
          <a:p>
            <a:pPr marL="0" indent="0">
              <a:buNone/>
            </a:pPr>
            <a:r>
              <a:rPr lang="en-US" altLang="ko-KR" dirty="0"/>
              <a:t>	2) https://www.youtube.com/watch?v=6drLl777k-E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B3AC8-6523-7332-D4D9-D0F9E6B7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96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344F0-8FD1-42F4-875A-E0D83407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3953638" y="5054741"/>
            <a:ext cx="1232154" cy="1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 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탐색 알고리즘의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탐색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0" i="0" dirty="0">
                <a:solidFill>
                  <a:srgbClr val="212529"/>
                </a:solidFill>
                <a:effectLst/>
                <a:latin typeface="Pretendard"/>
              </a:rPr>
              <a:t>탐색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Pretendard"/>
              </a:rPr>
              <a:t>(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Pretendard"/>
              </a:rPr>
              <a:t>探索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Pretendard"/>
              </a:rPr>
              <a:t>):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Pretendard"/>
              </a:rPr>
              <a:t>같은 성질을 가진 항목의 집합 중 필요한 특성을 갖는 항목을 찾는 것</a:t>
            </a:r>
            <a:r>
              <a:rPr lang="en-US" altLang="ko-KR" sz="1200" b="0" i="0" dirty="0">
                <a:solidFill>
                  <a:srgbClr val="212529"/>
                </a:solidFill>
                <a:effectLst/>
                <a:latin typeface="Pretendard"/>
              </a:rPr>
              <a:t>. </a:t>
            </a:r>
            <a:r>
              <a:rPr lang="ko-KR" altLang="en-US" sz="1200" b="0" i="0" dirty="0">
                <a:solidFill>
                  <a:srgbClr val="212529"/>
                </a:solidFill>
                <a:effectLst/>
                <a:latin typeface="Pretendard"/>
              </a:rPr>
              <a:t>컴퓨터에서는 데이터를 찾는 것을 의미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자료구조 형태에 따라 사용할 수 있는 탐색 알고리즘의 종류가 달라짐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순차 탐색의 경우 각 요소가 메모리에 순차적으로 저장되어 주소를 계산할 수 </a:t>
            </a:r>
            <a:r>
              <a:rPr lang="ko-KR" altLang="en-US" sz="1200" spc="-50"/>
              <a:t>있는 배열에서 </a:t>
            </a:r>
            <a:r>
              <a:rPr lang="ko-KR" altLang="en-US" sz="1200" spc="-50" dirty="0"/>
              <a:t>사용 가능</a:t>
            </a:r>
            <a:endParaRPr lang="en-US" altLang="ko-KR" sz="1200" i="1" spc="-50" dirty="0"/>
          </a:p>
        </p:txBody>
      </p:sp>
    </p:spTree>
    <p:extLst>
      <p:ext uri="{BB962C8B-B14F-4D97-AF65-F5344CB8AC3E}">
        <p14:creationId xmlns:p14="http://schemas.microsoft.com/office/powerpoint/2010/main" val="96507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7420B-D80F-7AC5-61C4-F64CD2CB9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9143B3D-4570-4530-EBE2-DD14E9DE3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순차 탐색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(Sequential Search)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095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탐색 </a:t>
            </a:r>
            <a:r>
              <a:rPr lang="en-US" altLang="ko-KR" dirty="0"/>
              <a:t>(Sequential Search)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순차 탐색의 개요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처음부터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끝까지 차례대로 모든 요소를 비교하여 목표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정렬되지 않은 데이터에서 원하는 항목을 찾을 수 있는 유일한 방법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구현이 간단해 버그가 생길 가능성이 적고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높은 성능이 필요하지 않거나 데이터의 크기가 작은 상황에서 유용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1EE1A-ED72-31A6-636A-4F874A9BDE68}"/>
              </a:ext>
            </a:extLst>
          </p:cNvPr>
          <p:cNvSpPr txBox="1"/>
          <p:nvPr/>
        </p:nvSpPr>
        <p:spPr>
          <a:xfrm>
            <a:off x="1469037" y="639610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그림의 캡션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E154F-429B-445C-9387-B3ABA6875A45}"/>
              </a:ext>
            </a:extLst>
          </p:cNvPr>
          <p:cNvSpPr txBox="1"/>
          <p:nvPr/>
        </p:nvSpPr>
        <p:spPr>
          <a:xfrm>
            <a:off x="403212" y="2118007"/>
            <a:ext cx="7982192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SLL_SequentialSearch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Current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Node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Match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Current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Match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Current; 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Current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NextNode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Match;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53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CC994-E3FA-A32E-744C-3A7BF0C31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EA8DE3E-970C-DD55-B081-CFD248310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전진 </a:t>
            </a:r>
            <a:r>
              <a:rPr lang="ko-KR" altLang="en-US" sz="2400" spc="-4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이동법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(Move to Front Method)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204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7FD3B-3484-F8FD-52A1-F23ED3C1C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F4823-09B2-D092-F4EF-C8A155BE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전진 </a:t>
            </a:r>
            <a:r>
              <a:rPr lang="ko-KR" altLang="en-US" dirty="0" err="1"/>
              <a:t>이동법</a:t>
            </a:r>
            <a:r>
              <a:rPr lang="ko-KR" altLang="en-US" dirty="0"/>
              <a:t> </a:t>
            </a:r>
            <a:r>
              <a:rPr lang="en-US" altLang="ko-KR" dirty="0"/>
              <a:t>(Move to Front Method)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DEC3A-A780-6A1D-8CCD-1E211DF9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233DD-17A6-11AE-F1C7-183CDC970B7A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순차 탐색의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281FE-EC69-CF7E-5924-B7B8FB165B1A}"/>
              </a:ext>
            </a:extLst>
          </p:cNvPr>
          <p:cNvSpPr txBox="1"/>
          <p:nvPr/>
        </p:nvSpPr>
        <p:spPr>
          <a:xfrm>
            <a:off x="213328" y="1230392"/>
            <a:ext cx="864380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자주 찾거나 사용하는 항목을 우선적으로 접근할 수 있도록 배치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리스트에서의 헤드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탐색된 항목을 데이터의 가장 앞으로 옮기는 방법으로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한 번 찾은 항목을 곧바로 다시 찾고자 할 때 바로 탐색 가능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16752-37B5-534E-D8D2-03DA00A758C7}"/>
              </a:ext>
            </a:extLst>
          </p:cNvPr>
          <p:cNvSpPr txBox="1"/>
          <p:nvPr/>
        </p:nvSpPr>
        <p:spPr>
          <a:xfrm>
            <a:off x="1469037" y="639610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파워포인트 </a:t>
            </a:r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최근 항목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B3E162-DF15-CF2C-D556-5CAE6A19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74" y="2573769"/>
            <a:ext cx="2800494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4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DEC64-2C54-6F93-6133-D77AC8EF3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2DE71-89ED-6D77-F43A-3CB68396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전진 </a:t>
            </a:r>
            <a:r>
              <a:rPr lang="ko-KR" altLang="en-US" dirty="0" err="1"/>
              <a:t>이동법</a:t>
            </a:r>
            <a:r>
              <a:rPr lang="ko-KR" altLang="en-US" dirty="0"/>
              <a:t> </a:t>
            </a:r>
            <a:r>
              <a:rPr lang="en-US" altLang="ko-KR" dirty="0"/>
              <a:t>(Move to Front Method)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9FADEA-D7C8-56E8-E1C0-4D94BB8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2F909-6F6A-F6AB-03F4-C4B6F7CE780C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전진 </a:t>
            </a:r>
            <a:r>
              <a:rPr lang="ko-KR" altLang="en-US" b="1" dirty="0" err="1">
                <a:solidFill>
                  <a:schemeClr val="tx2"/>
                </a:solidFill>
              </a:rPr>
              <a:t>이동법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45891-20E1-07CB-9CEA-AC693B44AC2B}"/>
              </a:ext>
            </a:extLst>
          </p:cNvPr>
          <p:cNvSpPr txBox="1"/>
          <p:nvPr/>
        </p:nvSpPr>
        <p:spPr>
          <a:xfrm>
            <a:off x="1644140" y="4646694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전진 </a:t>
            </a:r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이동법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예시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7CE1D7-B8EC-F4DD-0F10-63FAFC0B4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636029"/>
              </p:ext>
            </p:extLst>
          </p:nvPr>
        </p:nvGraphicFramePr>
        <p:xfrm>
          <a:off x="761034" y="2621022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5C63B21-5CC7-BF4B-5240-4F22FF939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8361"/>
              </p:ext>
            </p:extLst>
          </p:nvPr>
        </p:nvGraphicFramePr>
        <p:xfrm>
          <a:off x="761034" y="4028472"/>
          <a:ext cx="7506180" cy="48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8">
                  <a:extLst>
                    <a:ext uri="{9D8B030D-6E8A-4147-A177-3AD203B41FA5}">
                      <a16:colId xmlns:a16="http://schemas.microsoft.com/office/drawing/2014/main" val="3934502913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905858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1312136304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9119497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681357385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21610382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390348756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4126808092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98147579"/>
                    </a:ext>
                  </a:extLst>
                </a:gridCol>
                <a:gridCol w="750618">
                  <a:extLst>
                    <a:ext uri="{9D8B030D-6E8A-4147-A177-3AD203B41FA5}">
                      <a16:colId xmlns:a16="http://schemas.microsoft.com/office/drawing/2014/main" val="3417175584"/>
                    </a:ext>
                  </a:extLst>
                </a:gridCol>
              </a:tblGrid>
              <a:tr h="482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93353"/>
                  </a:ext>
                </a:extLst>
              </a:tr>
            </a:tbl>
          </a:graphicData>
        </a:graphic>
      </p:graphicFrame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9F585C80-128C-7170-E2C8-FA2C88E58613}"/>
              </a:ext>
            </a:extLst>
          </p:cNvPr>
          <p:cNvSpPr/>
          <p:nvPr/>
        </p:nvSpPr>
        <p:spPr>
          <a:xfrm flipH="1">
            <a:off x="561372" y="3160591"/>
            <a:ext cx="4404168" cy="646328"/>
          </a:xfrm>
          <a:prstGeom prst="curvedUp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C9E478-9334-488C-C729-4EBF0F1C89C0}"/>
              </a:ext>
            </a:extLst>
          </p:cNvPr>
          <p:cNvSpPr/>
          <p:nvPr/>
        </p:nvSpPr>
        <p:spPr>
          <a:xfrm>
            <a:off x="4514125" y="2628200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8E208C-28E5-E64F-4F3A-042B0EADDDBF}"/>
              </a:ext>
            </a:extLst>
          </p:cNvPr>
          <p:cNvSpPr/>
          <p:nvPr/>
        </p:nvSpPr>
        <p:spPr>
          <a:xfrm>
            <a:off x="761034" y="4026605"/>
            <a:ext cx="746568" cy="482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5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7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5991</TotalTime>
  <Words>1900</Words>
  <Application>Microsoft Office PowerPoint</Application>
  <PresentationFormat>화면 슬라이드 쇼(4:3)</PresentationFormat>
  <Paragraphs>428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Pretendard</vt:lpstr>
      <vt:lpstr>맑은 고딕</vt:lpstr>
      <vt:lpstr>Arial</vt:lpstr>
      <vt:lpstr>Consolas</vt:lpstr>
      <vt:lpstr>Wingdings</vt:lpstr>
      <vt:lpstr>Office 테마</vt:lpstr>
      <vt:lpstr>탐색</vt:lpstr>
      <vt:lpstr>목차</vt:lpstr>
      <vt:lpstr>탐색 알고리즘</vt:lpstr>
      <vt:lpstr>탐색 알고리즘</vt:lpstr>
      <vt:lpstr>순차 탐색 (Sequential Search)</vt:lpstr>
      <vt:lpstr>순차 탐색 (Sequential Search)</vt:lpstr>
      <vt:lpstr>전진 이동법 (Move to Front Method)</vt:lpstr>
      <vt:lpstr>전진 이동법 (Move to Front Method)</vt:lpstr>
      <vt:lpstr>전진 이동법 (Move to Front Method)</vt:lpstr>
      <vt:lpstr>전위법 (Transpose Method)</vt:lpstr>
      <vt:lpstr>전위법 (Transpose Method)</vt:lpstr>
      <vt:lpstr>계수법 (Frequenct Count Method)</vt:lpstr>
      <vt:lpstr>계수법 (Frequency Count Method)</vt:lpstr>
      <vt:lpstr>이진 탐색 (Binary Search)</vt:lpstr>
      <vt:lpstr>이진 탐색 (Binary Search)</vt:lpstr>
      <vt:lpstr>이진 탐색 (Binary Search)</vt:lpstr>
      <vt:lpstr>이진 탐색 (Binary Search)</vt:lpstr>
      <vt:lpstr>C언어 표준 라이브러리 이진 탐색 함수 bsearch()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 (Binary Search Tree)</vt:lpstr>
      <vt:lpstr>이진 탐색 트리의 문제점</vt:lpstr>
      <vt:lpstr>이진 탐색 트리 (Binary Search Tree)</vt:lpstr>
      <vt:lpstr>연습문제</vt:lpstr>
      <vt:lpstr>참고문헌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creator>이 성재</dc:creator>
  <cp:lastModifiedBy>김지호</cp:lastModifiedBy>
  <cp:revision>126</cp:revision>
  <dcterms:created xsi:type="dcterms:W3CDTF">2021-11-15T07:40:46Z</dcterms:created>
  <dcterms:modified xsi:type="dcterms:W3CDTF">2024-02-07T09:43:24Z</dcterms:modified>
</cp:coreProperties>
</file>