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324" r:id="rId3"/>
    <p:sldId id="333" r:id="rId4"/>
    <p:sldId id="360" r:id="rId5"/>
    <p:sldId id="355" r:id="rId6"/>
    <p:sldId id="361" r:id="rId7"/>
    <p:sldId id="362" r:id="rId8"/>
    <p:sldId id="364" r:id="rId9"/>
    <p:sldId id="363" r:id="rId10"/>
    <p:sldId id="365" r:id="rId11"/>
    <p:sldId id="366" r:id="rId12"/>
    <p:sldId id="367" r:id="rId13"/>
    <p:sldId id="359" r:id="rId14"/>
    <p:sldId id="369" r:id="rId15"/>
    <p:sldId id="370" r:id="rId16"/>
    <p:sldId id="371" r:id="rId17"/>
    <p:sldId id="372" r:id="rId18"/>
    <p:sldId id="373" r:id="rId19"/>
    <p:sldId id="381" r:id="rId20"/>
    <p:sldId id="382" r:id="rId21"/>
    <p:sldId id="383" r:id="rId22"/>
    <p:sldId id="357" r:id="rId23"/>
    <p:sldId id="26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81C8"/>
    <a:srgbClr val="FAFAFA"/>
    <a:srgbClr val="1C88C8"/>
    <a:srgbClr val="C00000"/>
    <a:srgbClr val="00B0F0"/>
    <a:srgbClr val="0000FF"/>
    <a:srgbClr val="17406D"/>
    <a:srgbClr val="00FF00"/>
    <a:srgbClr val="FF7F0D"/>
    <a:srgbClr val="1E7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48" autoAdjust="0"/>
    <p:restoredTop sz="0" autoAdjust="0"/>
  </p:normalViewPr>
  <p:slideViewPr>
    <p:cSldViewPr snapToGrid="0">
      <p:cViewPr varScale="1">
        <p:scale>
          <a:sx n="113" d="100"/>
          <a:sy n="113" d="100"/>
        </p:scale>
        <p:origin x="103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94088-395E-426C-8A76-A620CEAE2883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3EEEC-E054-48A8-9E61-CCE988BF4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78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5045" y="1737360"/>
            <a:ext cx="6149340" cy="1324433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6557"/>
            <a:ext cx="6858000" cy="543004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0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E5FE-9AD7-4419-9C8E-B89E94B5F63E}" type="datetime1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0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8537-8CAA-4A93-B1BC-6DC8111D462B}" type="datetime1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83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E90ADE01-3ECD-43DE-AE59-60B3C3CDF95B}"/>
              </a:ext>
            </a:extLst>
          </p:cNvPr>
          <p:cNvSpPr/>
          <p:nvPr userDrawn="1"/>
        </p:nvSpPr>
        <p:spPr>
          <a:xfrm>
            <a:off x="0" y="95179"/>
            <a:ext cx="7559040" cy="605838"/>
          </a:xfrm>
          <a:custGeom>
            <a:avLst/>
            <a:gdLst>
              <a:gd name="connsiteX0" fmla="*/ 6071616 w 6571488"/>
              <a:gd name="connsiteY0" fmla="*/ 0 h 515007"/>
              <a:gd name="connsiteX1" fmla="*/ 6571488 w 6571488"/>
              <a:gd name="connsiteY1" fmla="*/ 0 h 515007"/>
              <a:gd name="connsiteX2" fmla="*/ 6071616 w 6571488"/>
              <a:gd name="connsiteY2" fmla="*/ 515006 h 515007"/>
              <a:gd name="connsiteX3" fmla="*/ 6071616 w 6571488"/>
              <a:gd name="connsiteY3" fmla="*/ 515007 h 515007"/>
              <a:gd name="connsiteX4" fmla="*/ 0 w 6571488"/>
              <a:gd name="connsiteY4" fmla="*/ 515007 h 515007"/>
              <a:gd name="connsiteX5" fmla="*/ 0 w 6571488"/>
              <a:gd name="connsiteY5" fmla="*/ 0 h 515007"/>
              <a:gd name="connsiteX6" fmla="*/ 6071616 w 6571488"/>
              <a:gd name="connsiteY6" fmla="*/ 0 h 51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71488" h="515007">
                <a:moveTo>
                  <a:pt x="6071616" y="0"/>
                </a:moveTo>
                <a:lnTo>
                  <a:pt x="6571488" y="0"/>
                </a:lnTo>
                <a:lnTo>
                  <a:pt x="6071616" y="515006"/>
                </a:lnTo>
                <a:lnTo>
                  <a:pt x="6071616" y="515007"/>
                </a:lnTo>
                <a:lnTo>
                  <a:pt x="0" y="515007"/>
                </a:lnTo>
                <a:lnTo>
                  <a:pt x="0" y="0"/>
                </a:lnTo>
                <a:lnTo>
                  <a:pt x="607161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bg2">
                  <a:lumMod val="50000"/>
                </a:schemeClr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472"/>
            <a:ext cx="6115050" cy="431251"/>
          </a:xfrm>
        </p:spPr>
        <p:txBody>
          <a:bodyPr/>
          <a:lstStyle>
            <a:lvl1pPr>
              <a:defRPr kern="1000" spc="-4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kern="1000" baseline="0"/>
            </a:lvl1pPr>
            <a:lvl2pPr>
              <a:defRPr kern="1000" baseline="0"/>
            </a:lvl2pPr>
            <a:lvl3pPr>
              <a:defRPr kern="1000" baseline="0"/>
            </a:lvl3pPr>
            <a:lvl4pPr>
              <a:defRPr kern="1000" baseline="0"/>
            </a:lvl4pPr>
            <a:lvl5pPr>
              <a:defRPr kern="1000" baseline="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D9E65BE-A62C-4614-945C-476206DE6A36}" type="datetime1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54B99E1-C9DF-466B-BA1D-8AC59FDBB47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C1D039-CD29-4997-91B5-AF40EC597E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t="15707" r="15453" b="15538"/>
          <a:stretch/>
        </p:blipFill>
        <p:spPr>
          <a:xfrm>
            <a:off x="8155686" y="95179"/>
            <a:ext cx="664464" cy="65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65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F19A-2EC4-4A73-9203-E1C8B44D528D}" type="datetime1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50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9988-8BE4-4EAB-8462-F2455D191279}" type="datetime1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88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4107-B661-47CB-8686-20B6EAC3031F}" type="datetime1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57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A1E5-D725-4301-B8E3-4649EDE1033C}" type="datetime1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7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D7-264A-4F13-93B5-E3A31E777A42}" type="datetime1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1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AEB1-40F7-48EE-88B3-0D74AB5CEA7C}" type="datetime1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38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5C2B-9CB0-48AE-B213-9943BA0CDBA2}" type="datetime1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87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49" y="958521"/>
            <a:ext cx="8496301" cy="5276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fld id="{471A1093-E17A-420B-A73F-686096EAF651}" type="datetime1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E54B99E1-C9DF-466B-BA1D-8AC59FDBB47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31088"/>
            <a:ext cx="6115050" cy="431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9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1400" kern="1200" spc="-4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200" kern="1200" spc="-4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000" kern="1200" spc="-4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000" kern="1200" spc="-4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000" kern="1200" spc="-4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1737360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 err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퀵</a:t>
            </a:r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정렬</a:t>
            </a:r>
            <a:r>
              <a:rPr lang="en-US" altLang="ko-KR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(Quick Sort)</a:t>
            </a:r>
            <a:endParaRPr lang="ko-KR" altLang="en-US" sz="2400" spc="-4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4DF1DE-8639-41C8-80E8-B20BE0145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56556"/>
            <a:ext cx="6858000" cy="1099527"/>
          </a:xfrm>
        </p:spPr>
        <p:txBody>
          <a:bodyPr>
            <a:normAutofit/>
          </a:bodyPr>
          <a:lstStyle/>
          <a:p>
            <a:r>
              <a:rPr lang="ko-KR" altLang="en-US" i="1" dirty="0"/>
              <a:t>김지호</a:t>
            </a:r>
            <a:endParaRPr lang="en-US" altLang="ko-KR" i="1" dirty="0"/>
          </a:p>
          <a:p>
            <a:r>
              <a:rPr lang="en-US" altLang="ko-KR" i="1" dirty="0"/>
              <a:t>2024/01/25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06239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 코드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퀵</a:t>
            </a:r>
            <a:r>
              <a:rPr lang="ko-KR" altLang="en-US" b="1" dirty="0">
                <a:solidFill>
                  <a:schemeClr val="tx2"/>
                </a:solidFill>
              </a:rPr>
              <a:t> 정렬의 정렬 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92256D-0B9A-C74B-9DF9-3E6BE2A430B2}"/>
              </a:ext>
            </a:extLst>
          </p:cNvPr>
          <p:cNvSpPr txBox="1"/>
          <p:nvPr/>
        </p:nvSpPr>
        <p:spPr>
          <a:xfrm>
            <a:off x="298450" y="1477729"/>
            <a:ext cx="854710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QuickSort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QuickSort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QuickSort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2587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 코드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퀵</a:t>
            </a:r>
            <a:r>
              <a:rPr lang="ko-KR" altLang="en-US" b="1" dirty="0">
                <a:solidFill>
                  <a:schemeClr val="tx2"/>
                </a:solidFill>
              </a:rPr>
              <a:t> 정렬의 </a:t>
            </a:r>
            <a:r>
              <a:rPr lang="en-US" altLang="ko-KR" b="1" dirty="0">
                <a:solidFill>
                  <a:schemeClr val="tx2"/>
                </a:solidFill>
              </a:rPr>
              <a:t>main</a:t>
            </a:r>
            <a:r>
              <a:rPr lang="ko-KR" altLang="en-US" b="1" dirty="0">
                <a:solidFill>
                  <a:schemeClr val="tx2"/>
                </a:solidFill>
              </a:rPr>
              <a:t> 함수 예시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92256D-0B9A-C74B-9DF9-3E6BE2A430B2}"/>
              </a:ext>
            </a:extLst>
          </p:cNvPr>
          <p:cNvSpPr txBox="1"/>
          <p:nvPr/>
        </p:nvSpPr>
        <p:spPr>
          <a:xfrm>
            <a:off x="298450" y="1477729"/>
            <a:ext cx="854710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교재에서의 예시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    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QuickSort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9040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 err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퀵</a:t>
            </a:r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정렬</a:t>
            </a:r>
            <a:r>
              <a:rPr lang="en-US" altLang="ko-KR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(Quick Sort)</a:t>
            </a:r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의 성능</a:t>
            </a:r>
          </a:p>
        </p:txBody>
      </p:sp>
    </p:spTree>
    <p:extLst>
      <p:ext uri="{BB962C8B-B14F-4D97-AF65-F5344CB8AC3E}">
        <p14:creationId xmlns:p14="http://schemas.microsoft.com/office/powerpoint/2010/main" val="171959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정렬의 성능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퀵</a:t>
            </a:r>
            <a:r>
              <a:rPr lang="ko-KR" altLang="en-US" b="1" dirty="0">
                <a:solidFill>
                  <a:schemeClr val="tx2"/>
                </a:solidFill>
              </a:rPr>
              <a:t> 정렬의 성능 측정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5E2F04-5169-6F75-87A0-657FE7FCBAEC}"/>
              </a:ext>
            </a:extLst>
          </p:cNvPr>
          <p:cNvSpPr txBox="1"/>
          <p:nvPr/>
        </p:nvSpPr>
        <p:spPr>
          <a:xfrm>
            <a:off x="213328" y="1230392"/>
            <a:ext cx="8643801" cy="2041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err="1">
                <a:solidFill>
                  <a:srgbClr val="17406D"/>
                </a:solidFill>
              </a:rPr>
              <a:t>퀵</a:t>
            </a:r>
            <a:r>
              <a:rPr lang="ko-KR" altLang="en-US" sz="1400" b="1" spc="-50" dirty="0">
                <a:solidFill>
                  <a:srgbClr val="17406D"/>
                </a:solidFill>
              </a:rPr>
              <a:t> 정렬의 성능 측정 방법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err="1"/>
              <a:t>퀵</a:t>
            </a:r>
            <a:r>
              <a:rPr lang="ko-KR" altLang="en-US" sz="1200" spc="-50" dirty="0"/>
              <a:t> 정렬은 기준 요소의 선정과 분할의 반복으로 동작하며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분할 대상의 첫 번째 요소를 </a:t>
            </a:r>
            <a:r>
              <a:rPr lang="en-US" altLang="ko-KR" sz="1200" spc="-50" dirty="0"/>
              <a:t>pivot</a:t>
            </a:r>
            <a:r>
              <a:rPr lang="ko-KR" altLang="en-US" sz="1200" spc="-50" dirty="0"/>
              <a:t>으로 정의했기 때문에 성능 분석에서 제외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버블 정렬</a:t>
            </a:r>
            <a:r>
              <a:rPr lang="en-US" altLang="ko-KR" sz="1200" spc="-50" dirty="0"/>
              <a:t>,</a:t>
            </a:r>
            <a:r>
              <a:rPr lang="ko-KR" altLang="en-US" sz="1200" spc="-50" dirty="0"/>
              <a:t> 삽입 정렬과 달리 </a:t>
            </a:r>
            <a:r>
              <a:rPr lang="ko-KR" altLang="en-US" sz="1200" spc="-50" dirty="0" err="1"/>
              <a:t>반복문</a:t>
            </a:r>
            <a:r>
              <a:rPr lang="ko-KR" altLang="en-US" sz="1200" spc="-50" dirty="0"/>
              <a:t> 대신 재귀 호출을 사용했기 때문에 반복 횟수가 아닌 재귀 호출의 깊이로 파악해야 함</a:t>
            </a:r>
            <a:r>
              <a:rPr lang="en-US" altLang="ko-KR" sz="1200" spc="-50" dirty="0"/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err="1"/>
              <a:t>퀵</a:t>
            </a:r>
            <a:r>
              <a:rPr lang="ko-KR" altLang="en-US" sz="1200" spc="-50" dirty="0"/>
              <a:t> 정렬의 성능 분석 항목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재귀 호출의 깊이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분할을 통한 비교 횟수</a:t>
            </a:r>
            <a:endParaRPr lang="en-US" altLang="ko-KR" sz="1200" spc="-50" dirty="0"/>
          </a:p>
        </p:txBody>
      </p:sp>
    </p:spTree>
    <p:extLst>
      <p:ext uri="{BB962C8B-B14F-4D97-AF65-F5344CB8AC3E}">
        <p14:creationId xmlns:p14="http://schemas.microsoft.com/office/powerpoint/2010/main" val="2216435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정렬의 성능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퀵</a:t>
            </a:r>
            <a:r>
              <a:rPr lang="ko-KR" altLang="en-US" b="1" dirty="0">
                <a:solidFill>
                  <a:schemeClr val="tx2"/>
                </a:solidFill>
              </a:rPr>
              <a:t> 정렬의 성능 측정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5E2F04-5169-6F75-87A0-657FE7FCBAEC}"/>
                  </a:ext>
                </a:extLst>
              </p:cNvPr>
              <p:cNvSpPr txBox="1"/>
              <p:nvPr/>
            </p:nvSpPr>
            <p:spPr>
              <a:xfrm>
                <a:off x="213328" y="1230392"/>
                <a:ext cx="8643801" cy="1487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chemeClr val="accent1"/>
                  </a:buClr>
                </a:pPr>
                <a:r>
                  <a:rPr lang="ko-KR" altLang="en-US" sz="1400" b="1" spc="-50" dirty="0">
                    <a:solidFill>
                      <a:srgbClr val="17406D"/>
                    </a:solidFill>
                  </a:rPr>
                  <a:t>최선의 경우</a:t>
                </a:r>
                <a:endParaRPr lang="en-US" altLang="ko-KR" sz="1400" b="1" spc="-50" dirty="0">
                  <a:solidFill>
                    <a:srgbClr val="17406D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200" spc="-50" dirty="0" err="1"/>
                  <a:t>퀵</a:t>
                </a:r>
                <a:r>
                  <a:rPr lang="ko-KR" altLang="en-US" sz="1200" spc="-50" dirty="0"/>
                  <a:t> 정렬이 한 번 호출될 때마다 자료구조가 </a:t>
                </a:r>
                <a:r>
                  <a:rPr lang="en-US" altLang="ko-KR" sz="1200" spc="-50" dirty="0"/>
                  <a:t>1/2</a:t>
                </a:r>
                <a:r>
                  <a:rPr lang="ko-KR" altLang="en-US" sz="1200" spc="-50" dirty="0"/>
                  <a:t>로 쪼개지는 이상적인 상황</a:t>
                </a:r>
                <a:endParaRPr lang="en-US" altLang="ko-KR" sz="1200" spc="-50" dirty="0"/>
              </a:p>
              <a:p>
                <a:pPr marL="342900" indent="-342900">
                  <a:lnSpc>
                    <a:spcPct val="15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200" b="1" spc="-50" dirty="0"/>
                  <a:t>자료구조의 크기가 </a:t>
                </a:r>
                <a:r>
                  <a:rPr lang="en-US" altLang="ko-KR" sz="1200" b="1" spc="-50" dirty="0"/>
                  <a:t>n</a:t>
                </a:r>
                <a:r>
                  <a:rPr lang="ko-KR" altLang="en-US" sz="1200" b="1" spc="-50" dirty="0"/>
                  <a:t>일 때 </a:t>
                </a:r>
                <a:r>
                  <a:rPr lang="ko-KR" altLang="en-US" sz="1200" b="1" spc="-50" dirty="0" err="1"/>
                  <a:t>퀵</a:t>
                </a:r>
                <a:r>
                  <a:rPr lang="ko-KR" altLang="en-US" sz="1200" b="1" spc="-50" dirty="0"/>
                  <a:t> 정렬의 재귀 호출의 깊이는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200" b="1" i="1" spc="-5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1200" b="1" i="1" spc="-5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0" spc="-5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altLang="ko-KR" sz="1200" b="1" i="1" spc="-5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ko-KR" sz="1200" b="1" i="1" spc="-5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endParaRPr lang="en-US" altLang="ko-KR" sz="1200" b="1" spc="-50" dirty="0"/>
              </a:p>
              <a:p>
                <a:pPr marL="800100" lvl="1" indent="-342900">
                  <a:lnSpc>
                    <a:spcPct val="15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200" spc="-50" dirty="0"/>
                  <a:t>(</a:t>
                </a:r>
                <a:r>
                  <a:rPr lang="ko-KR" altLang="en-US" sz="1200" spc="-50" dirty="0"/>
                  <a:t>재귀 호출의 깊이</a:t>
                </a:r>
                <a:r>
                  <a:rPr lang="en-US" altLang="ko-KR" sz="1200" spc="-50" dirty="0"/>
                  <a:t>)</a:t>
                </a:r>
                <a:r>
                  <a:rPr lang="ko-KR" altLang="en-US" sz="1200" spc="-50" dirty="0"/>
                  <a:t> </a:t>
                </a:r>
                <a:r>
                  <a:rPr lang="en-US" altLang="ko-KR" sz="1200" spc="-50" dirty="0"/>
                  <a:t>* (</a:t>
                </a:r>
                <a:r>
                  <a:rPr lang="ko-KR" altLang="en-US" sz="1200" spc="-50" dirty="0"/>
                  <a:t>각 재귀 호출 단계에서의 비교 횟수횟수</a:t>
                </a:r>
                <a:r>
                  <a:rPr lang="en-US" altLang="ko-KR" sz="1200" spc="-50" dirty="0"/>
                  <a:t>)</a:t>
                </a:r>
              </a:p>
              <a:p>
                <a:pPr marL="800100" lvl="1" indent="-342900">
                  <a:lnSpc>
                    <a:spcPct val="15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200" spc="-50" dirty="0"/>
                  <a:t>= n *</a:t>
                </a:r>
                <a:r>
                  <a:rPr lang="en-US" altLang="ko-KR" sz="1200" b="1" spc="-5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200" i="1" spc="-5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1200" i="1" spc="-5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b="0" i="0" spc="-5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1200" b="0" i="1" spc="-5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sz="1200" b="0" i="1" spc="-5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sz="1200" spc="-50" dirty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200" i="1" spc="-5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1200" i="1" spc="-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b="0" i="0" spc="-5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sty m:val="p"/>
                              </m:rPr>
                              <a:rPr lang="en-US" altLang="ko-KR" sz="1200" spc="-5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1200" i="1" spc="-5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sz="1200" i="1" spc="-5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sz="1200" spc="-5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5E2F04-5169-6F75-87A0-657FE7FCB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28" y="1230392"/>
                <a:ext cx="8643801" cy="1487780"/>
              </a:xfrm>
              <a:prstGeom prst="rect">
                <a:avLst/>
              </a:prstGeom>
              <a:blipFill>
                <a:blip r:embed="rId2"/>
                <a:stretch>
                  <a:fillRect l="-212" b="-20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 descr="스케치, 도표, 평면도, 기술 도면이(가) 표시된 사진">
            <a:extLst>
              <a:ext uri="{FF2B5EF4-FFF2-40B4-BE49-F238E27FC236}">
                <a16:creationId xmlns:a16="http://schemas.microsoft.com/office/drawing/2014/main" id="{3AF530AD-D7DB-F0FD-14E3-23CC6CFF01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88"/>
          <a:stretch/>
        </p:blipFill>
        <p:spPr>
          <a:xfrm>
            <a:off x="2331155" y="3087504"/>
            <a:ext cx="4481689" cy="30723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AD310D-A6CE-BE47-36F7-5F1798E58A66}"/>
              </a:ext>
            </a:extLst>
          </p:cNvPr>
          <p:cNvSpPr txBox="1"/>
          <p:nvPr/>
        </p:nvSpPr>
        <p:spPr>
          <a:xfrm>
            <a:off x="1702014" y="5627608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퀵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정렬의 최선의 경우에서의 동작</a:t>
            </a:r>
            <a:r>
              <a:rPr lang="en-US" altLang="ko-KR" sz="1050" spc="-50" dirty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endParaRPr lang="ko-KR" altLang="en-US" sz="1400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212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정렬의 성능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퀵</a:t>
            </a:r>
            <a:r>
              <a:rPr lang="ko-KR" altLang="en-US" b="1" dirty="0">
                <a:solidFill>
                  <a:schemeClr val="tx2"/>
                </a:solidFill>
              </a:rPr>
              <a:t> 정렬의 성능 측정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5E2F04-5169-6F75-87A0-657FE7FCBAEC}"/>
                  </a:ext>
                </a:extLst>
              </p:cNvPr>
              <p:cNvSpPr txBox="1"/>
              <p:nvPr/>
            </p:nvSpPr>
            <p:spPr>
              <a:xfrm>
                <a:off x="213328" y="1230392"/>
                <a:ext cx="8643801" cy="1210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chemeClr val="accent1"/>
                  </a:buClr>
                </a:pPr>
                <a:r>
                  <a:rPr lang="ko-KR" altLang="en-US" sz="1400" b="1" spc="-50" dirty="0">
                    <a:solidFill>
                      <a:srgbClr val="17406D"/>
                    </a:solidFill>
                  </a:rPr>
                  <a:t>최악의 경우</a:t>
                </a:r>
                <a:endParaRPr lang="en-US" altLang="ko-KR" sz="1400" b="1" spc="-50" dirty="0">
                  <a:solidFill>
                    <a:srgbClr val="17406D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200" spc="-50" dirty="0" err="1"/>
                  <a:t>퀵</a:t>
                </a:r>
                <a:r>
                  <a:rPr lang="ko-KR" altLang="en-US" sz="1200" spc="-50" dirty="0"/>
                  <a:t> 정렬이 한 번 호출될 때마다 자료구조가 </a:t>
                </a:r>
                <a:r>
                  <a:rPr lang="en-US" altLang="ko-KR" sz="1200" spc="-50" dirty="0"/>
                  <a:t>1 : n - 1</a:t>
                </a:r>
                <a:r>
                  <a:rPr lang="ko-KR" altLang="en-US" sz="1200" spc="-50" dirty="0"/>
                  <a:t>로 쪼개지는 상황</a:t>
                </a:r>
                <a:endParaRPr lang="en-US" altLang="ko-KR" sz="1200" spc="-50" dirty="0"/>
              </a:p>
              <a:p>
                <a:pPr marL="342900" indent="-342900">
                  <a:lnSpc>
                    <a:spcPct val="15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200" b="1" spc="-50" dirty="0"/>
                  <a:t>자료구조의 크기가 </a:t>
                </a:r>
                <a:r>
                  <a:rPr lang="en-US" altLang="ko-KR" sz="1200" b="1" spc="-50" dirty="0"/>
                  <a:t>n</a:t>
                </a:r>
                <a:r>
                  <a:rPr lang="ko-KR" altLang="en-US" sz="1200" b="1" spc="-50" dirty="0"/>
                  <a:t>일 때 </a:t>
                </a:r>
                <a:r>
                  <a:rPr lang="ko-KR" altLang="en-US" sz="1200" b="1" spc="-50" dirty="0" err="1"/>
                  <a:t>퀵</a:t>
                </a:r>
                <a:r>
                  <a:rPr lang="ko-KR" altLang="en-US" sz="1200" b="1" spc="-50" dirty="0"/>
                  <a:t> 정렬의 재귀 호출의 깊이는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200" b="1" i="1" spc="-5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1200" b="1" i="1" spc="-5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0" spc="-5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altLang="ko-KR" sz="1200" b="1" i="1" spc="-5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ko-KR" sz="1200" b="1" i="1" spc="-5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endParaRPr lang="en-US" altLang="ko-KR" sz="1200" b="1" spc="-50" dirty="0"/>
              </a:p>
              <a:p>
                <a:pPr marL="800100" lvl="1" indent="-342900">
                  <a:lnSpc>
                    <a:spcPct val="15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200" spc="-50" dirty="0"/>
                  <a:t>(n - 1) + (n - 2) + (n - 3) … 3 + 2 + 1 = n * (n – 1) = n(n – 1)/2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5E2F04-5169-6F75-87A0-657FE7FCB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28" y="1230392"/>
                <a:ext cx="8643801" cy="1210781"/>
              </a:xfrm>
              <a:prstGeom prst="rect">
                <a:avLst/>
              </a:prstGeom>
              <a:blipFill>
                <a:blip r:embed="rId2"/>
                <a:stretch>
                  <a:fillRect l="-212"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 descr="스케치, 도표, 평면도, 기술 도면이(가) 표시된 사진">
            <a:extLst>
              <a:ext uri="{FF2B5EF4-FFF2-40B4-BE49-F238E27FC236}">
                <a16:creationId xmlns:a16="http://schemas.microsoft.com/office/drawing/2014/main" id="{3AF530AD-D7DB-F0FD-14E3-23CC6CFF01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02" t="-1470" r="-1931" b="1470"/>
          <a:stretch/>
        </p:blipFill>
        <p:spPr>
          <a:xfrm>
            <a:off x="1983099" y="2441173"/>
            <a:ext cx="4711845" cy="3072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7924B5-9751-216D-1B6F-5D2BCA151813}"/>
              </a:ext>
            </a:extLst>
          </p:cNvPr>
          <p:cNvSpPr txBox="1"/>
          <p:nvPr/>
        </p:nvSpPr>
        <p:spPr>
          <a:xfrm>
            <a:off x="1469036" y="5605127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퀵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정렬의 최악의 경우에서의 동작</a:t>
            </a:r>
            <a:r>
              <a:rPr lang="en-US" altLang="ko-KR" sz="1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50" spc="-50" dirty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endParaRPr lang="ko-KR" altLang="en-US" sz="1050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900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정렬의 성능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퀵</a:t>
            </a:r>
            <a:r>
              <a:rPr lang="ko-KR" altLang="en-US" b="1" dirty="0">
                <a:solidFill>
                  <a:schemeClr val="tx2"/>
                </a:solidFill>
              </a:rPr>
              <a:t> 정렬의 성능 측정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5E2F04-5169-6F75-87A0-657FE7FCBAEC}"/>
                  </a:ext>
                </a:extLst>
              </p:cNvPr>
              <p:cNvSpPr txBox="1"/>
              <p:nvPr/>
            </p:nvSpPr>
            <p:spPr>
              <a:xfrm>
                <a:off x="213328" y="1230392"/>
                <a:ext cx="8643801" cy="934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chemeClr val="accent1"/>
                  </a:buClr>
                </a:pPr>
                <a:r>
                  <a:rPr lang="ko-KR" altLang="en-US" sz="1400" b="1" spc="-50" dirty="0">
                    <a:solidFill>
                      <a:srgbClr val="17406D"/>
                    </a:solidFill>
                  </a:rPr>
                  <a:t>평균적인 경우</a:t>
                </a:r>
                <a:endParaRPr lang="en-US" altLang="ko-KR" sz="1400" b="1" spc="-50" dirty="0">
                  <a:solidFill>
                    <a:srgbClr val="17406D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200" b="1" spc="-50" dirty="0"/>
                  <a:t>평균적인 </a:t>
                </a:r>
                <a:r>
                  <a:rPr lang="ko-KR" altLang="en-US" sz="1200" b="1" spc="-50" dirty="0" err="1"/>
                  <a:t>퀵</a:t>
                </a:r>
                <a:r>
                  <a:rPr lang="ko-KR" altLang="en-US" sz="1200" b="1" spc="-50" dirty="0"/>
                  <a:t> 정렬의 비교횟수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200" b="1" i="1" spc="-5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1200" b="1" i="1" spc="-5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0" spc="-5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1200" b="1" i="0" spc="-5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ko-KR" sz="1200" b="1" i="0" spc="-50" smtClean="0">
                                <a:latin typeface="Cambria Math" panose="02040503050406030204" pitchFamily="18" charset="0"/>
                              </a:rPr>
                              <m:t>𝟑𝟗𝐥𝐨𝐠</m:t>
                            </m:r>
                          </m:e>
                          <m:sub>
                            <m:r>
                              <a:rPr lang="en-US" altLang="ko-KR" sz="1200" b="1" i="1" spc="-5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ko-KR" sz="1200" b="1" i="1" spc="-5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endParaRPr lang="en-US" altLang="ko-KR" sz="1200" b="1" spc="-50" dirty="0"/>
              </a:p>
              <a:p>
                <a:pPr marL="800100" lvl="1" indent="-342900">
                  <a:lnSpc>
                    <a:spcPct val="15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200" spc="-50" dirty="0"/>
                  <a:t>= </a:t>
                </a:r>
                <a14:m>
                  <m:oMath xmlns:m="http://schemas.openxmlformats.org/officeDocument/2006/math">
                    <m:r>
                      <a:rPr lang="en-US" altLang="ko-KR" sz="1200" b="0" i="0" spc="-50" smtClean="0">
                        <a:latin typeface="Cambria Math" panose="02040503050406030204" pitchFamily="18" charset="0"/>
                      </a:rPr>
                      <m:t>1.39</m:t>
                    </m:r>
                    <m:r>
                      <a:rPr lang="en-US" altLang="ko-KR" sz="1200" b="0" i="1" spc="-5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ko-KR" sz="1200" i="1" spc="-5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1200" i="1" spc="-5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b="0" i="0" spc="-5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1200" b="0" i="1" spc="-5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sz="1200" b="0" i="1" spc="-5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ko-KR" altLang="en-US" sz="1200" spc="-50" dirty="0"/>
                  <a:t>으로 최선의 경우인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200" i="1" spc="-5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1200" i="1" spc="-5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b="0" i="0" spc="-5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sty m:val="p"/>
                              </m:rPr>
                              <a:rPr lang="en-US" altLang="ko-KR" sz="1200" spc="-5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1200" i="1" spc="-5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ko-KR" sz="1200" i="1" spc="-5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R" sz="1200" i="1" spc="-5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spc="-50" dirty="0"/>
                  <a:t>에 비해 </a:t>
                </a:r>
                <a:r>
                  <a:rPr lang="en-US" altLang="ko-KR" sz="1200" spc="-50" dirty="0"/>
                  <a:t>39%</a:t>
                </a:r>
                <a:r>
                  <a:rPr lang="ko-KR" altLang="en-US" sz="1200" spc="-50" dirty="0"/>
                  <a:t>정도 느린 성능</a:t>
                </a:r>
                <a:endParaRPr lang="en-US" altLang="ko-KR" sz="1200" spc="-5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5E2F04-5169-6F75-87A0-657FE7FCB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28" y="1230392"/>
                <a:ext cx="8643801" cy="934295"/>
              </a:xfrm>
              <a:prstGeom prst="rect">
                <a:avLst/>
              </a:prstGeom>
              <a:blipFill>
                <a:blip r:embed="rId2"/>
                <a:stretch>
                  <a:fillRect l="-212"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5AD310D-A6CE-BE47-36F7-5F1798E58A66}"/>
              </a:ext>
            </a:extLst>
          </p:cNvPr>
          <p:cNvSpPr txBox="1"/>
          <p:nvPr/>
        </p:nvSpPr>
        <p:spPr>
          <a:xfrm>
            <a:off x="1702014" y="5627608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퀵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정렬의 평균적인 경우에서의 동작</a:t>
            </a:r>
            <a:endParaRPr lang="ko-KR" altLang="en-US" sz="1400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0A4A22-D090-268D-53A8-8A7241831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198" y="2453949"/>
            <a:ext cx="4419600" cy="298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84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C</a:t>
            </a:r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언어 표준 라이브러리 </a:t>
            </a:r>
            <a:r>
              <a:rPr lang="en-US" altLang="ko-KR" sz="2400" spc="-40" dirty="0" err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qsort</a:t>
            </a:r>
            <a:r>
              <a:rPr lang="en-US" altLang="ko-KR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2958394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qsort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</a:rPr>
              <a:t>C</a:t>
            </a:r>
            <a:r>
              <a:rPr lang="ko-KR" altLang="en-US" b="1" dirty="0">
                <a:solidFill>
                  <a:schemeClr val="tx2"/>
                </a:solidFill>
              </a:rPr>
              <a:t>언어 표준 라이브러리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en-US" altLang="ko-KR" b="1" dirty="0" err="1">
                <a:solidFill>
                  <a:schemeClr val="tx2"/>
                </a:solidFill>
              </a:rPr>
              <a:t>stdlib.h</a:t>
            </a:r>
            <a:r>
              <a:rPr lang="ko-KR" altLang="en-US" b="1" dirty="0">
                <a:solidFill>
                  <a:schemeClr val="tx2"/>
                </a:solidFill>
              </a:rPr>
              <a:t>의 </a:t>
            </a:r>
            <a:r>
              <a:rPr lang="en-US" altLang="ko-KR" b="1" dirty="0" err="1">
                <a:solidFill>
                  <a:schemeClr val="tx2"/>
                </a:solidFill>
              </a:rPr>
              <a:t>qsort</a:t>
            </a:r>
            <a:r>
              <a:rPr lang="en-US" altLang="ko-KR" b="1" dirty="0">
                <a:solidFill>
                  <a:schemeClr val="tx2"/>
                </a:solidFill>
              </a:rPr>
              <a:t>( )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764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400" b="1" spc="-50" dirty="0" err="1">
                <a:solidFill>
                  <a:srgbClr val="17406D"/>
                </a:solidFill>
              </a:rPr>
              <a:t>qsort</a:t>
            </a:r>
            <a:r>
              <a:rPr lang="ko-KR" altLang="en-US" sz="1400" b="1" spc="-50" dirty="0">
                <a:solidFill>
                  <a:srgbClr val="17406D"/>
                </a:solidFill>
              </a:rPr>
              <a:t>함수의 원형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err="1"/>
              <a:t>stdlib</a:t>
            </a:r>
            <a:r>
              <a:rPr lang="ko-KR" altLang="en-US" sz="1200" spc="-50" dirty="0"/>
              <a:t>에서 제공하는 코드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 err="1"/>
              <a:t>qsort</a:t>
            </a:r>
            <a:r>
              <a:rPr lang="en-US" altLang="ko-KR" sz="1200" spc="-50" dirty="0"/>
              <a:t>( )</a:t>
            </a:r>
            <a:r>
              <a:rPr lang="ko-KR" altLang="en-US" sz="1200" spc="-50" dirty="0"/>
              <a:t>의 첫 번째 매개변수 </a:t>
            </a:r>
            <a:r>
              <a:rPr lang="en-US" altLang="ko-KR" sz="1200" spc="-50" dirty="0"/>
              <a:t>base</a:t>
            </a:r>
            <a:r>
              <a:rPr lang="ko-KR" altLang="en-US" sz="1200" spc="-50" dirty="0"/>
              <a:t>는 정렬할 데이터를 담은 </a:t>
            </a:r>
            <a:r>
              <a:rPr lang="ko-KR" altLang="en-US" sz="1200" b="1" spc="-50" dirty="0"/>
              <a:t>배열의 주소를 가리키는 포인터</a:t>
            </a:r>
            <a:r>
              <a:rPr lang="en-US" altLang="ko-KR" sz="1200" b="1" spc="-50" dirty="0"/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두 번째 변수 </a:t>
            </a:r>
            <a:r>
              <a:rPr lang="en-US" altLang="ko-KR" sz="1200" spc="-50" dirty="0"/>
              <a:t>num</a:t>
            </a:r>
            <a:r>
              <a:rPr lang="ko-KR" altLang="en-US" sz="1200" spc="-50" dirty="0"/>
              <a:t>은 배열의 요소 개수</a:t>
            </a:r>
            <a:r>
              <a:rPr lang="en-US" altLang="ko-KR" sz="1200" spc="-50" dirty="0"/>
              <a:t>(</a:t>
            </a:r>
            <a:r>
              <a:rPr lang="ko-KR" altLang="en-US" sz="1200" spc="-50" dirty="0"/>
              <a:t>배열의 크기</a:t>
            </a:r>
            <a:r>
              <a:rPr lang="en-US" altLang="ko-KR" sz="1200" spc="-50" dirty="0"/>
              <a:t>).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세 번째 매개 변수 </a:t>
            </a:r>
            <a:r>
              <a:rPr lang="en-US" altLang="ko-KR" sz="1200" spc="-50" dirty="0"/>
              <a:t>width</a:t>
            </a:r>
            <a:r>
              <a:rPr lang="ko-KR" altLang="en-US" sz="1200" spc="-50" dirty="0"/>
              <a:t>은 데이터 요소 하나의 크기</a:t>
            </a:r>
            <a:r>
              <a:rPr lang="en-US" altLang="ko-KR" sz="1200" spc="-50" dirty="0"/>
              <a:t>(byte</a:t>
            </a:r>
            <a:r>
              <a:rPr lang="ko-KR" altLang="en-US" sz="1200" spc="-50" dirty="0"/>
              <a:t>단위</a:t>
            </a:r>
            <a:r>
              <a:rPr lang="en-US" altLang="ko-KR" sz="1200" spc="-50" dirty="0"/>
              <a:t>)	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마지막 매개 변수는 비교 수행 결과를 반환하는 함수에 대한 포인터</a:t>
            </a: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F6B67D6-6562-E989-2612-C59B8B7921E5}"/>
              </a:ext>
            </a:extLst>
          </p:cNvPr>
          <p:cNvSpPr txBox="1"/>
          <p:nvPr/>
        </p:nvSpPr>
        <p:spPr>
          <a:xfrm>
            <a:off x="1469036" y="5457383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Qsort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언어 코드</a:t>
            </a:r>
            <a:endParaRPr lang="ko-KR" altLang="en-US" sz="1400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B1D16E-A081-8BC9-0C11-7749BAE06B0C}"/>
              </a:ext>
            </a:extLst>
          </p:cNvPr>
          <p:cNvSpPr txBox="1"/>
          <p:nvPr/>
        </p:nvSpPr>
        <p:spPr>
          <a:xfrm>
            <a:off x="615243" y="3905955"/>
            <a:ext cx="547512" cy="5378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3028D3-6728-65C6-5416-B19406AE532C}"/>
              </a:ext>
            </a:extLst>
          </p:cNvPr>
          <p:cNvSpPr txBox="1"/>
          <p:nvPr/>
        </p:nvSpPr>
        <p:spPr>
          <a:xfrm>
            <a:off x="878919" y="3087504"/>
            <a:ext cx="692020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qsort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정렬 대상 배열의 주소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데이터 요소의 개수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개별 데이터 요소의 크기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cdecl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compare )(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비교 함수에 대한 포인터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_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cdecl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은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C, C++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프로그램에 대한 기본 호출 규칙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6362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276610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1E82F-3C76-02E0-C9B5-3A4357C2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868608-2E6C-DBAF-5CD1-F956EE55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FD4EF-4BA6-DE9F-9D70-68CEF0AD4C03}"/>
              </a:ext>
            </a:extLst>
          </p:cNvPr>
          <p:cNvSpPr txBox="1"/>
          <p:nvPr/>
        </p:nvSpPr>
        <p:spPr>
          <a:xfrm>
            <a:off x="213328" y="2027590"/>
            <a:ext cx="8383825" cy="2128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 err="1"/>
              <a:t>퀵</a:t>
            </a:r>
            <a:r>
              <a:rPr lang="ko-KR" altLang="en-US" sz="2000" spc="-50" dirty="0"/>
              <a:t> 정렬</a:t>
            </a:r>
            <a:endParaRPr lang="en-US" altLang="ko-KR" sz="20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400" spc="-50" dirty="0" err="1"/>
              <a:t>퀵</a:t>
            </a:r>
            <a:r>
              <a:rPr lang="ko-KR" altLang="en-US" sz="1400" spc="-50" dirty="0"/>
              <a:t> 정렬의 동작</a:t>
            </a:r>
            <a:endParaRPr lang="en-US" altLang="ko-KR" sz="14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400" spc="-50" dirty="0" err="1"/>
              <a:t>퀵</a:t>
            </a:r>
            <a:r>
              <a:rPr lang="ko-KR" altLang="en-US" sz="1400" spc="-50" dirty="0"/>
              <a:t> 정렬 예제 코드</a:t>
            </a:r>
            <a:endParaRPr lang="en-US" altLang="ko-KR" sz="14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400" spc="-50" dirty="0" err="1"/>
              <a:t>퀵</a:t>
            </a:r>
            <a:r>
              <a:rPr lang="ko-KR" altLang="en-US" sz="1400" spc="-50" dirty="0"/>
              <a:t> 정렬의 성능</a:t>
            </a:r>
            <a:endParaRPr lang="en-US" altLang="ko-KR" sz="14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1400" spc="-50" dirty="0"/>
              <a:t>C</a:t>
            </a:r>
            <a:r>
              <a:rPr lang="ko-KR" altLang="en-US" sz="1400" spc="-50" dirty="0"/>
              <a:t>언어 표준 라이브러리 </a:t>
            </a:r>
            <a:r>
              <a:rPr lang="en-US" altLang="ko-KR" sz="1400" spc="-50" dirty="0" err="1"/>
              <a:t>qsort</a:t>
            </a:r>
            <a:r>
              <a:rPr lang="en-US" altLang="ko-KR" sz="1400" spc="-50" dirty="0"/>
              <a:t> </a:t>
            </a:r>
            <a:r>
              <a:rPr lang="ko-KR" altLang="en-US" sz="1400" spc="-50" dirty="0"/>
              <a:t>함수</a:t>
            </a:r>
            <a:endParaRPr lang="en-US" altLang="ko-KR" sz="1400" spc="-50" dirty="0"/>
          </a:p>
          <a:p>
            <a:pPr lvl="1">
              <a:lnSpc>
                <a:spcPct val="150000"/>
              </a:lnSpc>
              <a:buClr>
                <a:schemeClr val="accent1"/>
              </a:buClr>
            </a:pPr>
            <a:endParaRPr lang="en-US" altLang="ko-KR" sz="1400" spc="-50" dirty="0"/>
          </a:p>
        </p:txBody>
      </p:sp>
    </p:spTree>
    <p:extLst>
      <p:ext uri="{BB962C8B-B14F-4D97-AF65-F5344CB8AC3E}">
        <p14:creationId xmlns:p14="http://schemas.microsoft.com/office/powerpoint/2010/main" val="3254381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세 용액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425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200" i="0" dirty="0">
                <a:effectLst/>
                <a:latin typeface="+mn-ea"/>
              </a:rPr>
              <a:t> 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200" i="0" dirty="0">
                <a:effectLst/>
                <a:latin typeface="+mn-ea"/>
              </a:rPr>
              <a:t> </a:t>
            </a:r>
            <a:r>
              <a:rPr lang="ko-KR" altLang="en-US" sz="1200" i="0" dirty="0">
                <a:effectLst/>
                <a:latin typeface="+mn-ea"/>
              </a:rPr>
              <a:t>서울시립대학교 화학과 연구실에서는 많은 종류의 산성 용액과 알칼리성 용액을 보유하고 있다</a:t>
            </a:r>
            <a:r>
              <a:rPr lang="en-US" altLang="ko-KR" sz="1200" i="0" dirty="0">
                <a:effectLst/>
                <a:latin typeface="+mn-ea"/>
              </a:rPr>
              <a:t>. </a:t>
            </a:r>
            <a:r>
              <a:rPr lang="ko-KR" altLang="en-US" sz="1200" i="0" dirty="0">
                <a:effectLst/>
                <a:latin typeface="+mn-ea"/>
              </a:rPr>
              <a:t>각 용액에는 그 용액의 특성을 나타내는 하나의 정수가 </a:t>
            </a:r>
            <a:r>
              <a:rPr lang="ko-KR" altLang="en-US" sz="1200" i="0" dirty="0" err="1">
                <a:effectLst/>
                <a:latin typeface="+mn-ea"/>
              </a:rPr>
              <a:t>주어져있다</a:t>
            </a:r>
            <a:r>
              <a:rPr lang="en-US" altLang="ko-KR" sz="1200" i="0" dirty="0">
                <a:effectLst/>
                <a:latin typeface="+mn-ea"/>
              </a:rPr>
              <a:t>.  </a:t>
            </a:r>
            <a:r>
              <a:rPr lang="ko-KR" altLang="en-US" sz="1200" i="0" dirty="0">
                <a:effectLst/>
                <a:latin typeface="+mn-ea"/>
              </a:rPr>
              <a:t>산성 용액의 </a:t>
            </a:r>
            <a:r>
              <a:rPr lang="ko-KR" altLang="en-US" sz="1200" i="0" dirty="0" err="1">
                <a:effectLst/>
                <a:latin typeface="+mn-ea"/>
              </a:rPr>
              <a:t>특성값은</a:t>
            </a:r>
            <a:r>
              <a:rPr lang="ko-KR" altLang="en-US" sz="1200" i="0" dirty="0">
                <a:effectLst/>
                <a:latin typeface="+mn-ea"/>
              </a:rPr>
              <a:t> </a:t>
            </a:r>
            <a:r>
              <a:rPr lang="en-US" altLang="ko-KR" sz="1200" i="0" dirty="0">
                <a:effectLst/>
                <a:latin typeface="+mn-ea"/>
              </a:rPr>
              <a:t>1</a:t>
            </a:r>
            <a:r>
              <a:rPr lang="ko-KR" altLang="en-US" sz="1200" i="0" dirty="0">
                <a:effectLst/>
                <a:latin typeface="+mn-ea"/>
              </a:rPr>
              <a:t>부터 </a:t>
            </a:r>
            <a:r>
              <a:rPr lang="en-US" altLang="ko-KR" sz="1200" i="0" dirty="0">
                <a:effectLst/>
                <a:latin typeface="+mn-ea"/>
              </a:rPr>
              <a:t>1,000,000,000</a:t>
            </a:r>
            <a:r>
              <a:rPr lang="ko-KR" altLang="en-US" sz="1200" i="0" dirty="0">
                <a:effectLst/>
                <a:latin typeface="+mn-ea"/>
              </a:rPr>
              <a:t>까지의 양의 정수로 나타내고</a:t>
            </a:r>
            <a:r>
              <a:rPr lang="en-US" altLang="ko-KR" sz="1200" i="0" dirty="0">
                <a:effectLst/>
                <a:latin typeface="+mn-ea"/>
              </a:rPr>
              <a:t>, </a:t>
            </a:r>
            <a:r>
              <a:rPr lang="ko-KR" altLang="en-US" sz="1200" i="0" dirty="0">
                <a:effectLst/>
                <a:latin typeface="+mn-ea"/>
              </a:rPr>
              <a:t>알칼리성 용액의 </a:t>
            </a:r>
            <a:r>
              <a:rPr lang="ko-KR" altLang="en-US" sz="1200" i="0" dirty="0" err="1">
                <a:effectLst/>
                <a:latin typeface="+mn-ea"/>
              </a:rPr>
              <a:t>특성값은</a:t>
            </a:r>
            <a:r>
              <a:rPr lang="ko-KR" altLang="en-US" sz="1200" i="0" dirty="0">
                <a:effectLst/>
                <a:latin typeface="+mn-ea"/>
              </a:rPr>
              <a:t> </a:t>
            </a:r>
            <a:r>
              <a:rPr lang="en-US" altLang="ko-KR" sz="1200" i="0" dirty="0">
                <a:effectLst/>
                <a:latin typeface="+mn-ea"/>
              </a:rPr>
              <a:t>-1</a:t>
            </a:r>
            <a:r>
              <a:rPr lang="ko-KR" altLang="en-US" sz="1200" i="0" dirty="0">
                <a:effectLst/>
                <a:latin typeface="+mn-ea"/>
              </a:rPr>
              <a:t>부터 </a:t>
            </a:r>
            <a:r>
              <a:rPr lang="en-US" altLang="ko-KR" sz="1200" i="0" dirty="0">
                <a:effectLst/>
                <a:latin typeface="+mn-ea"/>
              </a:rPr>
              <a:t>-1,000,000,000</a:t>
            </a:r>
            <a:r>
              <a:rPr lang="ko-KR" altLang="en-US" sz="1200" i="0" dirty="0">
                <a:effectLst/>
                <a:latin typeface="+mn-ea"/>
              </a:rPr>
              <a:t>까지의 음의 정수로 나타낸다</a:t>
            </a:r>
            <a:r>
              <a:rPr lang="en-US" altLang="ko-KR" sz="1200" i="0" dirty="0">
                <a:effectLst/>
                <a:latin typeface="+mn-ea"/>
              </a:rPr>
              <a:t>.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spc="-50" dirty="0">
              <a:latin typeface="+mn-ea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200" i="0" dirty="0">
                <a:effectLst/>
                <a:latin typeface="+mn-ea"/>
              </a:rPr>
              <a:t>  같은 양의 세 가지 용액을 혼합한 용액의 </a:t>
            </a:r>
            <a:r>
              <a:rPr lang="ko-KR" altLang="en-US" sz="1200" i="0" dirty="0" err="1">
                <a:effectLst/>
                <a:latin typeface="+mn-ea"/>
              </a:rPr>
              <a:t>특성값은</a:t>
            </a:r>
            <a:r>
              <a:rPr lang="ko-KR" altLang="en-US" sz="1200" i="0" dirty="0">
                <a:effectLst/>
                <a:latin typeface="+mn-ea"/>
              </a:rPr>
              <a:t> 혼합에 사용된 각 용액의 </a:t>
            </a:r>
            <a:r>
              <a:rPr lang="ko-KR" altLang="en-US" sz="1200" i="0" dirty="0" err="1">
                <a:effectLst/>
                <a:latin typeface="+mn-ea"/>
              </a:rPr>
              <a:t>특성값의</a:t>
            </a:r>
            <a:r>
              <a:rPr lang="ko-KR" altLang="en-US" sz="1200" i="0" dirty="0">
                <a:effectLst/>
                <a:latin typeface="+mn-ea"/>
              </a:rPr>
              <a:t> 합으로 정의한다</a:t>
            </a:r>
            <a:r>
              <a:rPr lang="en-US" altLang="ko-KR" sz="1200" i="0" dirty="0">
                <a:effectLst/>
                <a:latin typeface="+mn-ea"/>
              </a:rPr>
              <a:t>. </a:t>
            </a:r>
            <a:r>
              <a:rPr lang="ko-KR" altLang="en-US" sz="1200" i="0" dirty="0">
                <a:effectLst/>
                <a:latin typeface="+mn-ea"/>
              </a:rPr>
              <a:t>이 연구소에서는 </a:t>
            </a:r>
            <a:r>
              <a:rPr lang="ko-KR" altLang="en-US" sz="1200" b="1" i="0" u="sng" dirty="0">
                <a:effectLst/>
                <a:latin typeface="+mn-ea"/>
              </a:rPr>
              <a:t>같은 양의 세 가지 용액을 혼합하여 </a:t>
            </a:r>
            <a:r>
              <a:rPr lang="ko-KR" altLang="en-US" sz="1200" b="1" i="0" u="sng" dirty="0" err="1">
                <a:effectLst/>
                <a:latin typeface="+mn-ea"/>
              </a:rPr>
              <a:t>특성값이</a:t>
            </a:r>
            <a:r>
              <a:rPr lang="ko-KR" altLang="en-US" sz="1200" b="1" i="0" u="sng" dirty="0">
                <a:effectLst/>
                <a:latin typeface="+mn-ea"/>
              </a:rPr>
              <a:t> </a:t>
            </a:r>
            <a:r>
              <a:rPr lang="en-US" altLang="ko-KR" sz="1200" b="1" i="0" u="sng" dirty="0">
                <a:effectLst/>
                <a:latin typeface="+mn-ea"/>
              </a:rPr>
              <a:t>0</a:t>
            </a:r>
            <a:r>
              <a:rPr lang="ko-KR" altLang="en-US" sz="1200" b="1" i="0" u="sng" dirty="0">
                <a:effectLst/>
                <a:latin typeface="+mn-ea"/>
              </a:rPr>
              <a:t>에 가장 가까운 용액</a:t>
            </a:r>
            <a:r>
              <a:rPr lang="ko-KR" altLang="en-US" sz="1200" i="0" dirty="0">
                <a:effectLst/>
                <a:latin typeface="+mn-ea"/>
              </a:rPr>
              <a:t>을 만들려고 한다</a:t>
            </a:r>
            <a:r>
              <a:rPr lang="en-US" altLang="ko-KR" sz="1200" i="0" dirty="0">
                <a:effectLst/>
                <a:latin typeface="+mn-ea"/>
              </a:rPr>
              <a:t>. 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i="0" dirty="0">
              <a:effectLst/>
              <a:latin typeface="+mn-ea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200" i="0" dirty="0">
                <a:effectLst/>
                <a:latin typeface="+mn-ea"/>
              </a:rPr>
              <a:t>  예를 들어</a:t>
            </a:r>
            <a:r>
              <a:rPr lang="en-US" altLang="ko-KR" sz="1200" i="0" dirty="0">
                <a:effectLst/>
                <a:latin typeface="+mn-ea"/>
              </a:rPr>
              <a:t>, </a:t>
            </a:r>
            <a:r>
              <a:rPr lang="ko-KR" altLang="en-US" sz="1200" i="0" dirty="0">
                <a:effectLst/>
                <a:latin typeface="+mn-ea"/>
              </a:rPr>
              <a:t>주어진 용액들의 </a:t>
            </a:r>
            <a:r>
              <a:rPr lang="ko-KR" altLang="en-US" sz="1200" i="0" dirty="0" err="1">
                <a:effectLst/>
                <a:latin typeface="+mn-ea"/>
              </a:rPr>
              <a:t>특성값이</a:t>
            </a:r>
            <a:r>
              <a:rPr lang="ko-KR" altLang="en-US" sz="1200" i="0" dirty="0">
                <a:effectLst/>
                <a:latin typeface="+mn-ea"/>
              </a:rPr>
              <a:t> </a:t>
            </a:r>
            <a:r>
              <a:rPr lang="en-US" altLang="ko-KR" sz="1200" i="0" dirty="0">
                <a:effectLst/>
                <a:latin typeface="+mn-ea"/>
              </a:rPr>
              <a:t>[-2, 6, -97, -6, 98]</a:t>
            </a:r>
            <a:r>
              <a:rPr lang="ko-KR" altLang="en-US" sz="1200" i="0" dirty="0">
                <a:effectLst/>
                <a:latin typeface="+mn-ea"/>
              </a:rPr>
              <a:t>인 경우에는 </a:t>
            </a:r>
            <a:r>
              <a:rPr lang="ko-KR" altLang="en-US" sz="1200" i="0" dirty="0" err="1">
                <a:effectLst/>
                <a:latin typeface="+mn-ea"/>
              </a:rPr>
              <a:t>특성값이</a:t>
            </a:r>
            <a:r>
              <a:rPr lang="ko-KR" altLang="en-US" sz="1200" i="0" dirty="0">
                <a:effectLst/>
                <a:latin typeface="+mn-ea"/>
              </a:rPr>
              <a:t> </a:t>
            </a:r>
            <a:r>
              <a:rPr lang="en-US" altLang="ko-KR" sz="1200" i="0" dirty="0">
                <a:effectLst/>
                <a:latin typeface="+mn-ea"/>
              </a:rPr>
              <a:t>-97</a:t>
            </a:r>
            <a:r>
              <a:rPr lang="ko-KR" altLang="en-US" sz="1200" i="0" dirty="0">
                <a:effectLst/>
                <a:latin typeface="+mn-ea"/>
              </a:rPr>
              <a:t>와 </a:t>
            </a:r>
            <a:r>
              <a:rPr lang="en-US" altLang="ko-KR" sz="1200" i="0" dirty="0">
                <a:effectLst/>
                <a:latin typeface="+mn-ea"/>
              </a:rPr>
              <a:t>-2</a:t>
            </a:r>
            <a:r>
              <a:rPr lang="ko-KR" altLang="en-US" sz="1200" i="0" dirty="0">
                <a:effectLst/>
                <a:latin typeface="+mn-ea"/>
              </a:rPr>
              <a:t>인 용액과 </a:t>
            </a:r>
            <a:r>
              <a:rPr lang="ko-KR" altLang="en-US" sz="1200" i="0" dirty="0" err="1">
                <a:effectLst/>
                <a:latin typeface="+mn-ea"/>
              </a:rPr>
              <a:t>특성값이</a:t>
            </a:r>
            <a:r>
              <a:rPr lang="ko-KR" altLang="en-US" sz="1200" i="0" dirty="0">
                <a:effectLst/>
                <a:latin typeface="+mn-ea"/>
              </a:rPr>
              <a:t> </a:t>
            </a:r>
            <a:r>
              <a:rPr lang="en-US" altLang="ko-KR" sz="1200" i="0" dirty="0">
                <a:effectLst/>
                <a:latin typeface="+mn-ea"/>
              </a:rPr>
              <a:t>98</a:t>
            </a:r>
            <a:r>
              <a:rPr lang="ko-KR" altLang="en-US" sz="1200" i="0" dirty="0">
                <a:effectLst/>
                <a:latin typeface="+mn-ea"/>
              </a:rPr>
              <a:t>인 용액을 혼합하면 </a:t>
            </a:r>
            <a:r>
              <a:rPr lang="ko-KR" altLang="en-US" sz="1200" i="0" dirty="0" err="1">
                <a:effectLst/>
                <a:latin typeface="+mn-ea"/>
              </a:rPr>
              <a:t>특성값이</a:t>
            </a:r>
            <a:r>
              <a:rPr lang="ko-KR" altLang="en-US" sz="1200" i="0" dirty="0">
                <a:effectLst/>
                <a:latin typeface="+mn-ea"/>
              </a:rPr>
              <a:t> </a:t>
            </a:r>
            <a:r>
              <a:rPr lang="en-US" altLang="ko-KR" sz="1200" i="0" dirty="0">
                <a:effectLst/>
                <a:latin typeface="+mn-ea"/>
              </a:rPr>
              <a:t>-1</a:t>
            </a:r>
            <a:r>
              <a:rPr lang="ko-KR" altLang="en-US" sz="1200" i="0" dirty="0">
                <a:effectLst/>
                <a:latin typeface="+mn-ea"/>
              </a:rPr>
              <a:t>인 용액을 만들 수 있고</a:t>
            </a:r>
            <a:r>
              <a:rPr lang="en-US" altLang="ko-KR" sz="1200" i="0" dirty="0">
                <a:effectLst/>
                <a:latin typeface="+mn-ea"/>
              </a:rPr>
              <a:t>, </a:t>
            </a:r>
            <a:r>
              <a:rPr lang="ko-KR" altLang="en-US" sz="1200" i="0" dirty="0">
                <a:effectLst/>
                <a:latin typeface="+mn-ea"/>
              </a:rPr>
              <a:t>이 용액이 </a:t>
            </a:r>
            <a:r>
              <a:rPr lang="ko-KR" altLang="en-US" sz="1200" i="0" dirty="0" err="1">
                <a:effectLst/>
                <a:latin typeface="+mn-ea"/>
              </a:rPr>
              <a:t>특성값이</a:t>
            </a:r>
            <a:r>
              <a:rPr lang="ko-KR" altLang="en-US" sz="1200" i="0" dirty="0">
                <a:effectLst/>
                <a:latin typeface="+mn-ea"/>
              </a:rPr>
              <a:t> </a:t>
            </a:r>
            <a:r>
              <a:rPr lang="en-US" altLang="ko-KR" sz="1200" i="0" dirty="0">
                <a:effectLst/>
                <a:latin typeface="+mn-ea"/>
              </a:rPr>
              <a:t>0</a:t>
            </a:r>
            <a:r>
              <a:rPr lang="ko-KR" altLang="en-US" sz="1200" i="0" dirty="0">
                <a:effectLst/>
                <a:latin typeface="+mn-ea"/>
              </a:rPr>
              <a:t>에 가장 가까운 용액이다</a:t>
            </a:r>
            <a:r>
              <a:rPr lang="en-US" altLang="ko-KR" sz="1200" i="0" dirty="0">
                <a:effectLst/>
                <a:latin typeface="+mn-ea"/>
              </a:rPr>
              <a:t>. </a:t>
            </a:r>
            <a:r>
              <a:rPr lang="ko-KR" altLang="en-US" sz="1200" i="0" dirty="0">
                <a:effectLst/>
                <a:latin typeface="+mn-ea"/>
              </a:rPr>
              <a:t>참고로</a:t>
            </a:r>
            <a:r>
              <a:rPr lang="en-US" altLang="ko-KR" sz="1200" i="0" dirty="0">
                <a:effectLst/>
                <a:latin typeface="+mn-ea"/>
              </a:rPr>
              <a:t>, </a:t>
            </a:r>
            <a:r>
              <a:rPr lang="ko-KR" altLang="en-US" sz="1200" i="0" dirty="0">
                <a:effectLst/>
                <a:latin typeface="+mn-ea"/>
              </a:rPr>
              <a:t>세 종류의 알칼리성 용액만으로나 혹은 세 종류의 산성 용액만으로 </a:t>
            </a:r>
            <a:r>
              <a:rPr lang="ko-KR" altLang="en-US" sz="1200" i="0" dirty="0" err="1">
                <a:effectLst/>
                <a:latin typeface="+mn-ea"/>
              </a:rPr>
              <a:t>특성값이</a:t>
            </a:r>
            <a:r>
              <a:rPr lang="ko-KR" altLang="en-US" sz="1200" i="0" dirty="0">
                <a:effectLst/>
                <a:latin typeface="+mn-ea"/>
              </a:rPr>
              <a:t> </a:t>
            </a:r>
            <a:r>
              <a:rPr lang="en-US" altLang="ko-KR" sz="1200" i="0" dirty="0">
                <a:effectLst/>
                <a:latin typeface="+mn-ea"/>
              </a:rPr>
              <a:t>0</a:t>
            </a:r>
            <a:r>
              <a:rPr lang="ko-KR" altLang="en-US" sz="1200" i="0" dirty="0">
                <a:effectLst/>
                <a:latin typeface="+mn-ea"/>
              </a:rPr>
              <a:t>에 가장 가까운 혼합 용액을 만드는 경우도 존재할 수 있다</a:t>
            </a:r>
            <a:r>
              <a:rPr lang="en-US" altLang="ko-KR" sz="1200" i="0" dirty="0">
                <a:effectLst/>
                <a:latin typeface="+mn-ea"/>
              </a:rPr>
              <a:t>.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i="0" dirty="0">
              <a:effectLst/>
              <a:latin typeface="+mn-ea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200" i="0" dirty="0">
                <a:effectLst/>
                <a:latin typeface="+mn-ea"/>
              </a:rPr>
              <a:t>  산성 용액과 알칼리성 용액이 주어졌을 때</a:t>
            </a:r>
            <a:r>
              <a:rPr lang="en-US" altLang="ko-KR" sz="1200" i="0" dirty="0">
                <a:effectLst/>
                <a:latin typeface="+mn-ea"/>
              </a:rPr>
              <a:t>, </a:t>
            </a:r>
            <a:r>
              <a:rPr lang="ko-KR" altLang="en-US" sz="1200" i="0" dirty="0">
                <a:effectLst/>
                <a:latin typeface="+mn-ea"/>
              </a:rPr>
              <a:t>이 중 같은 양의 세 개의 서로 다른 용액을 혼합하여 </a:t>
            </a:r>
            <a:r>
              <a:rPr lang="ko-KR" altLang="en-US" sz="1200" i="0" dirty="0" err="1">
                <a:effectLst/>
                <a:latin typeface="+mn-ea"/>
              </a:rPr>
              <a:t>특성값이</a:t>
            </a:r>
            <a:r>
              <a:rPr lang="ko-KR" altLang="en-US" sz="1200" i="0" dirty="0">
                <a:effectLst/>
                <a:latin typeface="+mn-ea"/>
              </a:rPr>
              <a:t> </a:t>
            </a:r>
            <a:r>
              <a:rPr lang="en-US" altLang="ko-KR" sz="1200" i="0" dirty="0">
                <a:effectLst/>
                <a:latin typeface="+mn-ea"/>
              </a:rPr>
              <a:t>0</a:t>
            </a:r>
            <a:r>
              <a:rPr lang="ko-KR" altLang="en-US" sz="1200" i="0" dirty="0">
                <a:effectLst/>
                <a:latin typeface="+mn-ea"/>
              </a:rPr>
              <a:t>에 가장 가까운 용액을 만들어내는 세 용액을 찾는 프로그램을 </a:t>
            </a:r>
            <a:r>
              <a:rPr lang="ko-KR" altLang="en-US" sz="1200" i="0" dirty="0" err="1">
                <a:effectLst/>
                <a:latin typeface="+mn-ea"/>
              </a:rPr>
              <a:t>작성하시오</a:t>
            </a:r>
            <a:endParaRPr lang="en-US" altLang="ko-KR" sz="1200" i="0" dirty="0">
              <a:effectLst/>
              <a:latin typeface="+mn-ea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ko-KR" altLang="en-US" sz="1400" spc="-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3559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세 용액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75A4F2-C9A9-100D-D097-59319F476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34" y="1254201"/>
            <a:ext cx="8343932" cy="43495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C22E7F-9456-5C7C-FCBF-E029F6BACDCA}"/>
              </a:ext>
            </a:extLst>
          </p:cNvPr>
          <p:cNvSpPr txBox="1"/>
          <p:nvPr/>
        </p:nvSpPr>
        <p:spPr>
          <a:xfrm>
            <a:off x="1642461" y="5723563"/>
            <a:ext cx="5859078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800" b="1" spc="-50" dirty="0">
                <a:solidFill>
                  <a:srgbClr val="555555"/>
                </a:solidFill>
                <a:latin typeface="+mn-ea"/>
              </a:rPr>
              <a:t>문제 링크</a:t>
            </a:r>
            <a:r>
              <a:rPr lang="en-US" altLang="ko-KR" sz="1800" b="1" spc="-50" dirty="0">
                <a:solidFill>
                  <a:srgbClr val="555555"/>
                </a:solidFill>
                <a:latin typeface="+mn-ea"/>
              </a:rPr>
              <a:t>: https://www.acmicpc.net/problem/2473</a:t>
            </a:r>
          </a:p>
        </p:txBody>
      </p:sp>
    </p:spTree>
    <p:extLst>
      <p:ext uri="{BB962C8B-B14F-4D97-AF65-F5344CB8AC3E}">
        <p14:creationId xmlns:p14="http://schemas.microsoft.com/office/powerpoint/2010/main" val="76514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F2FDF-3C39-A489-4993-B062FB30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1F5C7-455C-C291-C3BC-EBA8BBC78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9" y="958520"/>
            <a:ext cx="8496301" cy="5717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[1] </a:t>
            </a:r>
            <a:r>
              <a:rPr lang="ko-KR" altLang="en-US" dirty="0">
                <a:latin typeface="+mn-ea"/>
              </a:rPr>
              <a:t>코딩하는 백구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i="1" dirty="0">
                <a:latin typeface="+mn-ea"/>
              </a:rPr>
              <a:t>정렬 알고리즘 </a:t>
            </a:r>
            <a:r>
              <a:rPr lang="en-US" altLang="ko-KR" i="1" dirty="0">
                <a:latin typeface="+mn-ea"/>
              </a:rPr>
              <a:t>: </a:t>
            </a:r>
            <a:r>
              <a:rPr lang="ko-KR" altLang="en-US" i="1" dirty="0" err="1">
                <a:latin typeface="+mn-ea"/>
              </a:rPr>
              <a:t>퀵</a:t>
            </a:r>
            <a:r>
              <a:rPr lang="ko-KR" altLang="en-US" i="1" dirty="0">
                <a:latin typeface="+mn-ea"/>
              </a:rPr>
              <a:t> 정렬</a:t>
            </a:r>
            <a:r>
              <a:rPr lang="en-US" altLang="ko-KR" i="1" dirty="0">
                <a:latin typeface="+mn-ea"/>
              </a:rPr>
              <a:t>(Python), </a:t>
            </a:r>
            <a:r>
              <a:rPr lang="en-US" altLang="ko-KR" dirty="0">
                <a:latin typeface="+mn-ea"/>
              </a:rPr>
              <a:t>Accessed: 2024/01/21. [Online] Available: https://no-delay-code.tistory.com/152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[2] </a:t>
            </a:r>
            <a:r>
              <a:rPr lang="ko-KR" altLang="en-US" dirty="0">
                <a:latin typeface="+mn-ea"/>
              </a:rPr>
              <a:t>나무위키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i="1" dirty="0">
                <a:latin typeface="+mn-ea"/>
              </a:rPr>
              <a:t>정렬 알고리즘 </a:t>
            </a:r>
            <a:r>
              <a:rPr lang="en-US" altLang="ko-KR" i="1" dirty="0">
                <a:latin typeface="+mn-ea"/>
              </a:rPr>
              <a:t>4.2.3 </a:t>
            </a:r>
            <a:r>
              <a:rPr lang="ko-KR" altLang="en-US" i="1" dirty="0" err="1">
                <a:solidFill>
                  <a:srgbClr val="373A3C"/>
                </a:solidFill>
                <a:effectLst/>
                <a:latin typeface="+mn-ea"/>
              </a:rPr>
              <a:t>퀵</a:t>
            </a:r>
            <a:r>
              <a:rPr lang="ko-KR" altLang="en-US" i="1" dirty="0">
                <a:solidFill>
                  <a:srgbClr val="373A3C"/>
                </a:solidFill>
                <a:effectLst/>
                <a:latin typeface="+mn-ea"/>
              </a:rPr>
              <a:t> 정렬</a:t>
            </a:r>
            <a:r>
              <a:rPr lang="en-US" altLang="ko-KR" i="1" dirty="0">
                <a:solidFill>
                  <a:srgbClr val="373A3C"/>
                </a:solidFill>
                <a:effectLst/>
                <a:latin typeface="+mn-ea"/>
              </a:rPr>
              <a:t>(Quick sort</a:t>
            </a:r>
            <a:r>
              <a:rPr lang="en-US" altLang="ko-KR" i="1" dirty="0">
                <a:latin typeface="+mn-ea"/>
              </a:rPr>
              <a:t>), </a:t>
            </a:r>
            <a:r>
              <a:rPr lang="en-US" altLang="ko-KR" dirty="0">
                <a:latin typeface="+mn-ea"/>
              </a:rPr>
              <a:t>Accessed: 2024/01/21. [Online] Available: https://namu.wiki/w/%EC%A0%95%EB%A0%AC%20%EC%95%8C%EA%B3%A0%EB%A6%AC%EC%A6%98#s-4.2.3</a:t>
            </a:r>
            <a:endParaRPr lang="en-US" altLang="ko-KR" i="0" dirty="0">
              <a:solidFill>
                <a:srgbClr val="373A3C"/>
              </a:solidFill>
              <a:effectLst/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FB3AC8-6523-7332-D4D9-D0F9E6B7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496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4344F0-8FD1-42F4-875A-E0D834077B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t="15707" r="15453" b="15538"/>
          <a:stretch/>
        </p:blipFill>
        <p:spPr>
          <a:xfrm>
            <a:off x="3953638" y="5054741"/>
            <a:ext cx="1232154" cy="12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7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 err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퀵</a:t>
            </a:r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정렬</a:t>
            </a:r>
            <a:r>
              <a:rPr lang="en-US" altLang="ko-KR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(Quick Sort)</a:t>
            </a:r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의 동작</a:t>
            </a:r>
          </a:p>
        </p:txBody>
      </p:sp>
    </p:spTree>
    <p:extLst>
      <p:ext uri="{BB962C8B-B14F-4D97-AF65-F5344CB8AC3E}">
        <p14:creationId xmlns:p14="http://schemas.microsoft.com/office/powerpoint/2010/main" val="352028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 이론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퀵</a:t>
            </a:r>
            <a:r>
              <a:rPr lang="ko-KR" altLang="en-US" b="1" dirty="0">
                <a:solidFill>
                  <a:schemeClr val="tx2"/>
                </a:solidFill>
              </a:rPr>
              <a:t> 정렬의 동작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764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 err="1">
                <a:solidFill>
                  <a:srgbClr val="17406D"/>
                </a:solidFill>
              </a:rPr>
              <a:t>퀵</a:t>
            </a:r>
            <a:r>
              <a:rPr lang="ko-KR" altLang="en-US" sz="1400" b="1" spc="-50" dirty="0">
                <a:solidFill>
                  <a:srgbClr val="17406D"/>
                </a:solidFill>
              </a:rPr>
              <a:t> 정렬의 동작 구조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분할 정복</a:t>
            </a:r>
            <a:r>
              <a:rPr lang="en-US" altLang="ko-KR" sz="1200" spc="-50" dirty="0"/>
              <a:t>(</a:t>
            </a:r>
            <a:r>
              <a:rPr lang="en-US" altLang="ko-KR" sz="1200" spc="-50" dirty="0" err="1"/>
              <a:t>Devide</a:t>
            </a:r>
            <a:r>
              <a:rPr lang="en-US" altLang="ko-KR" sz="1200" spc="-50" dirty="0"/>
              <a:t> and Conquer)</a:t>
            </a:r>
            <a:r>
              <a:rPr lang="ko-KR" altLang="en-US" sz="1200" spc="-50" dirty="0"/>
              <a:t>를 바탕으로 동작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기준 요소 선정 및 분할을 반복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1. </a:t>
            </a:r>
            <a:r>
              <a:rPr lang="ko-KR" altLang="en-US" sz="1200" spc="-50" dirty="0"/>
              <a:t>기준이 될 요소 선정</a:t>
            </a:r>
            <a:r>
              <a:rPr lang="en-US" altLang="ko-KR" sz="1200" spc="-50" dirty="0"/>
              <a:t> </a:t>
            </a:r>
            <a:r>
              <a:rPr lang="ko-KR" altLang="en-US" sz="1200" spc="-50" dirty="0"/>
              <a:t>후 기준 요소</a:t>
            </a:r>
            <a:r>
              <a:rPr lang="en-US" altLang="ko-KR" sz="1200" spc="-50" dirty="0"/>
              <a:t>(Pivot)</a:t>
            </a:r>
            <a:r>
              <a:rPr lang="ko-KR" altLang="en-US" sz="1200" spc="-50" dirty="0"/>
              <a:t>값보다 작은 값의 요소는 </a:t>
            </a:r>
            <a:r>
              <a:rPr lang="en-US" altLang="ko-KR" sz="1200" spc="-50" dirty="0"/>
              <a:t>Pivot</a:t>
            </a:r>
            <a:r>
              <a:rPr lang="ko-KR" altLang="en-US" sz="1200" spc="-50" dirty="0"/>
              <a:t>의 왼쪽으로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큰 값의 요소는 오른쪽으로 이동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2. 1</a:t>
            </a:r>
            <a:r>
              <a:rPr lang="ko-KR" altLang="en-US" sz="1200" spc="-50" dirty="0"/>
              <a:t>에서 선정된 </a:t>
            </a:r>
            <a:r>
              <a:rPr lang="en-US" altLang="ko-KR" sz="1200" spc="-50" dirty="0"/>
              <a:t>Pivot</a:t>
            </a:r>
            <a:r>
              <a:rPr lang="ko-KR" altLang="en-US" sz="1200" spc="-50" dirty="0"/>
              <a:t>의 왼쪽 그룹과 오른쪽 그룹을 분할하여 </a:t>
            </a:r>
            <a:r>
              <a:rPr lang="en-US" altLang="ko-KR" sz="1200" spc="-50" dirty="0"/>
              <a:t>1</a:t>
            </a:r>
            <a:r>
              <a:rPr lang="ko-KR" altLang="en-US" sz="1200" spc="-50" dirty="0"/>
              <a:t>의 과정을 수행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3. </a:t>
            </a:r>
            <a:r>
              <a:rPr lang="ko-KR" altLang="en-US" sz="1200" spc="-50" dirty="0"/>
              <a:t>그룹의 크기가 </a:t>
            </a:r>
            <a:r>
              <a:rPr lang="en-US" altLang="ko-KR" sz="1200" spc="-50" dirty="0"/>
              <a:t>1 </a:t>
            </a:r>
            <a:r>
              <a:rPr lang="ko-KR" altLang="en-US" sz="1200" spc="-50" dirty="0"/>
              <a:t>이하여서 분할이 불가능할 때까지 위 과정 반복</a:t>
            </a:r>
            <a:endParaRPr lang="en-US" altLang="ko-KR" sz="1200" spc="-5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29A0EB-AC40-380D-4DBD-177AD7CA5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816" y="3093154"/>
            <a:ext cx="5248451" cy="317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4F6B67D6-6562-E989-2612-C59B8B7921E5}"/>
              </a:ext>
            </a:extLst>
          </p:cNvPr>
          <p:cNvSpPr txBox="1"/>
          <p:nvPr/>
        </p:nvSpPr>
        <p:spPr>
          <a:xfrm>
            <a:off x="1665243" y="6370601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퀵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정렬 예시 </a:t>
            </a:r>
            <a:r>
              <a:rPr lang="en-US" altLang="ko-KR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gif </a:t>
            </a:r>
            <a:r>
              <a:rPr lang="en-US" altLang="ko-KR" sz="1050" spc="-5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endParaRPr lang="ko-KR" altLang="en-US" sz="1400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07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 </a:t>
            </a:r>
            <a:r>
              <a:rPr lang="en-US" altLang="ko-KR" dirty="0"/>
              <a:t>(</a:t>
            </a:r>
            <a:r>
              <a:rPr lang="ko-KR" altLang="en-US" dirty="0"/>
              <a:t>목차의 제목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퀵</a:t>
            </a:r>
            <a:r>
              <a:rPr lang="ko-KR" altLang="en-US" b="1" dirty="0">
                <a:solidFill>
                  <a:schemeClr val="tx2"/>
                </a:solidFill>
              </a:rPr>
              <a:t> 정렬의 동작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동작의 상세 설명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기준 요소는 첫 번째 요소로 선정한다고 두고 동작</a:t>
            </a: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01EE1A-ED72-31A6-636A-4F874A9BDE68}"/>
              </a:ext>
            </a:extLst>
          </p:cNvPr>
          <p:cNvSpPr txBox="1"/>
          <p:nvPr/>
        </p:nvSpPr>
        <p:spPr>
          <a:xfrm>
            <a:off x="1702015" y="5858534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퀵</a:t>
            </a:r>
            <a:r>
              <a:rPr lang="en-US" altLang="ko-KR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정렬의 동작 과정 </a:t>
            </a:r>
            <a:r>
              <a:rPr lang="en-US" altLang="ko-KR" sz="1050" spc="-5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AE298F-A35D-DF15-E1F0-1C818A0C6E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30"/>
          <a:stretch/>
        </p:blipFill>
        <p:spPr bwMode="auto">
          <a:xfrm>
            <a:off x="569912" y="2236176"/>
            <a:ext cx="4772025" cy="355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2AE9CA8-E76B-19F6-02CC-2692EBC249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48"/>
          <a:stretch/>
        </p:blipFill>
        <p:spPr bwMode="auto">
          <a:xfrm>
            <a:off x="4216208" y="2236176"/>
            <a:ext cx="4772025" cy="282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53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 이론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퀵</a:t>
            </a:r>
            <a:r>
              <a:rPr lang="ko-KR" altLang="en-US" b="1" dirty="0">
                <a:solidFill>
                  <a:schemeClr val="tx2"/>
                </a:solidFill>
              </a:rPr>
              <a:t> 정렬 사용 전 해결해야 할 </a:t>
            </a:r>
            <a:r>
              <a:rPr lang="en-US" altLang="ko-KR" b="1" dirty="0">
                <a:solidFill>
                  <a:schemeClr val="tx2"/>
                </a:solidFill>
              </a:rPr>
              <a:t>2</a:t>
            </a:r>
            <a:r>
              <a:rPr lang="ko-KR" altLang="en-US" b="1" dirty="0">
                <a:solidFill>
                  <a:schemeClr val="tx2"/>
                </a:solidFill>
              </a:rPr>
              <a:t>가지 문제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041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배열을 사용할 경우 </a:t>
            </a:r>
            <a:r>
              <a:rPr lang="ko-KR" altLang="en-US" sz="1400" b="1" spc="-50" dirty="0" err="1">
                <a:solidFill>
                  <a:srgbClr val="17406D"/>
                </a:solidFill>
              </a:rPr>
              <a:t>퀵</a:t>
            </a:r>
            <a:r>
              <a:rPr lang="ko-KR" altLang="en-US" sz="1400" b="1" spc="-50" dirty="0">
                <a:solidFill>
                  <a:srgbClr val="17406D"/>
                </a:solidFill>
              </a:rPr>
              <a:t> 정렬의 분할 과정의 처리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 err="1"/>
              <a:t>링크드</a:t>
            </a:r>
            <a:r>
              <a:rPr lang="ko-KR" altLang="en-US" sz="1200" spc="-50" dirty="0"/>
              <a:t> 리스트와 달리 배열에서 요소 사이에 다른 요소를 삽입하려면 다른 요소들을 이동시켜야 함하고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이 과정에서 오버헤드가 크다는 문제가 있음</a:t>
            </a:r>
            <a:r>
              <a:rPr lang="en-US" altLang="ko-KR" sz="1200" spc="-50" dirty="0"/>
              <a:t>.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분할 시 발생하는 요소의 이동을 최소화하기 위해 두 요소를 </a:t>
            </a:r>
            <a:r>
              <a:rPr lang="ko-KR" altLang="en-US" sz="1200" spc="-50" dirty="0" err="1"/>
              <a:t>맞교환하는</a:t>
            </a:r>
            <a:r>
              <a:rPr lang="ko-KR" altLang="en-US" sz="1200" spc="-50" dirty="0"/>
              <a:t> 방식 사용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A</a:t>
            </a:r>
            <a:r>
              <a:rPr lang="ko-KR" altLang="en-US" sz="1200" spc="-50" dirty="0"/>
              <a:t>는 왼쪽에서 오른쪽으로 배열을 순회하며 기준보다 큰 요소를 찾고</a:t>
            </a:r>
            <a:r>
              <a:rPr lang="en-US" altLang="ko-KR" sz="1200" spc="-50" dirty="0"/>
              <a:t>,</a:t>
            </a:r>
            <a:r>
              <a:rPr lang="ko-KR" altLang="en-US" sz="1200" spc="-50" dirty="0"/>
              <a:t> 다른 한 편으로는 </a:t>
            </a:r>
            <a:r>
              <a:rPr lang="en-US" altLang="ko-KR" sz="1200" spc="-50" dirty="0"/>
              <a:t>B</a:t>
            </a:r>
            <a:r>
              <a:rPr lang="ko-KR" altLang="en-US" sz="1200" spc="-50" dirty="0"/>
              <a:t>가 오른쪽에서 왼쪽으로 이동하며 기준보다 작은 요소를 찾아 이 줄을 교환</a:t>
            </a:r>
            <a:r>
              <a:rPr lang="en-US" altLang="ko-KR" sz="1200" spc="-50" dirty="0"/>
              <a:t>.</a:t>
            </a: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A</a:t>
            </a:r>
            <a:r>
              <a:rPr lang="ko-KR" altLang="en-US" sz="1200" spc="-50" dirty="0"/>
              <a:t>와 </a:t>
            </a:r>
            <a:r>
              <a:rPr lang="en-US" altLang="ko-KR" sz="1200" spc="-50" dirty="0"/>
              <a:t>B</a:t>
            </a:r>
            <a:r>
              <a:rPr lang="ko-KR" altLang="en-US" sz="1200" spc="-50" dirty="0"/>
              <a:t>가 만나 기준 요소를 왼쪽 그룹의 마지막 요소와 교환하는 것으로 동작이 종료</a:t>
            </a:r>
            <a:r>
              <a:rPr lang="en-US" altLang="ko-KR" sz="1200" spc="-50" dirty="0"/>
              <a:t>.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F6B67D6-6562-E989-2612-C59B8B7921E5}"/>
              </a:ext>
            </a:extLst>
          </p:cNvPr>
          <p:cNvSpPr txBox="1"/>
          <p:nvPr/>
        </p:nvSpPr>
        <p:spPr>
          <a:xfrm>
            <a:off x="1665243" y="6370601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퀵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 정렬 예시 </a:t>
            </a:r>
            <a:r>
              <a:rPr lang="en-US" altLang="ko-KR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gif </a:t>
            </a:r>
            <a:r>
              <a:rPr lang="en-US" altLang="ko-KR" sz="1050" spc="-5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endParaRPr lang="ko-KR" altLang="en-US" sz="1400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8460A7C-4964-3A41-BAF9-830460D54E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19" b="68815"/>
          <a:stretch/>
        </p:blipFill>
        <p:spPr bwMode="auto">
          <a:xfrm>
            <a:off x="615243" y="3393525"/>
            <a:ext cx="2886485" cy="294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B685F2-9A93-9E49-A20E-A9A7154ACD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48" r="56319" b="34469"/>
          <a:stretch/>
        </p:blipFill>
        <p:spPr bwMode="auto">
          <a:xfrm>
            <a:off x="3211099" y="3207728"/>
            <a:ext cx="2746555" cy="309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B1D16E-A081-8BC9-0C11-7749BAE06B0C}"/>
              </a:ext>
            </a:extLst>
          </p:cNvPr>
          <p:cNvSpPr txBox="1"/>
          <p:nvPr/>
        </p:nvSpPr>
        <p:spPr>
          <a:xfrm>
            <a:off x="615243" y="3905955"/>
            <a:ext cx="547512" cy="5378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D4AFA57-8EAD-231E-4557-76C8A4D867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39" r="44342"/>
          <a:stretch/>
        </p:blipFill>
        <p:spPr bwMode="auto">
          <a:xfrm>
            <a:off x="5625206" y="3207728"/>
            <a:ext cx="3330219" cy="299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030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 이론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퀵</a:t>
            </a:r>
            <a:r>
              <a:rPr lang="ko-KR" altLang="en-US" b="1" dirty="0">
                <a:solidFill>
                  <a:schemeClr val="tx2"/>
                </a:solidFill>
              </a:rPr>
              <a:t> 정렬 사용 전 해결해야 할 </a:t>
            </a:r>
            <a:r>
              <a:rPr lang="en-US" altLang="ko-KR" b="1" dirty="0">
                <a:solidFill>
                  <a:schemeClr val="tx2"/>
                </a:solidFill>
              </a:rPr>
              <a:t>2</a:t>
            </a:r>
            <a:r>
              <a:rPr lang="ko-KR" altLang="en-US" b="1" dirty="0">
                <a:solidFill>
                  <a:schemeClr val="tx2"/>
                </a:solidFill>
              </a:rPr>
              <a:t>가지 문제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반복되는 분할 과정의 처리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재귀 호출을 통해 동작</a:t>
            </a:r>
            <a:endParaRPr lang="en-US" altLang="ko-KR" sz="1200" spc="-5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F6B67D6-6562-E989-2612-C59B8B7921E5}"/>
              </a:ext>
            </a:extLst>
          </p:cNvPr>
          <p:cNvSpPr txBox="1"/>
          <p:nvPr/>
        </p:nvSpPr>
        <p:spPr>
          <a:xfrm>
            <a:off x="1346631" y="5180384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>
                <a:latin typeface="Arial" panose="020B0604020202020204" pitchFamily="34" charset="0"/>
                <a:cs typeface="Arial" panose="020B0604020202020204" pitchFamily="34" charset="0"/>
              </a:rPr>
              <a:t>재귀 호출 코드</a:t>
            </a:r>
            <a:endParaRPr lang="ko-KR" altLang="en-US" sz="1400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90026D-6299-1D3F-4B54-198ADFC6E522}"/>
              </a:ext>
            </a:extLst>
          </p:cNvPr>
          <p:cNvSpPr txBox="1"/>
          <p:nvPr/>
        </p:nvSpPr>
        <p:spPr>
          <a:xfrm>
            <a:off x="608187" y="2256507"/>
            <a:ext cx="7452079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QuickSort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QuickSort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QuickSort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211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 err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퀵</a:t>
            </a:r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정렬</a:t>
            </a:r>
            <a:r>
              <a:rPr lang="en-US" altLang="ko-KR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(Quick Sort)</a:t>
            </a:r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코드</a:t>
            </a:r>
          </a:p>
        </p:txBody>
      </p:sp>
    </p:spTree>
    <p:extLst>
      <p:ext uri="{BB962C8B-B14F-4D97-AF65-F5344CB8AC3E}">
        <p14:creationId xmlns:p14="http://schemas.microsoft.com/office/powerpoint/2010/main" val="4273453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 코드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tx2"/>
                </a:solidFill>
              </a:rPr>
              <a:t>퀵</a:t>
            </a:r>
            <a:r>
              <a:rPr lang="ko-KR" altLang="en-US" b="1" dirty="0">
                <a:solidFill>
                  <a:schemeClr val="tx2"/>
                </a:solidFill>
              </a:rPr>
              <a:t> 정렬의 분할 코드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6774B-6C80-41BE-ECC8-3C1FA71F06AD}"/>
              </a:ext>
            </a:extLst>
          </p:cNvPr>
          <p:cNvSpPr txBox="1"/>
          <p:nvPr/>
        </p:nvSpPr>
        <p:spPr>
          <a:xfrm>
            <a:off x="563738" y="1358122"/>
            <a:ext cx="8016523" cy="569386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);</a:t>
            </a: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5378C0-43C3-E8C1-2CE4-EF1037C536A3}"/>
              </a:ext>
            </a:extLst>
          </p:cNvPr>
          <p:cNvSpPr/>
          <p:nvPr/>
        </p:nvSpPr>
        <p:spPr>
          <a:xfrm>
            <a:off x="287867" y="6790267"/>
            <a:ext cx="8457624" cy="261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054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사용자 지정 17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6148</TotalTime>
  <Words>1406</Words>
  <Application>Microsoft Office PowerPoint</Application>
  <PresentationFormat>화면 슬라이드 쇼(4:3)</PresentationFormat>
  <Paragraphs>183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맑은 고딕</vt:lpstr>
      <vt:lpstr>Arial</vt:lpstr>
      <vt:lpstr>Cambria Math</vt:lpstr>
      <vt:lpstr>Consolas</vt:lpstr>
      <vt:lpstr>Wingdings</vt:lpstr>
      <vt:lpstr>Office 테마</vt:lpstr>
      <vt:lpstr>퀵 정렬(Quick Sort)</vt:lpstr>
      <vt:lpstr>목차</vt:lpstr>
      <vt:lpstr>퀵 정렬(Quick Sort)의 동작</vt:lpstr>
      <vt:lpstr>퀵 정렬 이론</vt:lpstr>
      <vt:lpstr>제목 (목차의 제목)</vt:lpstr>
      <vt:lpstr>퀵 정렬 이론</vt:lpstr>
      <vt:lpstr>퀵 정렬 이론</vt:lpstr>
      <vt:lpstr>퀵 정렬(Quick Sort) 코드</vt:lpstr>
      <vt:lpstr>퀵 정렬 코드</vt:lpstr>
      <vt:lpstr>퀵 정렬 코드</vt:lpstr>
      <vt:lpstr>퀵 정렬 코드</vt:lpstr>
      <vt:lpstr>퀵 정렬(Quick Sort)의 성능</vt:lpstr>
      <vt:lpstr>퀵 정렬의 성능</vt:lpstr>
      <vt:lpstr>퀵 정렬의 성능</vt:lpstr>
      <vt:lpstr>퀵 정렬의 성능</vt:lpstr>
      <vt:lpstr>퀵 정렬의 성능</vt:lpstr>
      <vt:lpstr>C언어 표준 라이브러리 qsort 함수</vt:lpstr>
      <vt:lpstr>qsort</vt:lpstr>
      <vt:lpstr>연습문제</vt:lpstr>
      <vt:lpstr>연습문제</vt:lpstr>
      <vt:lpstr>연습문제</vt:lpstr>
      <vt:lpstr>참고문헌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 설치법 (MS-Windows)</dc:title>
  <dc:creator>이 성재</dc:creator>
  <cp:lastModifiedBy>김지호</cp:lastModifiedBy>
  <cp:revision>135</cp:revision>
  <dcterms:created xsi:type="dcterms:W3CDTF">2021-11-15T07:40:46Z</dcterms:created>
  <dcterms:modified xsi:type="dcterms:W3CDTF">2024-01-24T16:51:09Z</dcterms:modified>
</cp:coreProperties>
</file>