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24" r:id="rId3"/>
    <p:sldId id="333" r:id="rId4"/>
    <p:sldId id="360" r:id="rId5"/>
    <p:sldId id="361" r:id="rId6"/>
    <p:sldId id="355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62" r:id="rId16"/>
    <p:sldId id="373" r:id="rId17"/>
    <p:sldId id="374" r:id="rId18"/>
    <p:sldId id="364" r:id="rId19"/>
    <p:sldId id="376" r:id="rId20"/>
    <p:sldId id="375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57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9B0"/>
    <a:srgbClr val="296A5D"/>
    <a:srgbClr val="2191C9"/>
    <a:srgbClr val="C00000"/>
    <a:srgbClr val="00B0F0"/>
    <a:srgbClr val="0000FF"/>
    <a:srgbClr val="17406D"/>
    <a:srgbClr val="00FF00"/>
    <a:srgbClr val="FF7F0D"/>
    <a:srgbClr val="1E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110" d="100"/>
          <a:sy n="110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김지호</a:t>
            </a:r>
            <a:r>
              <a:rPr lang="en-US" altLang="ko-KR" i="1" dirty="0"/>
              <a:t>, </a:t>
            </a:r>
            <a:r>
              <a:rPr lang="ko-KR" altLang="en-US" i="1" dirty="0"/>
              <a:t>이동훈</a:t>
            </a:r>
            <a:endParaRPr lang="en-US" altLang="ko-KR" i="1" dirty="0"/>
          </a:p>
          <a:p>
            <a:r>
              <a:rPr lang="en-US" altLang="ko-KR" i="1" dirty="0"/>
              <a:t>2024/02/07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7B85-DF2D-3A52-B059-EAFBFD39F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E7CC33-61EA-D90E-19DB-38FDCBEC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전위법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(Transpose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3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85F42-2180-D774-E042-A49C531A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EAD5-C4B5-F5FC-2DF7-105603C5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전위법</a:t>
            </a:r>
            <a:r>
              <a:rPr lang="ko-KR" altLang="en-US" dirty="0"/>
              <a:t> </a:t>
            </a:r>
            <a:r>
              <a:rPr lang="en-US" altLang="ko-KR" dirty="0"/>
              <a:t>(Transpose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6B06C-B409-6416-CE15-E21F80A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6FC3-EC1E-6A4F-5081-FE7187F961C4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전위법</a:t>
            </a:r>
            <a:r>
              <a:rPr lang="ko-KR" altLang="en-US" b="1" dirty="0">
                <a:solidFill>
                  <a:schemeClr val="tx2"/>
                </a:solidFill>
              </a:rPr>
              <a:t>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9CCD2-2030-EBF5-96DA-5A82697601BA}"/>
              </a:ext>
            </a:extLst>
          </p:cNvPr>
          <p:cNvSpPr txBox="1"/>
          <p:nvPr/>
        </p:nvSpPr>
        <p:spPr>
          <a:xfrm>
            <a:off x="213328" y="1230392"/>
            <a:ext cx="864380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전위 </a:t>
            </a:r>
            <a:r>
              <a:rPr lang="en-US" altLang="ko-KR" sz="1200" spc="-50" dirty="0"/>
              <a:t>(Transpose)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위치를 바꾼다는 의미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자주 탐색된 항목을 조금씩 앞으로 옮기는 방식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처음부터 데이터 앞쪽에 존재하던 요소는 계속해서 앞에 있을 수 있고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뒤쪽에 위치하던 요소는 가장 많은 선택을 받더라도 가장 앞쪽으로 갈 수 있다는 보장이 없음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59271-C5E4-077C-896C-2507DEA29FF0}"/>
              </a:ext>
            </a:extLst>
          </p:cNvPr>
          <p:cNvSpPr txBox="1"/>
          <p:nvPr/>
        </p:nvSpPr>
        <p:spPr>
          <a:xfrm>
            <a:off x="1649927" y="491082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전위법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520730-E7CF-7449-171A-420367B14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5556"/>
              </p:ext>
            </p:extLst>
          </p:nvPr>
        </p:nvGraphicFramePr>
        <p:xfrm>
          <a:off x="766821" y="2885156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8B788EC-CFDB-DB20-469A-8B68E237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1963"/>
              </p:ext>
            </p:extLst>
          </p:nvPr>
        </p:nvGraphicFramePr>
        <p:xfrm>
          <a:off x="766821" y="4292606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732C8-0BF8-15EA-756A-FD265F836788}"/>
              </a:ext>
            </a:extLst>
          </p:cNvPr>
          <p:cNvSpPr/>
          <p:nvPr/>
        </p:nvSpPr>
        <p:spPr>
          <a:xfrm>
            <a:off x="4519912" y="2892334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9AF5B-906B-8D14-C002-DA4FE1307C41}"/>
              </a:ext>
            </a:extLst>
          </p:cNvPr>
          <p:cNvSpPr/>
          <p:nvPr/>
        </p:nvSpPr>
        <p:spPr>
          <a:xfrm>
            <a:off x="3773343" y="4292606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D205E8CB-4C97-E1C9-8CB4-0FB284B0C004}"/>
              </a:ext>
            </a:extLst>
          </p:cNvPr>
          <p:cNvSpPr/>
          <p:nvPr/>
        </p:nvSpPr>
        <p:spPr>
          <a:xfrm rot="10800000" flipH="1">
            <a:off x="4012757" y="2398281"/>
            <a:ext cx="1044942" cy="485941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28B0F5A8-6F86-17C1-019B-634B6F37AA6C}"/>
              </a:ext>
            </a:extLst>
          </p:cNvPr>
          <p:cNvSpPr/>
          <p:nvPr/>
        </p:nvSpPr>
        <p:spPr>
          <a:xfrm rot="10800000" flipV="1">
            <a:off x="3936998" y="3395472"/>
            <a:ext cx="1040115" cy="482171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1371-E464-9F56-9CEC-5F13D20C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371E542-BC93-F462-8DD7-B4455C274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계수법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Frequenct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Count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83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0C54-698F-C321-6C74-CEFB41AA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3B37-32C4-818A-F429-ED9DACE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계수법</a:t>
            </a:r>
            <a:r>
              <a:rPr lang="ko-KR" altLang="en-US" dirty="0"/>
              <a:t> </a:t>
            </a:r>
            <a:r>
              <a:rPr lang="en-US" altLang="ko-KR" dirty="0"/>
              <a:t>(Frequency Count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D9BAF-EC9A-1C47-61D3-4C77E6D3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5AAA4-0E27-0E2B-4DDD-D9714BBF409F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계수법</a:t>
            </a:r>
            <a:r>
              <a:rPr lang="ko-KR" altLang="en-US" b="1" dirty="0">
                <a:solidFill>
                  <a:schemeClr val="tx2"/>
                </a:solidFill>
              </a:rPr>
              <a:t>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FBDC6-81A6-938F-BFB7-AA0F44E4BEC3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데이터 내 각 요소가 탐색된 횟수를 별도의 공간에 저장하고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탐색된 횟수가 높은 순으로 데이터를 재구성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계수를 저장하는 별도의 공간을 유지해야 하기 때문에 저장공간이 많이 필요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계수 결과에 따라 데이터를 재배치해야 함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A0FD5-7387-FB68-43DE-F342F6DAFD38}"/>
              </a:ext>
            </a:extLst>
          </p:cNvPr>
          <p:cNvSpPr txBox="1"/>
          <p:nvPr/>
        </p:nvSpPr>
        <p:spPr>
          <a:xfrm>
            <a:off x="1665243" y="5234187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err="1">
                <a:latin typeface="Arial" panose="020B0604020202020204" pitchFamily="34" charset="0"/>
                <a:cs typeface="Arial" panose="020B0604020202020204" pitchFamily="34" charset="0"/>
              </a:rPr>
              <a:t>계수법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D76365-A073-D093-4E83-AA5764604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9368"/>
              </p:ext>
            </p:extLst>
          </p:nvPr>
        </p:nvGraphicFramePr>
        <p:xfrm>
          <a:off x="1056188" y="2775196"/>
          <a:ext cx="7506180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415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104EDFE-0DE5-0029-349C-16EFF9EEC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95944"/>
              </p:ext>
            </p:extLst>
          </p:nvPr>
        </p:nvGraphicFramePr>
        <p:xfrm>
          <a:off x="1056188" y="4182646"/>
          <a:ext cx="7506180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6394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1022C-DD25-CD6C-C8C2-EA06D4EB97E6}"/>
              </a:ext>
            </a:extLst>
          </p:cNvPr>
          <p:cNvSpPr/>
          <p:nvPr/>
        </p:nvSpPr>
        <p:spPr>
          <a:xfrm>
            <a:off x="4062710" y="4182646"/>
            <a:ext cx="746568" cy="964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139E7B-5697-EDD4-E1BC-75BE0F131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7060"/>
              </p:ext>
            </p:extLst>
          </p:nvPr>
        </p:nvGraphicFramePr>
        <p:xfrm>
          <a:off x="305570" y="2775196"/>
          <a:ext cx="750618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Count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27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ACC956E-7881-BDAB-6FE1-2A693FB9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94054"/>
              </p:ext>
            </p:extLst>
          </p:nvPr>
        </p:nvGraphicFramePr>
        <p:xfrm>
          <a:off x="305570" y="4195692"/>
          <a:ext cx="750618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Count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27548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2EC9E-BB98-645D-9989-019CF8EC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44155"/>
              </p:ext>
            </p:extLst>
          </p:nvPr>
        </p:nvGraphicFramePr>
        <p:xfrm>
          <a:off x="4805229" y="3264546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1106816650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031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B17567-8E1D-27D1-B5BA-70E9AA4451F5}"/>
              </a:ext>
            </a:extLst>
          </p:cNvPr>
          <p:cNvSpPr/>
          <p:nvPr/>
        </p:nvSpPr>
        <p:spPr>
          <a:xfrm>
            <a:off x="4809279" y="2782374"/>
            <a:ext cx="746568" cy="957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30DF4-C35B-DE38-2B03-B2E584FA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F22887-5C43-C935-25C7-FA6E2527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(Binary Search)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11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215F-915B-A31B-9EA4-C546662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935E9-9058-BDD8-7CCC-0B6C0CE2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FCF3-1120-3750-3039-DE31351D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EF36-24C8-5388-0701-B7E0EB39D67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8E973-EF06-437E-C276-45B661A66809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정렬된 데이터에서 사용할 있는 고속 탐색 알고리즘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범위를 </a:t>
            </a:r>
            <a:r>
              <a:rPr lang="en-US" altLang="ko-KR" sz="1200" spc="-50" dirty="0"/>
              <a:t>½</a:t>
            </a:r>
            <a:r>
              <a:rPr lang="ko-KR" altLang="en-US" sz="1200" spc="-50" dirty="0"/>
              <a:t>씩 </a:t>
            </a:r>
            <a:r>
              <a:rPr lang="ko-KR" altLang="en-US" sz="1200" spc="-50" dirty="0" err="1"/>
              <a:t>줄여나가는</a:t>
            </a:r>
            <a:r>
              <a:rPr lang="ko-KR" altLang="en-US" sz="1200" spc="-50" dirty="0"/>
              <a:t> 방식으로 탐색 범위를 제한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①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데이터 중앙의 요소를 선택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② 중앙 </a:t>
            </a:r>
            <a:r>
              <a:rPr lang="ko-KR" altLang="en-US" sz="1200" spc="-50" dirty="0" err="1"/>
              <a:t>요소값과</a:t>
            </a:r>
            <a:r>
              <a:rPr lang="ko-KR" altLang="en-US" sz="1200" spc="-50" dirty="0"/>
              <a:t> 찾고자 하는 </a:t>
            </a:r>
            <a:r>
              <a:rPr lang="ko-KR" altLang="en-US" sz="1200" spc="-50" dirty="0" err="1"/>
              <a:t>목표값을</a:t>
            </a:r>
            <a:r>
              <a:rPr lang="ko-KR" altLang="en-US" sz="1200" spc="-50" dirty="0"/>
              <a:t> 비교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③ </a:t>
            </a:r>
            <a:r>
              <a:rPr lang="ko-KR" altLang="en-US" sz="1200" spc="-50" dirty="0" err="1"/>
              <a:t>못표값이</a:t>
            </a:r>
            <a:r>
              <a:rPr lang="ko-KR" altLang="en-US" sz="1200" spc="-50" dirty="0"/>
              <a:t> 중앙 </a:t>
            </a:r>
            <a:r>
              <a:rPr lang="ko-KR" altLang="en-US" sz="1200" spc="-50" dirty="0" err="1"/>
              <a:t>요소값보다</a:t>
            </a:r>
            <a:r>
              <a:rPr lang="ko-KR" altLang="en-US" sz="1200" spc="-50" dirty="0"/>
              <a:t> 작으면 왼쪽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크면 오른쪽에 대해 이진 탐색 </a:t>
            </a:r>
            <a:r>
              <a:rPr lang="ko-KR" altLang="en-US" sz="1200" spc="-50" dirty="0" err="1"/>
              <a:t>수앻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④  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②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③ 과정 반복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8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63B4F-8DA1-6620-F99A-E92F6510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5759-35A1-D739-DCF0-C615377F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B93545-4216-F57F-B049-B29F4E32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A3581-BBFF-DCFD-9038-D6A0DF431596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3C4777-00DD-4597-B307-885320FD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03634"/>
              </p:ext>
            </p:extLst>
          </p:nvPr>
        </p:nvGraphicFramePr>
        <p:xfrm>
          <a:off x="585932" y="204946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34D9FE-C57F-421F-8F04-782356ECA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59535"/>
              </p:ext>
            </p:extLst>
          </p:nvPr>
        </p:nvGraphicFramePr>
        <p:xfrm>
          <a:off x="609120" y="3245513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1360D25-952E-54CC-15FF-0CA212632AF1}"/>
              </a:ext>
            </a:extLst>
          </p:cNvPr>
          <p:cNvSpPr/>
          <p:nvPr/>
        </p:nvSpPr>
        <p:spPr>
          <a:xfrm>
            <a:off x="3592454" y="2049462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2AC2C5-F336-7C62-D85E-6C25BDC68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26"/>
              </p:ext>
            </p:extLst>
          </p:nvPr>
        </p:nvGraphicFramePr>
        <p:xfrm>
          <a:off x="3592454" y="124693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EBF8075-52DD-8732-D55C-299F2DCFF550}"/>
              </a:ext>
            </a:extLst>
          </p:cNvPr>
          <p:cNvSpPr/>
          <p:nvPr/>
        </p:nvSpPr>
        <p:spPr>
          <a:xfrm>
            <a:off x="3841310" y="1682548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CBDEC-1FEF-EB4E-2ECE-13A0D4787ACD}"/>
              </a:ext>
            </a:extLst>
          </p:cNvPr>
          <p:cNvSpPr/>
          <p:nvPr/>
        </p:nvSpPr>
        <p:spPr>
          <a:xfrm>
            <a:off x="585932" y="2049462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171A1-A773-9D87-1267-6607DAB33FF5}"/>
              </a:ext>
            </a:extLst>
          </p:cNvPr>
          <p:cNvSpPr/>
          <p:nvPr/>
        </p:nvSpPr>
        <p:spPr>
          <a:xfrm>
            <a:off x="5868809" y="3245513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741AA4-27E5-40B7-2252-E11BD696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56335"/>
              </p:ext>
            </p:extLst>
          </p:nvPr>
        </p:nvGraphicFramePr>
        <p:xfrm>
          <a:off x="5856136" y="249823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B4A0FEA-B623-404F-79A9-0D8217EB299E}"/>
              </a:ext>
            </a:extLst>
          </p:cNvPr>
          <p:cNvSpPr/>
          <p:nvPr/>
        </p:nvSpPr>
        <p:spPr>
          <a:xfrm>
            <a:off x="6104992" y="2933848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E22B2-78B5-0F1A-67EA-11F43D97BB42}"/>
              </a:ext>
            </a:extLst>
          </p:cNvPr>
          <p:cNvSpPr/>
          <p:nvPr/>
        </p:nvSpPr>
        <p:spPr>
          <a:xfrm>
            <a:off x="609120" y="3253764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66D526-4818-ABC5-F124-81F07D7678AC}"/>
              </a:ext>
            </a:extLst>
          </p:cNvPr>
          <p:cNvSpPr/>
          <p:nvPr/>
        </p:nvSpPr>
        <p:spPr>
          <a:xfrm>
            <a:off x="5865471" y="3261298"/>
            <a:ext cx="2249829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AD81371-C57E-5E55-C69E-350ED13DE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66854"/>
              </p:ext>
            </p:extLst>
          </p:nvPr>
        </p:nvGraphicFramePr>
        <p:xfrm>
          <a:off x="585932" y="4491428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5B928-0D6A-0F2B-0888-02659ECDC9E5}"/>
              </a:ext>
            </a:extLst>
          </p:cNvPr>
          <p:cNvSpPr/>
          <p:nvPr/>
        </p:nvSpPr>
        <p:spPr>
          <a:xfrm>
            <a:off x="4339022" y="4491428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EA6FBD6-A039-320F-5E7E-7FB7EB92C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40769"/>
              </p:ext>
            </p:extLst>
          </p:nvPr>
        </p:nvGraphicFramePr>
        <p:xfrm>
          <a:off x="4324324" y="3761611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57B174E-23C3-9E44-23C2-4E6DEC2C3134}"/>
              </a:ext>
            </a:extLst>
          </p:cNvPr>
          <p:cNvSpPr/>
          <p:nvPr/>
        </p:nvSpPr>
        <p:spPr>
          <a:xfrm>
            <a:off x="4575205" y="4179763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E99805-C7BD-02EB-7C50-DDE1D8C7C0FF}"/>
              </a:ext>
            </a:extLst>
          </p:cNvPr>
          <p:cNvSpPr/>
          <p:nvPr/>
        </p:nvSpPr>
        <p:spPr>
          <a:xfrm>
            <a:off x="585932" y="4499679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63E24A-7B1E-1152-BAE3-2647F0E2BB0A}"/>
              </a:ext>
            </a:extLst>
          </p:cNvPr>
          <p:cNvSpPr/>
          <p:nvPr/>
        </p:nvSpPr>
        <p:spPr>
          <a:xfrm>
            <a:off x="5832948" y="4499679"/>
            <a:ext cx="2249829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9A089E-47D3-7C87-C2AE-F7AB3B826DA8}"/>
              </a:ext>
            </a:extLst>
          </p:cNvPr>
          <p:cNvSpPr/>
          <p:nvPr/>
        </p:nvSpPr>
        <p:spPr>
          <a:xfrm>
            <a:off x="4362210" y="4499679"/>
            <a:ext cx="742051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26B1075-C3F5-C373-0343-4B52BD0DB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17887"/>
              </p:ext>
            </p:extLst>
          </p:nvPr>
        </p:nvGraphicFramePr>
        <p:xfrm>
          <a:off x="585932" y="5635120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C2BCFC-06A8-CFA6-65CF-24D01631EDA5}"/>
              </a:ext>
            </a:extLst>
          </p:cNvPr>
          <p:cNvSpPr/>
          <p:nvPr/>
        </p:nvSpPr>
        <p:spPr>
          <a:xfrm>
            <a:off x="585932" y="5651661"/>
            <a:ext cx="4503708" cy="46563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F37EBF-3914-E706-7100-14C1ABBFFF9A}"/>
              </a:ext>
            </a:extLst>
          </p:cNvPr>
          <p:cNvSpPr/>
          <p:nvPr/>
        </p:nvSpPr>
        <p:spPr>
          <a:xfrm>
            <a:off x="5835457" y="5651661"/>
            <a:ext cx="2256655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07FA55B-9E21-1BBA-DAA6-259FF85B5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86868"/>
              </p:ext>
            </p:extLst>
          </p:nvPr>
        </p:nvGraphicFramePr>
        <p:xfrm>
          <a:off x="5104879" y="490360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BE43C03-D1EF-A06F-DB94-CE583B7DD9E3}"/>
              </a:ext>
            </a:extLst>
          </p:cNvPr>
          <p:cNvSpPr/>
          <p:nvPr/>
        </p:nvSpPr>
        <p:spPr>
          <a:xfrm>
            <a:off x="5355760" y="5321755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03F38A7-94BF-A2EB-51DB-4F4F525156A7}"/>
              </a:ext>
            </a:extLst>
          </p:cNvPr>
          <p:cNvSpPr/>
          <p:nvPr/>
        </p:nvSpPr>
        <p:spPr>
          <a:xfrm>
            <a:off x="5104261" y="5635120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D145-0FE6-A8E7-7FC1-B0EFB615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B30A2-C910-2776-C10F-ACBD3990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BE656-F535-9287-F246-42785F22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035A5-B229-DA7E-0D95-7A7A296417FB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의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성능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B7AF9-C72C-DA91-745B-8533E1FFB64F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 탐색 시도 시 탐색 대상의 범위가 </a:t>
            </a:r>
            <a:r>
              <a:rPr lang="en-US" altLang="ko-KR" sz="1200" spc="-50" dirty="0"/>
              <a:t>½</a:t>
            </a:r>
            <a:r>
              <a:rPr lang="ko-KR" altLang="en-US" sz="1200" spc="-50" dirty="0"/>
              <a:t>로 감소하고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그 다음에는 </a:t>
            </a:r>
            <a:r>
              <a:rPr lang="en-US" altLang="ko-KR" sz="1200" spc="-50" dirty="0"/>
              <a:t>¼, … ½^n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탐색의 최대 반복 횟수</a:t>
            </a:r>
            <a:r>
              <a:rPr lang="en-US" altLang="ko-KR" sz="1200" spc="-50" dirty="0"/>
              <a:t>: log2(n)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27433-214D-7CDB-5F55-B7E1764D3B53}"/>
              </a:ext>
            </a:extLst>
          </p:cNvPr>
          <p:cNvSpPr txBox="1"/>
          <p:nvPr/>
        </p:nvSpPr>
        <p:spPr>
          <a:xfrm>
            <a:off x="545032" y="2274232"/>
            <a:ext cx="7791209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ScoreList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30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5EB92-81B4-AA27-1383-16FB52A5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EE20B-3F2C-536E-F905-C55F9837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표준 라이브러리 이진 탐색 함수 </a:t>
            </a:r>
            <a:r>
              <a:rPr lang="en-US" altLang="ko-KR" dirty="0" err="1"/>
              <a:t>bsearch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FCDF-8BF4-760A-D95D-9A3F826C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42780-FCB3-EDE7-4A98-54FE9BA0FDEE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</a:rPr>
              <a:t>bsearch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3A853-A8B2-2F93-726A-F7C90F0B7019}"/>
              </a:ext>
            </a:extLst>
          </p:cNvPr>
          <p:cNvSpPr txBox="1"/>
          <p:nvPr/>
        </p:nvSpPr>
        <p:spPr>
          <a:xfrm>
            <a:off x="1693312" y="510529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bsearch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암수의 원형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49B10-D6D8-A825-CC81-47F85C6B060B}"/>
              </a:ext>
            </a:extLst>
          </p:cNvPr>
          <p:cNvSpPr txBox="1"/>
          <p:nvPr/>
        </p:nvSpPr>
        <p:spPr>
          <a:xfrm>
            <a:off x="615607" y="2725340"/>
            <a:ext cx="78953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bsearch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찾고자 하는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목표값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데이터의 주소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배열의 주소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요소의 개수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데이터 요소의 크기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비교 함수에 대한 포인터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88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8F177-D7C9-8E45-6BAF-F04954CB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F5F5A06-ACA2-1E41-4EE6-F85412F4F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트리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(Binary Search Tree)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5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13328" y="2027590"/>
            <a:ext cx="8383825" cy="317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탐색 알고리즘의 개요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순차 탐색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전진 </a:t>
            </a:r>
            <a:r>
              <a:rPr lang="ko-KR" altLang="en-US" sz="1400" spc="-50" dirty="0" err="1"/>
              <a:t>이동법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전위법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계수법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탐색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C</a:t>
            </a:r>
            <a:r>
              <a:rPr lang="ko-KR" altLang="en-US" sz="1400" spc="-50" dirty="0"/>
              <a:t>언어 표준 라이브러리의 이진 탐색 함수</a:t>
            </a:r>
            <a:r>
              <a:rPr lang="en-US" altLang="ko-KR" sz="1400" spc="-50" dirty="0"/>
              <a:t>: </a:t>
            </a:r>
            <a:r>
              <a:rPr lang="en-US" altLang="ko-KR" sz="1400" spc="-50" dirty="0" err="1"/>
              <a:t>bsearch</a:t>
            </a:r>
            <a:r>
              <a:rPr lang="en-US" altLang="ko-KR" sz="1400" spc="-50" dirty="0"/>
              <a:t>()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탐색 트리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A0BE-763A-766F-8729-C2A628EE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888FD-C8CA-C5DB-BF14-0205C62E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E6095-12DE-DBFE-6D2E-579C4172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BD461-5109-2BA8-5991-F73337D4A789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B5378-99B9-FEF2-0E2D-B78C24A83999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이진 탐색</a:t>
            </a:r>
            <a:r>
              <a:rPr lang="ko-KR" altLang="en-US" sz="1200" spc="-50" dirty="0"/>
              <a:t>을 위한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트리</a:t>
            </a:r>
            <a:r>
              <a:rPr lang="ko-KR" altLang="en-US" sz="1200" spc="-50" dirty="0"/>
              <a:t>이자</a:t>
            </a:r>
            <a:r>
              <a:rPr lang="en-US" altLang="ko-KR" sz="1200" spc="-50" dirty="0"/>
              <a:t>,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탐색</a:t>
            </a:r>
            <a:r>
              <a:rPr lang="ko-KR" altLang="en-US" sz="1200" spc="-50" dirty="0"/>
              <a:t>을 위한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이진 트리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위 자식 노드가 최대 </a:t>
            </a:r>
            <a:r>
              <a:rPr lang="en-US" altLang="ko-KR" sz="1200" spc="-50" dirty="0"/>
              <a:t>2</a:t>
            </a:r>
            <a:r>
              <a:rPr lang="ko-KR" altLang="en-US" sz="1200" spc="-50" dirty="0"/>
              <a:t>개인 노드로 구성된 트리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탐색은 배열에만 사용 가능한 알고리즘이기 때문에 이진 탐색 트리를 사용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트리와 이진 탐색 트리의 차이점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왼쪽 자식 노드는 부모 노드보다 작고 오른쪽 자식 노드는 부모 노드보다 큼</a:t>
            </a:r>
            <a:endParaRPr lang="en-US" altLang="ko-KR" sz="120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9D2E64-4095-8881-E660-06C1B9C9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11" y="3098702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6DE77-8F12-2362-CFAC-7F48E5B116D5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EA714-8B1C-0FDB-281A-0EA8C4C7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165F4-A769-F9C4-B6EE-09E707F6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C3417-EF17-38F4-D145-7F595BA0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6D5B9-46FD-32C6-3954-F796C255EE7E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이진 탐색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93327-6435-AEE6-9095-519674AA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06" y="2061078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184E9-0150-B9B3-4802-7DA56FB5CBC2}"/>
              </a:ext>
            </a:extLst>
          </p:cNvPr>
          <p:cNvSpPr txBox="1"/>
          <p:nvPr/>
        </p:nvSpPr>
        <p:spPr>
          <a:xfrm>
            <a:off x="1469034" y="536547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트리에서의 이진 탐색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43315966-6318-8920-EE11-ED1A5A99F4F7}"/>
              </a:ext>
            </a:extLst>
          </p:cNvPr>
          <p:cNvSpPr/>
          <p:nvPr/>
        </p:nvSpPr>
        <p:spPr>
          <a:xfrm>
            <a:off x="3970777" y="1985060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B1B80B-FBB3-0FA2-CC05-5F2D3DD0CBC4}"/>
              </a:ext>
            </a:extLst>
          </p:cNvPr>
          <p:cNvSpPr/>
          <p:nvPr/>
        </p:nvSpPr>
        <p:spPr>
          <a:xfrm>
            <a:off x="3096351" y="2117620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F5FF866C-6C2B-264B-7F97-C1E94939B068}"/>
              </a:ext>
            </a:extLst>
          </p:cNvPr>
          <p:cNvSpPr/>
          <p:nvPr/>
        </p:nvSpPr>
        <p:spPr>
          <a:xfrm>
            <a:off x="3096351" y="2623032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403C00-C204-E62D-3BDA-4D28869BD1F9}"/>
              </a:ext>
            </a:extLst>
          </p:cNvPr>
          <p:cNvSpPr/>
          <p:nvPr/>
        </p:nvSpPr>
        <p:spPr>
          <a:xfrm>
            <a:off x="3857470" y="2794287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0FBF967-3F1E-2028-A5AB-D6FB50035613}"/>
              </a:ext>
            </a:extLst>
          </p:cNvPr>
          <p:cNvSpPr/>
          <p:nvPr/>
        </p:nvSpPr>
        <p:spPr>
          <a:xfrm>
            <a:off x="3689126" y="3484365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C8A9B4-4CE4-9F8A-B62E-F1F1E139F227}"/>
              </a:ext>
            </a:extLst>
          </p:cNvPr>
          <p:cNvSpPr/>
          <p:nvPr/>
        </p:nvSpPr>
        <p:spPr>
          <a:xfrm>
            <a:off x="2788842" y="3664123"/>
            <a:ext cx="8497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1E2D39EA-125D-321F-23C1-0920B321EEF0}"/>
              </a:ext>
            </a:extLst>
          </p:cNvPr>
          <p:cNvSpPr/>
          <p:nvPr/>
        </p:nvSpPr>
        <p:spPr>
          <a:xfrm>
            <a:off x="3213736" y="4323492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3DBC2F-C435-EC9B-A64F-CBA1C2253AF4}"/>
              </a:ext>
            </a:extLst>
          </p:cNvPr>
          <p:cNvSpPr/>
          <p:nvPr/>
        </p:nvSpPr>
        <p:spPr>
          <a:xfrm>
            <a:off x="2363948" y="4519345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=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155D1-158D-B600-5337-995FB378A85C}"/>
              </a:ext>
            </a:extLst>
          </p:cNvPr>
          <p:cNvSpPr/>
          <p:nvPr/>
        </p:nvSpPr>
        <p:spPr>
          <a:xfrm>
            <a:off x="2163270" y="4294043"/>
            <a:ext cx="1905231" cy="76265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943D0-4B07-8706-C9A7-10E0819A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F581-0017-EC69-093D-77F94788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227FB-5429-6FAD-662D-EC05FF97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CACCA-9D8E-1969-F069-6E5E1920481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이진 탐색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BE8B9-0D8C-C4C5-5E41-C1183DDB8587}"/>
              </a:ext>
            </a:extLst>
          </p:cNvPr>
          <p:cNvSpPr txBox="1"/>
          <p:nvPr/>
        </p:nvSpPr>
        <p:spPr>
          <a:xfrm>
            <a:off x="1702014" y="5444967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트리에서의 이진 탐색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B691-96FC-78CD-5537-9741CB8A7709}"/>
              </a:ext>
            </a:extLst>
          </p:cNvPr>
          <p:cNvSpPr txBox="1"/>
          <p:nvPr/>
        </p:nvSpPr>
        <p:spPr>
          <a:xfrm>
            <a:off x="323367" y="1904070"/>
            <a:ext cx="849726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46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7375-BA7C-58DD-E7EA-312B49B2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030C-E9C1-2880-AF58-A05B8ABE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D9143-A820-6172-EDE8-90C2847A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FB15-1901-56C5-60E8-F2DDA6E5F9FF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84448-2920-38F5-E892-28A19C604280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삽입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C0A9E-7529-F768-7B53-A072E07295F8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3F2CAB-BDF6-62B3-56C2-7AC029F7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26" y="2114296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30D628B8-004C-3FEE-77C8-5AFD27B84AA1}"/>
              </a:ext>
            </a:extLst>
          </p:cNvPr>
          <p:cNvSpPr/>
          <p:nvPr/>
        </p:nvSpPr>
        <p:spPr>
          <a:xfrm>
            <a:off x="4144397" y="2038278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B2F986-AA64-2B37-C627-865278AFE39D}"/>
              </a:ext>
            </a:extLst>
          </p:cNvPr>
          <p:cNvSpPr/>
          <p:nvPr/>
        </p:nvSpPr>
        <p:spPr>
          <a:xfrm>
            <a:off x="3269971" y="2170838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2BE9AC6-24C8-90D2-D316-EA7119B4BF3E}"/>
              </a:ext>
            </a:extLst>
          </p:cNvPr>
          <p:cNvSpPr/>
          <p:nvPr/>
        </p:nvSpPr>
        <p:spPr>
          <a:xfrm>
            <a:off x="3269971" y="2676250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7C927-C605-29AC-40F3-A4DFA245A4A0}"/>
              </a:ext>
            </a:extLst>
          </p:cNvPr>
          <p:cNvSpPr/>
          <p:nvPr/>
        </p:nvSpPr>
        <p:spPr>
          <a:xfrm>
            <a:off x="4031090" y="2847505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C72D1F-C55C-C0ED-0840-D488FE6DE952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A62D0-D2FA-A66F-0A7D-7275D97DE037}"/>
              </a:ext>
            </a:extLst>
          </p:cNvPr>
          <p:cNvSpPr/>
          <p:nvPr/>
        </p:nvSpPr>
        <p:spPr>
          <a:xfrm>
            <a:off x="2962462" y="3717341"/>
            <a:ext cx="8497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B9933A8D-6322-8343-9574-71391C3DD813}"/>
              </a:ext>
            </a:extLst>
          </p:cNvPr>
          <p:cNvSpPr/>
          <p:nvPr/>
        </p:nvSpPr>
        <p:spPr>
          <a:xfrm>
            <a:off x="3877509" y="3552777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5B503D-A3F5-161F-9AFA-9F74EF1DDDC1}"/>
              </a:ext>
            </a:extLst>
          </p:cNvPr>
          <p:cNvSpPr/>
          <p:nvPr/>
        </p:nvSpPr>
        <p:spPr>
          <a:xfrm>
            <a:off x="3422996" y="4378180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7" grpId="0" animBg="1"/>
      <p:bldP spid="13" grpId="0" animBg="1"/>
      <p:bldP spid="13" grpId="1" animBg="1"/>
      <p:bldP spid="12" grpId="0" animBg="1"/>
      <p:bldP spid="12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606F4-55B5-7100-B088-79706005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79AC4-341A-C4D7-AB68-4CEC2BA9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25626-918A-3BB7-F4FC-52B1DD73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014D4-9E50-4B26-5339-1E08D967DDCC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</a:t>
            </a:r>
            <a:r>
              <a:rPr lang="ko-KR" altLang="en-US" b="1">
                <a:solidFill>
                  <a:schemeClr val="tx2"/>
                </a:solidFill>
              </a:rPr>
              <a:t>트리에서의 노드 삽입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4CBF4-C670-794F-3473-CB0894D944B5}"/>
              </a:ext>
            </a:extLst>
          </p:cNvPr>
          <p:cNvSpPr txBox="1"/>
          <p:nvPr/>
        </p:nvSpPr>
        <p:spPr>
          <a:xfrm>
            <a:off x="1777249" y="644029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트리에서의 삽입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B6E58-7376-0269-59A7-F440F627CF81}"/>
              </a:ext>
            </a:extLst>
          </p:cNvPr>
          <p:cNvSpPr txBox="1"/>
          <p:nvPr/>
        </p:nvSpPr>
        <p:spPr>
          <a:xfrm>
            <a:off x="398600" y="1329659"/>
            <a:ext cx="849726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66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D6DF-3261-CEF7-1E8C-9E401AB0D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A541E-2429-93C7-C034-4AB34B6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AE6C-9A76-4758-87A4-B1C9575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903E3-42D9-556C-6F82-421C30ED200B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D9C00-D017-F6F4-100B-C20B2BD54440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잎 노드인 경우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자식이 하나 있을 경우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삭제할 노드의 자식을 삭제할 노드의 부모에 연결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양쪽 자식을 가진 경우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삭제된 노드의 오른쪽 하위 트리에서 가장 값을 가진 노드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최솟값 노드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삭제된 노드의 위치로 이동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7FF3-C89B-9CDD-03CD-BB3E1C1208F2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2EFAD3-C3EB-AAF1-31AA-7C085F775372}"/>
              </a:ext>
            </a:extLst>
          </p:cNvPr>
          <p:cNvSpPr/>
          <p:nvPr/>
        </p:nvSpPr>
        <p:spPr>
          <a:xfrm>
            <a:off x="3931858" y="304909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164620-933E-4EA5-53BD-294F30C002AE}"/>
              </a:ext>
            </a:extLst>
          </p:cNvPr>
          <p:cNvSpPr/>
          <p:nvPr/>
        </p:nvSpPr>
        <p:spPr>
          <a:xfrm>
            <a:off x="2869037" y="3995451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6E3650-ED8F-BB3F-C81B-D9C23A85F400}"/>
              </a:ext>
            </a:extLst>
          </p:cNvPr>
          <p:cNvSpPr/>
          <p:nvPr/>
        </p:nvSpPr>
        <p:spPr>
          <a:xfrm>
            <a:off x="4990175" y="3995451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D7D520-FF07-5B2B-7D32-79791936C2B7}"/>
              </a:ext>
            </a:extLst>
          </p:cNvPr>
          <p:cNvSpPr/>
          <p:nvPr/>
        </p:nvSpPr>
        <p:spPr>
          <a:xfrm>
            <a:off x="2338412" y="494913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CEBC76-A580-FFFF-C905-648BAC4370D4}"/>
              </a:ext>
            </a:extLst>
          </p:cNvPr>
          <p:cNvSpPr/>
          <p:nvPr/>
        </p:nvSpPr>
        <p:spPr>
          <a:xfrm>
            <a:off x="3381839" y="496557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25E2CF-5E45-2400-7037-420D496F762E}"/>
              </a:ext>
            </a:extLst>
          </p:cNvPr>
          <p:cNvSpPr/>
          <p:nvPr/>
        </p:nvSpPr>
        <p:spPr>
          <a:xfrm>
            <a:off x="4535228" y="494913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79062B-FF47-C650-B3AF-A2C0C5A8D56A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3417355" y="3587531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F1074-2907-2EF9-2A5A-2A4660BF9BA2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659610" y="4533890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2A23AC-6DAF-D0D3-A751-E3FF912D2A80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417355" y="4533890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2AE187-29F0-D1EC-4060-0FCB919899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480176" y="3587531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CD5174-A689-2A62-757F-A6145E8467DD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856426" y="4533890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96E0266-EB4B-2A90-D7F0-1C832192D3D2}"/>
              </a:ext>
            </a:extLst>
          </p:cNvPr>
          <p:cNvSpPr/>
          <p:nvPr/>
        </p:nvSpPr>
        <p:spPr>
          <a:xfrm>
            <a:off x="3371511" y="4926208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802F-7615-624D-03BA-A52BB5202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E3C99-CEC8-8181-BDC2-5132AC43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A6855-D482-EF58-D6DD-4D639DE4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6F7A9-A8BF-540E-0888-81027E5C134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6FF12-BBE7-B005-A28D-68BA61098132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A29E3-7FB3-A541-0480-EC6530141A12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ACFE30-9A44-E7DF-9310-2938662F5EF5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9D3EC9-3896-8AD4-225E-9E842160B8AB}"/>
              </a:ext>
            </a:extLst>
          </p:cNvPr>
          <p:cNvSpPr/>
          <p:nvPr/>
        </p:nvSpPr>
        <p:spPr>
          <a:xfrm>
            <a:off x="4169139" y="223648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7DA568-0D13-9374-C9BB-135C750D7610}"/>
              </a:ext>
            </a:extLst>
          </p:cNvPr>
          <p:cNvSpPr/>
          <p:nvPr/>
        </p:nvSpPr>
        <p:spPr>
          <a:xfrm>
            <a:off x="3106318" y="318284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DC2880-5C3D-F4EA-B8CD-E9E9149CC501}"/>
              </a:ext>
            </a:extLst>
          </p:cNvPr>
          <p:cNvSpPr/>
          <p:nvPr/>
        </p:nvSpPr>
        <p:spPr>
          <a:xfrm>
            <a:off x="5227456" y="318284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D6AC98-3C3E-430B-1B06-5ACACB37E17E}"/>
              </a:ext>
            </a:extLst>
          </p:cNvPr>
          <p:cNvSpPr/>
          <p:nvPr/>
        </p:nvSpPr>
        <p:spPr>
          <a:xfrm>
            <a:off x="2575693" y="413652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82C34F7-3649-5E90-E29D-946087C48D08}"/>
              </a:ext>
            </a:extLst>
          </p:cNvPr>
          <p:cNvSpPr/>
          <p:nvPr/>
        </p:nvSpPr>
        <p:spPr>
          <a:xfrm>
            <a:off x="3619120" y="415296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9D60B7-649D-1897-6D24-EBB094F0CC80}"/>
              </a:ext>
            </a:extLst>
          </p:cNvPr>
          <p:cNvSpPr/>
          <p:nvPr/>
        </p:nvSpPr>
        <p:spPr>
          <a:xfrm>
            <a:off x="4772509" y="413652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722674-FA7D-AFCB-89ED-00F38FAC61B8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3654636" y="2774925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7E8530-6D08-ED49-82F5-EB07EFA4AC0F}"/>
              </a:ext>
            </a:extLst>
          </p:cNvPr>
          <p:cNvCxnSpPr>
            <a:stCxn id="15" idx="3"/>
            <a:endCxn id="19" idx="0"/>
          </p:cNvCxnSpPr>
          <p:nvPr/>
        </p:nvCxnSpPr>
        <p:spPr>
          <a:xfrm flipH="1">
            <a:off x="2896891" y="3721284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B791B6-7AF6-64AF-C527-9865C86E9E4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3654636" y="3721284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E9198-6469-0A75-5D7F-79B6669D3139}"/>
              </a:ext>
            </a:extLst>
          </p:cNvPr>
          <p:cNvCxnSpPr>
            <a:stCxn id="14" idx="5"/>
            <a:endCxn id="16" idx="1"/>
          </p:cNvCxnSpPr>
          <p:nvPr/>
        </p:nvCxnSpPr>
        <p:spPr>
          <a:xfrm>
            <a:off x="4717457" y="2774925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6CA81C-57B9-1213-836A-D174CFE76E10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 flipH="1">
            <a:off x="5093707" y="3721284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78C9A6-D60C-BEAF-4D4D-6F2B318D249B}"/>
              </a:ext>
            </a:extLst>
          </p:cNvPr>
          <p:cNvSpPr/>
          <p:nvPr/>
        </p:nvSpPr>
        <p:spPr>
          <a:xfrm>
            <a:off x="5198519" y="3159107"/>
            <a:ext cx="700268" cy="676667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4622A-CE85-16C1-678C-0963F0D4D11A}"/>
              </a:ext>
            </a:extLst>
          </p:cNvPr>
          <p:cNvSpPr/>
          <p:nvPr/>
        </p:nvSpPr>
        <p:spPr>
          <a:xfrm>
            <a:off x="5198519" y="3162962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9E2653-E917-897E-F3DA-197FCE5CF0E7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4717457" y="2774925"/>
            <a:ext cx="376250" cy="1361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58A-B54C-AB96-94F3-C38E2925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88D7A-FFD4-5134-3F9F-E2426BF9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F0FDE-D8FE-1495-155D-12992033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F9DC5-E453-E344-22BF-BD5195D232B9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2A53B-DE38-D79A-2C72-89D00DAE7A53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04F9F-5312-91B8-67DF-E1F0B5DDAF80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EDBE3F-EEFC-8E2B-3AE1-D86BB23F8B55}"/>
              </a:ext>
            </a:extLst>
          </p:cNvPr>
          <p:cNvSpPr/>
          <p:nvPr/>
        </p:nvSpPr>
        <p:spPr>
          <a:xfrm>
            <a:off x="3991675" y="142260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CFFFFE-7947-2CDA-26FA-9B17CA8FF15C}"/>
              </a:ext>
            </a:extLst>
          </p:cNvPr>
          <p:cNvSpPr/>
          <p:nvPr/>
        </p:nvSpPr>
        <p:spPr>
          <a:xfrm>
            <a:off x="2928854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E72A86-6EF5-7778-0E26-2E4CA1C5FC91}"/>
              </a:ext>
            </a:extLst>
          </p:cNvPr>
          <p:cNvSpPr/>
          <p:nvPr/>
        </p:nvSpPr>
        <p:spPr>
          <a:xfrm>
            <a:off x="5049992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D17668-9848-4C05-CAEC-EBC0CAF7FED1}"/>
              </a:ext>
            </a:extLst>
          </p:cNvPr>
          <p:cNvSpPr/>
          <p:nvPr/>
        </p:nvSpPr>
        <p:spPr>
          <a:xfrm>
            <a:off x="2398229" y="332264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E8D654-21E7-2C58-782B-53FFA75C1F16}"/>
              </a:ext>
            </a:extLst>
          </p:cNvPr>
          <p:cNvSpPr/>
          <p:nvPr/>
        </p:nvSpPr>
        <p:spPr>
          <a:xfrm>
            <a:off x="3441656" y="333908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266447-598B-F399-5F15-D903D395F27D}"/>
              </a:ext>
            </a:extLst>
          </p:cNvPr>
          <p:cNvSpPr/>
          <p:nvPr/>
        </p:nvSpPr>
        <p:spPr>
          <a:xfrm>
            <a:off x="4595045" y="332264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B3CCCF-2CF9-71AA-80B7-17DA40FCB74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3477172" y="1961043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8B7E79-C697-9587-D1CF-AAD16EC6BDE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719427" y="2907402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347442-93E9-A6B7-F376-D5C55C729E6D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477172" y="2907402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E39508-1E1F-5761-1D69-072428872645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539993" y="1961043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630CAD6-B3E4-EB94-E226-92038FCC16A2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916243" y="2907402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6405C82-8387-4962-48B9-3AEBDB7EF9DF}"/>
              </a:ext>
            </a:extLst>
          </p:cNvPr>
          <p:cNvSpPr/>
          <p:nvPr/>
        </p:nvSpPr>
        <p:spPr>
          <a:xfrm>
            <a:off x="2817084" y="433267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8F69DA3-58FB-B87E-6983-AB0B17F0C46A}"/>
              </a:ext>
            </a:extLst>
          </p:cNvPr>
          <p:cNvSpPr/>
          <p:nvPr/>
        </p:nvSpPr>
        <p:spPr>
          <a:xfrm>
            <a:off x="4085723" y="433267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C5ADF35-D9BE-CD8A-16E2-2963DEE2EFEE}"/>
              </a:ext>
            </a:extLst>
          </p:cNvPr>
          <p:cNvSpPr/>
          <p:nvPr/>
        </p:nvSpPr>
        <p:spPr>
          <a:xfrm>
            <a:off x="3329886" y="530279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C4246C-04F4-07F4-E048-572CD4FAF9F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>
            <a:off x="3365402" y="4871116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4959F2B-4B0B-0056-75CC-FFF102A13568}"/>
              </a:ext>
            </a:extLst>
          </p:cNvPr>
          <p:cNvCxnSpPr>
            <a:stCxn id="41" idx="0"/>
            <a:endCxn id="11" idx="3"/>
          </p:cNvCxnSpPr>
          <p:nvPr/>
        </p:nvCxnSpPr>
        <p:spPr>
          <a:xfrm flipV="1">
            <a:off x="3138282" y="3877524"/>
            <a:ext cx="397451" cy="455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0D93767-21F5-C541-5E35-DC1F3BDB1E99}"/>
              </a:ext>
            </a:extLst>
          </p:cNvPr>
          <p:cNvCxnSpPr>
            <a:stCxn id="11" idx="5"/>
            <a:endCxn id="42" idx="0"/>
          </p:cNvCxnSpPr>
          <p:nvPr/>
        </p:nvCxnSpPr>
        <p:spPr>
          <a:xfrm>
            <a:off x="3989974" y="3877524"/>
            <a:ext cx="416947" cy="455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553E141-8906-8217-B654-597DFE1F1E3E}"/>
              </a:ext>
            </a:extLst>
          </p:cNvPr>
          <p:cNvSpPr/>
          <p:nvPr/>
        </p:nvSpPr>
        <p:spPr>
          <a:xfrm>
            <a:off x="2899918" y="2325624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4270E9-2AF5-AA03-9990-D2FD9A68A129}"/>
              </a:ext>
            </a:extLst>
          </p:cNvPr>
          <p:cNvSpPr/>
          <p:nvPr/>
        </p:nvSpPr>
        <p:spPr>
          <a:xfrm>
            <a:off x="2797705" y="4316620"/>
            <a:ext cx="700268" cy="676667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527E1D-5284-6A72-0CFB-2C349F1FCEED}"/>
              </a:ext>
            </a:extLst>
          </p:cNvPr>
          <p:cNvCxnSpPr>
            <a:stCxn id="11" idx="3"/>
            <a:endCxn id="43" idx="0"/>
          </p:cNvCxnSpPr>
          <p:nvPr/>
        </p:nvCxnSpPr>
        <p:spPr>
          <a:xfrm>
            <a:off x="3535733" y="3877524"/>
            <a:ext cx="115351" cy="1425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B825DDDC-AA1F-A1E2-5012-630F70C50E82}"/>
              </a:ext>
            </a:extLst>
          </p:cNvPr>
          <p:cNvSpPr/>
          <p:nvPr/>
        </p:nvSpPr>
        <p:spPr>
          <a:xfrm>
            <a:off x="2928853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0AF61F73-EBCF-2CD1-55D6-D73C158B6DD6}"/>
              </a:ext>
            </a:extLst>
          </p:cNvPr>
          <p:cNvSpPr/>
          <p:nvPr/>
        </p:nvSpPr>
        <p:spPr>
          <a:xfrm>
            <a:off x="2684853" y="4220931"/>
            <a:ext cx="896573" cy="842515"/>
          </a:xfrm>
          <a:prstGeom prst="donut">
            <a:avLst>
              <a:gd name="adj" fmla="val 77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AA35530-79E4-5247-C322-0AEA0C841A80}"/>
              </a:ext>
            </a:extLst>
          </p:cNvPr>
          <p:cNvSpPr/>
          <p:nvPr/>
        </p:nvSpPr>
        <p:spPr>
          <a:xfrm>
            <a:off x="2928852" y="236937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3" grpId="0" animBg="1"/>
      <p:bldP spid="55" grpId="0" animBg="1"/>
      <p:bldP spid="56" grpId="0" animBg="1"/>
      <p:bldP spid="56" grpId="1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2F456-1430-D344-01AA-EF97C2EF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EFBC-0727-C42C-CC81-2E207303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0BF6F-A18A-EA7D-4085-DC335AFE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17D9D-4947-1E52-67CE-C8D66E910351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FF1F3-591A-80F1-75B1-F4198748E499}"/>
              </a:ext>
            </a:extLst>
          </p:cNvPr>
          <p:cNvSpPr txBox="1"/>
          <p:nvPr/>
        </p:nvSpPr>
        <p:spPr>
          <a:xfrm>
            <a:off x="1777249" y="644029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트리에서의 삭제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98E3-F132-60F4-C252-0D8632F7F986}"/>
              </a:ext>
            </a:extLst>
          </p:cNvPr>
          <p:cNvSpPr txBox="1"/>
          <p:nvPr/>
        </p:nvSpPr>
        <p:spPr>
          <a:xfrm>
            <a:off x="323367" y="1337865"/>
            <a:ext cx="8497265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목표 값을 찾은 경우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잎 노드인 경우 바로 삭제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80203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D94E0-DDE7-F3FF-3D98-C2177BDE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9457-F658-E109-5B67-E317AF46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23D7A-CC98-B291-F153-2F2F520C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5512-D057-C65A-5059-63D126811408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6C133-6782-A1A8-C556-CCF13B642B4B}"/>
              </a:ext>
            </a:extLst>
          </p:cNvPr>
          <p:cNvSpPr txBox="1"/>
          <p:nvPr/>
        </p:nvSpPr>
        <p:spPr>
          <a:xfrm>
            <a:off x="373283" y="1335448"/>
            <a:ext cx="8397433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		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양쪽 다 있는 경우 </a:t>
            </a:r>
            <a:endParaRPr lang="en-US" altLang="ko-KR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		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최소값 노드를 찾아 제거한 뒤 현재의 노드에 위치시킨다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하나만 있는 경우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}}}</a:t>
            </a: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96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탐색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2FF7A-FED7-397B-AD32-B2F536A8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E06CD2-B8B3-98E3-7CD1-B2C2F6E30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트리의 문제점</a:t>
            </a:r>
          </a:p>
        </p:txBody>
      </p:sp>
    </p:spTree>
    <p:extLst>
      <p:ext uri="{BB962C8B-B14F-4D97-AF65-F5344CB8AC3E}">
        <p14:creationId xmlns:p14="http://schemas.microsoft.com/office/powerpoint/2010/main" val="244734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6E51F-7493-3646-DB29-134D5F15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CB7EC-2F59-F819-458F-40C9D93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6E287-E7C7-3C5E-757D-BA61CCEA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E516D-45CD-E790-937F-AFEAF5FC62F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트리의 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A9594-0E78-32EA-D284-8583CE290366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문제점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트리가 한쪽으로만 성장하는 등의 기형적인 경우 검색 효율이 극단적으로 떨어짐</a:t>
            </a:r>
            <a:endParaRPr lang="en-US" altLang="ko-KR" sz="1200" spc="-5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E190CC-EAC8-6768-206E-3CB1D84D7484}"/>
              </a:ext>
            </a:extLst>
          </p:cNvPr>
          <p:cNvSpPr/>
          <p:nvPr/>
        </p:nvSpPr>
        <p:spPr>
          <a:xfrm>
            <a:off x="6527322" y="165256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283F7D-8065-8FB1-627A-E99467A5E96A}"/>
              </a:ext>
            </a:extLst>
          </p:cNvPr>
          <p:cNvSpPr/>
          <p:nvPr/>
        </p:nvSpPr>
        <p:spPr>
          <a:xfrm>
            <a:off x="5783977" y="225650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2467F7-B5A5-DB02-4A12-62F085224760}"/>
              </a:ext>
            </a:extLst>
          </p:cNvPr>
          <p:cNvSpPr/>
          <p:nvPr/>
        </p:nvSpPr>
        <p:spPr>
          <a:xfrm>
            <a:off x="7232111" y="226994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53CC06-C78A-6219-1C28-7664ADF76D37}"/>
              </a:ext>
            </a:extLst>
          </p:cNvPr>
          <p:cNvSpPr/>
          <p:nvPr/>
        </p:nvSpPr>
        <p:spPr>
          <a:xfrm>
            <a:off x="5037196" y="288732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07B7D4-261E-75FE-9123-0420C3C73EC3}"/>
              </a:ext>
            </a:extLst>
          </p:cNvPr>
          <p:cNvSpPr/>
          <p:nvPr/>
        </p:nvSpPr>
        <p:spPr>
          <a:xfrm>
            <a:off x="3570179" y="412280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1CA27-E53A-16F8-3B67-614B9114F2F5}"/>
              </a:ext>
            </a:extLst>
          </p:cNvPr>
          <p:cNvSpPr/>
          <p:nvPr/>
        </p:nvSpPr>
        <p:spPr>
          <a:xfrm>
            <a:off x="4290415" y="349198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1E68EB-1190-7494-4153-EB2EFABA24D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6332295" y="2190999"/>
            <a:ext cx="289104" cy="157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ED4A79-B754-0427-32BA-077823694751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585514" y="2794946"/>
            <a:ext cx="292540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A00245D-B13C-288C-815B-0D4224874E44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075640" y="2190999"/>
            <a:ext cx="250548" cy="171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DCD6876-B68F-3E56-CE72-A0CC86CDDD7E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4838733" y="3425766"/>
            <a:ext cx="292540" cy="1586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E0B803-EEDC-ACE0-D313-1A9A909FF854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118497" y="4030428"/>
            <a:ext cx="265995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009BE28-DC4D-0AC3-F0CA-6EAB14DA5DBC}"/>
              </a:ext>
            </a:extLst>
          </p:cNvPr>
          <p:cNvSpPr/>
          <p:nvPr/>
        </p:nvSpPr>
        <p:spPr>
          <a:xfrm>
            <a:off x="2773080" y="478491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4AA8A40-91A9-29F1-5A11-D9DD100DF5F8}"/>
              </a:ext>
            </a:extLst>
          </p:cNvPr>
          <p:cNvSpPr/>
          <p:nvPr/>
        </p:nvSpPr>
        <p:spPr>
          <a:xfrm>
            <a:off x="1292600" y="601006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8AD925-D0CC-55C4-C917-7966B59DC7D3}"/>
              </a:ext>
            </a:extLst>
          </p:cNvPr>
          <p:cNvSpPr/>
          <p:nvPr/>
        </p:nvSpPr>
        <p:spPr>
          <a:xfrm>
            <a:off x="2016640" y="541573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18B647-BE82-5598-B689-CFA1A9EA7387}"/>
              </a:ext>
            </a:extLst>
          </p:cNvPr>
          <p:cNvCxnSpPr>
            <a:cxnSpLocks/>
            <a:stCxn id="11" idx="3"/>
            <a:endCxn id="39" idx="7"/>
          </p:cNvCxnSpPr>
          <p:nvPr/>
        </p:nvCxnSpPr>
        <p:spPr>
          <a:xfrm flipH="1">
            <a:off x="3321398" y="4661248"/>
            <a:ext cx="342858" cy="2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3A2E70-9CA9-A1B7-D137-741F95D77ACB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2564958" y="5323349"/>
            <a:ext cx="302199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84B698-8BB2-F76C-6F66-0DF95459CBD4}"/>
              </a:ext>
            </a:extLst>
          </p:cNvPr>
          <p:cNvCxnSpPr>
            <a:cxnSpLocks/>
            <a:stCxn id="41" idx="3"/>
            <a:endCxn id="40" idx="7"/>
          </p:cNvCxnSpPr>
          <p:nvPr/>
        </p:nvCxnSpPr>
        <p:spPr>
          <a:xfrm flipH="1">
            <a:off x="1840918" y="5954169"/>
            <a:ext cx="269799" cy="148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5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958520"/>
            <a:ext cx="8496301" cy="571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위키백과</a:t>
            </a:r>
            <a:r>
              <a:rPr lang="en-US" altLang="ko-KR" dirty="0"/>
              <a:t>, </a:t>
            </a:r>
            <a:r>
              <a:rPr lang="ko-KR" altLang="en-US" i="1" dirty="0"/>
              <a:t>이진 탐색 트리</a:t>
            </a:r>
            <a:r>
              <a:rPr lang="en-US" altLang="ko-KR" dirty="0"/>
              <a:t>, Accessed: 2024/02/04. [Online] Available: https://ko.wikipedia.org/wiki/%EC%9D%B4%EC%A7%84_%ED%83%90%EC%83%89_%ED%8A%B8%EB%A6%AC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탐색 알고리즘의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탐색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(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探索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):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같은 성질을 가진 항목의 집합 중 필요한 특성을 갖는 항목을 찾는 것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컴퓨터에서는 데이터를 찾는 것을 의미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자료구조 형태에 따라 사용할 수 있는 탐색 알고리즘의 종류가 달라짐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순차 탐색의 경우 각 요소가 메모리에 순차적으로 저장되어 주소를 계산할 수 있는 매열에서 사용 가능</a:t>
            </a:r>
            <a:endParaRPr lang="en-US" altLang="ko-KR" sz="1200" i="1" spc="-50" dirty="0"/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7420B-D80F-7AC5-61C4-F64CD2CB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143B3D-4570-4530-EBE2-DD14E9DE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순차 탐색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(Sequential Search)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95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탐색 </a:t>
            </a:r>
            <a:r>
              <a:rPr lang="en-US" altLang="ko-KR" dirty="0"/>
              <a:t>(Sequential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순차 탐색의 개요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처음부터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끝까지 차례대로 모든 요소를 비교하여 목표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정렬되지 않은 데이터에서 원하는 항목을 찾을 수 있는 유일한 방법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구현이 간단해 버그가 생길 가능성이 적고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높은 성능이 필요하지 않거나 데이터의 크기가 작은 상황에서 유용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1EE1A-ED72-31A6-636A-4F874A9BDE68}"/>
              </a:ext>
            </a:extLst>
          </p:cNvPr>
          <p:cNvSpPr txBox="1"/>
          <p:nvPr/>
        </p:nvSpPr>
        <p:spPr>
          <a:xfrm>
            <a:off x="1469037" y="63961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그림의 캡션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E154F-429B-445C-9387-B3ABA6875A45}"/>
              </a:ext>
            </a:extLst>
          </p:cNvPr>
          <p:cNvSpPr txBox="1"/>
          <p:nvPr/>
        </p:nvSpPr>
        <p:spPr>
          <a:xfrm>
            <a:off x="403212" y="2118007"/>
            <a:ext cx="7982192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SLL_SequentialSearch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Match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Current;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Match;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5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CC994-E3FA-A32E-744C-3A7BF0C3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8DE3E-970C-DD55-B081-CFD248310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전진 </a:t>
            </a:r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이동법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(Move to Front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20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FD3B-3484-F8FD-52A1-F23ED3C1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F4823-09B2-D092-F4EF-C8A155BE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전진 </a:t>
            </a:r>
            <a:r>
              <a:rPr lang="ko-KR" altLang="en-US" dirty="0" err="1"/>
              <a:t>이동법</a:t>
            </a:r>
            <a:r>
              <a:rPr lang="ko-KR" altLang="en-US" dirty="0"/>
              <a:t> </a:t>
            </a:r>
            <a:r>
              <a:rPr lang="en-US" altLang="ko-KR" dirty="0"/>
              <a:t>(Move to Front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DEC3A-A780-6A1D-8CCD-1E211DF9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233DD-17A6-11AE-F1C7-183CDC970B7A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순차 탐색의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281FE-EC69-CF7E-5924-B7B8FB165B1A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자주 찾거나 사용하는 항목을 우선적으로 접근할 수 있도록 배치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리스트에서의 헤드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탐색된 항목을 데이터의 가장 앞으로 옮기는 방법으로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한 번 찾은 항목을 곧바로 다시 찾고자 할 때 바로 탐색 가능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16752-37B5-534E-D8D2-03DA00A758C7}"/>
              </a:ext>
            </a:extLst>
          </p:cNvPr>
          <p:cNvSpPr txBox="1"/>
          <p:nvPr/>
        </p:nvSpPr>
        <p:spPr>
          <a:xfrm>
            <a:off x="1469037" y="63961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파워포인트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최근 항목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B3E162-DF15-CF2C-D556-5CAE6A19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74" y="2573769"/>
            <a:ext cx="280049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DEC64-2C54-6F93-6133-D77AC8EF3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DE71-89ED-6D77-F43A-3CB68396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전진 </a:t>
            </a:r>
            <a:r>
              <a:rPr lang="ko-KR" altLang="en-US" dirty="0" err="1"/>
              <a:t>이동법</a:t>
            </a:r>
            <a:r>
              <a:rPr lang="ko-KR" altLang="en-US" dirty="0"/>
              <a:t> </a:t>
            </a:r>
            <a:r>
              <a:rPr lang="en-US" altLang="ko-KR" dirty="0"/>
              <a:t>(Move to Front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FADEA-D7C8-56E8-E1C0-4D94BB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2F909-6F6A-F6AB-03F4-C4B6F7CE780C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전진 </a:t>
            </a:r>
            <a:r>
              <a:rPr lang="ko-KR" altLang="en-US" b="1" dirty="0" err="1">
                <a:solidFill>
                  <a:schemeClr val="tx2"/>
                </a:solidFill>
              </a:rPr>
              <a:t>이동법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45891-20E1-07CB-9CEA-AC693B44AC2B}"/>
              </a:ext>
            </a:extLst>
          </p:cNvPr>
          <p:cNvSpPr txBox="1"/>
          <p:nvPr/>
        </p:nvSpPr>
        <p:spPr>
          <a:xfrm>
            <a:off x="1644140" y="464669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전진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이동법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7CE1D7-B8EC-F4DD-0F10-63FAFC0B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36029"/>
              </p:ext>
            </p:extLst>
          </p:nvPr>
        </p:nvGraphicFramePr>
        <p:xfrm>
          <a:off x="761034" y="262102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C63B21-5CC7-BF4B-5240-4F22FF93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8361"/>
              </p:ext>
            </p:extLst>
          </p:nvPr>
        </p:nvGraphicFramePr>
        <p:xfrm>
          <a:off x="761034" y="402847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9F585C80-128C-7170-E2C8-FA2C88E58613}"/>
              </a:ext>
            </a:extLst>
          </p:cNvPr>
          <p:cNvSpPr/>
          <p:nvPr/>
        </p:nvSpPr>
        <p:spPr>
          <a:xfrm flipH="1">
            <a:off x="561372" y="3160591"/>
            <a:ext cx="4404168" cy="646328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9E478-9334-488C-C729-4EBF0F1C89C0}"/>
              </a:ext>
            </a:extLst>
          </p:cNvPr>
          <p:cNvSpPr/>
          <p:nvPr/>
        </p:nvSpPr>
        <p:spPr>
          <a:xfrm>
            <a:off x="4514125" y="2628200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E208C-28E5-E64F-4F3A-042B0EADDDBF}"/>
              </a:ext>
            </a:extLst>
          </p:cNvPr>
          <p:cNvSpPr/>
          <p:nvPr/>
        </p:nvSpPr>
        <p:spPr>
          <a:xfrm>
            <a:off x="761034" y="4026605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5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5984</TotalTime>
  <Words>1743</Words>
  <Application>Microsoft Office PowerPoint</Application>
  <PresentationFormat>화면 슬라이드 쇼(4:3)</PresentationFormat>
  <Paragraphs>415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Pretendard</vt:lpstr>
      <vt:lpstr>맑은 고딕</vt:lpstr>
      <vt:lpstr>Arial</vt:lpstr>
      <vt:lpstr>Consolas</vt:lpstr>
      <vt:lpstr>Wingdings</vt:lpstr>
      <vt:lpstr>Office 테마</vt:lpstr>
      <vt:lpstr>탐색</vt:lpstr>
      <vt:lpstr>목차</vt:lpstr>
      <vt:lpstr>탐색 알고리즘</vt:lpstr>
      <vt:lpstr>탐색 알고리즘</vt:lpstr>
      <vt:lpstr>순차 탐색 (Sequential Search)</vt:lpstr>
      <vt:lpstr>순차 탐색 (Sequential Search)</vt:lpstr>
      <vt:lpstr>전진 이동법 (Move to Front Method)</vt:lpstr>
      <vt:lpstr>전진 이동법 (Move to Front Method)</vt:lpstr>
      <vt:lpstr>전진 이동법 (Move to Front Method)</vt:lpstr>
      <vt:lpstr>전위법 (Transpose Method)</vt:lpstr>
      <vt:lpstr>전위법 (Transpose Method)</vt:lpstr>
      <vt:lpstr>계수법 (Frequenct Count Method)</vt:lpstr>
      <vt:lpstr>계수법 (Frequency Count Method)</vt:lpstr>
      <vt:lpstr>이진 탐색 (Binary Search)</vt:lpstr>
      <vt:lpstr>이진 탐색 (Binary Search)</vt:lpstr>
      <vt:lpstr>이진 탐색 (Binary Search)</vt:lpstr>
      <vt:lpstr>이진 탐색 (Binary Search)</vt:lpstr>
      <vt:lpstr>C언어 표준 라이브러리 이진 탐색 함수 bsearch()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트리의 문제점</vt:lpstr>
      <vt:lpstr>이진 탐색 트리 (Binary Search Tree)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김지호</cp:lastModifiedBy>
  <cp:revision>124</cp:revision>
  <dcterms:created xsi:type="dcterms:W3CDTF">2021-11-15T07:40:46Z</dcterms:created>
  <dcterms:modified xsi:type="dcterms:W3CDTF">2024-02-04T16:27:19Z</dcterms:modified>
</cp:coreProperties>
</file>