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24" r:id="rId3"/>
    <p:sldId id="333" r:id="rId4"/>
    <p:sldId id="360" r:id="rId5"/>
    <p:sldId id="362" r:id="rId6"/>
    <p:sldId id="361" r:id="rId7"/>
    <p:sldId id="363" r:id="rId8"/>
    <p:sldId id="364" r:id="rId9"/>
    <p:sldId id="365" r:id="rId10"/>
    <p:sldId id="367" r:id="rId11"/>
    <p:sldId id="366" r:id="rId12"/>
    <p:sldId id="355" r:id="rId13"/>
    <p:sldId id="356" r:id="rId14"/>
    <p:sldId id="359" r:id="rId15"/>
    <p:sldId id="35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9" autoAdjust="0"/>
    <p:restoredTop sz="95742" autoAdjust="0"/>
  </p:normalViewPr>
  <p:slideViewPr>
    <p:cSldViewPr snapToGrid="0">
      <p:cViewPr varScale="1">
        <p:scale>
          <a:sx n="88" d="100"/>
          <a:sy n="88" d="100"/>
        </p:scale>
        <p:origin x="11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ymssp.2017.06.022" TargetMode="External"/><Relationship Id="rId2" Type="http://schemas.openxmlformats.org/officeDocument/2006/relationships/hyperlink" Target="https://doi.org/10.3390/s170204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IM.2021.3132327" TargetMode="External"/><Relationship Id="rId4" Type="http://schemas.openxmlformats.org/officeDocument/2006/relationships/hyperlink" Target="https://doi.org/10.1007/s12652-021-03177-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리스트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스택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큐 코드 리뷰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 err="1"/>
              <a:t>김도협</a:t>
            </a:r>
            <a:r>
              <a:rPr lang="en-US" altLang="ko-KR" i="1" dirty="0"/>
              <a:t>, </a:t>
            </a:r>
            <a:r>
              <a:rPr lang="ko-KR" altLang="en-US" i="1" dirty="0"/>
              <a:t>김지호</a:t>
            </a:r>
            <a:r>
              <a:rPr lang="en-US" altLang="ko-KR" i="1" dirty="0"/>
              <a:t>, </a:t>
            </a:r>
            <a:r>
              <a:rPr lang="ko-KR" altLang="en-US" i="1" dirty="0" err="1"/>
              <a:t>조경호</a:t>
            </a:r>
            <a:endParaRPr lang="en-US" altLang="ko-KR" i="1" dirty="0"/>
          </a:p>
          <a:p>
            <a:r>
              <a:rPr lang="en-US" altLang="ko-KR" i="1" dirty="0"/>
              <a:t>2024/1/17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코드 리뷰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2. </a:t>
            </a:r>
            <a:r>
              <a:rPr lang="ko-KR" altLang="en-US" b="1" dirty="0">
                <a:solidFill>
                  <a:schemeClr val="tx2"/>
                </a:solidFill>
              </a:rPr>
              <a:t>김지호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소제목 </a:t>
            </a:r>
            <a:r>
              <a:rPr lang="en-US" altLang="ko-KR" sz="1400" b="1" spc="-50" dirty="0">
                <a:solidFill>
                  <a:srgbClr val="17406D"/>
                </a:solidFill>
              </a:rPr>
              <a:t>(14pt)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글꼴</a:t>
            </a:r>
            <a:r>
              <a:rPr lang="en-US" altLang="ko-KR" sz="1200" spc="-50" dirty="0"/>
              <a:t>: </a:t>
            </a:r>
            <a:r>
              <a:rPr lang="ko-KR" altLang="en-US" sz="1200" spc="-50" dirty="0" err="1"/>
              <a:t>맑은고딕</a:t>
            </a:r>
            <a:r>
              <a:rPr lang="ko-KR" altLang="en-US" sz="1200" spc="-50" dirty="0"/>
              <a:t> 자간 좁게 </a:t>
            </a:r>
            <a:r>
              <a:rPr lang="en-US" altLang="ko-KR" sz="1200" spc="-50" dirty="0"/>
              <a:t>0.5 pt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하위 내용을 작성할 경우 글머리기호 변경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참고한 자료가 있을 경우 </a:t>
            </a:r>
            <a:r>
              <a:rPr lang="en-US" altLang="ko-KR" sz="1200" spc="-50" dirty="0"/>
              <a:t>“[1]” </a:t>
            </a:r>
            <a:r>
              <a:rPr lang="ko-KR" altLang="en-US" sz="1200" spc="-50" dirty="0"/>
              <a:t>과 같이 순서대로 번호 붙여 표시</a:t>
            </a:r>
            <a:br>
              <a:rPr lang="en-US" altLang="ko-KR" sz="1200" spc="-50" dirty="0"/>
            </a:br>
            <a:r>
              <a:rPr lang="ko-KR" altLang="en-US" sz="1200" i="1" spc="-50" dirty="0"/>
              <a:t>예</a:t>
            </a:r>
            <a:r>
              <a:rPr lang="en-US" altLang="ko-KR" sz="1200" i="1" spc="-50" dirty="0"/>
              <a:t>) 2022</a:t>
            </a:r>
            <a:r>
              <a:rPr lang="ko-KR" altLang="en-US" sz="1200" i="1" spc="-50" dirty="0"/>
              <a:t>년 이후의 </a:t>
            </a:r>
            <a:r>
              <a:rPr lang="en-US" altLang="ko-KR" sz="1200" i="1" spc="-50" dirty="0" err="1"/>
              <a:t>UoC</a:t>
            </a:r>
            <a:r>
              <a:rPr lang="en-US" altLang="ko-KR" sz="1200" i="1" spc="-50" dirty="0"/>
              <a:t> </a:t>
            </a:r>
            <a:r>
              <a:rPr lang="ko-KR" altLang="en-US" sz="1200" i="1" spc="-50" dirty="0"/>
              <a:t>데이터셋을 사용한 논문 중 노이즈 강건성을 다룬 논문은 모두 최대 </a:t>
            </a:r>
            <a:r>
              <a:rPr lang="en-US" altLang="ko-KR" sz="1200" i="1" spc="-50" dirty="0"/>
              <a:t>-5dB </a:t>
            </a:r>
            <a:r>
              <a:rPr lang="ko-KR" altLang="en-US" sz="1200" i="1" spc="-50" dirty="0"/>
              <a:t>이내의 </a:t>
            </a:r>
            <a:r>
              <a:rPr lang="en-US" altLang="ko-KR" sz="1200" i="1" spc="-50" dirty="0"/>
              <a:t>noise level</a:t>
            </a:r>
            <a:r>
              <a:rPr lang="ko-KR" altLang="en-US" sz="1200" i="1" spc="-50" dirty="0"/>
              <a:t>을 사용하였음 </a:t>
            </a:r>
            <a:r>
              <a:rPr lang="en-US" altLang="ko-KR" sz="1200" i="1" spc="-50" dirty="0"/>
              <a:t>[1], [2].</a:t>
            </a:r>
          </a:p>
        </p:txBody>
      </p:sp>
    </p:spTree>
    <p:extLst>
      <p:ext uri="{BB962C8B-B14F-4D97-AF65-F5344CB8AC3E}">
        <p14:creationId xmlns:p14="http://schemas.microsoft.com/office/powerpoint/2010/main" val="224997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코드 리뷰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3.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조경호</a:t>
            </a:r>
            <a:r>
              <a:rPr lang="ko-KR" altLang="en-US" b="1" dirty="0">
                <a:solidFill>
                  <a:schemeClr val="tx2"/>
                </a:solidFill>
              </a:rPr>
              <a:t>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소제목 </a:t>
            </a:r>
            <a:r>
              <a:rPr lang="en-US" altLang="ko-KR" sz="1400" b="1" spc="-50" dirty="0">
                <a:solidFill>
                  <a:srgbClr val="17406D"/>
                </a:solidFill>
              </a:rPr>
              <a:t>(14pt)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글꼴</a:t>
            </a:r>
            <a:r>
              <a:rPr lang="en-US" altLang="ko-KR" sz="1200" spc="-50" dirty="0"/>
              <a:t>: </a:t>
            </a:r>
            <a:r>
              <a:rPr lang="ko-KR" altLang="en-US" sz="1200" spc="-50" dirty="0" err="1"/>
              <a:t>맑은고딕</a:t>
            </a:r>
            <a:r>
              <a:rPr lang="ko-KR" altLang="en-US" sz="1200" spc="-50" dirty="0"/>
              <a:t> 자간 좁게 </a:t>
            </a:r>
            <a:r>
              <a:rPr lang="en-US" altLang="ko-KR" sz="1200" spc="-50" dirty="0"/>
              <a:t>0.5 pt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하위 내용을 작성할 경우 글머리기호 변경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참고한 자료가 있을 경우 </a:t>
            </a:r>
            <a:r>
              <a:rPr lang="en-US" altLang="ko-KR" sz="1200" spc="-50" dirty="0"/>
              <a:t>“[1]” </a:t>
            </a:r>
            <a:r>
              <a:rPr lang="ko-KR" altLang="en-US" sz="1200" spc="-50" dirty="0"/>
              <a:t>과 같이 순서대로 번호 붙여 표시</a:t>
            </a:r>
            <a:br>
              <a:rPr lang="en-US" altLang="ko-KR" sz="1200" spc="-50" dirty="0"/>
            </a:br>
            <a:r>
              <a:rPr lang="ko-KR" altLang="en-US" sz="1200" i="1" spc="-50" dirty="0"/>
              <a:t>예</a:t>
            </a:r>
            <a:r>
              <a:rPr lang="en-US" altLang="ko-KR" sz="1200" i="1" spc="-50" dirty="0"/>
              <a:t>) 2022</a:t>
            </a:r>
            <a:r>
              <a:rPr lang="ko-KR" altLang="en-US" sz="1200" i="1" spc="-50" dirty="0"/>
              <a:t>년 이후의 </a:t>
            </a:r>
            <a:r>
              <a:rPr lang="en-US" altLang="ko-KR" sz="1200" i="1" spc="-50" dirty="0" err="1"/>
              <a:t>UoC</a:t>
            </a:r>
            <a:r>
              <a:rPr lang="en-US" altLang="ko-KR" sz="1200" i="1" spc="-50" dirty="0"/>
              <a:t> </a:t>
            </a:r>
            <a:r>
              <a:rPr lang="ko-KR" altLang="en-US" sz="1200" i="1" spc="-50" dirty="0"/>
              <a:t>데이터셋을 사용한 논문 중 노이즈 강건성을 다룬 논문은 모두 최대 </a:t>
            </a:r>
            <a:r>
              <a:rPr lang="en-US" altLang="ko-KR" sz="1200" i="1" spc="-50" dirty="0"/>
              <a:t>-5dB </a:t>
            </a:r>
            <a:r>
              <a:rPr lang="ko-KR" altLang="en-US" sz="1200" i="1" spc="-50" dirty="0"/>
              <a:t>이내의 </a:t>
            </a:r>
            <a:r>
              <a:rPr lang="en-US" altLang="ko-KR" sz="1200" i="1" spc="-50" dirty="0"/>
              <a:t>noise level</a:t>
            </a:r>
            <a:r>
              <a:rPr lang="ko-KR" altLang="en-US" sz="1200" i="1" spc="-50" dirty="0"/>
              <a:t>을 사용하였음 </a:t>
            </a:r>
            <a:r>
              <a:rPr lang="en-US" altLang="ko-KR" sz="1200" i="1" spc="-50" dirty="0"/>
              <a:t>[1], [2].</a:t>
            </a:r>
          </a:p>
        </p:txBody>
      </p:sp>
    </p:spTree>
    <p:extLst>
      <p:ext uri="{BB962C8B-B14F-4D97-AF65-F5344CB8AC3E}">
        <p14:creationId xmlns:p14="http://schemas.microsoft.com/office/powerpoint/2010/main" val="341436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목차의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그림을 사용하는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그림을 사용하는 경우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그림은 보기에 충분한 크기로 적절히 크기 조절하고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그림 아래에 캡션을 넣을 것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1EE1A-ED72-31A6-636A-4F874A9BDE68}"/>
              </a:ext>
            </a:extLst>
          </p:cNvPr>
          <p:cNvSpPr txBox="1"/>
          <p:nvPr/>
        </p:nvSpPr>
        <p:spPr>
          <a:xfrm>
            <a:off x="1702015" y="574902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그림의 캡션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E526C72-3810-7385-129A-332D3705D37D}"/>
              </a:ext>
            </a:extLst>
          </p:cNvPr>
          <p:cNvCxnSpPr>
            <a:stCxn id="8" idx="2"/>
          </p:cNvCxnSpPr>
          <p:nvPr/>
        </p:nvCxnSpPr>
        <p:spPr>
          <a:xfrm rot="5400000">
            <a:off x="3676263" y="5415423"/>
            <a:ext cx="254354" cy="1537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C687-8E7F-1F75-F7A5-E094F86E2B22}"/>
              </a:ext>
            </a:extLst>
          </p:cNvPr>
          <p:cNvSpPr txBox="1"/>
          <p:nvPr/>
        </p:nvSpPr>
        <p:spPr>
          <a:xfrm>
            <a:off x="805504" y="6172660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그림 작성시 그림 아래 캡션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B170AE8-66AD-2697-3461-07936AC3578D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6763865" y="6415459"/>
            <a:ext cx="2093265" cy="281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75CC6F-A8E5-5E5B-D533-805F9572D00A}"/>
              </a:ext>
            </a:extLst>
          </p:cNvPr>
          <p:cNvSpPr txBox="1"/>
          <p:nvPr/>
        </p:nvSpPr>
        <p:spPr>
          <a:xfrm>
            <a:off x="5652240" y="6138460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페이지번호 표시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자동으로 됨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A70A2F-E83B-34DE-CD82-35A1E3C5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33" y="2349047"/>
            <a:ext cx="4235732" cy="33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3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목차의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표를 사용하는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표를 사용하는 경우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9E08B4-B916-4470-5337-3A8F5BA1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44560"/>
              </p:ext>
            </p:extLst>
          </p:nvPr>
        </p:nvGraphicFramePr>
        <p:xfrm>
          <a:off x="332389" y="1876762"/>
          <a:ext cx="4120548" cy="2987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58">
                  <a:extLst>
                    <a:ext uri="{9D8B030D-6E8A-4147-A177-3AD203B41FA5}">
                      <a16:colId xmlns:a16="http://schemas.microsoft.com/office/drawing/2014/main" val="877371839"/>
                    </a:ext>
                  </a:extLst>
                </a:gridCol>
                <a:gridCol w="763933">
                  <a:extLst>
                    <a:ext uri="{9D8B030D-6E8A-4147-A177-3AD203B41FA5}">
                      <a16:colId xmlns:a16="http://schemas.microsoft.com/office/drawing/2014/main" val="664403592"/>
                    </a:ext>
                  </a:extLst>
                </a:gridCol>
                <a:gridCol w="609583">
                  <a:extLst>
                    <a:ext uri="{9D8B030D-6E8A-4147-A177-3AD203B41FA5}">
                      <a16:colId xmlns:a16="http://schemas.microsoft.com/office/drawing/2014/main" val="238416738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304530479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1936107085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3912943734"/>
                    </a:ext>
                  </a:extLst>
                </a:gridCol>
              </a:tblGrid>
              <a:tr h="4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크기 </a:t>
                      </a:r>
                      <a:r>
                        <a:rPr lang="en-US" altLang="ko-KR" sz="1000" b="1" dirty="0"/>
                        <a:t>(mm)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레이블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훈련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검증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테스트 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3652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6440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16493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565780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633328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788383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438492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73441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26243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168654"/>
                  </a:ext>
                </a:extLst>
              </a:tr>
              <a:tr h="2569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62158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79A0EC-978F-C322-E2B8-70D60F28D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36330"/>
              </p:ext>
            </p:extLst>
          </p:nvPr>
        </p:nvGraphicFramePr>
        <p:xfrm>
          <a:off x="332389" y="5356860"/>
          <a:ext cx="412055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110">
                  <a:extLst>
                    <a:ext uri="{9D8B030D-6E8A-4147-A177-3AD203B41FA5}">
                      <a16:colId xmlns:a16="http://schemas.microsoft.com/office/drawing/2014/main" val="877371839"/>
                    </a:ext>
                  </a:extLst>
                </a:gridCol>
                <a:gridCol w="824110">
                  <a:extLst>
                    <a:ext uri="{9D8B030D-6E8A-4147-A177-3AD203B41FA5}">
                      <a16:colId xmlns:a16="http://schemas.microsoft.com/office/drawing/2014/main" val="238416738"/>
                    </a:ext>
                  </a:extLst>
                </a:gridCol>
                <a:gridCol w="824110">
                  <a:extLst>
                    <a:ext uri="{9D8B030D-6E8A-4147-A177-3AD203B41FA5}">
                      <a16:colId xmlns:a16="http://schemas.microsoft.com/office/drawing/2014/main" val="304530479"/>
                    </a:ext>
                  </a:extLst>
                </a:gridCol>
                <a:gridCol w="824110">
                  <a:extLst>
                    <a:ext uri="{9D8B030D-6E8A-4147-A177-3AD203B41FA5}">
                      <a16:colId xmlns:a16="http://schemas.microsoft.com/office/drawing/2014/main" val="1936107085"/>
                    </a:ext>
                  </a:extLst>
                </a:gridCol>
                <a:gridCol w="824110">
                  <a:extLst>
                    <a:ext uri="{9D8B030D-6E8A-4147-A177-3AD203B41FA5}">
                      <a16:colId xmlns:a16="http://schemas.microsoft.com/office/drawing/2014/main" val="3912943734"/>
                    </a:ext>
                  </a:extLst>
                </a:gridCol>
              </a:tblGrid>
              <a:tr h="166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유형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레이블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훈련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검증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테스트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36520"/>
                  </a:ext>
                </a:extLst>
              </a:tr>
              <a:tr h="166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64400"/>
                  </a:ext>
                </a:extLst>
              </a:tr>
              <a:tr h="166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788383"/>
                  </a:ext>
                </a:extLst>
              </a:tr>
              <a:tr h="166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6215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A25817-7F85-CAB3-779D-06A668225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75296"/>
              </p:ext>
            </p:extLst>
          </p:nvPr>
        </p:nvGraphicFramePr>
        <p:xfrm>
          <a:off x="4691061" y="1876761"/>
          <a:ext cx="4120548" cy="2987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758">
                  <a:extLst>
                    <a:ext uri="{9D8B030D-6E8A-4147-A177-3AD203B41FA5}">
                      <a16:colId xmlns:a16="http://schemas.microsoft.com/office/drawing/2014/main" val="877371839"/>
                    </a:ext>
                  </a:extLst>
                </a:gridCol>
                <a:gridCol w="720396">
                  <a:extLst>
                    <a:ext uri="{9D8B030D-6E8A-4147-A177-3AD203B41FA5}">
                      <a16:colId xmlns:a16="http://schemas.microsoft.com/office/drawing/2014/main" val="664403592"/>
                    </a:ext>
                  </a:extLst>
                </a:gridCol>
                <a:gridCol w="653120">
                  <a:extLst>
                    <a:ext uri="{9D8B030D-6E8A-4147-A177-3AD203B41FA5}">
                      <a16:colId xmlns:a16="http://schemas.microsoft.com/office/drawing/2014/main" val="238416738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304530479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1936107085"/>
                    </a:ext>
                  </a:extLst>
                </a:gridCol>
                <a:gridCol w="686758">
                  <a:extLst>
                    <a:ext uri="{9D8B030D-6E8A-4147-A177-3AD203B41FA5}">
                      <a16:colId xmlns:a16="http://schemas.microsoft.com/office/drawing/2014/main" val="3912943734"/>
                    </a:ext>
                  </a:extLst>
                </a:gridCol>
              </a:tblGrid>
              <a:tr h="456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심각도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레이블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훈련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검증 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b="1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#</a:t>
                      </a:r>
                      <a:r>
                        <a:rPr lang="ko-KR" altLang="en-US" sz="1000" b="1" dirty="0"/>
                        <a:t>테스트 데이터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36520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64400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164930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565780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633328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788383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438492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73441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26243"/>
                  </a:ext>
                </a:extLst>
              </a:tr>
              <a:tr h="2811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1686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1F3E58-BB49-A0A0-BC36-15A3A6588820}"/>
              </a:ext>
            </a:extLst>
          </p:cNvPr>
          <p:cNvSpPr txBox="1"/>
          <p:nvPr/>
        </p:nvSpPr>
        <p:spPr>
          <a:xfrm>
            <a:off x="332388" y="1502877"/>
            <a:ext cx="41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 작성 시</a:t>
            </a:r>
            <a:r>
              <a:rPr lang="en-US" altLang="ko-KR" sz="1400" b="1" spc="-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b="1" spc="-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 위에 캡션</a:t>
            </a:r>
            <a:endParaRPr lang="en-US" altLang="ko-KR" sz="1400" b="1" spc="-5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4C465-5D7A-1BE9-FAC4-2EACD169478F}"/>
              </a:ext>
            </a:extLst>
          </p:cNvPr>
          <p:cNvSpPr txBox="1"/>
          <p:nvPr/>
        </p:nvSpPr>
        <p:spPr>
          <a:xfrm>
            <a:off x="332388" y="4982401"/>
            <a:ext cx="41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표 내용 폰트 크기는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10~14 pt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사이로 적절히 조정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C34E9-C406-F639-0F6F-E280DE4F0D6E}"/>
              </a:ext>
            </a:extLst>
          </p:cNvPr>
          <p:cNvSpPr txBox="1"/>
          <p:nvPr/>
        </p:nvSpPr>
        <p:spPr>
          <a:xfrm>
            <a:off x="4691062" y="1502877"/>
            <a:ext cx="41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제목 열과 내용 열이 구분되도록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할것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D0CE-D9AA-9A01-5BF8-E125BFF3AF20}"/>
              </a:ext>
            </a:extLst>
          </p:cNvPr>
          <p:cNvSpPr txBox="1"/>
          <p:nvPr/>
        </p:nvSpPr>
        <p:spPr>
          <a:xfrm>
            <a:off x="4691062" y="5002277"/>
            <a:ext cx="4243388" cy="5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b="1" spc="-50" dirty="0">
                <a:solidFill>
                  <a:srgbClr val="17406D"/>
                </a:solidFill>
              </a:rPr>
              <a:t>참고 사항</a:t>
            </a:r>
            <a:endParaRPr lang="en-US" altLang="ko-KR" sz="1200" b="1" spc="-50" dirty="0">
              <a:solidFill>
                <a:srgbClr val="17406D"/>
              </a:solidFill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100" b="1" spc="-50" dirty="0">
                <a:solidFill>
                  <a:srgbClr val="C00000"/>
                </a:solidFill>
              </a:rPr>
              <a:t>남는 공간에 추가적인 </a:t>
            </a:r>
            <a:r>
              <a:rPr lang="en-US" altLang="ko-KR" sz="1100" b="1" spc="-50" dirty="0">
                <a:solidFill>
                  <a:srgbClr val="C00000"/>
                </a:solidFill>
              </a:rPr>
              <a:t>Note</a:t>
            </a:r>
            <a:r>
              <a:rPr lang="ko-KR" altLang="en-US" sz="1100" b="1" spc="-50" dirty="0">
                <a:solidFill>
                  <a:srgbClr val="C00000"/>
                </a:solidFill>
              </a:rPr>
              <a:t>를 적절히 작성</a:t>
            </a:r>
            <a:endParaRPr lang="en-US" altLang="ko-KR" sz="1100" b="1" spc="-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9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목차의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소스코드를 </a:t>
            </a:r>
            <a:r>
              <a:rPr lang="ko-KR" altLang="en-US" b="1" dirty="0" err="1">
                <a:solidFill>
                  <a:schemeClr val="tx2"/>
                </a:solidFill>
              </a:rPr>
              <a:t>붙여넣을</a:t>
            </a:r>
            <a:r>
              <a:rPr lang="ko-KR" altLang="en-US" b="1" dirty="0">
                <a:solidFill>
                  <a:schemeClr val="tx2"/>
                </a:solidFill>
              </a:rPr>
              <a:t>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E2F04-5169-6F75-87A0-657FE7FCBAE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소스코드를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붙여넣을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소스코드는 캡처해서 붙여 넣고 크기를 조정하지 말 것</a:t>
            </a:r>
            <a:r>
              <a:rPr lang="en-US" altLang="ko-KR" sz="1200" b="1" spc="-50" dirty="0">
                <a:solidFill>
                  <a:srgbClr val="C00000"/>
                </a:solidFill>
              </a:rPr>
              <a:t>. </a:t>
            </a:r>
            <a:r>
              <a:rPr lang="ko-KR" altLang="en-US" sz="1200" spc="-50" dirty="0"/>
              <a:t>그렇게 될 경우 가독성이 떨어짐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/>
              <a:t>VSCode</a:t>
            </a:r>
            <a:r>
              <a:rPr lang="ko-KR" altLang="en-US" sz="1200" spc="-50" dirty="0"/>
              <a:t>상에서 코드를 작성하고 </a:t>
            </a:r>
            <a:r>
              <a:rPr lang="en-US" altLang="ko-KR" sz="1200" spc="-50" dirty="0"/>
              <a:t>Ctrl + C</a:t>
            </a:r>
            <a:r>
              <a:rPr lang="ko-KR" altLang="en-US" sz="1200" spc="-50" dirty="0"/>
              <a:t>로 복사하고 </a:t>
            </a:r>
            <a:r>
              <a:rPr lang="en-US" altLang="ko-KR" sz="1200" spc="-50" dirty="0"/>
              <a:t>Ctrl + V</a:t>
            </a:r>
            <a:r>
              <a:rPr lang="ko-KR" altLang="en-US" sz="1200" spc="-50" dirty="0"/>
              <a:t>로 </a:t>
            </a:r>
            <a:r>
              <a:rPr lang="en-US" altLang="ko-KR" sz="1200" spc="-50" dirty="0"/>
              <a:t>PPT</a:t>
            </a:r>
            <a:r>
              <a:rPr lang="ko-KR" altLang="en-US" sz="1200" spc="-50" dirty="0"/>
              <a:t>에 </a:t>
            </a:r>
            <a:r>
              <a:rPr lang="ko-KR" altLang="en-US" sz="1200" spc="-50" dirty="0" err="1"/>
              <a:t>붙여넣은</a:t>
            </a:r>
            <a:r>
              <a:rPr lang="ko-KR" altLang="en-US" sz="1200" spc="-50" dirty="0"/>
              <a:t> 후 폰트 크기와 간격 조절하기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아래는 예시</a:t>
            </a:r>
            <a:endParaRPr lang="en-US" altLang="ko-KR" sz="1200"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DBC5A-2C5B-A532-62A0-C767B9F4AEC8}"/>
              </a:ext>
            </a:extLst>
          </p:cNvPr>
          <p:cNvSpPr txBox="1"/>
          <p:nvPr/>
        </p:nvSpPr>
        <p:spPr>
          <a:xfrm>
            <a:off x="892705" y="2570168"/>
            <a:ext cx="735858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AdaBatchNorm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AdaNormBase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num_features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momentum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affine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track_running_stats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AdaBatchNorm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num_features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eps, momentum, affine,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track_running_stats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check_input_dim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set to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self.momentum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(when it is available) only so that it gets updated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ONNX graph when this node is exported to ONNX.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.momentum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.momentum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.training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.track_running_stats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if statement only here to tell the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jit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skip emitting this when it is None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.num_batches_tracked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.num_batches_tracked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.num_batches_tracked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.momentum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cumulative moving average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.num_batches_tracked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exponential moving average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exponential_average_factor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.momentum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97E01-0233-7136-1FAF-6CEAEC5399B1}"/>
              </a:ext>
            </a:extLst>
          </p:cNvPr>
          <p:cNvSpPr txBox="1"/>
          <p:nvPr/>
        </p:nvSpPr>
        <p:spPr>
          <a:xfrm>
            <a:off x="892705" y="6367660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소스코드에도 캡션을 넣을 것</a:t>
            </a:r>
          </a:p>
        </p:txBody>
      </p:sp>
    </p:spTree>
    <p:extLst>
      <p:ext uri="{BB962C8B-B14F-4D97-AF65-F5344CB8AC3E}">
        <p14:creationId xmlns:p14="http://schemas.microsoft.com/office/powerpoint/2010/main" val="221643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958520"/>
            <a:ext cx="8496301" cy="5717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참고문헌은 최대한 아래의 양식에 맞게 작성하고 본문에서 나온 순서대로 정렬할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참고문헌 양식</a:t>
            </a:r>
            <a:r>
              <a:rPr lang="en-US" altLang="ko-KR" dirty="0"/>
              <a:t>(</a:t>
            </a:r>
            <a:r>
              <a:rPr lang="ko-KR" altLang="en-US" dirty="0"/>
              <a:t>논문</a:t>
            </a:r>
            <a:r>
              <a:rPr lang="en-US" altLang="ko-KR" dirty="0"/>
              <a:t>): </a:t>
            </a:r>
            <a:r>
              <a:rPr lang="ko-KR" altLang="en-US" dirty="0"/>
              <a:t>저자</a:t>
            </a:r>
            <a:r>
              <a:rPr lang="en-US" altLang="ko-KR" dirty="0"/>
              <a:t>1, </a:t>
            </a:r>
            <a:r>
              <a:rPr lang="ko-KR" altLang="en-US" dirty="0"/>
              <a:t>저자</a:t>
            </a:r>
            <a:r>
              <a:rPr lang="en-US" altLang="ko-KR" dirty="0"/>
              <a:t>2, …, and </a:t>
            </a:r>
            <a:r>
              <a:rPr lang="ko-KR" altLang="en-US" dirty="0"/>
              <a:t>마지막 저자</a:t>
            </a:r>
            <a:r>
              <a:rPr lang="en-US" altLang="ko-KR" dirty="0"/>
              <a:t>, “</a:t>
            </a:r>
            <a:r>
              <a:rPr lang="ko-KR" altLang="en-US" dirty="0"/>
              <a:t>논문의 제목</a:t>
            </a:r>
            <a:r>
              <a:rPr lang="en-US" altLang="ko-KR" dirty="0"/>
              <a:t>,” </a:t>
            </a:r>
            <a:r>
              <a:rPr lang="ko-KR" altLang="en-US" i="1" dirty="0" err="1"/>
              <a:t>논문지</a:t>
            </a:r>
            <a:r>
              <a:rPr lang="ko-KR" altLang="en-US" i="1" dirty="0"/>
              <a:t> 또는 학술대회명</a:t>
            </a:r>
            <a:r>
              <a:rPr lang="en-US" altLang="ko-KR" i="1" dirty="0"/>
              <a:t>(</a:t>
            </a:r>
            <a:r>
              <a:rPr lang="ko-KR" altLang="en-US" i="1" dirty="0"/>
              <a:t>이탤릭체</a:t>
            </a:r>
            <a:r>
              <a:rPr lang="en-US" altLang="ko-KR" i="1" dirty="0"/>
              <a:t>)</a:t>
            </a:r>
            <a:r>
              <a:rPr lang="en-US" altLang="ko-KR" dirty="0"/>
              <a:t>, </a:t>
            </a:r>
            <a:r>
              <a:rPr lang="ko-KR" altLang="en-US" dirty="0"/>
              <a:t>권</a:t>
            </a:r>
            <a:r>
              <a:rPr lang="en-US" altLang="ko-KR" dirty="0"/>
              <a:t>, </a:t>
            </a:r>
            <a:r>
              <a:rPr lang="ko-KR" altLang="en-US" dirty="0"/>
              <a:t>호</a:t>
            </a:r>
            <a:r>
              <a:rPr lang="en-US" altLang="ko-KR" dirty="0"/>
              <a:t>, </a:t>
            </a:r>
            <a:r>
              <a:rPr lang="ko-KR" altLang="en-US" dirty="0"/>
              <a:t>페이지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ko-KR" altLang="en-US" dirty="0"/>
              <a:t>참고문헌 양식</a:t>
            </a:r>
            <a:r>
              <a:rPr lang="en-US" altLang="ko-KR" dirty="0"/>
              <a:t>(</a:t>
            </a:r>
            <a:r>
              <a:rPr lang="ko-KR" altLang="en-US" dirty="0"/>
              <a:t>인터넷 자료</a:t>
            </a:r>
            <a:r>
              <a:rPr lang="en-US" altLang="ko-KR" dirty="0"/>
              <a:t>): </a:t>
            </a:r>
            <a:r>
              <a:rPr lang="ko-KR" altLang="en-US" dirty="0"/>
              <a:t>저자</a:t>
            </a:r>
            <a:r>
              <a:rPr lang="en-US" altLang="ko-KR" dirty="0"/>
              <a:t>(</a:t>
            </a:r>
            <a:r>
              <a:rPr lang="ko-KR" altLang="en-US" dirty="0"/>
              <a:t>없을 경우 생략</a:t>
            </a:r>
            <a:r>
              <a:rPr lang="en-US" altLang="ko-KR" dirty="0"/>
              <a:t>), </a:t>
            </a:r>
            <a:r>
              <a:rPr lang="ko-KR" altLang="en-US" i="1" dirty="0"/>
              <a:t>제목</a:t>
            </a:r>
            <a:r>
              <a:rPr lang="en-US" altLang="ko-KR" i="1" dirty="0"/>
              <a:t>(</a:t>
            </a:r>
            <a:r>
              <a:rPr lang="ko-KR" altLang="en-US" i="1" dirty="0"/>
              <a:t>이탤릭체</a:t>
            </a:r>
            <a:r>
              <a:rPr lang="en-US" altLang="ko-KR" i="1" dirty="0"/>
              <a:t>)</a:t>
            </a:r>
            <a:r>
              <a:rPr lang="en-US" altLang="ko-KR" dirty="0"/>
              <a:t>, Accessed: </a:t>
            </a:r>
            <a:r>
              <a:rPr lang="ko-KR" altLang="en-US" dirty="0"/>
              <a:t>접속한 날짜</a:t>
            </a:r>
            <a:r>
              <a:rPr lang="en-US" altLang="ko-KR" dirty="0"/>
              <a:t>. [Online] Available: URL.</a:t>
            </a:r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참고문헌 양식 </a:t>
            </a:r>
            <a:r>
              <a:rPr lang="en-US" altLang="ko-KR" dirty="0"/>
              <a:t>(</a:t>
            </a:r>
            <a:r>
              <a:rPr lang="ko-KR" altLang="en-US" dirty="0"/>
              <a:t>책</a:t>
            </a:r>
            <a:r>
              <a:rPr lang="en-US" altLang="ko-KR" dirty="0"/>
              <a:t>):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i="1" dirty="0"/>
              <a:t>책제목</a:t>
            </a:r>
            <a:r>
              <a:rPr lang="en-US" altLang="ko-KR" i="1" dirty="0"/>
              <a:t>(</a:t>
            </a:r>
            <a:r>
              <a:rPr lang="ko-KR" altLang="en-US" i="1" dirty="0"/>
              <a:t>이탤릭체</a:t>
            </a:r>
            <a:r>
              <a:rPr lang="en-US" altLang="ko-KR" i="1" dirty="0"/>
              <a:t>), </a:t>
            </a:r>
            <a:r>
              <a:rPr lang="ko-KR" altLang="en-US" dirty="0"/>
              <a:t>판수</a:t>
            </a:r>
            <a:r>
              <a:rPr lang="en-US" altLang="ko-KR" dirty="0"/>
              <a:t>, </a:t>
            </a:r>
            <a:r>
              <a:rPr lang="ko-KR" altLang="en-US" dirty="0"/>
              <a:t>출판사명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.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dirty="0"/>
              <a:t>[4] K. He, X. Zhang, S. Ren, and J. Sun, “Deep Residual Learning for Image Recognition,” presented at the Proceedings of the IEEE Conference on Computer Vision and Pattern Recognition, 2016, pp. 770–778.</a:t>
            </a:r>
          </a:p>
          <a:p>
            <a:pPr marL="0" indent="0">
              <a:buNone/>
            </a:pPr>
            <a:r>
              <a:rPr lang="en-US" altLang="ko-KR" dirty="0"/>
              <a:t>[5] W. Zhang, G. Peng, C. Li, Y. Chen, and Z. Zhang, “A New Deep Learning Model for Fault Diagnosis with Good Anti-Noise and Domain Adaptation Ability on Raw Vibration Signals,” </a:t>
            </a:r>
            <a:r>
              <a:rPr lang="en-US" altLang="ko-KR" i="1" dirty="0"/>
              <a:t>Sensors</a:t>
            </a:r>
            <a:r>
              <a:rPr lang="en-US" altLang="ko-KR" dirty="0"/>
              <a:t>, vol. 17, no. 2, Art. no. 2, Feb. 2017, </a:t>
            </a:r>
            <a:r>
              <a:rPr lang="en-US" altLang="ko-KR" dirty="0" err="1"/>
              <a:t>doi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10.3390/s17020425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[6] W. Zhang, C. Li, G. Peng, Y. Chen, and Z. Zhang, “A deep convolutional neural network with new training methods for bearing fault diagnosis under noisy environment and different working load,” </a:t>
            </a:r>
            <a:r>
              <a:rPr lang="en-US" altLang="ko-KR" i="1" dirty="0"/>
              <a:t>Mechanical Systems and Signal Processing</a:t>
            </a:r>
            <a:r>
              <a:rPr lang="en-US" altLang="ko-KR" dirty="0"/>
              <a:t>, vol. 100, pp. 439–453, Feb. 2018, </a:t>
            </a:r>
            <a:r>
              <a:rPr lang="en-US" altLang="ko-KR" dirty="0" err="1"/>
              <a:t>doi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10.1016/j.ymssp.2017.06.022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[7] X. Song, Y. Cong, Y. Song, Y. Chen, and P. Liang, “A bearing fault diagnosis model based on CNN with wide convolution kernels,” </a:t>
            </a:r>
            <a:r>
              <a:rPr lang="en-US" altLang="ko-KR" i="1" dirty="0"/>
              <a:t>J Ambient </a:t>
            </a:r>
            <a:r>
              <a:rPr lang="en-US" altLang="ko-KR" i="1" dirty="0" err="1"/>
              <a:t>Intell</a:t>
            </a:r>
            <a:r>
              <a:rPr lang="en-US" altLang="ko-KR" i="1" dirty="0"/>
              <a:t> Human </a:t>
            </a:r>
            <a:r>
              <a:rPr lang="en-US" altLang="ko-KR" i="1" dirty="0" err="1"/>
              <a:t>Comput</a:t>
            </a:r>
            <a:r>
              <a:rPr lang="en-US" altLang="ko-KR" dirty="0"/>
              <a:t>, vol. 13, no. 8, pp. 4041–4056, Aug. 2022, </a:t>
            </a:r>
            <a:r>
              <a:rPr lang="en-US" altLang="ko-KR" dirty="0" err="1"/>
              <a:t>doi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10.1007/s12652-021-03177-x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[8] H. Fang </a:t>
            </a:r>
            <a:r>
              <a:rPr lang="en-US" altLang="ko-KR" i="1" dirty="0"/>
              <a:t>et al.</a:t>
            </a:r>
            <a:r>
              <a:rPr lang="en-US" altLang="ko-KR" dirty="0"/>
              <a:t>, “</a:t>
            </a:r>
            <a:r>
              <a:rPr lang="en-US" altLang="ko-KR" dirty="0" err="1"/>
              <a:t>CLFormer</a:t>
            </a:r>
            <a:r>
              <a:rPr lang="en-US" altLang="ko-KR" dirty="0"/>
              <a:t>: A Lightweight Transformer Based on Convolutional Embedding and Linear Self-Attention With Strong Robustness for Bearing Fault Diagnosis Under Limited Sample Conditions,” </a:t>
            </a:r>
            <a:r>
              <a:rPr lang="en-US" altLang="ko-KR" i="1" dirty="0"/>
              <a:t>IEEE Transactions on Instrumentation and Measurement</a:t>
            </a:r>
            <a:r>
              <a:rPr lang="en-US" altLang="ko-KR" dirty="0"/>
              <a:t>, vol. 71, pp. 1–8, 2022, </a:t>
            </a:r>
            <a:r>
              <a:rPr lang="en-US" altLang="ko-KR" dirty="0" err="1"/>
              <a:t>doi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10.1109/TIM.2021.3132327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9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213328" y="2027590"/>
            <a:ext cx="8383825" cy="337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리스트 코드 리뷰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1. </a:t>
            </a:r>
            <a:r>
              <a:rPr lang="ko-KR" altLang="en-US" sz="1400" spc="-50" dirty="0"/>
              <a:t>김지호 작성</a:t>
            </a:r>
            <a:r>
              <a:rPr lang="en-US" altLang="ko-KR" sz="1400" spc="-50" dirty="0"/>
              <a:t>	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스택 코드 리뷰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1. </a:t>
            </a:r>
            <a:r>
              <a:rPr lang="ko-KR" altLang="en-US" sz="1400" spc="-50" dirty="0"/>
              <a:t>김지호 작성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2. </a:t>
            </a:r>
            <a:r>
              <a:rPr lang="ko-KR" altLang="en-US" sz="1400" spc="-50" dirty="0" err="1"/>
              <a:t>김도협</a:t>
            </a:r>
            <a:r>
              <a:rPr lang="ko-KR" altLang="en-US" sz="1400" spc="-50" dirty="0"/>
              <a:t> 작성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큐 코드 리뷰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1. </a:t>
            </a:r>
            <a:r>
              <a:rPr lang="ko-KR" altLang="en-US" sz="1400" spc="-50" dirty="0" err="1"/>
              <a:t>김도협</a:t>
            </a:r>
            <a:r>
              <a:rPr lang="ko-KR" altLang="en-US" sz="1400" spc="-50" dirty="0"/>
              <a:t> 작성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2. </a:t>
            </a:r>
            <a:r>
              <a:rPr lang="ko-KR" altLang="en-US" sz="1400" spc="-50" dirty="0"/>
              <a:t>김지호 작성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3. </a:t>
            </a:r>
            <a:r>
              <a:rPr lang="ko-KR" altLang="en-US" sz="1400" spc="-50" dirty="0" err="1"/>
              <a:t>조경호</a:t>
            </a:r>
            <a:r>
              <a:rPr lang="ko-KR" altLang="en-US" sz="1400" spc="-50" dirty="0"/>
              <a:t> 작성</a:t>
            </a:r>
            <a:endParaRPr lang="en-US" altLang="ko-KR" sz="14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리스트 코드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코드 리뷰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1. </a:t>
            </a:r>
            <a:r>
              <a:rPr lang="ko-KR" altLang="en-US" b="1" dirty="0">
                <a:solidFill>
                  <a:schemeClr val="tx2"/>
                </a:solidFill>
              </a:rPr>
              <a:t>김지호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소제목 </a:t>
            </a:r>
            <a:r>
              <a:rPr lang="en-US" altLang="ko-KR" sz="1400" b="1" spc="-50" dirty="0">
                <a:solidFill>
                  <a:srgbClr val="17406D"/>
                </a:solidFill>
              </a:rPr>
              <a:t>(14pt)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글꼴</a:t>
            </a:r>
            <a:r>
              <a:rPr lang="en-US" altLang="ko-KR" sz="1200" spc="-50" dirty="0"/>
              <a:t>: </a:t>
            </a:r>
            <a:r>
              <a:rPr lang="ko-KR" altLang="en-US" sz="1200" spc="-50" dirty="0" err="1"/>
              <a:t>맑은고딕</a:t>
            </a:r>
            <a:r>
              <a:rPr lang="ko-KR" altLang="en-US" sz="1200" spc="-50" dirty="0"/>
              <a:t> 자간 좁게 </a:t>
            </a:r>
            <a:r>
              <a:rPr lang="en-US" altLang="ko-KR" sz="1200" spc="-50" dirty="0"/>
              <a:t>0.5 pt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하위 내용을 작성할 경우 글머리기호 변경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참고한 자료가 있을 경우 </a:t>
            </a:r>
            <a:r>
              <a:rPr lang="en-US" altLang="ko-KR" sz="1200" spc="-50" dirty="0"/>
              <a:t>“[1]” </a:t>
            </a:r>
            <a:r>
              <a:rPr lang="ko-KR" altLang="en-US" sz="1200" spc="-50" dirty="0"/>
              <a:t>과 같이 순서대로 번호 붙여 표시</a:t>
            </a:r>
            <a:br>
              <a:rPr lang="en-US" altLang="ko-KR" sz="1200" spc="-50" dirty="0"/>
            </a:br>
            <a:r>
              <a:rPr lang="ko-KR" altLang="en-US" sz="1200" i="1" spc="-50" dirty="0"/>
              <a:t>예</a:t>
            </a:r>
            <a:r>
              <a:rPr lang="en-US" altLang="ko-KR" sz="1200" i="1" spc="-50" dirty="0"/>
              <a:t>) 2022</a:t>
            </a:r>
            <a:r>
              <a:rPr lang="ko-KR" altLang="en-US" sz="1200" i="1" spc="-50" dirty="0"/>
              <a:t>년 이후의 </a:t>
            </a:r>
            <a:r>
              <a:rPr lang="en-US" altLang="ko-KR" sz="1200" i="1" spc="-50" dirty="0" err="1"/>
              <a:t>UoC</a:t>
            </a:r>
            <a:r>
              <a:rPr lang="en-US" altLang="ko-KR" sz="1200" i="1" spc="-50" dirty="0"/>
              <a:t> </a:t>
            </a:r>
            <a:r>
              <a:rPr lang="ko-KR" altLang="en-US" sz="1200" i="1" spc="-50" dirty="0"/>
              <a:t>데이터셋을 사용한 논문 중 노이즈 강건성을 다룬 논문은 모두 최대 </a:t>
            </a:r>
            <a:r>
              <a:rPr lang="en-US" altLang="ko-KR" sz="1200" i="1" spc="-50" dirty="0"/>
              <a:t>-5dB </a:t>
            </a:r>
            <a:r>
              <a:rPr lang="ko-KR" altLang="en-US" sz="1200" i="1" spc="-50" dirty="0"/>
              <a:t>이내의 </a:t>
            </a:r>
            <a:r>
              <a:rPr lang="en-US" altLang="ko-KR" sz="1200" i="1" spc="-50" dirty="0"/>
              <a:t>noise level</a:t>
            </a:r>
            <a:r>
              <a:rPr lang="ko-KR" altLang="en-US" sz="1200" i="1" spc="-50" dirty="0"/>
              <a:t>을 사용하였음 </a:t>
            </a:r>
            <a:r>
              <a:rPr lang="en-US" altLang="ko-KR" sz="1200" i="1" spc="-50" dirty="0"/>
              <a:t>[1], [2].</a:t>
            </a:r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latin typeface="+mn-ea"/>
                <a:ea typeface="+mn-ea"/>
              </a:rPr>
              <a:t>스택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코드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49544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코드 리뷰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1. </a:t>
            </a:r>
            <a:r>
              <a:rPr lang="ko-KR" altLang="en-US" b="1" dirty="0">
                <a:solidFill>
                  <a:schemeClr val="tx2"/>
                </a:solidFill>
              </a:rPr>
              <a:t>김지호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소제목 </a:t>
            </a:r>
            <a:r>
              <a:rPr lang="en-US" altLang="ko-KR" sz="1400" b="1" spc="-50" dirty="0">
                <a:solidFill>
                  <a:srgbClr val="17406D"/>
                </a:solidFill>
              </a:rPr>
              <a:t>(14pt)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글꼴</a:t>
            </a:r>
            <a:r>
              <a:rPr lang="en-US" altLang="ko-KR" sz="1200" spc="-50" dirty="0"/>
              <a:t>: </a:t>
            </a:r>
            <a:r>
              <a:rPr lang="ko-KR" altLang="en-US" sz="1200" spc="-50" dirty="0" err="1"/>
              <a:t>맑은고딕</a:t>
            </a:r>
            <a:r>
              <a:rPr lang="ko-KR" altLang="en-US" sz="1200" spc="-50" dirty="0"/>
              <a:t> 자간 좁게 </a:t>
            </a:r>
            <a:r>
              <a:rPr lang="en-US" altLang="ko-KR" sz="1200" spc="-50" dirty="0"/>
              <a:t>0.5 pt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하위 내용을 작성할 경우 글머리기호 변경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참고한 자료가 있을 경우 </a:t>
            </a:r>
            <a:r>
              <a:rPr lang="en-US" altLang="ko-KR" sz="1200" spc="-50" dirty="0"/>
              <a:t>“[1]” </a:t>
            </a:r>
            <a:r>
              <a:rPr lang="ko-KR" altLang="en-US" sz="1200" spc="-50" dirty="0"/>
              <a:t>과 같이 순서대로 번호 붙여 표시</a:t>
            </a:r>
            <a:br>
              <a:rPr lang="en-US" altLang="ko-KR" sz="1200" spc="-50" dirty="0"/>
            </a:br>
            <a:r>
              <a:rPr lang="ko-KR" altLang="en-US" sz="1200" i="1" spc="-50" dirty="0"/>
              <a:t>예</a:t>
            </a:r>
            <a:r>
              <a:rPr lang="en-US" altLang="ko-KR" sz="1200" i="1" spc="-50" dirty="0"/>
              <a:t>) 2022</a:t>
            </a:r>
            <a:r>
              <a:rPr lang="ko-KR" altLang="en-US" sz="1200" i="1" spc="-50" dirty="0"/>
              <a:t>년 이후의 </a:t>
            </a:r>
            <a:r>
              <a:rPr lang="en-US" altLang="ko-KR" sz="1200" i="1" spc="-50" dirty="0" err="1"/>
              <a:t>UoC</a:t>
            </a:r>
            <a:r>
              <a:rPr lang="en-US" altLang="ko-KR" sz="1200" i="1" spc="-50" dirty="0"/>
              <a:t> </a:t>
            </a:r>
            <a:r>
              <a:rPr lang="ko-KR" altLang="en-US" sz="1200" i="1" spc="-50" dirty="0"/>
              <a:t>데이터셋을 사용한 논문 중 노이즈 강건성을 다룬 논문은 모두 최대 </a:t>
            </a:r>
            <a:r>
              <a:rPr lang="en-US" altLang="ko-KR" sz="1200" i="1" spc="-50" dirty="0"/>
              <a:t>-5dB </a:t>
            </a:r>
            <a:r>
              <a:rPr lang="ko-KR" altLang="en-US" sz="1200" i="1" spc="-50" dirty="0"/>
              <a:t>이내의 </a:t>
            </a:r>
            <a:r>
              <a:rPr lang="en-US" altLang="ko-KR" sz="1200" i="1" spc="-50" dirty="0"/>
              <a:t>noise level</a:t>
            </a:r>
            <a:r>
              <a:rPr lang="ko-KR" altLang="en-US" sz="1200" i="1" spc="-50" dirty="0"/>
              <a:t>을 사용하였음 </a:t>
            </a:r>
            <a:r>
              <a:rPr lang="en-US" altLang="ko-KR" sz="1200" i="1" spc="-50" dirty="0"/>
              <a:t>[1], [2].</a:t>
            </a:r>
          </a:p>
        </p:txBody>
      </p:sp>
    </p:spTree>
    <p:extLst>
      <p:ext uri="{BB962C8B-B14F-4D97-AF65-F5344CB8AC3E}">
        <p14:creationId xmlns:p14="http://schemas.microsoft.com/office/powerpoint/2010/main" val="244996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코드 리뷰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2. </a:t>
            </a:r>
            <a:r>
              <a:rPr lang="ko-KR" altLang="en-US" b="1" dirty="0" err="1">
                <a:solidFill>
                  <a:schemeClr val="tx2"/>
                </a:solidFill>
              </a:rPr>
              <a:t>김도협</a:t>
            </a:r>
            <a:r>
              <a:rPr lang="ko-KR" altLang="en-US" b="1" dirty="0">
                <a:solidFill>
                  <a:schemeClr val="tx2"/>
                </a:solidFill>
              </a:rPr>
              <a:t>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소제목 </a:t>
            </a:r>
            <a:r>
              <a:rPr lang="en-US" altLang="ko-KR" sz="1400" b="1" spc="-50" dirty="0">
                <a:solidFill>
                  <a:srgbClr val="17406D"/>
                </a:solidFill>
              </a:rPr>
              <a:t>(14pt)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글꼴</a:t>
            </a:r>
            <a:r>
              <a:rPr lang="en-US" altLang="ko-KR" sz="1200" spc="-50" dirty="0"/>
              <a:t>: </a:t>
            </a:r>
            <a:r>
              <a:rPr lang="ko-KR" altLang="en-US" sz="1200" spc="-50" dirty="0" err="1"/>
              <a:t>맑은고딕</a:t>
            </a:r>
            <a:r>
              <a:rPr lang="ko-KR" altLang="en-US" sz="1200" spc="-50" dirty="0"/>
              <a:t> 자간 좁게 </a:t>
            </a:r>
            <a:r>
              <a:rPr lang="en-US" altLang="ko-KR" sz="1200" spc="-50" dirty="0"/>
              <a:t>0.5 pt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하위 내용을 작성할 경우 글머리기호 변경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참고한 자료가 있을 경우 </a:t>
            </a:r>
            <a:r>
              <a:rPr lang="en-US" altLang="ko-KR" sz="1200" spc="-50" dirty="0"/>
              <a:t>“[1]” </a:t>
            </a:r>
            <a:r>
              <a:rPr lang="ko-KR" altLang="en-US" sz="1200" spc="-50" dirty="0"/>
              <a:t>과 같이 순서대로 번호 붙여 표시</a:t>
            </a:r>
            <a:br>
              <a:rPr lang="en-US" altLang="ko-KR" sz="1200" spc="-50" dirty="0"/>
            </a:br>
            <a:r>
              <a:rPr lang="ko-KR" altLang="en-US" sz="1200" i="1" spc="-50" dirty="0"/>
              <a:t>예</a:t>
            </a:r>
            <a:r>
              <a:rPr lang="en-US" altLang="ko-KR" sz="1200" i="1" spc="-50" dirty="0"/>
              <a:t>) 2022</a:t>
            </a:r>
            <a:r>
              <a:rPr lang="ko-KR" altLang="en-US" sz="1200" i="1" spc="-50" dirty="0"/>
              <a:t>년 이후의 </a:t>
            </a:r>
            <a:r>
              <a:rPr lang="en-US" altLang="ko-KR" sz="1200" i="1" spc="-50" dirty="0" err="1"/>
              <a:t>UoC</a:t>
            </a:r>
            <a:r>
              <a:rPr lang="en-US" altLang="ko-KR" sz="1200" i="1" spc="-50" dirty="0"/>
              <a:t> </a:t>
            </a:r>
            <a:r>
              <a:rPr lang="ko-KR" altLang="en-US" sz="1200" i="1" spc="-50" dirty="0"/>
              <a:t>데이터셋을 사용한 논문 중 노이즈 강건성을 다룬 논문은 모두 최대 </a:t>
            </a:r>
            <a:r>
              <a:rPr lang="en-US" altLang="ko-KR" sz="1200" i="1" spc="-50" dirty="0"/>
              <a:t>-5dB </a:t>
            </a:r>
            <a:r>
              <a:rPr lang="ko-KR" altLang="en-US" sz="1200" i="1" spc="-50" dirty="0"/>
              <a:t>이내의 </a:t>
            </a:r>
            <a:r>
              <a:rPr lang="en-US" altLang="ko-KR" sz="1200" i="1" spc="-50" dirty="0"/>
              <a:t>noise level</a:t>
            </a:r>
            <a:r>
              <a:rPr lang="ko-KR" altLang="en-US" sz="1200" i="1" spc="-50" dirty="0"/>
              <a:t>을 사용하였음 </a:t>
            </a:r>
            <a:r>
              <a:rPr lang="en-US" altLang="ko-KR" sz="1200" i="1" spc="-50" dirty="0"/>
              <a:t>[1], [2].</a:t>
            </a:r>
          </a:p>
        </p:txBody>
      </p:sp>
    </p:spTree>
    <p:extLst>
      <p:ext uri="{BB962C8B-B14F-4D97-AF65-F5344CB8AC3E}">
        <p14:creationId xmlns:p14="http://schemas.microsoft.com/office/powerpoint/2010/main" val="215067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큐 코드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87647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코드 리뷰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1. </a:t>
            </a:r>
            <a:r>
              <a:rPr lang="ko-KR" altLang="en-US" b="1" dirty="0" err="1">
                <a:solidFill>
                  <a:schemeClr val="tx2"/>
                </a:solidFill>
              </a:rPr>
              <a:t>김도협</a:t>
            </a:r>
            <a:r>
              <a:rPr lang="ko-KR" altLang="en-US" b="1" dirty="0">
                <a:solidFill>
                  <a:schemeClr val="tx2"/>
                </a:solidFill>
              </a:rPr>
              <a:t>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소제목 </a:t>
            </a:r>
            <a:r>
              <a:rPr lang="en-US" altLang="ko-KR" sz="1400" b="1" spc="-50" dirty="0">
                <a:solidFill>
                  <a:srgbClr val="17406D"/>
                </a:solidFill>
              </a:rPr>
              <a:t>(14pt)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글꼴</a:t>
            </a:r>
            <a:r>
              <a:rPr lang="en-US" altLang="ko-KR" sz="1200" spc="-50" dirty="0"/>
              <a:t>: </a:t>
            </a:r>
            <a:r>
              <a:rPr lang="ko-KR" altLang="en-US" sz="1200" spc="-50" dirty="0" err="1"/>
              <a:t>맑은고딕</a:t>
            </a:r>
            <a:r>
              <a:rPr lang="ko-KR" altLang="en-US" sz="1200" spc="-50" dirty="0"/>
              <a:t> 자간 좁게 </a:t>
            </a:r>
            <a:r>
              <a:rPr lang="en-US" altLang="ko-KR" sz="1200" spc="-50" dirty="0"/>
              <a:t>0.5 pt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내용  </a:t>
            </a:r>
            <a:r>
              <a:rPr lang="en-US" altLang="ko-KR" sz="1200" spc="-50" dirty="0"/>
              <a:t>(12pt).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강조할 내용은 색깔 표시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하위 내용을 작성할 경우 글머리기호 변경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참고한 자료가 있을 경우 </a:t>
            </a:r>
            <a:r>
              <a:rPr lang="en-US" altLang="ko-KR" sz="1200" spc="-50" dirty="0"/>
              <a:t>“[1]” </a:t>
            </a:r>
            <a:r>
              <a:rPr lang="ko-KR" altLang="en-US" sz="1200" spc="-50" dirty="0"/>
              <a:t>과 같이 순서대로 번호 붙여 표시</a:t>
            </a:r>
            <a:br>
              <a:rPr lang="en-US" altLang="ko-KR" sz="1200" spc="-50" dirty="0"/>
            </a:br>
            <a:r>
              <a:rPr lang="ko-KR" altLang="en-US" sz="1200" i="1" spc="-50" dirty="0"/>
              <a:t>예</a:t>
            </a:r>
            <a:r>
              <a:rPr lang="en-US" altLang="ko-KR" sz="1200" i="1" spc="-50" dirty="0"/>
              <a:t>) 2022</a:t>
            </a:r>
            <a:r>
              <a:rPr lang="ko-KR" altLang="en-US" sz="1200" i="1" spc="-50" dirty="0"/>
              <a:t>년 이후의 </a:t>
            </a:r>
            <a:r>
              <a:rPr lang="en-US" altLang="ko-KR" sz="1200" i="1" spc="-50" dirty="0" err="1"/>
              <a:t>UoC</a:t>
            </a:r>
            <a:r>
              <a:rPr lang="en-US" altLang="ko-KR" sz="1200" i="1" spc="-50" dirty="0"/>
              <a:t> </a:t>
            </a:r>
            <a:r>
              <a:rPr lang="ko-KR" altLang="en-US" sz="1200" i="1" spc="-50" dirty="0"/>
              <a:t>데이터셋을 사용한 논문 중 노이즈 강건성을 다룬 논문은 모두 최대 </a:t>
            </a:r>
            <a:r>
              <a:rPr lang="en-US" altLang="ko-KR" sz="1200" i="1" spc="-50" dirty="0"/>
              <a:t>-5dB </a:t>
            </a:r>
            <a:r>
              <a:rPr lang="ko-KR" altLang="en-US" sz="1200" i="1" spc="-50" dirty="0"/>
              <a:t>이내의 </a:t>
            </a:r>
            <a:r>
              <a:rPr lang="en-US" altLang="ko-KR" sz="1200" i="1" spc="-50" dirty="0"/>
              <a:t>noise level</a:t>
            </a:r>
            <a:r>
              <a:rPr lang="ko-KR" altLang="en-US" sz="1200" i="1" spc="-50" dirty="0"/>
              <a:t>을 사용하였음 </a:t>
            </a:r>
            <a:r>
              <a:rPr lang="en-US" altLang="ko-KR" sz="1200" i="1" spc="-50" dirty="0"/>
              <a:t>[1], [2].</a:t>
            </a:r>
          </a:p>
        </p:txBody>
      </p:sp>
    </p:spTree>
    <p:extLst>
      <p:ext uri="{BB962C8B-B14F-4D97-AF65-F5344CB8AC3E}">
        <p14:creationId xmlns:p14="http://schemas.microsoft.com/office/powerpoint/2010/main" val="316066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5639</TotalTime>
  <Words>1405</Words>
  <Application>Microsoft Office PowerPoint</Application>
  <PresentationFormat>화면 슬라이드 쇼(4:3)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Consolas</vt:lpstr>
      <vt:lpstr>Wingdings</vt:lpstr>
      <vt:lpstr>Office 테마</vt:lpstr>
      <vt:lpstr>리스트, 스택, 큐 코드 리뷰</vt:lpstr>
      <vt:lpstr>목차</vt:lpstr>
      <vt:lpstr>리스트 코드 리뷰</vt:lpstr>
      <vt:lpstr>리스트 코드 리뷰</vt:lpstr>
      <vt:lpstr>스택 코드 리뷰</vt:lpstr>
      <vt:lpstr>스택 코드 리뷰</vt:lpstr>
      <vt:lpstr>스택 코드 리뷰</vt:lpstr>
      <vt:lpstr>큐 코드 리뷰</vt:lpstr>
      <vt:lpstr>큐 코드 리뷰</vt:lpstr>
      <vt:lpstr>큐 코드 리뷰</vt:lpstr>
      <vt:lpstr>큐 코드 리뷰</vt:lpstr>
      <vt:lpstr>제목 (목차의 제목)</vt:lpstr>
      <vt:lpstr>제목 (목차의 제목)</vt:lpstr>
      <vt:lpstr>제목 (목차의 제목)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김민영</cp:lastModifiedBy>
  <cp:revision>121</cp:revision>
  <dcterms:created xsi:type="dcterms:W3CDTF">2021-11-15T07:40:46Z</dcterms:created>
  <dcterms:modified xsi:type="dcterms:W3CDTF">2024-01-17T08:05:27Z</dcterms:modified>
</cp:coreProperties>
</file>