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sz="3200" b="1" strike="noStrike" spc="-1">
                <a:solidFill>
                  <a:srgbClr val="0B5394"/>
                </a:solidFill>
                <a:latin typeface="맑은 고딕"/>
                <a:ea typeface="맑은 고딕"/>
              </a:rPr>
              <a:t>마스터 제목 스타일 편집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4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4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1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4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4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4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4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4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4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4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95040"/>
            <a:ext cx="7558560" cy="605520"/>
          </a:xfrm>
          <a:custGeom>
            <a:avLst/>
            <a:gdLst/>
            <a:ahLst/>
            <a:cxnLst/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 rotWithShape="0">
            <a:gsLst>
              <a:gs pos="0">
                <a:srgbClr val="0F6FC6"/>
              </a:gs>
              <a:gs pos="100000">
                <a:srgbClr val="2191C9"/>
              </a:gs>
            </a:gsLst>
            <a:lin ang="0"/>
          </a:gra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0" y="182520"/>
            <a:ext cx="6114600" cy="430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4000" y="958680"/>
            <a:ext cx="8496000" cy="5276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편집하려면 클릭</a:t>
            </a: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  <a:p>
            <a:pPr marL="685800" lvl="1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2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두 번째 수준</a:t>
            </a:r>
            <a:endParaRPr lang="en-US" sz="1200" b="0" strike="noStrike" spc="-41">
              <a:solidFill>
                <a:srgbClr val="000000"/>
              </a:solidFill>
              <a:latin typeface="맑은 고딕"/>
            </a:endParaRPr>
          </a:p>
          <a:p>
            <a:pPr marL="1143000" lvl="2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세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1600200" lvl="3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네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2057400" lvl="4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다섯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A11D773-F65C-41BD-8C20-5B0FC0DFBEB9}" type="datetime1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1/25/2024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3029040" y="649296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708660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226312-F64B-4CF8-BCC7-B4004E8827C7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44" name="그림 7"/>
          <p:cNvPicPr/>
          <p:nvPr/>
        </p:nvPicPr>
        <p:blipFill>
          <a:blip r:embed="rId14"/>
          <a:srcRect l="15281" t="15704" r="15451" b="15537"/>
          <a:stretch/>
        </p:blipFill>
        <p:spPr>
          <a:xfrm>
            <a:off x="8155800" y="95040"/>
            <a:ext cx="664200" cy="659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95040"/>
            <a:ext cx="7558560" cy="605520"/>
          </a:xfrm>
          <a:custGeom>
            <a:avLst/>
            <a:gdLst/>
            <a:ahLst/>
            <a:cxnLst/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 rotWithShape="0">
            <a:gsLst>
              <a:gs pos="0">
                <a:srgbClr val="0F6FC6"/>
              </a:gs>
              <a:gs pos="100000">
                <a:srgbClr val="2191C9"/>
              </a:gs>
            </a:gsLst>
            <a:lin ang="0"/>
          </a:gra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0" y="182520"/>
            <a:ext cx="6114600" cy="430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4000" y="958680"/>
            <a:ext cx="8496000" cy="5276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편집하려면 클릭</a:t>
            </a: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  <a:p>
            <a:pPr marL="685800" lvl="1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2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두 번째 수준</a:t>
            </a:r>
            <a:endParaRPr lang="en-US" sz="1200" b="0" strike="noStrike" spc="-41">
              <a:solidFill>
                <a:srgbClr val="000000"/>
              </a:solidFill>
              <a:latin typeface="맑은 고딕"/>
            </a:endParaRPr>
          </a:p>
          <a:p>
            <a:pPr marL="1143000" lvl="2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세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1600200" lvl="3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네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  <a:p>
            <a:pPr marL="2057400" lvl="4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0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다섯 번째 수준</a:t>
            </a:r>
            <a:endParaRPr lang="en-US" sz="10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5E1009-54B8-4C9A-9A63-0658A13BE0F5}" type="datetime1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1/25/2024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3029040" y="649296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1800" b="0" strike="noStrike" spc="-1">
              <a:latin typeface="Noto Sans CJK KR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708660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690CC-DDC8-4D14-9208-1194F0B55585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87" name="그림 7"/>
          <p:cNvPicPr/>
          <p:nvPr/>
        </p:nvPicPr>
        <p:blipFill>
          <a:blip r:embed="rId14"/>
          <a:srcRect l="15281" t="15704" r="15451" b="15537"/>
          <a:stretch/>
        </p:blipFill>
        <p:spPr>
          <a:xfrm>
            <a:off x="8155800" y="95040"/>
            <a:ext cx="664200" cy="659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29520" y="17373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strike="noStrike" spc="-41">
                <a:solidFill>
                  <a:srgbClr val="0B5394"/>
                </a:solidFill>
                <a:latin typeface="맑은 고딕"/>
                <a:ea typeface="맑은 고딕"/>
              </a:rPr>
              <a:t>Chapter 05 </a:t>
            </a:r>
            <a:r>
              <a:rPr lang="ko-KR" sz="2400" b="1" strike="noStrike" spc="-41">
                <a:solidFill>
                  <a:srgbClr val="0B5394"/>
                </a:solidFill>
                <a:latin typeface="맑은 고딕"/>
                <a:ea typeface="맑은 고딕"/>
              </a:rPr>
              <a:t>정렬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143000" y="3556440"/>
            <a:ext cx="6857640" cy="1099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lstStyle/>
          <a:p>
            <a:pPr algn="ctr">
              <a:lnSpc>
                <a:spcPct val="1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ko-KR" sz="2000" b="1" i="1" strike="noStrike" spc="-41">
                <a:solidFill>
                  <a:srgbClr val="000000"/>
                </a:solidFill>
                <a:latin typeface="맑은 고딕"/>
                <a:ea typeface="맑은 고딕"/>
              </a:rPr>
              <a:t>김민영</a:t>
            </a:r>
            <a:endParaRPr lang="en-US" sz="2000" b="0" strike="noStrike" spc="-1">
              <a:latin typeface="Noto Sans CJK KR"/>
            </a:endParaRPr>
          </a:p>
          <a:p>
            <a:pPr algn="ctr">
              <a:lnSpc>
                <a:spcPct val="1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i="1" strike="noStrike" spc="-41">
                <a:solidFill>
                  <a:srgbClr val="000000"/>
                </a:solidFill>
                <a:latin typeface="맑은 고딕"/>
                <a:ea typeface="맑은 고딕"/>
              </a:rPr>
              <a:t>2024/1/24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버블 정렬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3A8838F-5F4C-46AE-B71B-C89E87511B75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10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버블 정렬 과정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13480" y="1230480"/>
            <a:ext cx="8643600" cy="4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59" name="그림 158"/>
          <p:cNvPicPr/>
          <p:nvPr/>
        </p:nvPicPr>
        <p:blipFill>
          <a:blip r:embed="rId2"/>
          <a:stretch/>
        </p:blipFill>
        <p:spPr>
          <a:xfrm>
            <a:off x="2035440" y="1512000"/>
            <a:ext cx="4948560" cy="434916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400" b="1" strike="noStrike" spc="-52">
                <a:solidFill>
                  <a:srgbClr val="000000"/>
                </a:solidFill>
                <a:latin typeface="Arial"/>
                <a:ea typeface="맑은 고딕"/>
              </a:rPr>
              <a:t>버블 정렬 과정</a:t>
            </a:r>
            <a:endParaRPr lang="en-US" sz="1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버블 정렬 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8797F23-7D57-4AB1-B30F-4F63289E5693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11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버블 정렬의 비교 횟수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13480" y="1230480"/>
            <a:ext cx="8643600" cy="43080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800" b="0" strike="noStrike" spc="-52" dirty="0">
                <a:latin typeface="맑은 고딕"/>
                <a:ea typeface="맑은 고딕"/>
              </a:rPr>
              <a:t>버블 정렬은 한번의 순회를 마칠 때 마다 비교 대상이 하나씩 줄어든다</a:t>
            </a:r>
            <a:r>
              <a:rPr lang="en-US" sz="1800" b="0" strike="noStrike" spc="-52" dirty="0">
                <a:latin typeface="맑은 고딕"/>
                <a:ea typeface="맑은 고딕"/>
              </a:rPr>
              <a:t>.</a:t>
            </a: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      (n-1) + (n-2) + ... + 2 + 1 = n(n-1)/2</a:t>
            </a: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latin typeface="Noto Sans CJK KR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728000" y="44640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400" b="1" strike="noStrike" spc="-52">
                <a:solidFill>
                  <a:srgbClr val="000000"/>
                </a:solidFill>
                <a:latin typeface="Arial"/>
                <a:ea typeface="맑은 고딕"/>
              </a:rPr>
              <a:t>버블 정렬 비교 횟수</a:t>
            </a:r>
            <a:endParaRPr lang="en-US" sz="1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버블 정렬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2FBDABE-3F75-4C2E-9ADD-35445726BEA9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버블 정렬의 장단점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3480" y="1225800"/>
            <a:ext cx="864360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lang="en-US" sz="14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구현이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간단하다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버그가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적다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b="0" strike="noStrike" spc="-1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latin typeface="Noto Sans CJK KR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216000" y="2697480"/>
            <a:ext cx="864360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단점</a:t>
            </a:r>
            <a:endParaRPr lang="en-US" sz="14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시간복잡도가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크다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연산이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오래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걸린다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b="0" strike="noStrike" spc="-1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sz="2400" b="1" strike="noStrike" spc="-41">
                <a:solidFill>
                  <a:srgbClr val="0B5394"/>
                </a:solidFill>
                <a:latin typeface="맑은 고딕"/>
                <a:ea typeface="맑은 고딕"/>
              </a:rPr>
              <a:t>삽입 정렬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삽입 정렬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D4C8114-019A-44BA-85CD-2DA25096E56E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삽입 정렬 과정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13480" y="1230480"/>
            <a:ext cx="8643600" cy="4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6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400" b="1" strike="noStrike" spc="-52">
                <a:solidFill>
                  <a:srgbClr val="000000"/>
                </a:solidFill>
                <a:latin typeface="Arial"/>
                <a:ea typeface="맑은 고딕"/>
              </a:rPr>
              <a:t>삽입 정렬 과정</a:t>
            </a:r>
            <a:endParaRPr lang="en-US" sz="1400" b="0" strike="noStrike" spc="-1">
              <a:latin typeface="Noto Sans CJK KR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2088000" y="1656000"/>
            <a:ext cx="4828680" cy="403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삽입 정렬 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F8EF526-A66F-45BC-A693-C8504D95BC7B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15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삽입 정렬의 비교 횟수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13480" y="1225800"/>
            <a:ext cx="8643600" cy="4354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200" b="0" strike="noStrike" spc="-52" dirty="0">
                <a:latin typeface="맑은 고딕"/>
                <a:ea typeface="맑은 고딕"/>
              </a:rPr>
              <a:t>삽입 정렬은 버블 정렬과 마찬가지로 한번의 순회를 마칠 때 마다 비교 대상이 하나씩 줄어든다</a:t>
            </a:r>
            <a:r>
              <a:rPr lang="en-US" sz="1200" b="0" strike="noStrike" spc="-52" dirty="0">
                <a:latin typeface="맑은 고딕"/>
                <a:ea typeface="맑은 고딕"/>
              </a:rPr>
              <a:t>. </a:t>
            </a: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lang="ko-KR" sz="1200" b="0" strike="noStrike" spc="-52" dirty="0">
                <a:latin typeface="맑은 고딕"/>
                <a:ea typeface="맑은 고딕"/>
              </a:rPr>
              <a:t>버블 정렬과 다르게 이미 정렬되어 있는 경우 더 이상 순회하지 않고 다음 순회로 넘어가기 때문에 버블 정렬보다 성능이 더 좋다</a:t>
            </a:r>
            <a:r>
              <a:rPr lang="en-US" sz="1200" b="0" strike="noStrike" spc="-52" dirty="0">
                <a:latin typeface="맑은 고딕"/>
                <a:ea typeface="맑은 고딕"/>
              </a:rPr>
              <a:t>.</a:t>
            </a: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sz="3200" spc="-52" dirty="0">
                <a:solidFill>
                  <a:srgbClr val="000000"/>
                </a:solidFill>
                <a:latin typeface="맑은 고딕"/>
                <a:ea typeface="맑은 고딕"/>
              </a:rPr>
              <a:t>                   </a:t>
            </a:r>
            <a:r>
              <a:rPr lang="en-US" sz="3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  (n^2 + n -2 )/2</a:t>
            </a: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latin typeface="Noto Sans CJK KR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728000" y="44640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400" b="1" strike="noStrike" spc="-52">
                <a:solidFill>
                  <a:srgbClr val="000000"/>
                </a:solidFill>
                <a:latin typeface="Arial"/>
                <a:ea typeface="맑은 고딕"/>
              </a:rPr>
              <a:t>삽입 정렬 평균 비교 횟수</a:t>
            </a:r>
            <a:endParaRPr lang="en-US" sz="1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참고문헌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24000" y="958680"/>
            <a:ext cx="8496000" cy="57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참고문헌 양식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인터넷 자료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):</a:t>
            </a:r>
            <a:r>
              <a:rPr lang="ko-KR" sz="1400" b="0" i="1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정렬 알고리즘의 종류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, Accessed: 23/01/23. [Online] Available: https://velog.io/@kku64r/sort.</a:t>
            </a: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참고문헌 양식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인터넷 자료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):</a:t>
            </a:r>
            <a:r>
              <a:rPr lang="ko-KR" sz="1400" b="0" i="1" strike="noStrike" spc="-41">
                <a:solidFill>
                  <a:srgbClr val="000000"/>
                </a:solidFill>
                <a:latin typeface="맑은 고딕"/>
                <a:ea typeface="맑은 고딕"/>
              </a:rPr>
              <a:t>정렬 알고리즘</a:t>
            </a:r>
            <a:r>
              <a:rPr lang="en-US" sz="1400" b="0" strike="noStrike" spc="-41">
                <a:solidFill>
                  <a:srgbClr val="000000"/>
                </a:solidFill>
                <a:latin typeface="맑은 고딕"/>
                <a:ea typeface="맑은 고딕"/>
              </a:rPr>
              <a:t>, Accessed: 23/01/23. [Online] Available: https://namu.wiki/w/%EC%A0%95%EB%A0%AC%20%EC%95%8C%EA%B3%A0%EB%A6%AC%EC%A6%98#s-4.</a:t>
            </a: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4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F160883-4AB6-4B8B-BCDC-6B795A4D573A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16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95080" y="1737360"/>
            <a:ext cx="6149160" cy="1324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sz="3200" b="1" strike="noStrike" spc="-1">
                <a:solidFill>
                  <a:srgbClr val="0B5394"/>
                </a:solidFill>
                <a:latin typeface="맑은 고딕"/>
                <a:ea typeface="맑은 고딕"/>
              </a:rPr>
              <a:t>끝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7" name="그림 4"/>
          <p:cNvPicPr/>
          <p:nvPr/>
        </p:nvPicPr>
        <p:blipFill>
          <a:blip r:embed="rId2"/>
          <a:srcRect l="15281" t="15704" r="15451" b="15537"/>
          <a:stretch/>
        </p:blipFill>
        <p:spPr>
          <a:xfrm>
            <a:off x="3953520" y="5054760"/>
            <a:ext cx="1231920" cy="122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목차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BE2D07A-1852-4D3A-A598-88268696A803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13480" y="2027520"/>
            <a:ext cx="8383320" cy="18411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endParaRPr lang="en-US" sz="1800" b="0" strike="noStrike" spc="-1" dirty="0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lang="ko-KR" sz="20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 dirty="0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lang="ko-KR" sz="20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버블 정렬</a:t>
            </a:r>
            <a:r>
              <a:rPr lang="en-US" sz="20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lang="en-US" sz="2000" b="0" strike="noStrike" spc="-1" dirty="0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lang="ko-KR" sz="20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삽입 정렬</a:t>
            </a:r>
            <a:endParaRPr lang="en-US" sz="20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sz="2400" b="1" strike="noStrike" spc="-41">
                <a:solidFill>
                  <a:srgbClr val="0B5394"/>
                </a:solidFill>
                <a:latin typeface="맑은 고딕"/>
                <a:ea typeface="맑은 고딕"/>
              </a:rPr>
              <a:t>정렬 알고리즘의 개요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A1EA94-7256-4ECF-A025-25863197692E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정렬이란</a:t>
            </a:r>
            <a:r>
              <a:rPr lang="en-US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?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13480" y="1230480"/>
            <a:ext cx="8643600" cy="9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정해진 기준에 따라 데이터를 순서대로</a:t>
            </a:r>
            <a:r>
              <a:rPr lang="en-US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체계적으로 정리하는</a:t>
            </a:r>
            <a:r>
              <a:rPr lang="en-US" sz="1400" b="0" strike="noStrike" spc="-52">
                <a:solidFill>
                  <a:srgbClr val="C9211E"/>
                </a:solidFill>
                <a:latin typeface="맑은 고딕"/>
                <a:ea typeface="맑은 고딕"/>
              </a:rPr>
              <a:t> 알고리즘</a:t>
            </a:r>
            <a:endParaRPr lang="en-US" sz="1400" b="0" strike="noStrike" spc="-1">
              <a:latin typeface="Noto Sans CJK KR"/>
            </a:endParaRPr>
          </a:p>
          <a:p>
            <a:pPr marL="800280" lvl="1" indent="-34272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시간 복잡도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구현 난이도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추가 필요 메모리 크기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안정 정렬인지 불안정 정렬인지 등이 정렬 알고리즘마다 다 다르다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800280" lvl="1" indent="-34272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버블 정렬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삽입 정렬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퀵 정렬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그 외 병합 정렬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팀 정렬 등</a:t>
            </a:r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556BE-ECF7-48DC-B2DC-E6697384E3F8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정렬의 특징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13480" y="1230480"/>
            <a:ext cx="8643600" cy="6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시간 복잡도</a:t>
            </a:r>
            <a:endParaRPr lang="en-US" sz="1400" b="0" strike="noStrike" spc="-1" dirty="0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일반적으로 시간 복잡도가 작을 수록 좋다</a:t>
            </a:r>
            <a:r>
              <a:rPr lang="en-US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 dirty="0">
              <a:latin typeface="Noto Sans CJK KR"/>
            </a:endParaRPr>
          </a:p>
        </p:txBody>
      </p:sp>
      <p:pic>
        <p:nvPicPr>
          <p:cNvPr id="138" name="그림 137"/>
          <p:cNvPicPr/>
          <p:nvPr/>
        </p:nvPicPr>
        <p:blipFill>
          <a:blip r:embed="rId2"/>
          <a:srcRect l="24912" t="52311" r="38864" b="36344"/>
          <a:stretch/>
        </p:blipFill>
        <p:spPr>
          <a:xfrm>
            <a:off x="288000" y="2645280"/>
            <a:ext cx="8564400" cy="16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CFA962D-4190-4EFF-8CBD-205495DF029E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정렬의 특징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13480" y="1230480"/>
            <a:ext cx="8643600" cy="9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구현 난이도</a:t>
            </a:r>
            <a:endParaRPr lang="en-US" sz="1400" b="0" strike="noStrike" spc="-1" dirty="0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버블 정렬과 삽입 정렬의 구현이 아주 쉬운 편이다</a:t>
            </a:r>
            <a:r>
              <a:rPr lang="en-US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 dirty="0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구현이 쉬울 수록 버그 발생에 강하다</a:t>
            </a:r>
            <a:r>
              <a:rPr lang="en-US" sz="1200" b="0" strike="noStrike" spc="-52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359A3E4-2548-4E24-B05C-08D85821B3D3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정렬의 특징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13480" y="1230480"/>
            <a:ext cx="8643600" cy="6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추가 필요 메모리 크기</a:t>
            </a:r>
            <a:endParaRPr lang="en-US" sz="14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병합정렬은 데이터 크기만큼의 메모리가 더 필요하다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</p:txBody>
      </p:sp>
      <p:pic>
        <p:nvPicPr>
          <p:cNvPr id="147" name="그림 146"/>
          <p:cNvPicPr/>
          <p:nvPr/>
        </p:nvPicPr>
        <p:blipFill>
          <a:blip r:embed="rId2"/>
          <a:stretch/>
        </p:blipFill>
        <p:spPr>
          <a:xfrm>
            <a:off x="2736000" y="2215080"/>
            <a:ext cx="3528000" cy="340092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400" b="1" strike="noStrike" spc="-52">
                <a:solidFill>
                  <a:srgbClr val="000000"/>
                </a:solidFill>
                <a:latin typeface="Arial"/>
                <a:ea typeface="맑은 고딕"/>
              </a:rPr>
              <a:t>병합 정렬 과정</a:t>
            </a:r>
            <a:endParaRPr lang="en-US" sz="1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2000" b="1" strike="noStrike" spc="-41">
                <a:solidFill>
                  <a:srgbClr val="FFFFFF"/>
                </a:solidFill>
                <a:latin typeface="맑은 고딕"/>
                <a:ea typeface="맑은 고딕"/>
              </a:rPr>
              <a:t>정렬 알고리즘의 개요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ACB9AF-BE64-4746-BDD8-8DB7F7760556}" type="slidenum"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strike="noStrike" spc="-1">
                <a:solidFill>
                  <a:srgbClr val="17406D"/>
                </a:solidFill>
                <a:latin typeface="맑은 고딕"/>
                <a:ea typeface="맑은 고딕"/>
              </a:rPr>
              <a:t>정렬의 특징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13480" y="1225800"/>
            <a:ext cx="8643600" cy="12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ko-KR" sz="14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안정 정렬인가 불안정 정렬인가</a:t>
            </a:r>
            <a:endParaRPr lang="en-US" sz="14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안정 정렬은 기존 입력 순서와 동일하게 정렬된다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 marL="1080000" lvl="4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병합 정렬과 버블 정렬이 안정 정렬인 반면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퀵 정렬은 불안정 정렬이다</a:t>
            </a:r>
            <a:r>
              <a:rPr lang="en-US" sz="1200" b="0" strike="noStrike" spc="-52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1200" b="0" strike="noStrike" spc="-1">
              <a:latin typeface="Noto Sans CJK KR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latin typeface="Noto Sans CJK KR"/>
            </a:endParaRPr>
          </a:p>
        </p:txBody>
      </p:sp>
      <p:pic>
        <p:nvPicPr>
          <p:cNvPr id="153" name="그림 152"/>
          <p:cNvPicPr/>
          <p:nvPr/>
        </p:nvPicPr>
        <p:blipFill>
          <a:blip r:embed="rId2"/>
          <a:stretch/>
        </p:blipFill>
        <p:spPr>
          <a:xfrm>
            <a:off x="1249920" y="2890800"/>
            <a:ext cx="6382080" cy="229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sz="2400" b="1" strike="noStrike" spc="-41">
                <a:solidFill>
                  <a:srgbClr val="0B5394"/>
                </a:solidFill>
                <a:latin typeface="맑은 고딕"/>
                <a:ea typeface="맑은 고딕"/>
              </a:rPr>
              <a:t>버블 정렬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5587</TotalTime>
  <Words>405</Words>
  <Application>Microsoft Office PowerPoint</Application>
  <PresentationFormat>화면 슬라이드 쇼(4:3)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CJK KR</vt:lpstr>
      <vt:lpstr>Noto Serif CJK KR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subject/>
  <dc:creator>이 성재</dc:creator>
  <dc:description/>
  <cp:lastModifiedBy>김민영</cp:lastModifiedBy>
  <cp:revision>130</cp:revision>
  <dcterms:created xsi:type="dcterms:W3CDTF">2021-11-15T07:40:46Z</dcterms:created>
  <dcterms:modified xsi:type="dcterms:W3CDTF">2024-01-24T22:47:04Z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