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495080" y="1737360"/>
            <a:ext cx="6149160" cy="61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495080" y="1737360"/>
            <a:ext cx="6149160" cy="61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495080" y="1737360"/>
            <a:ext cx="6149160" cy="61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95080" y="1737360"/>
            <a:ext cx="6149160" cy="132408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ko-KR" sz="3200" spc="-1" strike="noStrike">
                <a:solidFill>
                  <a:srgbClr val="0b5394"/>
                </a:solidFill>
                <a:latin typeface="맑은 고딕"/>
                <a:ea typeface="맑은 고딕"/>
              </a:rPr>
              <a:t>마스터 </a:t>
            </a:r>
            <a:r>
              <a:rPr b="1" lang="ko-KR" sz="3200" spc="-1" strike="noStrike">
                <a:solidFill>
                  <a:srgbClr val="0b5394"/>
                </a:solidFill>
                <a:latin typeface="맑은 고딕"/>
                <a:ea typeface="맑은 고딕"/>
              </a:rPr>
              <a:t>제목 </a:t>
            </a:r>
            <a:r>
              <a:rPr b="1" lang="ko-KR" sz="3200" spc="-1" strike="noStrike">
                <a:solidFill>
                  <a:srgbClr val="0b5394"/>
                </a:solidFill>
                <a:latin typeface="맑은 고딕"/>
                <a:ea typeface="맑은 고딕"/>
              </a:rPr>
              <a:t>스타일 </a:t>
            </a:r>
            <a:r>
              <a:rPr b="1" lang="ko-KR" sz="3200" spc="-1" strike="noStrike">
                <a:solidFill>
                  <a:srgbClr val="0b5394"/>
                </a:solidFill>
                <a:latin typeface="맑은 고딕"/>
                <a:ea typeface="맑은 고딕"/>
              </a:rPr>
              <a:t>편집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4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4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000" spc="-4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4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000" spc="-4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4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000" spc="-4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4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4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4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4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4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4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4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4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4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95040"/>
            <a:ext cx="7558560" cy="605520"/>
          </a:xfrm>
          <a:custGeom>
            <a:avLst/>
            <a:gdLst/>
            <a:ahLst/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 rotWithShape="0">
            <a:gsLst>
              <a:gs pos="0">
                <a:srgbClr val="0f6fc6"/>
              </a:gs>
              <a:gs pos="100000">
                <a:srgbClr val="2191c9"/>
              </a:gs>
            </a:gsLst>
            <a:lin ang="0"/>
          </a:gra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0" y="182520"/>
            <a:ext cx="6114600" cy="430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마스터 제목 스타일 편집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4000" y="958680"/>
            <a:ext cx="8496000" cy="52765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편집하려면 클릭</a:t>
            </a:r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2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두 번째 수준</a:t>
            </a:r>
            <a:endParaRPr b="0" lang="en-US" sz="1200" spc="-4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세 번째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네 번째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다섯 번째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11D773-F65C-41BD-8C20-5B0FC0DFBEB9}" type="datetime1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01/24/2024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3029040" y="649296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708660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226312-F64B-4CF8-BCC7-B4004E8827C7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pic>
        <p:nvPicPr>
          <p:cNvPr id="44" name="그림 7" descr=""/>
          <p:cNvPicPr/>
          <p:nvPr/>
        </p:nvPicPr>
        <p:blipFill>
          <a:blip r:embed="rId2"/>
          <a:srcRect l="15281" t="15704" r="15451" b="15537"/>
          <a:stretch/>
        </p:blipFill>
        <p:spPr>
          <a:xfrm>
            <a:off x="8155800" y="95040"/>
            <a:ext cx="664200" cy="659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95040"/>
            <a:ext cx="7558560" cy="605520"/>
          </a:xfrm>
          <a:custGeom>
            <a:avLst/>
            <a:gdLst/>
            <a:ahLst/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 rotWithShape="0">
            <a:gsLst>
              <a:gs pos="0">
                <a:srgbClr val="0f6fc6"/>
              </a:gs>
              <a:gs pos="100000">
                <a:srgbClr val="2191c9"/>
              </a:gs>
            </a:gsLst>
            <a:lin ang="0"/>
          </a:gra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0" y="182520"/>
            <a:ext cx="6114600" cy="430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마스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터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제목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스타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일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편집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4000" y="958680"/>
            <a:ext cx="8496000" cy="52765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편집하려면 클릭</a:t>
            </a:r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2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두 번째 수준</a:t>
            </a:r>
            <a:endParaRPr b="0" lang="en-US" sz="1200" spc="-4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세 번째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네 번째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다섯 번째 수준</a:t>
            </a:r>
            <a:endParaRPr b="0" lang="en-US" sz="10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5E1009-54B8-4C9A-9A63-0658A13BE0F5}" type="datetime1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01/24/2024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3029040" y="649296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1800" spc="-1" strike="noStrike">
              <a:latin typeface="Noto Sans CJK KR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7086600" y="649296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A690CC-DDC8-4D14-9208-1194F0B55585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pic>
        <p:nvPicPr>
          <p:cNvPr id="87" name="그림 7" descr=""/>
          <p:cNvPicPr/>
          <p:nvPr/>
        </p:nvPicPr>
        <p:blipFill>
          <a:blip r:embed="rId2"/>
          <a:srcRect l="15281" t="15704" r="15451" b="15537"/>
          <a:stretch/>
        </p:blipFill>
        <p:spPr>
          <a:xfrm>
            <a:off x="8155800" y="95040"/>
            <a:ext cx="664200" cy="659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29520" y="17373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Ch</a:t>
            </a:r>
            <a:r>
              <a:rPr b="1" lang="en-US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apt</a:t>
            </a:r>
            <a:r>
              <a:rPr b="1" lang="en-US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er </a:t>
            </a:r>
            <a:r>
              <a:rPr b="1" lang="en-US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05 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정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렬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143000" y="3556440"/>
            <a:ext cx="6857640" cy="1099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algn="ctr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ko-KR" sz="2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김민</a:t>
            </a:r>
            <a:r>
              <a:rPr b="1" i="1" lang="ko-KR" sz="2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영</a:t>
            </a:r>
            <a:endParaRPr b="0" lang="en-US" sz="2000" spc="-1" strike="noStrike">
              <a:latin typeface="Noto Sans CJK KR"/>
            </a:endParaRPr>
          </a:p>
          <a:p>
            <a:pPr algn="ctr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202</a:t>
            </a:r>
            <a:r>
              <a:rPr b="1" i="1" lang="en-US" sz="2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4/1/</a:t>
            </a:r>
            <a:r>
              <a:rPr b="1" i="1" lang="en-US" sz="20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24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버블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A8838F-5F4C-46AE-B71B-C89E87511B75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버블 정렬 과정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13480" y="1230480"/>
            <a:ext cx="86436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035440" y="1512000"/>
            <a:ext cx="4948560" cy="434916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1702080" y="57492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버블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정렬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과정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버블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797F23-7D57-4AB1-B30F-4F63289E5693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버블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의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비교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횟수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13480" y="1230480"/>
            <a:ext cx="8643600" cy="35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800" spc="-52" strike="noStrike">
                <a:latin typeface="맑은 고딕"/>
                <a:ea typeface="맑은 고딕"/>
              </a:rPr>
              <a:t>버블 정렬은 한번의 순회를 마칠 때 마다 비교 대상이 하나씩 줄어든다</a:t>
            </a:r>
            <a:r>
              <a:rPr b="0" lang="en-US" sz="1800" spc="-52" strike="noStrike"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(n-1) + (n-2) + ... + 2 + 1 =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n(n-1)/2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728000" y="44640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버블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정렬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비교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횟수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버블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FBDABE-3F75-4C2E-9ADD-35445726BEA9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버블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의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장단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점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13480" y="1225800"/>
            <a:ext cx="864360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장</a:t>
            </a: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점</a:t>
            </a:r>
            <a:endParaRPr b="0" lang="en-US" sz="14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구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현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이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간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단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하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버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그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가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적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Noto Sans CJK KR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216000" y="2697480"/>
            <a:ext cx="864360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단점</a:t>
            </a:r>
            <a:endParaRPr b="0" lang="en-US" sz="14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시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간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복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잡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도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가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크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연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산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이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오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래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걸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린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29520" y="27669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삽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입 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정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렬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삽입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4C8114-019A-44BA-85CD-2DA25096E56E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삽입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과정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13480" y="1230480"/>
            <a:ext cx="86436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1702080" y="57492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삽입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정렬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과정</a:t>
            </a:r>
            <a:endParaRPr b="0" lang="en-US" sz="1400" spc="-1" strike="noStrike">
              <a:latin typeface="Noto Sans CJK KR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088000" y="1656000"/>
            <a:ext cx="4828680" cy="403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삽입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8EF526-A66F-45BC-A693-C8504D95BC7B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삽입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의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비교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횟수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13480" y="1225800"/>
            <a:ext cx="864360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800" spc="-52" strike="noStrike">
                <a:latin typeface="맑은 고딕"/>
                <a:ea typeface="맑은 고딕"/>
              </a:rPr>
              <a:t>삽입 </a:t>
            </a:r>
            <a:r>
              <a:rPr b="0" lang="ko-KR" sz="1800" spc="-52" strike="noStrike">
                <a:latin typeface="맑은 고딕"/>
                <a:ea typeface="맑은 고딕"/>
              </a:rPr>
              <a:t>정렬은 </a:t>
            </a:r>
            <a:r>
              <a:rPr b="0" lang="ko-KR" sz="1800" spc="-52" strike="noStrike">
                <a:latin typeface="맑은 고딕"/>
                <a:ea typeface="맑은 고딕"/>
              </a:rPr>
              <a:t>버블 </a:t>
            </a:r>
            <a:r>
              <a:rPr b="0" lang="ko-KR" sz="1800" spc="-52" strike="noStrike">
                <a:latin typeface="맑은 고딕"/>
                <a:ea typeface="맑은 고딕"/>
              </a:rPr>
              <a:t>정렬과 </a:t>
            </a:r>
            <a:r>
              <a:rPr b="0" lang="ko-KR" sz="1800" spc="-52" strike="noStrike">
                <a:latin typeface="맑은 고딕"/>
                <a:ea typeface="맑은 고딕"/>
              </a:rPr>
              <a:t>마찬가</a:t>
            </a:r>
            <a:r>
              <a:rPr b="0" lang="ko-KR" sz="1800" spc="-52" strike="noStrike">
                <a:latin typeface="맑은 고딕"/>
                <a:ea typeface="맑은 고딕"/>
              </a:rPr>
              <a:t>지로 </a:t>
            </a:r>
            <a:r>
              <a:rPr b="0" lang="ko-KR" sz="1800" spc="-52" strike="noStrike">
                <a:latin typeface="맑은 고딕"/>
                <a:ea typeface="맑은 고딕"/>
              </a:rPr>
              <a:t>한번의 </a:t>
            </a:r>
            <a:r>
              <a:rPr b="0" lang="ko-KR" sz="1800" spc="-52" strike="noStrike">
                <a:latin typeface="맑은 고딕"/>
                <a:ea typeface="맑은 고딕"/>
              </a:rPr>
              <a:t>순회를 </a:t>
            </a:r>
            <a:r>
              <a:rPr b="0" lang="ko-KR" sz="1800" spc="-52" strike="noStrike">
                <a:latin typeface="맑은 고딕"/>
                <a:ea typeface="맑은 고딕"/>
              </a:rPr>
              <a:t>마칠 </a:t>
            </a:r>
            <a:r>
              <a:rPr b="0" lang="ko-KR" sz="1800" spc="-52" strike="noStrike">
                <a:latin typeface="맑은 고딕"/>
                <a:ea typeface="맑은 고딕"/>
              </a:rPr>
              <a:t>때 </a:t>
            </a:r>
            <a:r>
              <a:rPr b="0" lang="ko-KR" sz="1800" spc="-52" strike="noStrike">
                <a:latin typeface="맑은 고딕"/>
                <a:ea typeface="맑은 고딕"/>
              </a:rPr>
              <a:t>마다 </a:t>
            </a:r>
            <a:r>
              <a:rPr b="0" lang="ko-KR" sz="1800" spc="-52" strike="noStrike">
                <a:latin typeface="맑은 고딕"/>
                <a:ea typeface="맑은 고딕"/>
              </a:rPr>
              <a:t>비교 </a:t>
            </a:r>
            <a:r>
              <a:rPr b="0" lang="ko-KR" sz="1800" spc="-52" strike="noStrike">
                <a:latin typeface="맑은 고딕"/>
                <a:ea typeface="맑은 고딕"/>
              </a:rPr>
              <a:t>대상이 </a:t>
            </a:r>
            <a:r>
              <a:rPr b="0" lang="ko-KR" sz="1800" spc="-52" strike="noStrike">
                <a:latin typeface="맑은 고딕"/>
                <a:ea typeface="맑은 고딕"/>
              </a:rPr>
              <a:t>하나씩 </a:t>
            </a:r>
            <a:r>
              <a:rPr b="0" lang="ko-KR" sz="1800" spc="-52" strike="noStrike">
                <a:latin typeface="맑은 고딕"/>
                <a:ea typeface="맑은 고딕"/>
              </a:rPr>
              <a:t>줄어든</a:t>
            </a:r>
            <a:r>
              <a:rPr b="0" lang="ko-KR" sz="1800" spc="-52" strike="noStrike">
                <a:latin typeface="맑은 고딕"/>
                <a:ea typeface="맑은 고딕"/>
              </a:rPr>
              <a:t>다</a:t>
            </a:r>
            <a:r>
              <a:rPr b="0" lang="en-US" sz="1800" spc="-52" strike="noStrike">
                <a:latin typeface="맑은 고딕"/>
                <a:ea typeface="맑은 고딕"/>
              </a:rPr>
              <a:t>. 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r>
              <a:rPr b="0" lang="ko-KR" sz="1800" spc="-52" strike="noStrike">
                <a:latin typeface="맑은 고딕"/>
                <a:ea typeface="맑은 고딕"/>
              </a:rPr>
              <a:t>버블 </a:t>
            </a:r>
            <a:r>
              <a:rPr b="0" lang="ko-KR" sz="1800" spc="-52" strike="noStrike">
                <a:latin typeface="맑은 고딕"/>
                <a:ea typeface="맑은 고딕"/>
              </a:rPr>
              <a:t>정렬과 </a:t>
            </a:r>
            <a:r>
              <a:rPr b="0" lang="ko-KR" sz="1800" spc="-52" strike="noStrike">
                <a:latin typeface="맑은 고딕"/>
                <a:ea typeface="맑은 고딕"/>
              </a:rPr>
              <a:t>다르게 </a:t>
            </a:r>
            <a:r>
              <a:rPr b="0" lang="ko-KR" sz="1800" spc="-52" strike="noStrike">
                <a:latin typeface="맑은 고딕"/>
                <a:ea typeface="맑은 고딕"/>
              </a:rPr>
              <a:t>이미 </a:t>
            </a:r>
            <a:r>
              <a:rPr b="0" lang="ko-KR" sz="1800" spc="-52" strike="noStrike">
                <a:latin typeface="맑은 고딕"/>
                <a:ea typeface="맑은 고딕"/>
              </a:rPr>
              <a:t>정렬되</a:t>
            </a:r>
            <a:r>
              <a:rPr b="0" lang="ko-KR" sz="1800" spc="-52" strike="noStrike">
                <a:latin typeface="맑은 고딕"/>
                <a:ea typeface="맑은 고딕"/>
              </a:rPr>
              <a:t>어 </a:t>
            </a:r>
            <a:r>
              <a:rPr b="0" lang="ko-KR" sz="1800" spc="-52" strike="noStrike">
                <a:latin typeface="맑은 고딕"/>
                <a:ea typeface="맑은 고딕"/>
              </a:rPr>
              <a:t>있는 </a:t>
            </a:r>
            <a:r>
              <a:rPr b="0" lang="ko-KR" sz="1800" spc="-52" strike="noStrike">
                <a:latin typeface="맑은 고딕"/>
                <a:ea typeface="맑은 고딕"/>
              </a:rPr>
              <a:t>경우 </a:t>
            </a:r>
            <a:r>
              <a:rPr b="0" lang="ko-KR" sz="1800" spc="-52" strike="noStrike">
                <a:latin typeface="맑은 고딕"/>
                <a:ea typeface="맑은 고딕"/>
              </a:rPr>
              <a:t>더 </a:t>
            </a:r>
            <a:r>
              <a:rPr b="0" lang="ko-KR" sz="1800" spc="-52" strike="noStrike">
                <a:latin typeface="맑은 고딕"/>
                <a:ea typeface="맑은 고딕"/>
              </a:rPr>
              <a:t>이상 </a:t>
            </a:r>
            <a:r>
              <a:rPr b="0" lang="ko-KR" sz="1800" spc="-52" strike="noStrike">
                <a:latin typeface="맑은 고딕"/>
                <a:ea typeface="맑은 고딕"/>
              </a:rPr>
              <a:t>순회하</a:t>
            </a:r>
            <a:r>
              <a:rPr b="0" lang="ko-KR" sz="1800" spc="-52" strike="noStrike">
                <a:latin typeface="맑은 고딕"/>
                <a:ea typeface="맑은 고딕"/>
              </a:rPr>
              <a:t>지 </a:t>
            </a:r>
            <a:r>
              <a:rPr b="0" lang="ko-KR" sz="1800" spc="-52" strike="noStrike">
                <a:latin typeface="맑은 고딕"/>
                <a:ea typeface="맑은 고딕"/>
              </a:rPr>
              <a:t>않고 </a:t>
            </a:r>
            <a:r>
              <a:rPr b="0" lang="ko-KR" sz="1800" spc="-52" strike="noStrike">
                <a:latin typeface="맑은 고딕"/>
                <a:ea typeface="맑은 고딕"/>
              </a:rPr>
              <a:t>다음 </a:t>
            </a:r>
            <a:r>
              <a:rPr b="0" lang="ko-KR" sz="1800" spc="-52" strike="noStrike">
                <a:latin typeface="맑은 고딕"/>
                <a:ea typeface="맑은 고딕"/>
              </a:rPr>
              <a:t>순회로 </a:t>
            </a:r>
            <a:r>
              <a:rPr b="0" lang="ko-KR" sz="1800" spc="-52" strike="noStrike">
                <a:latin typeface="맑은 고딕"/>
                <a:ea typeface="맑은 고딕"/>
              </a:rPr>
              <a:t>넘어가</a:t>
            </a:r>
            <a:r>
              <a:rPr b="0" lang="ko-KR" sz="1800" spc="-52" strike="noStrike">
                <a:latin typeface="맑은 고딕"/>
                <a:ea typeface="맑은 고딕"/>
              </a:rPr>
              <a:t>기 </a:t>
            </a:r>
            <a:r>
              <a:rPr b="0" lang="ko-KR" sz="1800" spc="-52" strike="noStrike">
                <a:latin typeface="맑은 고딕"/>
                <a:ea typeface="맑은 고딕"/>
              </a:rPr>
              <a:t>때문에 </a:t>
            </a:r>
            <a:r>
              <a:rPr b="0" lang="ko-KR" sz="1800" spc="-52" strike="noStrike">
                <a:latin typeface="맑은 고딕"/>
                <a:ea typeface="맑은 고딕"/>
              </a:rPr>
              <a:t>버블 </a:t>
            </a:r>
            <a:r>
              <a:rPr b="0" lang="ko-KR" sz="1800" spc="-52" strike="noStrike">
                <a:latin typeface="맑은 고딕"/>
                <a:ea typeface="맑은 고딕"/>
              </a:rPr>
              <a:t>정렬보</a:t>
            </a:r>
            <a:r>
              <a:rPr b="0" lang="ko-KR" sz="1800" spc="-52" strike="noStrike">
                <a:latin typeface="맑은 고딕"/>
                <a:ea typeface="맑은 고딕"/>
              </a:rPr>
              <a:t>다 </a:t>
            </a:r>
            <a:r>
              <a:rPr b="0" lang="ko-KR" sz="1800" spc="-52" strike="noStrike">
                <a:latin typeface="맑은 고딕"/>
                <a:ea typeface="맑은 고딕"/>
              </a:rPr>
              <a:t>성능이 </a:t>
            </a:r>
            <a:r>
              <a:rPr b="0" lang="ko-KR" sz="1800" spc="-52" strike="noStrike">
                <a:latin typeface="맑은 고딕"/>
                <a:ea typeface="맑은 고딕"/>
              </a:rPr>
              <a:t>더 </a:t>
            </a:r>
            <a:r>
              <a:rPr b="0" lang="ko-KR" sz="1800" spc="-52" strike="noStrike">
                <a:latin typeface="맑은 고딕"/>
                <a:ea typeface="맑은 고딕"/>
              </a:rPr>
              <a:t>좋다</a:t>
            </a:r>
            <a:r>
              <a:rPr b="0" lang="en-US" sz="1800" spc="-52" strike="noStrike"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(n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^2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n -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2 )</a:t>
            </a:r>
            <a:r>
              <a:rPr b="0" lang="en-US" sz="3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/2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728000" y="44640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삽입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정렬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평균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비교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횟수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참고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문헌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24000" y="958680"/>
            <a:ext cx="8496000" cy="571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0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참고문헌 양식</a:t>
            </a: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인터넷 자료</a:t>
            </a: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):</a:t>
            </a:r>
            <a:r>
              <a:rPr b="0" i="1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정렬 알고리즘의 종류</a:t>
            </a: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, Accessed: 23/01/23. [Online] Available: https://velog.io/@kku64r/sort.</a:t>
            </a:r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0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참고문헌 양식</a:t>
            </a: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인터넷 자료</a:t>
            </a: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):</a:t>
            </a:r>
            <a:r>
              <a:rPr b="0" i="1" lang="ko-KR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정렬 알고리즘</a:t>
            </a:r>
            <a:r>
              <a:rPr b="0" lang="en-US" sz="1400" spc="-41" strike="noStrike">
                <a:solidFill>
                  <a:srgbClr val="000000"/>
                </a:solidFill>
                <a:latin typeface="맑은 고딕"/>
                <a:ea typeface="맑은 고딕"/>
              </a:rPr>
              <a:t>, Accessed: 23/01/23. [Online] Available: https://namu.wiki/w/%EC%A0%95%EB%A0%AC%20%EC%95%8C%EA%B3%A0%EB%A6%AC%EC%A6%98#s-4.</a:t>
            </a:r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4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160883-4AB6-4B8B-BCDC-6B795A4D573A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16</a:t>
            </a:fld>
            <a:endParaRPr b="0" lang="en-US" sz="1200" spc="-1" strike="noStrike">
              <a:latin typeface="Noto Serif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495080" y="1737360"/>
            <a:ext cx="6149160" cy="1324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ko-KR" sz="3200" spc="-1" strike="noStrike">
                <a:solidFill>
                  <a:srgbClr val="0b5394"/>
                </a:solidFill>
                <a:latin typeface="맑은 고딕"/>
                <a:ea typeface="맑은 고딕"/>
              </a:rPr>
              <a:t>끝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7" name="그림 4" descr=""/>
          <p:cNvPicPr/>
          <p:nvPr/>
        </p:nvPicPr>
        <p:blipFill>
          <a:blip r:embed="rId1"/>
          <a:srcRect l="15281" t="15704" r="15451" b="15537"/>
          <a:stretch/>
        </p:blipFill>
        <p:spPr>
          <a:xfrm>
            <a:off x="3953520" y="5054760"/>
            <a:ext cx="1231920" cy="12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목차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E2D07A-1852-4D3A-A598-88268696A803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13480" y="2027520"/>
            <a:ext cx="8383320" cy="26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endParaRPr b="0" lang="en-US" sz="1800" spc="-1" strike="noStrike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b="0" lang="ko-KR" sz="20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정렬 알고리즘의 개요</a:t>
            </a:r>
            <a:endParaRPr b="0" lang="en-US" sz="2000" spc="-1" strike="noStrike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b="0" lang="ko-KR" sz="20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버블 정렬</a:t>
            </a:r>
            <a:r>
              <a:rPr b="0" lang="en-US" sz="20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endParaRPr b="0" lang="en-US" sz="2000" spc="-1" strike="noStrike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b="0" lang="ko-KR" sz="20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삽입 정렬</a:t>
            </a:r>
            <a:endParaRPr b="0" lang="en-US" sz="2000" spc="-1" strike="noStrike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b="0" lang="ko-KR" sz="20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퀵 정렬</a:t>
            </a:r>
            <a:endParaRPr b="0" lang="en-US" sz="2000" spc="-1" strike="noStrike">
              <a:latin typeface="Noto Sans CJK KR"/>
            </a:endParaRPr>
          </a:p>
          <a:p>
            <a:pPr marL="285840" indent="-28548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b="0" lang="ko-KR" sz="20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실습 </a:t>
            </a:r>
            <a:r>
              <a:rPr b="0" lang="en-US" sz="20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quiz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29520" y="27669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정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렬 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알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고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리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즘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의 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개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요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알고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리즘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의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개요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A1EA94-7256-4ECF-A025-25863197692E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이란</a:t>
            </a:r>
            <a:r>
              <a:rPr b="1" lang="en-US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?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13480" y="1230480"/>
            <a:ext cx="864360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정해진 기준에 따라 데이터를 순서대로</a:t>
            </a:r>
            <a:r>
              <a:rPr b="0" lang="en-US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체계적으로 정리하는</a:t>
            </a:r>
            <a:r>
              <a:rPr b="0" lang="en-US" sz="1400" spc="-52" strike="noStrike">
                <a:solidFill>
                  <a:srgbClr val="c9211e"/>
                </a:solidFill>
                <a:latin typeface="맑은 고딕"/>
                <a:ea typeface="맑은 고딕"/>
              </a:rPr>
              <a:t> 알고리즘</a:t>
            </a:r>
            <a:endParaRPr b="0" lang="en-US" sz="1400" spc="-1" strike="noStrike">
              <a:latin typeface="Noto Sans CJK KR"/>
            </a:endParaRPr>
          </a:p>
          <a:p>
            <a:pPr lvl="1" marL="800280" indent="-34272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시간 복잡도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구현 난이도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추가 필요 메모리 크기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안정 정렬인지 불안정 정렬인지 등이 정렬 알고리즘마다 다 다르다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 lvl="1" marL="800280" indent="-342720">
              <a:lnSpc>
                <a:spcPct val="150000"/>
              </a:lnSpc>
              <a:buClr>
                <a:srgbClr val="0f6fc6"/>
              </a:buClr>
              <a:buFont typeface="Arial"/>
              <a:buChar char="•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버블 정렬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삽입 정렬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퀵 정렬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그 외 병합 정렬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팀 정렬 등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알고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리즘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의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개요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F556BE-ECF7-48DC-B2DC-E6697384E3F8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의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특징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213480" y="1230480"/>
            <a:ext cx="864360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시간 복잡도</a:t>
            </a:r>
            <a:endParaRPr b="0" lang="en-US" sz="14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일반적으로 시간 복잡도가 작을 수록 좋다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24912" t="52311" r="38864" b="36344"/>
          <a:stretch/>
        </p:blipFill>
        <p:spPr>
          <a:xfrm>
            <a:off x="288000" y="2645280"/>
            <a:ext cx="8564400" cy="167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알고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리즘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의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개요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FA962D-4190-4EFF-8CBD-205495DF029E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의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특징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13480" y="1230480"/>
            <a:ext cx="8643600" cy="9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구현 난이도</a:t>
            </a:r>
            <a:endParaRPr b="0" lang="en-US" sz="14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버블 정렬과 삽입 정렬의 구현이 아주 쉬운 편이다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구현이 쉬울 수록 버그 발생에 강하다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알고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리즘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의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개요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59A3E4-2548-4E24-B05C-08D85821B3D3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의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특징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13480" y="1230480"/>
            <a:ext cx="864360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추가 필요 메모리 크기</a:t>
            </a:r>
            <a:endParaRPr b="0" lang="en-US" sz="14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병합정렬은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데이터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크기만큼의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메모리가 더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필요하다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736000" y="2215080"/>
            <a:ext cx="3528000" cy="340092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1702080" y="5749200"/>
            <a:ext cx="5739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병합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정렬 </a:t>
            </a:r>
            <a:r>
              <a:rPr b="1" lang="ko-KR" sz="1400" spc="-52" strike="noStrike">
                <a:solidFill>
                  <a:srgbClr val="000000"/>
                </a:solidFill>
                <a:latin typeface="Arial"/>
                <a:ea typeface="맑은 고딕"/>
              </a:rPr>
              <a:t>과정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182520"/>
            <a:ext cx="6114600" cy="43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정렬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알고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리즘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의 </a:t>
            </a:r>
            <a:r>
              <a:rPr b="1" lang="ko-KR" sz="2000" spc="-41" strike="noStrike">
                <a:solidFill>
                  <a:srgbClr val="ffffff"/>
                </a:solidFill>
                <a:latin typeface="맑은 고딕"/>
                <a:ea typeface="맑은 고딕"/>
              </a:rPr>
              <a:t>개요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086600" y="6492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ACB9AF-BE64-4746-BDD8-8DB7F7760556}" type="slidenum">
              <a:rPr b="1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67040" y="861120"/>
            <a:ext cx="8343720" cy="36468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afafa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정렬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의 </a:t>
            </a:r>
            <a:r>
              <a:rPr b="1" lang="ko-KR" sz="1800" spc="-1" strike="noStrike">
                <a:solidFill>
                  <a:srgbClr val="17406d"/>
                </a:solidFill>
                <a:latin typeface="맑은 고딕"/>
                <a:ea typeface="맑은 고딕"/>
              </a:rPr>
              <a:t>특징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13480" y="1225800"/>
            <a:ext cx="8643600" cy="12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14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안정 정렬인가 불안정 정렬인가</a:t>
            </a:r>
            <a:endParaRPr b="0" lang="en-US" sz="14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안정 정렬은 기존 입력 순서와 동일하게 정렬된다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병합 정렬과 버블 정렬이 안정 정렬인 반면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퀵 정렬은 불안정 정렬이다</a:t>
            </a:r>
            <a:r>
              <a:rPr b="0" lang="en-US" sz="1200" spc="-52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Noto Sans CJK KR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249920" y="2890800"/>
            <a:ext cx="6382080" cy="229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29520" y="2766960"/>
            <a:ext cx="7280280" cy="1324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버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블 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정</a:t>
            </a:r>
            <a:r>
              <a:rPr b="1" lang="ko-KR" sz="2400" spc="-41" strike="noStrike">
                <a:solidFill>
                  <a:srgbClr val="0b5394"/>
                </a:solidFill>
                <a:latin typeface="맑은 고딕"/>
                <a:ea typeface="맑은 고딕"/>
              </a:rPr>
              <a:t>렬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5585</TotalTime>
  <Application>LibreOffice/6.4.7.2$Linux_X86_64 LibreOffice_project/40$Build-2</Application>
  <Words>1010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2021-11-15T07:40:46Z</dcterms:created>
  <dc:creator>이 성재</dc:creator>
  <dc:description/>
  <dc:language>ko-KR</dc:language>
  <cp:lastModifiedBy/>
  <dcterms:modified xsi:type="dcterms:W3CDTF">2024-01-24T19:17:02Z</dcterms:modified>
  <cp:revision>129</cp:revision>
  <dc:subject/>
  <dc:title>Golang 설치법 (MS-Windows)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