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889" r:id="rId2"/>
    <p:sldId id="897" r:id="rId3"/>
    <p:sldId id="890" r:id="rId4"/>
    <p:sldId id="891" r:id="rId5"/>
    <p:sldId id="898" r:id="rId6"/>
    <p:sldId id="903" r:id="rId7"/>
    <p:sldId id="915" r:id="rId8"/>
    <p:sldId id="892" r:id="rId9"/>
    <p:sldId id="899" r:id="rId10"/>
    <p:sldId id="912" r:id="rId11"/>
    <p:sldId id="893" r:id="rId12"/>
    <p:sldId id="894" r:id="rId13"/>
    <p:sldId id="917" r:id="rId14"/>
    <p:sldId id="902" r:id="rId15"/>
    <p:sldId id="916" r:id="rId16"/>
    <p:sldId id="900" r:id="rId17"/>
    <p:sldId id="901" r:id="rId18"/>
    <p:sldId id="918" r:id="rId19"/>
    <p:sldId id="922" r:id="rId20"/>
    <p:sldId id="921" r:id="rId21"/>
    <p:sldId id="920" r:id="rId22"/>
    <p:sldId id="919" r:id="rId23"/>
    <p:sldId id="896" r:id="rId24"/>
    <p:sldId id="895" r:id="rId25"/>
    <p:sldId id="904" r:id="rId26"/>
    <p:sldId id="905" r:id="rId27"/>
    <p:sldId id="907" r:id="rId28"/>
    <p:sldId id="908" r:id="rId29"/>
    <p:sldId id="923" r:id="rId30"/>
    <p:sldId id="924" r:id="rId31"/>
    <p:sldId id="909" r:id="rId32"/>
    <p:sldId id="910" r:id="rId33"/>
    <p:sldId id="927" r:id="rId34"/>
    <p:sldId id="925" r:id="rId35"/>
    <p:sldId id="926" r:id="rId36"/>
    <p:sldId id="9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75" d="100"/>
          <a:sy n="75" d="100"/>
        </p:scale>
        <p:origin x="2218" y="11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50BE4-AEE8-49B7-80F6-30710D3DE8FF}" type="datetimeFigureOut">
              <a:rPr lang="en-GB" smtClean="0"/>
              <a:t>20/07/2019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94B88-6B7B-4567-873B-133E70662319}" type="slidenum">
              <a:rPr lang="en-GB" smtClean="0"/>
              <a:t>‹#›</a:t>
            </a:fld>
            <a:endParaRPr lang="en-GB"/>
          </a:p>
        </p:txBody>
      </p:sp>
    </p:spTree>
    <p:extLst>
      <p:ext uri="{BB962C8B-B14F-4D97-AF65-F5344CB8AC3E}">
        <p14:creationId xmlns:p14="http://schemas.microsoft.com/office/powerpoint/2010/main" val="392974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D70E0F57-04FF-461B-9423-DF01BEE6AD69}"/>
              </a:ext>
            </a:extLst>
          </p:cNvPr>
          <p:cNvSpPr txBox="1">
            <a:spLocks noGrp="1" noChangeArrowheads="1"/>
          </p:cNvSpPr>
          <p:nvPr/>
        </p:nvSpPr>
        <p:spPr bwMode="auto">
          <a:xfrm>
            <a:off x="0"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70" tIns="45886" rIns="91770" bIns="45886" anchor="b"/>
          <a:lstStyle>
            <a:lvl1pPr defTabSz="915988">
              <a:defRPr sz="2000">
                <a:solidFill>
                  <a:srgbClr val="000000"/>
                </a:solidFill>
                <a:latin typeface="Trebuchet MS" panose="020B0603020202020204" pitchFamily="34" charset="0"/>
                <a:cs typeface="Narkisim" panose="020E0502050101010101" pitchFamily="34" charset="-79"/>
              </a:defRPr>
            </a:lvl1pPr>
            <a:lvl2pPr marL="742950" indent="-285750" defTabSz="915988">
              <a:defRPr sz="2000">
                <a:solidFill>
                  <a:srgbClr val="000000"/>
                </a:solidFill>
                <a:latin typeface="Trebuchet MS" panose="020B0603020202020204" pitchFamily="34" charset="0"/>
                <a:cs typeface="Narkisim" panose="020E0502050101010101" pitchFamily="34" charset="-79"/>
              </a:defRPr>
            </a:lvl2pPr>
            <a:lvl3pPr marL="1143000" indent="-228600" defTabSz="915988">
              <a:defRPr sz="2000">
                <a:solidFill>
                  <a:srgbClr val="000000"/>
                </a:solidFill>
                <a:latin typeface="Trebuchet MS" panose="020B0603020202020204" pitchFamily="34" charset="0"/>
                <a:cs typeface="Narkisim" panose="020E0502050101010101" pitchFamily="34" charset="-79"/>
              </a:defRPr>
            </a:lvl3pPr>
            <a:lvl4pPr marL="1600200" indent="-228600" defTabSz="915988">
              <a:defRPr sz="2000">
                <a:solidFill>
                  <a:srgbClr val="000000"/>
                </a:solidFill>
                <a:latin typeface="Trebuchet MS" panose="020B0603020202020204" pitchFamily="34" charset="0"/>
                <a:cs typeface="Narkisim" panose="020E0502050101010101" pitchFamily="34" charset="-79"/>
              </a:defRPr>
            </a:lvl4pPr>
            <a:lvl5pPr marL="2057400" indent="-228600" defTabSz="915988">
              <a:defRPr sz="2000">
                <a:solidFill>
                  <a:srgbClr val="000000"/>
                </a:solidFill>
                <a:latin typeface="Trebuchet MS" panose="020B0603020202020204" pitchFamily="34" charset="0"/>
                <a:cs typeface="Narkisim" panose="020E0502050101010101" pitchFamily="34" charset="-79"/>
              </a:defRPr>
            </a:lvl5pPr>
            <a:lvl6pPr marL="25146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6pPr>
            <a:lvl7pPr marL="29718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7pPr>
            <a:lvl8pPr marL="34290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8pPr>
            <a:lvl9pPr marL="38862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9pPr>
          </a:lstStyle>
          <a:p>
            <a:r>
              <a:rPr lang="en-US" altLang="en-US" sz="1200">
                <a:solidFill>
                  <a:schemeClr val="tx1"/>
                </a:solidFill>
                <a:latin typeface="Times" panose="02020603050405020304" pitchFamily="18" charset="0"/>
                <a:cs typeface="Arial" panose="020B0604020202020204" pitchFamily="34" charset="0"/>
              </a:rPr>
              <a:t>Developed by Benny Cohen bennyc1313@walla.co.il</a:t>
            </a:r>
          </a:p>
        </p:txBody>
      </p:sp>
      <p:sp>
        <p:nvSpPr>
          <p:cNvPr id="54275" name="Rectangle 7">
            <a:extLst>
              <a:ext uri="{FF2B5EF4-FFF2-40B4-BE49-F238E27FC236}">
                <a16:creationId xmlns:a16="http://schemas.microsoft.com/office/drawing/2014/main" id="{EAF0C2C6-CB4D-4303-967C-AA517BA9301D}"/>
              </a:ext>
            </a:extLst>
          </p:cNvPr>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70" tIns="45886" rIns="91770" bIns="45886" anchor="b"/>
          <a:lstStyle>
            <a:lvl1pPr defTabSz="915988">
              <a:defRPr sz="2000">
                <a:solidFill>
                  <a:srgbClr val="000000"/>
                </a:solidFill>
                <a:latin typeface="Trebuchet MS" panose="020B0603020202020204" pitchFamily="34" charset="0"/>
                <a:cs typeface="Narkisim" panose="020E0502050101010101" pitchFamily="34" charset="-79"/>
              </a:defRPr>
            </a:lvl1pPr>
            <a:lvl2pPr marL="742950" indent="-285750" defTabSz="915988">
              <a:defRPr sz="2000">
                <a:solidFill>
                  <a:srgbClr val="000000"/>
                </a:solidFill>
                <a:latin typeface="Trebuchet MS" panose="020B0603020202020204" pitchFamily="34" charset="0"/>
                <a:cs typeface="Narkisim" panose="020E0502050101010101" pitchFamily="34" charset="-79"/>
              </a:defRPr>
            </a:lvl2pPr>
            <a:lvl3pPr marL="1143000" indent="-228600" defTabSz="915988">
              <a:defRPr sz="2000">
                <a:solidFill>
                  <a:srgbClr val="000000"/>
                </a:solidFill>
                <a:latin typeface="Trebuchet MS" panose="020B0603020202020204" pitchFamily="34" charset="0"/>
                <a:cs typeface="Narkisim" panose="020E0502050101010101" pitchFamily="34" charset="-79"/>
              </a:defRPr>
            </a:lvl3pPr>
            <a:lvl4pPr marL="1600200" indent="-228600" defTabSz="915988">
              <a:defRPr sz="2000">
                <a:solidFill>
                  <a:srgbClr val="000000"/>
                </a:solidFill>
                <a:latin typeface="Trebuchet MS" panose="020B0603020202020204" pitchFamily="34" charset="0"/>
                <a:cs typeface="Narkisim" panose="020E0502050101010101" pitchFamily="34" charset="-79"/>
              </a:defRPr>
            </a:lvl4pPr>
            <a:lvl5pPr marL="2057400" indent="-228600" defTabSz="915988">
              <a:defRPr sz="2000">
                <a:solidFill>
                  <a:srgbClr val="000000"/>
                </a:solidFill>
                <a:latin typeface="Trebuchet MS" panose="020B0603020202020204" pitchFamily="34" charset="0"/>
                <a:cs typeface="Narkisim" panose="020E0502050101010101" pitchFamily="34" charset="-79"/>
              </a:defRPr>
            </a:lvl5pPr>
            <a:lvl6pPr marL="25146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6pPr>
            <a:lvl7pPr marL="29718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7pPr>
            <a:lvl8pPr marL="34290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8pPr>
            <a:lvl9pPr marL="38862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9pPr>
          </a:lstStyle>
          <a:p>
            <a:pPr algn="r"/>
            <a:fld id="{5BE9D344-675C-4E1C-A812-0F261E7F4224}" type="slidenum">
              <a:rPr lang="he-IL" altLang="en-US" sz="1200">
                <a:solidFill>
                  <a:schemeClr val="tx1"/>
                </a:solidFill>
                <a:latin typeface="Times" panose="02020603050405020304" pitchFamily="18" charset="0"/>
                <a:cs typeface="Arial" panose="020B0604020202020204" pitchFamily="34" charset="0"/>
              </a:rPr>
              <a:pPr algn="r"/>
              <a:t>1</a:t>
            </a:fld>
            <a:endParaRPr lang="en-US" altLang="en-US" sz="1200">
              <a:solidFill>
                <a:schemeClr val="tx1"/>
              </a:solidFill>
              <a:latin typeface="Times" panose="02020603050405020304" pitchFamily="18" charset="0"/>
              <a:cs typeface="Arial" panose="020B0604020202020204" pitchFamily="34" charset="0"/>
            </a:endParaRPr>
          </a:p>
        </p:txBody>
      </p:sp>
      <p:sp>
        <p:nvSpPr>
          <p:cNvPr id="54276" name="Rectangle 2">
            <a:extLst>
              <a:ext uri="{FF2B5EF4-FFF2-40B4-BE49-F238E27FC236}">
                <a16:creationId xmlns:a16="http://schemas.microsoft.com/office/drawing/2014/main" id="{DC731423-2626-4AFB-9CBB-72C4110FAB91}"/>
              </a:ext>
            </a:extLst>
          </p:cNvPr>
          <p:cNvSpPr>
            <a:spLocks noGrp="1" noRot="1" noChangeAspect="1" noChangeArrowheads="1" noTextEdit="1"/>
          </p:cNvSpPr>
          <p:nvPr>
            <p:ph type="sldImg"/>
          </p:nvPr>
        </p:nvSpPr>
        <p:spPr>
          <a:ln/>
        </p:spPr>
      </p:sp>
      <p:sp>
        <p:nvSpPr>
          <p:cNvPr id="54277" name="Rectangle 3">
            <a:extLst>
              <a:ext uri="{FF2B5EF4-FFF2-40B4-BE49-F238E27FC236}">
                <a16:creationId xmlns:a16="http://schemas.microsoft.com/office/drawing/2014/main" id="{7B5BECF9-8E49-46F8-A882-8BBEA30B5D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6C344207-1B4C-4470-8CF1-3AAE5F269A51}"/>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05C6AC98-B8F2-4590-9DFB-AAA8BB5AD9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p>
        </p:txBody>
      </p:sp>
      <p:sp>
        <p:nvSpPr>
          <p:cNvPr id="61444" name="Footer Placeholder 3">
            <a:extLst>
              <a:ext uri="{FF2B5EF4-FFF2-40B4-BE49-F238E27FC236}">
                <a16:creationId xmlns:a16="http://schemas.microsoft.com/office/drawing/2014/main" id="{3636A99B-C33E-4B5C-9DA8-FF68FB3F736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000000"/>
                </a:solidFill>
                <a:latin typeface="Trebuchet MS" panose="020B0603020202020204" pitchFamily="34" charset="0"/>
                <a:cs typeface="Narkisim" panose="020E0502050101010101" pitchFamily="34" charset="-79"/>
              </a:defRPr>
            </a:lvl1pPr>
            <a:lvl2pPr marL="742950" indent="-285750" defTabSz="915988">
              <a:defRPr sz="2000">
                <a:solidFill>
                  <a:srgbClr val="000000"/>
                </a:solidFill>
                <a:latin typeface="Trebuchet MS" panose="020B0603020202020204" pitchFamily="34" charset="0"/>
                <a:cs typeface="Narkisim" panose="020E0502050101010101" pitchFamily="34" charset="-79"/>
              </a:defRPr>
            </a:lvl2pPr>
            <a:lvl3pPr marL="1143000" indent="-228600" defTabSz="915988">
              <a:defRPr sz="2000">
                <a:solidFill>
                  <a:srgbClr val="000000"/>
                </a:solidFill>
                <a:latin typeface="Trebuchet MS" panose="020B0603020202020204" pitchFamily="34" charset="0"/>
                <a:cs typeface="Narkisim" panose="020E0502050101010101" pitchFamily="34" charset="-79"/>
              </a:defRPr>
            </a:lvl3pPr>
            <a:lvl4pPr marL="1600200" indent="-228600" defTabSz="915988">
              <a:defRPr sz="2000">
                <a:solidFill>
                  <a:srgbClr val="000000"/>
                </a:solidFill>
                <a:latin typeface="Trebuchet MS" panose="020B0603020202020204" pitchFamily="34" charset="0"/>
                <a:cs typeface="Narkisim" panose="020E0502050101010101" pitchFamily="34" charset="-79"/>
              </a:defRPr>
            </a:lvl4pPr>
            <a:lvl5pPr marL="2057400" indent="-228600" defTabSz="915988">
              <a:defRPr sz="2000">
                <a:solidFill>
                  <a:srgbClr val="000000"/>
                </a:solidFill>
                <a:latin typeface="Trebuchet MS" panose="020B0603020202020204" pitchFamily="34" charset="0"/>
                <a:cs typeface="Narkisim" panose="020E0502050101010101" pitchFamily="34" charset="-79"/>
              </a:defRPr>
            </a:lvl5pPr>
            <a:lvl6pPr marL="25146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6pPr>
            <a:lvl7pPr marL="29718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7pPr>
            <a:lvl8pPr marL="34290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8pPr>
            <a:lvl9pPr marL="38862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9pPr>
          </a:lstStyle>
          <a:p>
            <a:r>
              <a:rPr lang="en-US" altLang="en-US" sz="1200">
                <a:solidFill>
                  <a:schemeClr val="tx1"/>
                </a:solidFill>
                <a:latin typeface="Times" panose="02020603050405020304" pitchFamily="18" charset="0"/>
                <a:cs typeface="Arial" panose="020B0604020202020204" pitchFamily="34" charset="0"/>
              </a:rPr>
              <a:t>Copyright @ 2008 Real Time College</a:t>
            </a:r>
          </a:p>
        </p:txBody>
      </p:sp>
      <p:sp>
        <p:nvSpPr>
          <p:cNvPr id="61445" name="Slide Number Placeholder 4">
            <a:extLst>
              <a:ext uri="{FF2B5EF4-FFF2-40B4-BE49-F238E27FC236}">
                <a16:creationId xmlns:a16="http://schemas.microsoft.com/office/drawing/2014/main" id="{B435B779-A63C-47CC-9E75-791E5EE6D9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000000"/>
                </a:solidFill>
                <a:latin typeface="Trebuchet MS" panose="020B0603020202020204" pitchFamily="34" charset="0"/>
                <a:cs typeface="Narkisim" panose="020E0502050101010101" pitchFamily="34" charset="-79"/>
              </a:defRPr>
            </a:lvl1pPr>
            <a:lvl2pPr marL="742950" indent="-285750" defTabSz="915988">
              <a:defRPr sz="2000">
                <a:solidFill>
                  <a:srgbClr val="000000"/>
                </a:solidFill>
                <a:latin typeface="Trebuchet MS" panose="020B0603020202020204" pitchFamily="34" charset="0"/>
                <a:cs typeface="Narkisim" panose="020E0502050101010101" pitchFamily="34" charset="-79"/>
              </a:defRPr>
            </a:lvl2pPr>
            <a:lvl3pPr marL="1143000" indent="-228600" defTabSz="915988">
              <a:defRPr sz="2000">
                <a:solidFill>
                  <a:srgbClr val="000000"/>
                </a:solidFill>
                <a:latin typeface="Trebuchet MS" panose="020B0603020202020204" pitchFamily="34" charset="0"/>
                <a:cs typeface="Narkisim" panose="020E0502050101010101" pitchFamily="34" charset="-79"/>
              </a:defRPr>
            </a:lvl3pPr>
            <a:lvl4pPr marL="1600200" indent="-228600" defTabSz="915988">
              <a:defRPr sz="2000">
                <a:solidFill>
                  <a:srgbClr val="000000"/>
                </a:solidFill>
                <a:latin typeface="Trebuchet MS" panose="020B0603020202020204" pitchFamily="34" charset="0"/>
                <a:cs typeface="Narkisim" panose="020E0502050101010101" pitchFamily="34" charset="-79"/>
              </a:defRPr>
            </a:lvl4pPr>
            <a:lvl5pPr marL="2057400" indent="-228600" defTabSz="915988">
              <a:defRPr sz="2000">
                <a:solidFill>
                  <a:srgbClr val="000000"/>
                </a:solidFill>
                <a:latin typeface="Trebuchet MS" panose="020B0603020202020204" pitchFamily="34" charset="0"/>
                <a:cs typeface="Narkisim" panose="020E0502050101010101" pitchFamily="34" charset="-79"/>
              </a:defRPr>
            </a:lvl5pPr>
            <a:lvl6pPr marL="25146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6pPr>
            <a:lvl7pPr marL="29718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7pPr>
            <a:lvl8pPr marL="34290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8pPr>
            <a:lvl9pPr marL="3886200" indent="-228600" defTabSz="915988" eaLnBrk="0" fontAlgn="base" hangingPunct="0">
              <a:spcBef>
                <a:spcPct val="0"/>
              </a:spcBef>
              <a:spcAft>
                <a:spcPct val="0"/>
              </a:spcAft>
              <a:defRPr sz="2000">
                <a:solidFill>
                  <a:srgbClr val="000000"/>
                </a:solidFill>
                <a:latin typeface="Trebuchet MS" panose="020B0603020202020204" pitchFamily="34" charset="0"/>
                <a:cs typeface="Narkisim" panose="020E0502050101010101" pitchFamily="34" charset="-79"/>
              </a:defRPr>
            </a:lvl9pPr>
          </a:lstStyle>
          <a:p>
            <a:fld id="{D8C8ACF0-F8A2-4BD1-8327-204FDD4C32D3}" type="slidenum">
              <a:rPr lang="fa-IR" altLang="en-US" sz="1200" smtClean="0">
                <a:solidFill>
                  <a:schemeClr val="tx1"/>
                </a:solidFill>
                <a:latin typeface="Times" panose="02020603050405020304" pitchFamily="18" charset="0"/>
                <a:cs typeface="Arial" panose="020B0604020202020204" pitchFamily="34" charset="0"/>
              </a:rPr>
              <a:pPr/>
              <a:t>23</a:t>
            </a:fld>
            <a:endParaRPr lang="en-US" altLang="en-US" sz="1200">
              <a:solidFill>
                <a:schemeClr val="tx1"/>
              </a:solidFill>
              <a:latin typeface="Times" panose="02020603050405020304" pitchFamily="18"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D4D3-406D-45DA-9A08-87261FB43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59E229-9EC0-4AC9-9B4E-1F9D1EAB2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A2D6FF-7BBC-49C8-9AF3-C17E00E3D057}"/>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922FCF1C-0161-4C76-A708-EE7C57F9BD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B1C537-332F-4F3E-B965-7A03ABBEA7CC}"/>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645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1A0A-E217-4A30-A2FB-F68168B3A2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920FA5-7C6D-4752-83B6-0D4DDBD8A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6CFD65-15EC-4F96-B367-FAD331E268EF}"/>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DB99EB78-311C-4B7D-899C-75DA24932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38D79E-84B5-4401-BD56-1A3B6DA2CFAF}"/>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226422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C71A1A-E8F9-4153-BF21-61865B8CF5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CB6E75-0F53-4337-A54A-725433C4C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DDC7E-6943-43EC-9CDB-1628324D653B}"/>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F409C905-238E-48D6-A4DB-E11ECDA76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C19B20-8D83-4371-9580-69578B4F196B}"/>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16851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8A83-D45E-402A-905B-2F86ACBD18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FB5BFC-A3D5-486C-8A5D-230F05B42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33447F-6E14-454E-91DB-0D090F849B77}"/>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BAD82F9F-7928-4632-9A87-AA0A5576D3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64B8BB-7DC5-4341-9C00-1D2C6FF94B4D}"/>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103091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51FE-4375-4A3B-B57E-5B549C1D5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A85D2B-AC78-4D0D-8D1C-D821E4B35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D0994-8BA6-4CE6-AEBD-0F32D2FA7D95}"/>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CEA5B3E8-9C0D-4BFD-8A20-7BF26B2C4E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268236-38BC-4FA1-9EA5-7D2438B2919D}"/>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342699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E72A-D472-4CAB-AF99-85A843360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5CE4F6-154A-481F-AA88-3DCC14269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0DE2079-7E0B-4C93-9E32-0F1BF21D4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A05608-9C71-4D3F-BBFD-1210827968A1}"/>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6" name="Footer Placeholder 5">
            <a:extLst>
              <a:ext uri="{FF2B5EF4-FFF2-40B4-BE49-F238E27FC236}">
                <a16:creationId xmlns:a16="http://schemas.microsoft.com/office/drawing/2014/main" id="{9B8EAE5B-0177-4D55-8AFF-0D7E505D62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F73919-4EBB-4849-A978-D2F4DD3A6539}"/>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70365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8814-2385-492E-BCF0-CCF2060BF7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09E1C9-6720-403B-BA38-AAEBC2CFA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47CE-97F6-42C6-8480-02E4E57E5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67DF0D3-9203-408B-A8F9-0EA7EFC07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6D12B-2248-4BE7-9778-3AD8DF158E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A86EB2-D9C7-407F-899D-C09AFD6FB453}"/>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8" name="Footer Placeholder 7">
            <a:extLst>
              <a:ext uri="{FF2B5EF4-FFF2-40B4-BE49-F238E27FC236}">
                <a16:creationId xmlns:a16="http://schemas.microsoft.com/office/drawing/2014/main" id="{31E4832F-2F29-4D63-A8E5-2AE8F13406F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98EB36-A436-4F6F-8C0E-9E95A40FD4B9}"/>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335226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33BA-6BCE-4C6B-95E9-F48F56EB73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3E0987-E8B1-4DED-8E6D-19A99D42EF2B}"/>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4" name="Footer Placeholder 3">
            <a:extLst>
              <a:ext uri="{FF2B5EF4-FFF2-40B4-BE49-F238E27FC236}">
                <a16:creationId xmlns:a16="http://schemas.microsoft.com/office/drawing/2014/main" id="{D1A63C8B-37CD-4DFC-8763-AF163D8B57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4788DA-9D08-45A8-8CB5-E75C0831E4AA}"/>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15286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DC942-2708-4360-A37A-4D99261BB43D}"/>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3" name="Footer Placeholder 2">
            <a:extLst>
              <a:ext uri="{FF2B5EF4-FFF2-40B4-BE49-F238E27FC236}">
                <a16:creationId xmlns:a16="http://schemas.microsoft.com/office/drawing/2014/main" id="{C8646D58-B42D-4755-81FF-C7CABD1DFA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F064F71-BC20-48AE-A0B3-FEF6EFF5568A}"/>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33889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0C7D-6F7C-4444-AD55-98393D6C2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0FA509-D8E5-41C9-9B43-3FC2A1F98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99836-590C-4F01-A8B6-A80639C20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E647-817A-4613-93FE-03DA0272679D}"/>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6" name="Footer Placeholder 5">
            <a:extLst>
              <a:ext uri="{FF2B5EF4-FFF2-40B4-BE49-F238E27FC236}">
                <a16:creationId xmlns:a16="http://schemas.microsoft.com/office/drawing/2014/main" id="{C23DBC2F-45A7-442E-81DE-C43E5AE00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F4A471-9495-497F-84B9-99043BB5EE5C}"/>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334456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38F3-85B9-408A-AA81-85557B0D4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31E768-676B-4AC4-B47D-06E50A232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40D887-69A4-4ADE-AF24-A1185EECD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9D133-103D-481E-AFCB-C7FDF63943A7}"/>
              </a:ext>
            </a:extLst>
          </p:cNvPr>
          <p:cNvSpPr>
            <a:spLocks noGrp="1"/>
          </p:cNvSpPr>
          <p:nvPr>
            <p:ph type="dt" sz="half" idx="10"/>
          </p:nvPr>
        </p:nvSpPr>
        <p:spPr/>
        <p:txBody>
          <a:bodyPr/>
          <a:lstStyle/>
          <a:p>
            <a:fld id="{5D01D0F4-59FA-49CB-A042-CD738B07E2D8}" type="datetimeFigureOut">
              <a:rPr lang="en-GB" smtClean="0"/>
              <a:t>20/07/2019</a:t>
            </a:fld>
            <a:endParaRPr lang="en-GB"/>
          </a:p>
        </p:txBody>
      </p:sp>
      <p:sp>
        <p:nvSpPr>
          <p:cNvPr id="6" name="Footer Placeholder 5">
            <a:extLst>
              <a:ext uri="{FF2B5EF4-FFF2-40B4-BE49-F238E27FC236}">
                <a16:creationId xmlns:a16="http://schemas.microsoft.com/office/drawing/2014/main" id="{FF429B9D-D62F-4C7A-B723-3726100A9B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1E5CCF-0352-4E18-A494-E208F914D78F}"/>
              </a:ext>
            </a:extLst>
          </p:cNvPr>
          <p:cNvSpPr>
            <a:spLocks noGrp="1"/>
          </p:cNvSpPr>
          <p:nvPr>
            <p:ph type="sldNum" sz="quarter" idx="12"/>
          </p:nvPr>
        </p:nvSpPr>
        <p:spPr/>
        <p:txBody>
          <a:bodyPr/>
          <a:lstStyle/>
          <a:p>
            <a:fld id="{726633E8-DD4C-4CFB-AE74-1D4DD3EE06C1}" type="slidenum">
              <a:rPr lang="en-GB" smtClean="0"/>
              <a:t>‹#›</a:t>
            </a:fld>
            <a:endParaRPr lang="en-GB"/>
          </a:p>
        </p:txBody>
      </p:sp>
    </p:spTree>
    <p:extLst>
      <p:ext uri="{BB962C8B-B14F-4D97-AF65-F5344CB8AC3E}">
        <p14:creationId xmlns:p14="http://schemas.microsoft.com/office/powerpoint/2010/main" val="261352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D6ADA-A80F-42B7-84C4-761447785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182B3F-37E4-469C-B166-ADC16B630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8A9F03-24F9-48DA-9AD4-719774473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1D0F4-59FA-49CB-A042-CD738B07E2D8}" type="datetimeFigureOut">
              <a:rPr lang="en-GB" smtClean="0"/>
              <a:t>20/07/2019</a:t>
            </a:fld>
            <a:endParaRPr lang="en-GB"/>
          </a:p>
        </p:txBody>
      </p:sp>
      <p:sp>
        <p:nvSpPr>
          <p:cNvPr id="5" name="Footer Placeholder 4">
            <a:extLst>
              <a:ext uri="{FF2B5EF4-FFF2-40B4-BE49-F238E27FC236}">
                <a16:creationId xmlns:a16="http://schemas.microsoft.com/office/drawing/2014/main" id="{8729CC2F-AA52-409C-87F3-18E22D1CE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4A722D-0F5B-4EE9-928C-8617BEEB5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633E8-DD4C-4CFB-AE74-1D4DD3EE06C1}" type="slidenum">
              <a:rPr lang="en-GB" smtClean="0"/>
              <a:t>‹#›</a:t>
            </a:fld>
            <a:endParaRPr lang="en-GB"/>
          </a:p>
        </p:txBody>
      </p:sp>
    </p:spTree>
    <p:extLst>
      <p:ext uri="{BB962C8B-B14F-4D97-AF65-F5344CB8AC3E}">
        <p14:creationId xmlns:p14="http://schemas.microsoft.com/office/powerpoint/2010/main" val="255985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C:\Users\solomian\Google%20Drive\Arm%20446%20course\Lessons\5.Acessing%20Hardware%20registers%20and%20Using%20CMSYS%20(CMSYS)\CMSYS%20docs\docs\Core\html\group__system__init__g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641E6BB5-16E1-4A21-8107-AE6F82F61E6C}"/>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53251" name="Slide Number Placeholder 5">
            <a:extLst>
              <a:ext uri="{FF2B5EF4-FFF2-40B4-BE49-F238E27FC236}">
                <a16:creationId xmlns:a16="http://schemas.microsoft.com/office/drawing/2014/main" id="{B9AE74C9-8C85-42D8-AD12-F1EE7C2ED007}"/>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62AFE60D-F2DD-4513-9D6C-4E2772ED1DE0}"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a:t>
            </a:fld>
            <a:endParaRPr lang="en-US" altLang="en-US" sz="1200">
              <a:solidFill>
                <a:srgbClr val="898989"/>
              </a:solidFill>
              <a:ea typeface="MS PGothic" panose="020B0600070205080204" pitchFamily="34" charset="-128"/>
            </a:endParaRPr>
          </a:p>
        </p:txBody>
      </p:sp>
      <p:sp>
        <p:nvSpPr>
          <p:cNvPr id="53252" name="Slide Number Placeholder 5">
            <a:extLst>
              <a:ext uri="{FF2B5EF4-FFF2-40B4-BE49-F238E27FC236}">
                <a16:creationId xmlns:a16="http://schemas.microsoft.com/office/drawing/2014/main" id="{04DC023C-8332-4404-9A9F-B57A34D0F848}"/>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E018974C-7442-43F8-ACAB-FA241D0C52E3}"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a:t>
            </a:fld>
            <a:endParaRPr lang="en-US" altLang="en-US" sz="1200">
              <a:solidFill>
                <a:srgbClr val="898989"/>
              </a:solidFill>
              <a:ea typeface="MS PGothic" panose="020B0600070205080204" pitchFamily="34" charset="-128"/>
            </a:endParaRPr>
          </a:p>
        </p:txBody>
      </p:sp>
      <p:sp>
        <p:nvSpPr>
          <p:cNvPr id="4" name="Rectangle 14">
            <a:extLst>
              <a:ext uri="{FF2B5EF4-FFF2-40B4-BE49-F238E27FC236}">
                <a16:creationId xmlns:a16="http://schemas.microsoft.com/office/drawing/2014/main" id="{B1AA50F3-4C90-4157-B2C8-3D1E368132D6}"/>
              </a:ext>
            </a:extLst>
          </p:cNvPr>
          <p:cNvSpPr txBox="1">
            <a:spLocks noGrp="1" noChangeArrowheads="1"/>
          </p:cNvSpPr>
          <p:nvPr/>
        </p:nvSpPr>
        <p:spPr>
          <a:xfrm>
            <a:off x="4648200" y="6356351"/>
            <a:ext cx="2895600" cy="365125"/>
          </a:xfrm>
          <a:prstGeom prst="rect">
            <a:avLst/>
          </a:prstGeom>
          <a:noFill/>
        </p:spPr>
        <p:txBody>
          <a:bodyPr rtlCol="1" anchor="ctr"/>
          <a:lstStyle/>
          <a:p>
            <a:pPr algn="ctr" rtl="1" eaLnBrk="1" hangingPunct="1">
              <a:defRPr/>
            </a:pPr>
            <a:r>
              <a:rPr lang="en-US" sz="1200">
                <a:solidFill>
                  <a:schemeClr val="tx1">
                    <a:tint val="75000"/>
                  </a:schemeClr>
                </a:solidFill>
                <a:latin typeface="Arial" pitchFamily="34" charset="0"/>
              </a:rPr>
              <a:t>Copyright @ 2008 Real Time College</a:t>
            </a:r>
          </a:p>
        </p:txBody>
      </p:sp>
      <p:sp>
        <p:nvSpPr>
          <p:cNvPr id="53254" name="Rectangle 15">
            <a:extLst>
              <a:ext uri="{FF2B5EF4-FFF2-40B4-BE49-F238E27FC236}">
                <a16:creationId xmlns:a16="http://schemas.microsoft.com/office/drawing/2014/main" id="{E8BC448E-0334-4CCB-B2D6-0DEDEDB0E711}"/>
              </a:ext>
            </a:extLst>
          </p:cNvPr>
          <p:cNvSpPr txBox="1">
            <a:spLocks noGrp="1" noChangeArrowheads="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1BC8946B-19C9-48C6-9CE7-01A99DDD3A0C}"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a:t>
            </a:fld>
            <a:endParaRPr lang="en-US" altLang="en-US" sz="1200">
              <a:solidFill>
                <a:srgbClr val="898989"/>
              </a:solidFill>
              <a:ea typeface="MS PGothic" panose="020B0600070205080204" pitchFamily="34" charset="-128"/>
            </a:endParaRPr>
          </a:p>
        </p:txBody>
      </p:sp>
      <p:sp>
        <p:nvSpPr>
          <p:cNvPr id="53255" name="Rectangle 2">
            <a:extLst>
              <a:ext uri="{FF2B5EF4-FFF2-40B4-BE49-F238E27FC236}">
                <a16:creationId xmlns:a16="http://schemas.microsoft.com/office/drawing/2014/main" id="{D440DDB7-3A70-41A3-8EBF-87442119A0AD}"/>
              </a:ext>
            </a:extLst>
          </p:cNvPr>
          <p:cNvSpPr>
            <a:spLocks noGrp="1"/>
          </p:cNvSpPr>
          <p:nvPr>
            <p:ph type="ctrTitle" idx="4294967295"/>
          </p:nvPr>
        </p:nvSpPr>
        <p:spPr>
          <a:xfrm>
            <a:off x="2209800" y="2130426"/>
            <a:ext cx="7772400" cy="1470025"/>
          </a:xfrm>
        </p:spPr>
        <p:txBody>
          <a:bodyPr/>
          <a:lstStyle/>
          <a:p>
            <a:pPr algn="ctr" rtl="0" eaLnBrk="1" hangingPunct="1"/>
            <a:br>
              <a:rPr lang="en-US" altLang="en-US" b="1" dirty="0"/>
            </a:br>
            <a:endParaRPr lang="en-US" altLang="en-US" b="1" dirty="0"/>
          </a:p>
        </p:txBody>
      </p:sp>
      <p:sp>
        <p:nvSpPr>
          <p:cNvPr id="53256" name="Rectangle 8">
            <a:extLst>
              <a:ext uri="{FF2B5EF4-FFF2-40B4-BE49-F238E27FC236}">
                <a16:creationId xmlns:a16="http://schemas.microsoft.com/office/drawing/2014/main" id="{5C7AC31D-77BD-4BB5-955A-8880353D9988}"/>
              </a:ext>
            </a:extLst>
          </p:cNvPr>
          <p:cNvSpPr>
            <a:spLocks noChangeArrowheads="1"/>
          </p:cNvSpPr>
          <p:nvPr/>
        </p:nvSpPr>
        <p:spPr bwMode="auto">
          <a:xfrm>
            <a:off x="2356610" y="2142163"/>
            <a:ext cx="747877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a:spcBef>
                <a:spcPct val="0"/>
              </a:spcBef>
              <a:buNone/>
            </a:pPr>
            <a:r>
              <a:rPr lang="en-US" altLang="en-US" sz="4400" b="1" dirty="0">
                <a:solidFill>
                  <a:srgbClr val="FF3300"/>
                </a:solidFill>
                <a:latin typeface="Times New Roman" panose="02020603050405020304" pitchFamily="18" charset="0"/>
                <a:ea typeface="MS PGothic" panose="020B0600070205080204" pitchFamily="34" charset="-128"/>
                <a:cs typeface="Arial" panose="020B0604020202020204" pitchFamily="34" charset="0"/>
              </a:rPr>
              <a:t>Accessing Hardware registers </a:t>
            </a:r>
          </a:p>
          <a:p>
            <a:pPr algn="ctr" rtl="0">
              <a:spcBef>
                <a:spcPct val="0"/>
              </a:spcBef>
              <a:buNone/>
            </a:pPr>
            <a:r>
              <a:rPr lang="en-US" altLang="en-US" sz="4400" b="1" dirty="0">
                <a:solidFill>
                  <a:srgbClr val="FF3300"/>
                </a:solidFill>
                <a:latin typeface="Times New Roman" panose="02020603050405020304" pitchFamily="18" charset="0"/>
                <a:ea typeface="MS PGothic" panose="020B0600070205080204" pitchFamily="34" charset="-128"/>
                <a:cs typeface="Arial" panose="020B0604020202020204" pitchFamily="34" charset="0"/>
              </a:rPr>
              <a:t>and Using CMSYS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3F6E-FD6C-4549-91A1-85D9E3EC8E75}"/>
              </a:ext>
            </a:extLst>
          </p:cNvPr>
          <p:cNvSpPr>
            <a:spLocks noGrp="1"/>
          </p:cNvSpPr>
          <p:nvPr>
            <p:ph type="title"/>
          </p:nvPr>
        </p:nvSpPr>
        <p:spPr>
          <a:xfrm>
            <a:off x="838200" y="222821"/>
            <a:ext cx="10515600" cy="1325563"/>
          </a:xfrm>
        </p:spPr>
        <p:txBody>
          <a:bodyPr/>
          <a:lstStyle/>
          <a:p>
            <a:r>
              <a:rPr lang="en-GB" b="1" dirty="0"/>
              <a:t>Volatile keyword</a:t>
            </a:r>
            <a:endParaRPr lang="en-GB" dirty="0"/>
          </a:p>
        </p:txBody>
      </p:sp>
      <p:sp>
        <p:nvSpPr>
          <p:cNvPr id="3" name="Content Placeholder 2">
            <a:extLst>
              <a:ext uri="{FF2B5EF4-FFF2-40B4-BE49-F238E27FC236}">
                <a16:creationId xmlns:a16="http://schemas.microsoft.com/office/drawing/2014/main" id="{13B9D92D-879C-4DC0-B3D0-9792F94264A1}"/>
              </a:ext>
            </a:extLst>
          </p:cNvPr>
          <p:cNvSpPr>
            <a:spLocks noGrp="1"/>
          </p:cNvSpPr>
          <p:nvPr>
            <p:ph idx="1"/>
          </p:nvPr>
        </p:nvSpPr>
        <p:spPr>
          <a:xfrm>
            <a:off x="838200" y="1548384"/>
            <a:ext cx="10515600" cy="4628579"/>
          </a:xfrm>
        </p:spPr>
        <p:txBody>
          <a:bodyPr>
            <a:normAutofit fontScale="85000" lnSpcReduction="10000"/>
          </a:bodyPr>
          <a:lstStyle/>
          <a:p>
            <a:r>
              <a:rPr lang="en-US" dirty="0"/>
              <a:t>During the compilation process compile use the process called optimization.</a:t>
            </a:r>
          </a:p>
          <a:p>
            <a:r>
              <a:rPr lang="en-US" dirty="0"/>
              <a:t>The purpose of the optimization is make the output program smaller and faster.</a:t>
            </a:r>
          </a:p>
          <a:p>
            <a:r>
              <a:rPr lang="en-US" dirty="0"/>
              <a:t>Usually we benefit from this process but we need to know how to control it.</a:t>
            </a:r>
          </a:p>
          <a:p>
            <a:r>
              <a:rPr lang="en-US" dirty="0"/>
              <a:t>The compiler assumes that by default that the hardware register will not change unless he change its value.</a:t>
            </a:r>
          </a:p>
          <a:p>
            <a:r>
              <a:rPr lang="en-US" dirty="0"/>
              <a:t>As we saw earlier this is not the case in embedded systems.</a:t>
            </a:r>
          </a:p>
          <a:p>
            <a:r>
              <a:rPr lang="en-US" dirty="0"/>
              <a:t>The value of the register can change by peripheral devices without the CPU changing it value.</a:t>
            </a:r>
          </a:p>
          <a:p>
            <a:r>
              <a:rPr lang="en-US" dirty="0"/>
              <a:t>To tell the compiler that the value of specific memory address can be changed from outside we need to use volatile word before the data type declaration.</a:t>
            </a:r>
          </a:p>
          <a:p>
            <a:r>
              <a:rPr lang="en-US" dirty="0"/>
              <a:t>Example:</a:t>
            </a:r>
          </a:p>
          <a:p>
            <a:pPr marL="914400" lvl="2" indent="0">
              <a:buNone/>
            </a:pPr>
            <a:r>
              <a:rPr lang="en-US" dirty="0"/>
              <a:t>	</a:t>
            </a:r>
            <a:r>
              <a:rPr lang="en-US" sz="2400" b="1" dirty="0"/>
              <a:t>volatile UINT32 *</a:t>
            </a:r>
            <a:r>
              <a:rPr lang="en-US" sz="2400" b="1" dirty="0" err="1"/>
              <a:t>RegAdd</a:t>
            </a:r>
            <a:r>
              <a:rPr lang="en-US" sz="2400" b="1" dirty="0"/>
              <a:t> = 0x5AF3FT45; </a:t>
            </a:r>
            <a:endParaRPr lang="en-GB" b="1" dirty="0"/>
          </a:p>
        </p:txBody>
      </p:sp>
    </p:spTree>
    <p:extLst>
      <p:ext uri="{BB962C8B-B14F-4D97-AF65-F5344CB8AC3E}">
        <p14:creationId xmlns:p14="http://schemas.microsoft.com/office/powerpoint/2010/main" val="13130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a16="http://schemas.microsoft.com/office/drawing/2014/main" id="{3B109633-3AB6-440A-A444-10167F547148}"/>
              </a:ext>
            </a:extLst>
          </p:cNvPr>
          <p:cNvSpPr txBox="1">
            <a:spLocks noGrp="1"/>
          </p:cNvSpPr>
          <p:nvPr/>
        </p:nvSpPr>
        <p:spPr>
          <a:xfrm>
            <a:off x="8077200" y="6356351"/>
            <a:ext cx="2133600" cy="365125"/>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58371" name="Footer Placeholder 4">
            <a:extLst>
              <a:ext uri="{FF2B5EF4-FFF2-40B4-BE49-F238E27FC236}">
                <a16:creationId xmlns:a16="http://schemas.microsoft.com/office/drawing/2014/main" id="{E9BB7F3F-AD49-4A37-A168-EAB2D39C6A21}"/>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58372" name="Slide Number Placeholder 5">
            <a:extLst>
              <a:ext uri="{FF2B5EF4-FFF2-40B4-BE49-F238E27FC236}">
                <a16:creationId xmlns:a16="http://schemas.microsoft.com/office/drawing/2014/main" id="{07356FC5-1AE1-4511-BC40-C44C819A074E}"/>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9900B64A-437E-4488-85D6-8A027DFD2F01}"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11</a:t>
            </a:fld>
            <a:endParaRPr lang="en-US" altLang="en-US" sz="1200">
              <a:solidFill>
                <a:srgbClr val="898989"/>
              </a:solidFill>
              <a:ea typeface="MS PGothic" panose="020B0600070205080204" pitchFamily="34" charset="-128"/>
            </a:endParaRPr>
          </a:p>
        </p:txBody>
      </p:sp>
      <p:sp>
        <p:nvSpPr>
          <p:cNvPr id="58373" name="Slide Number Placeholder 5">
            <a:extLst>
              <a:ext uri="{FF2B5EF4-FFF2-40B4-BE49-F238E27FC236}">
                <a16:creationId xmlns:a16="http://schemas.microsoft.com/office/drawing/2014/main" id="{9451748A-8467-4723-94E1-249F61B08167}"/>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5506A888-5377-4AAC-815D-93E7271E28D5}"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11</a:t>
            </a:fld>
            <a:endParaRPr lang="en-US" altLang="en-US" sz="1200">
              <a:solidFill>
                <a:srgbClr val="898989"/>
              </a:solidFill>
              <a:ea typeface="MS PGothic" panose="020B0600070205080204" pitchFamily="34" charset="-128"/>
            </a:endParaRPr>
          </a:p>
        </p:txBody>
      </p:sp>
      <p:sp>
        <p:nvSpPr>
          <p:cNvPr id="58374" name="Rectangle 2">
            <a:extLst>
              <a:ext uri="{FF2B5EF4-FFF2-40B4-BE49-F238E27FC236}">
                <a16:creationId xmlns:a16="http://schemas.microsoft.com/office/drawing/2014/main" id="{2A877170-237A-4042-BEC2-7B61F29848FD}"/>
              </a:ext>
            </a:extLst>
          </p:cNvPr>
          <p:cNvSpPr>
            <a:spLocks noGrp="1"/>
          </p:cNvSpPr>
          <p:nvPr>
            <p:ph type="title" idx="4294967295"/>
          </p:nvPr>
        </p:nvSpPr>
        <p:spPr/>
        <p:txBody>
          <a:bodyPr>
            <a:normAutofit/>
          </a:bodyPr>
          <a:lstStyle/>
          <a:p>
            <a:pPr lvl="1"/>
            <a:r>
              <a:rPr lang="en-GB" sz="2800" b="1" dirty="0"/>
              <a:t>Volatile keyword </a:t>
            </a:r>
            <a:r>
              <a:rPr lang="en-US" altLang="en-US" sz="2800" b="1" dirty="0"/>
              <a:t>– cont.</a:t>
            </a:r>
            <a:endParaRPr lang="en-GB" sz="2800" b="1" dirty="0"/>
          </a:p>
        </p:txBody>
      </p:sp>
      <p:sp>
        <p:nvSpPr>
          <p:cNvPr id="20491" name="Text Box 4">
            <a:extLst>
              <a:ext uri="{FF2B5EF4-FFF2-40B4-BE49-F238E27FC236}">
                <a16:creationId xmlns:a16="http://schemas.microsoft.com/office/drawing/2014/main" id="{7F5E24F5-4C61-4F70-91D1-7D506174AA11}"/>
              </a:ext>
            </a:extLst>
          </p:cNvPr>
          <p:cNvSpPr txBox="1">
            <a:spLocks noChangeArrowheads="1"/>
          </p:cNvSpPr>
          <p:nvPr/>
        </p:nvSpPr>
        <p:spPr bwMode="auto">
          <a:xfrm>
            <a:off x="1828800" y="1755775"/>
            <a:ext cx="3962400" cy="96043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a:t>#define UART_UFSTAT0	(unsigned long *)0x50000018</a:t>
            </a:r>
          </a:p>
          <a:p>
            <a:pPr eaLnBrk="1" hangingPunct="1">
              <a:spcBef>
                <a:spcPct val="50000"/>
              </a:spcBef>
              <a:defRPr/>
            </a:pPr>
            <a:r>
              <a:rPr lang="en-US" sz="800"/>
              <a:t>#define UART_UFSTAT1	(unsigned long *)0x50004018</a:t>
            </a:r>
          </a:p>
          <a:p>
            <a:pPr eaLnBrk="1" hangingPunct="1">
              <a:spcBef>
                <a:spcPct val="50000"/>
              </a:spcBef>
              <a:defRPr/>
            </a:pPr>
            <a:r>
              <a:rPr lang="en-US" sz="800"/>
              <a:t>#define UART_UFSTAT2	(unsigned long *)0x50008018</a:t>
            </a:r>
          </a:p>
          <a:p>
            <a:pPr eaLnBrk="1" hangingPunct="1">
              <a:spcBef>
                <a:spcPct val="50000"/>
              </a:spcBef>
              <a:defRPr/>
            </a:pPr>
            <a:endParaRPr lang="en-US" sz="800"/>
          </a:p>
          <a:p>
            <a:pPr eaLnBrk="1" hangingPunct="1">
              <a:spcBef>
                <a:spcPct val="50000"/>
              </a:spcBef>
              <a:defRPr/>
            </a:pPr>
            <a:endParaRPr lang="en-US" sz="800"/>
          </a:p>
        </p:txBody>
      </p:sp>
      <p:sp>
        <p:nvSpPr>
          <p:cNvPr id="20492" name="Text Box 9">
            <a:extLst>
              <a:ext uri="{FF2B5EF4-FFF2-40B4-BE49-F238E27FC236}">
                <a16:creationId xmlns:a16="http://schemas.microsoft.com/office/drawing/2014/main" id="{D77B63FD-9454-4D9C-B2B5-1AF07292CD96}"/>
              </a:ext>
            </a:extLst>
          </p:cNvPr>
          <p:cNvSpPr txBox="1">
            <a:spLocks noChangeArrowheads="1"/>
          </p:cNvSpPr>
          <p:nvPr/>
        </p:nvSpPr>
        <p:spPr bwMode="auto">
          <a:xfrm>
            <a:off x="1828800" y="2819400"/>
            <a:ext cx="3962400" cy="40798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#define UART_UFSTAT0_TX_FIFO_FULL_BIT	0x00004000L</a:t>
            </a:r>
          </a:p>
          <a:p>
            <a:pPr eaLnBrk="1" hangingPunct="1">
              <a:spcBef>
                <a:spcPct val="50000"/>
              </a:spcBef>
              <a:defRPr/>
            </a:pPr>
            <a:r>
              <a:rPr lang="en-US" sz="800" dirty="0"/>
              <a:t>#define UART_UFSTAT0_RX_FIFO_FULL_BIT	0x00000040L</a:t>
            </a:r>
          </a:p>
        </p:txBody>
      </p:sp>
      <p:sp>
        <p:nvSpPr>
          <p:cNvPr id="58377" name="AutoShape 13">
            <a:extLst>
              <a:ext uri="{FF2B5EF4-FFF2-40B4-BE49-F238E27FC236}">
                <a16:creationId xmlns:a16="http://schemas.microsoft.com/office/drawing/2014/main" id="{33D1D9FF-EA8E-41D5-879F-DAEAE5AD27D0}"/>
              </a:ext>
            </a:extLst>
          </p:cNvPr>
          <p:cNvSpPr>
            <a:spLocks/>
          </p:cNvSpPr>
          <p:nvPr/>
        </p:nvSpPr>
        <p:spPr bwMode="auto">
          <a:xfrm>
            <a:off x="6781800" y="1790700"/>
            <a:ext cx="914400" cy="609600"/>
          </a:xfrm>
          <a:prstGeom prst="accentBorderCallout2">
            <a:avLst>
              <a:gd name="adj1" fmla="val 18750"/>
              <a:gd name="adj2" fmla="val -8333"/>
              <a:gd name="adj3" fmla="val 18750"/>
              <a:gd name="adj4" fmla="val -65625"/>
              <a:gd name="adj5" fmla="val 81250"/>
              <a:gd name="adj6" fmla="val -125000"/>
            </a:avLst>
          </a:prstGeom>
          <a:solidFill>
            <a:schemeClr val="bg1"/>
          </a:solidFill>
          <a:ln w="9525" algn="ctr">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800">
                <a:ea typeface="MS PGothic" panose="020B0600070205080204" pitchFamily="34" charset="-128"/>
              </a:rPr>
              <a:t>Bad example</a:t>
            </a:r>
          </a:p>
        </p:txBody>
      </p:sp>
      <p:sp>
        <p:nvSpPr>
          <p:cNvPr id="20494" name="Text Box 14">
            <a:extLst>
              <a:ext uri="{FF2B5EF4-FFF2-40B4-BE49-F238E27FC236}">
                <a16:creationId xmlns:a16="http://schemas.microsoft.com/office/drawing/2014/main" id="{AC9F0C99-DD19-4A66-90BF-1B02249689DA}"/>
              </a:ext>
            </a:extLst>
          </p:cNvPr>
          <p:cNvSpPr txBox="1">
            <a:spLocks noChangeArrowheads="1"/>
          </p:cNvSpPr>
          <p:nvPr/>
        </p:nvSpPr>
        <p:spPr bwMode="auto">
          <a:xfrm>
            <a:off x="1828800" y="3352800"/>
            <a:ext cx="5029200" cy="40798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while (*(UART_UFSTAT0) &amp; UART_UFSTAT0_TX_FIFO_FULL_BIT); /* Wait as long as bit 14 is set */</a:t>
            </a:r>
          </a:p>
          <a:p>
            <a:pPr eaLnBrk="1" hangingPunct="1">
              <a:spcBef>
                <a:spcPct val="50000"/>
              </a:spcBef>
              <a:defRPr/>
            </a:pPr>
            <a:r>
              <a:rPr lang="en-US" sz="800" dirty="0" err="1"/>
              <a:t>printf</a:t>
            </a:r>
            <a:r>
              <a:rPr lang="en-US" sz="800" dirty="0"/>
              <a:t>  (“here we are\n”)</a:t>
            </a:r>
          </a:p>
        </p:txBody>
      </p:sp>
      <p:sp>
        <p:nvSpPr>
          <p:cNvPr id="299023" name="Text Box 15">
            <a:extLst>
              <a:ext uri="{FF2B5EF4-FFF2-40B4-BE49-F238E27FC236}">
                <a16:creationId xmlns:a16="http://schemas.microsoft.com/office/drawing/2014/main" id="{3C1A4B01-8A76-4DB6-909E-F15C6AAE70D9}"/>
              </a:ext>
            </a:extLst>
          </p:cNvPr>
          <p:cNvSpPr txBox="1">
            <a:spLocks noChangeArrowheads="1"/>
          </p:cNvSpPr>
          <p:nvPr/>
        </p:nvSpPr>
        <p:spPr bwMode="auto">
          <a:xfrm>
            <a:off x="1828800" y="3890964"/>
            <a:ext cx="4953000" cy="2238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If the initial value at address 0x50000018 is 0x4000.</a:t>
            </a:r>
          </a:p>
        </p:txBody>
      </p:sp>
      <p:sp>
        <p:nvSpPr>
          <p:cNvPr id="299024" name="Text Box 16">
            <a:extLst>
              <a:ext uri="{FF2B5EF4-FFF2-40B4-BE49-F238E27FC236}">
                <a16:creationId xmlns:a16="http://schemas.microsoft.com/office/drawing/2014/main" id="{EC1EE5F0-ACB7-4E33-AEE8-5B61711D51DE}"/>
              </a:ext>
            </a:extLst>
          </p:cNvPr>
          <p:cNvSpPr txBox="1">
            <a:spLocks noChangeArrowheads="1"/>
          </p:cNvSpPr>
          <p:nvPr/>
        </p:nvSpPr>
        <p:spPr bwMode="auto">
          <a:xfrm>
            <a:off x="1828800" y="4191000"/>
            <a:ext cx="4953000" cy="7762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The code is optimized by the compiler according to the following rule:</a:t>
            </a:r>
          </a:p>
          <a:p>
            <a:pPr algn="l" rtl="0" eaLnBrk="1" hangingPunct="1">
              <a:spcBef>
                <a:spcPct val="50000"/>
              </a:spcBef>
              <a:buFontTx/>
              <a:buNone/>
            </a:pPr>
            <a:r>
              <a:rPr lang="en-US" altLang="en-US" sz="800">
                <a:ea typeface="MS PGothic" panose="020B0600070205080204" pitchFamily="34" charset="-128"/>
              </a:rPr>
              <a:t>If (*(UART_UFSTAT0) &amp; UART_UFSTAT0_TX_FIFO_FULL_BIT){</a:t>
            </a:r>
          </a:p>
          <a:p>
            <a:pPr algn="l" rtl="0" eaLnBrk="1" hangingPunct="1">
              <a:spcBef>
                <a:spcPct val="50000"/>
              </a:spcBef>
              <a:buFontTx/>
              <a:buNone/>
            </a:pPr>
            <a:r>
              <a:rPr lang="en-US" altLang="en-US" sz="800">
                <a:ea typeface="MS PGothic" panose="020B0600070205080204" pitchFamily="34" charset="-128"/>
              </a:rPr>
              <a:t>	while (1);</a:t>
            </a:r>
          </a:p>
          <a:p>
            <a:pPr algn="l" rtl="0" eaLnBrk="1" hangingPunct="1">
              <a:spcBef>
                <a:spcPct val="50000"/>
              </a:spcBef>
              <a:buFontTx/>
              <a:buNone/>
            </a:pPr>
            <a:r>
              <a:rPr lang="en-US" altLang="en-US" sz="800">
                <a:ea typeface="MS PGothic" panose="020B0600070205080204" pitchFamily="34" charset="-128"/>
              </a:rPr>
              <a:t>}</a:t>
            </a:r>
          </a:p>
        </p:txBody>
      </p:sp>
      <p:sp>
        <p:nvSpPr>
          <p:cNvPr id="299025" name="Text Box 17">
            <a:extLst>
              <a:ext uri="{FF2B5EF4-FFF2-40B4-BE49-F238E27FC236}">
                <a16:creationId xmlns:a16="http://schemas.microsoft.com/office/drawing/2014/main" id="{C835F21D-1706-45D8-8B79-F6F66CB191EE}"/>
              </a:ext>
            </a:extLst>
          </p:cNvPr>
          <p:cNvSpPr txBox="1">
            <a:spLocks noChangeArrowheads="1"/>
          </p:cNvSpPr>
          <p:nvPr/>
        </p:nvSpPr>
        <p:spPr bwMode="auto">
          <a:xfrm>
            <a:off x="1828800" y="5105400"/>
            <a:ext cx="4953000" cy="2238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The HW resets bit 14, but the program doesn’t know it, since it doesn’t read this register any more.</a:t>
            </a:r>
          </a:p>
        </p:txBody>
      </p:sp>
      <p:sp>
        <p:nvSpPr>
          <p:cNvPr id="299026" name="Text Box 18">
            <a:extLst>
              <a:ext uri="{FF2B5EF4-FFF2-40B4-BE49-F238E27FC236}">
                <a16:creationId xmlns:a16="http://schemas.microsoft.com/office/drawing/2014/main" id="{69E8BDC8-203F-4436-9C2B-DFEE510A8AAB}"/>
              </a:ext>
            </a:extLst>
          </p:cNvPr>
          <p:cNvSpPr txBox="1">
            <a:spLocks noChangeArrowheads="1"/>
          </p:cNvSpPr>
          <p:nvPr/>
        </p:nvSpPr>
        <p:spPr bwMode="auto">
          <a:xfrm>
            <a:off x="1828800" y="5562600"/>
            <a:ext cx="4953000" cy="2238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So, the program will loop forever.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Effect transition="in" filter="box(in)">
                                      <p:cBhvr>
                                        <p:cTn id="7" dur="500"/>
                                        <p:tgtEl>
                                          <p:spTgt spid="299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9024"/>
                                        </p:tgtEl>
                                        <p:attrNameLst>
                                          <p:attrName>style.visibility</p:attrName>
                                        </p:attrNameLst>
                                      </p:cBhvr>
                                      <p:to>
                                        <p:strVal val="visible"/>
                                      </p:to>
                                    </p:set>
                                    <p:animEffect transition="in" filter="box(in)">
                                      <p:cBhvr>
                                        <p:cTn id="12" dur="500"/>
                                        <p:tgtEl>
                                          <p:spTgt spid="2990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9025"/>
                                        </p:tgtEl>
                                        <p:attrNameLst>
                                          <p:attrName>style.visibility</p:attrName>
                                        </p:attrNameLst>
                                      </p:cBhvr>
                                      <p:to>
                                        <p:strVal val="visible"/>
                                      </p:to>
                                    </p:set>
                                    <p:animEffect transition="in" filter="box(in)">
                                      <p:cBhvr>
                                        <p:cTn id="17" dur="500"/>
                                        <p:tgtEl>
                                          <p:spTgt spid="299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9026"/>
                                        </p:tgtEl>
                                        <p:attrNameLst>
                                          <p:attrName>style.visibility</p:attrName>
                                        </p:attrNameLst>
                                      </p:cBhvr>
                                      <p:to>
                                        <p:strVal val="visible"/>
                                      </p:to>
                                    </p:set>
                                    <p:animEffect transition="in" filter="box(in)">
                                      <p:cBhvr>
                                        <p:cTn id="22" dur="500"/>
                                        <p:tgtEl>
                                          <p:spTgt spid="29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P spid="299024" grpId="0" animBg="1"/>
      <p:bldP spid="299025" grpId="0" animBg="1"/>
      <p:bldP spid="2990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a:extLst>
              <a:ext uri="{FF2B5EF4-FFF2-40B4-BE49-F238E27FC236}">
                <a16:creationId xmlns:a16="http://schemas.microsoft.com/office/drawing/2014/main" id="{C3850094-47ED-443F-99AB-5B128F6190FC}"/>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59395" name="Slide Number Placeholder 5">
            <a:extLst>
              <a:ext uri="{FF2B5EF4-FFF2-40B4-BE49-F238E27FC236}">
                <a16:creationId xmlns:a16="http://schemas.microsoft.com/office/drawing/2014/main" id="{5BB0EED8-157A-424C-B48D-E00E1D3ECEAB}"/>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FFCDC040-886E-4758-856B-73933B3DC53F}"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12</a:t>
            </a:fld>
            <a:endParaRPr lang="en-US" altLang="en-US" sz="1200">
              <a:solidFill>
                <a:srgbClr val="898989"/>
              </a:solidFill>
              <a:ea typeface="MS PGothic" panose="020B0600070205080204" pitchFamily="34" charset="-128"/>
            </a:endParaRPr>
          </a:p>
        </p:txBody>
      </p:sp>
      <p:sp>
        <p:nvSpPr>
          <p:cNvPr id="11" name="Date Placeholder 3">
            <a:extLst>
              <a:ext uri="{FF2B5EF4-FFF2-40B4-BE49-F238E27FC236}">
                <a16:creationId xmlns:a16="http://schemas.microsoft.com/office/drawing/2014/main" id="{3B62B8DF-21BD-4E79-840E-EE29515FDFA1}"/>
              </a:ext>
            </a:extLst>
          </p:cNvPr>
          <p:cNvSpPr txBox="1">
            <a:spLocks noGrp="1"/>
          </p:cNvSpPr>
          <p:nvPr/>
        </p:nvSpPr>
        <p:spPr>
          <a:xfrm>
            <a:off x="8096250" y="5943600"/>
            <a:ext cx="895350" cy="863600"/>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59397" name="Slide Number Placeholder 5">
            <a:extLst>
              <a:ext uri="{FF2B5EF4-FFF2-40B4-BE49-F238E27FC236}">
                <a16:creationId xmlns:a16="http://schemas.microsoft.com/office/drawing/2014/main" id="{2D4C2A8C-E35D-454F-A866-6C4610C70854}"/>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383991F9-739E-483C-A385-D135F8C4ECC0}"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12</a:t>
            </a:fld>
            <a:endParaRPr lang="en-US" altLang="en-US" sz="1200">
              <a:solidFill>
                <a:srgbClr val="898989"/>
              </a:solidFill>
              <a:ea typeface="MS PGothic" panose="020B0600070205080204" pitchFamily="34" charset="-128"/>
            </a:endParaRPr>
          </a:p>
        </p:txBody>
      </p:sp>
      <p:sp>
        <p:nvSpPr>
          <p:cNvPr id="59398" name="Rectangle 2">
            <a:extLst>
              <a:ext uri="{FF2B5EF4-FFF2-40B4-BE49-F238E27FC236}">
                <a16:creationId xmlns:a16="http://schemas.microsoft.com/office/drawing/2014/main" id="{C92897A8-90D3-4083-B317-B2C477A75A05}"/>
              </a:ext>
            </a:extLst>
          </p:cNvPr>
          <p:cNvSpPr>
            <a:spLocks noGrp="1"/>
          </p:cNvSpPr>
          <p:nvPr>
            <p:ph type="title" idx="4294967295"/>
          </p:nvPr>
        </p:nvSpPr>
        <p:spPr/>
        <p:txBody>
          <a:bodyPr/>
          <a:lstStyle/>
          <a:p>
            <a:r>
              <a:rPr lang="en-GB" sz="3200" b="1" dirty="0"/>
              <a:t>Volatile keyword </a:t>
            </a:r>
            <a:r>
              <a:rPr lang="en-US" altLang="en-US" sz="3200" b="1" dirty="0"/>
              <a:t>– cont.</a:t>
            </a:r>
          </a:p>
        </p:txBody>
      </p:sp>
      <p:sp>
        <p:nvSpPr>
          <p:cNvPr id="21515" name="Text Box 3">
            <a:extLst>
              <a:ext uri="{FF2B5EF4-FFF2-40B4-BE49-F238E27FC236}">
                <a16:creationId xmlns:a16="http://schemas.microsoft.com/office/drawing/2014/main" id="{690325AD-5CCE-4CAF-A43A-CE554ABE531F}"/>
              </a:ext>
            </a:extLst>
          </p:cNvPr>
          <p:cNvSpPr txBox="1">
            <a:spLocks noChangeArrowheads="1"/>
          </p:cNvSpPr>
          <p:nvPr/>
        </p:nvSpPr>
        <p:spPr bwMode="auto">
          <a:xfrm>
            <a:off x="1828800" y="1755775"/>
            <a:ext cx="3962400" cy="96043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#define UART_UFSTAT0	(volatile unsigned long *)0x50000018</a:t>
            </a:r>
          </a:p>
          <a:p>
            <a:pPr eaLnBrk="1" hangingPunct="1">
              <a:spcBef>
                <a:spcPct val="50000"/>
              </a:spcBef>
              <a:defRPr/>
            </a:pPr>
            <a:r>
              <a:rPr lang="en-US" sz="800" dirty="0"/>
              <a:t>#define UART_UFSTAT1	(volatile unsigned long *)0x50004018</a:t>
            </a:r>
          </a:p>
          <a:p>
            <a:pPr eaLnBrk="1" hangingPunct="1">
              <a:spcBef>
                <a:spcPct val="50000"/>
              </a:spcBef>
              <a:defRPr/>
            </a:pPr>
            <a:r>
              <a:rPr lang="en-US" sz="800" dirty="0"/>
              <a:t>#define UART_UFSTAT2	(volatile unsigned long *)0x50008018</a:t>
            </a:r>
          </a:p>
          <a:p>
            <a:pPr eaLnBrk="1" hangingPunct="1">
              <a:spcBef>
                <a:spcPct val="50000"/>
              </a:spcBef>
              <a:defRPr/>
            </a:pPr>
            <a:endParaRPr lang="en-US" sz="800" dirty="0"/>
          </a:p>
          <a:p>
            <a:pPr eaLnBrk="1" hangingPunct="1">
              <a:spcBef>
                <a:spcPct val="50000"/>
              </a:spcBef>
              <a:defRPr/>
            </a:pPr>
            <a:endParaRPr lang="en-US" sz="800" dirty="0"/>
          </a:p>
        </p:txBody>
      </p:sp>
      <p:sp>
        <p:nvSpPr>
          <p:cNvPr id="21516" name="Text Box 4">
            <a:extLst>
              <a:ext uri="{FF2B5EF4-FFF2-40B4-BE49-F238E27FC236}">
                <a16:creationId xmlns:a16="http://schemas.microsoft.com/office/drawing/2014/main" id="{ACD7E8C4-E7D0-412E-BDBD-5E4D0DDE46A1}"/>
              </a:ext>
            </a:extLst>
          </p:cNvPr>
          <p:cNvSpPr txBox="1">
            <a:spLocks noChangeArrowheads="1"/>
          </p:cNvSpPr>
          <p:nvPr/>
        </p:nvSpPr>
        <p:spPr bwMode="auto">
          <a:xfrm>
            <a:off x="1828800" y="2819400"/>
            <a:ext cx="3962400" cy="40798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#define UART_UFSTAT0_TX_FIFO_FULL_BIT	0x00004000L</a:t>
            </a:r>
          </a:p>
          <a:p>
            <a:pPr eaLnBrk="1" hangingPunct="1">
              <a:spcBef>
                <a:spcPct val="50000"/>
              </a:spcBef>
              <a:defRPr/>
            </a:pPr>
            <a:r>
              <a:rPr lang="en-US" sz="800" dirty="0"/>
              <a:t>#define UART_UFSTAT0_RX_FIFO_FULL_BIT	0x00000040L</a:t>
            </a:r>
          </a:p>
        </p:txBody>
      </p:sp>
      <p:sp>
        <p:nvSpPr>
          <p:cNvPr id="59401" name="AutoShape 5">
            <a:extLst>
              <a:ext uri="{FF2B5EF4-FFF2-40B4-BE49-F238E27FC236}">
                <a16:creationId xmlns:a16="http://schemas.microsoft.com/office/drawing/2014/main" id="{02EA5201-F48A-4D5E-B28A-D8FADB207098}"/>
              </a:ext>
            </a:extLst>
          </p:cNvPr>
          <p:cNvSpPr>
            <a:spLocks/>
          </p:cNvSpPr>
          <p:nvPr/>
        </p:nvSpPr>
        <p:spPr bwMode="auto">
          <a:xfrm>
            <a:off x="6781800" y="1676400"/>
            <a:ext cx="914400" cy="609600"/>
          </a:xfrm>
          <a:prstGeom prst="accentBorderCallout2">
            <a:avLst>
              <a:gd name="adj1" fmla="val 18750"/>
              <a:gd name="adj2" fmla="val -8333"/>
              <a:gd name="adj3" fmla="val 18750"/>
              <a:gd name="adj4" fmla="val -65625"/>
              <a:gd name="adj5" fmla="val 81250"/>
              <a:gd name="adj6" fmla="val -125000"/>
            </a:avLst>
          </a:prstGeom>
          <a:solidFill>
            <a:schemeClr val="bg1"/>
          </a:solidFill>
          <a:ln w="9525" algn="ctr">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800">
                <a:ea typeface="MS PGothic" panose="020B0600070205080204" pitchFamily="34" charset="-128"/>
              </a:rPr>
              <a:t>Good example</a:t>
            </a:r>
          </a:p>
        </p:txBody>
      </p:sp>
      <p:sp>
        <p:nvSpPr>
          <p:cNvPr id="21518" name="Text Box 6">
            <a:extLst>
              <a:ext uri="{FF2B5EF4-FFF2-40B4-BE49-F238E27FC236}">
                <a16:creationId xmlns:a16="http://schemas.microsoft.com/office/drawing/2014/main" id="{FBEDEE5A-B4B8-47E7-A451-0647E3AF47BC}"/>
              </a:ext>
            </a:extLst>
          </p:cNvPr>
          <p:cNvSpPr txBox="1">
            <a:spLocks noChangeArrowheads="1"/>
          </p:cNvSpPr>
          <p:nvPr/>
        </p:nvSpPr>
        <p:spPr bwMode="auto">
          <a:xfrm>
            <a:off x="1828800" y="3352800"/>
            <a:ext cx="5029200" cy="40798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while (*(UART_UFSTAT0) &amp; UART_UFSTAT0_TX_FIFO_FULL_BIT); /* Wait as long as bit 14 is set */</a:t>
            </a:r>
          </a:p>
          <a:p>
            <a:pPr eaLnBrk="1" hangingPunct="1">
              <a:spcBef>
                <a:spcPct val="50000"/>
              </a:spcBef>
              <a:defRPr/>
            </a:pPr>
            <a:r>
              <a:rPr lang="en-US" sz="800" dirty="0" err="1"/>
              <a:t>printf</a:t>
            </a:r>
            <a:r>
              <a:rPr lang="en-US" sz="800" dirty="0"/>
              <a:t>  (“here we are\n”)</a:t>
            </a:r>
          </a:p>
        </p:txBody>
      </p:sp>
      <p:sp>
        <p:nvSpPr>
          <p:cNvPr id="300039" name="Text Box 7">
            <a:extLst>
              <a:ext uri="{FF2B5EF4-FFF2-40B4-BE49-F238E27FC236}">
                <a16:creationId xmlns:a16="http://schemas.microsoft.com/office/drawing/2014/main" id="{FDB3063A-79FF-4B82-9E8E-09D7E9056677}"/>
              </a:ext>
            </a:extLst>
          </p:cNvPr>
          <p:cNvSpPr txBox="1">
            <a:spLocks noChangeArrowheads="1"/>
          </p:cNvSpPr>
          <p:nvPr/>
        </p:nvSpPr>
        <p:spPr bwMode="auto">
          <a:xfrm>
            <a:off x="1828800" y="3890964"/>
            <a:ext cx="4953000" cy="2238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If the initial value at address 0x50000018 is 0x4000.</a:t>
            </a:r>
          </a:p>
        </p:txBody>
      </p:sp>
      <p:sp>
        <p:nvSpPr>
          <p:cNvPr id="300041" name="Text Box 9">
            <a:extLst>
              <a:ext uri="{FF2B5EF4-FFF2-40B4-BE49-F238E27FC236}">
                <a16:creationId xmlns:a16="http://schemas.microsoft.com/office/drawing/2014/main" id="{6001698D-63CF-48BA-BDD4-1B959BDB0DB6}"/>
              </a:ext>
            </a:extLst>
          </p:cNvPr>
          <p:cNvSpPr txBox="1">
            <a:spLocks noChangeArrowheads="1"/>
          </p:cNvSpPr>
          <p:nvPr/>
        </p:nvSpPr>
        <p:spPr bwMode="auto">
          <a:xfrm>
            <a:off x="1828800" y="4800600"/>
            <a:ext cx="4953000" cy="2238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The HW resets bit 14, and the program will know it, since it polls on this register.</a:t>
            </a:r>
          </a:p>
        </p:txBody>
      </p:sp>
      <p:sp>
        <p:nvSpPr>
          <p:cNvPr id="300042" name="Text Box 10">
            <a:extLst>
              <a:ext uri="{FF2B5EF4-FFF2-40B4-BE49-F238E27FC236}">
                <a16:creationId xmlns:a16="http://schemas.microsoft.com/office/drawing/2014/main" id="{120B3F1C-D028-4EA1-8894-B82D6E288BFE}"/>
              </a:ext>
            </a:extLst>
          </p:cNvPr>
          <p:cNvSpPr txBox="1">
            <a:spLocks noChangeArrowheads="1"/>
          </p:cNvSpPr>
          <p:nvPr/>
        </p:nvSpPr>
        <p:spPr bwMode="auto">
          <a:xfrm>
            <a:off x="1828800" y="5257800"/>
            <a:ext cx="4953000" cy="2238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So, the program will print “here we are” immediately after bit 14 has been reset.</a:t>
            </a:r>
          </a:p>
        </p:txBody>
      </p:sp>
      <p:sp>
        <p:nvSpPr>
          <p:cNvPr id="300043" name="Text Box 11">
            <a:extLst>
              <a:ext uri="{FF2B5EF4-FFF2-40B4-BE49-F238E27FC236}">
                <a16:creationId xmlns:a16="http://schemas.microsoft.com/office/drawing/2014/main" id="{FED22646-FFAF-4871-902C-2D6C123D990B}"/>
              </a:ext>
            </a:extLst>
          </p:cNvPr>
          <p:cNvSpPr txBox="1">
            <a:spLocks noChangeArrowheads="1"/>
          </p:cNvSpPr>
          <p:nvPr/>
        </p:nvSpPr>
        <p:spPr bwMode="auto">
          <a:xfrm>
            <a:off x="1828800" y="4267201"/>
            <a:ext cx="4953000"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None/>
            </a:pPr>
            <a:r>
              <a:rPr lang="en-US" altLang="en-US" sz="800">
                <a:ea typeface="MS PGothic" panose="020B0600070205080204" pitchFamily="34" charset="-128"/>
              </a:rPr>
              <a:t>Compiler assumes that the value of the pointer may be changed by an external entity. So, it does not issue any optimizations on access to this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0039"/>
                                        </p:tgtEl>
                                        <p:attrNameLst>
                                          <p:attrName>style.visibility</p:attrName>
                                        </p:attrNameLst>
                                      </p:cBhvr>
                                      <p:to>
                                        <p:strVal val="visible"/>
                                      </p:to>
                                    </p:set>
                                    <p:animEffect transition="in" filter="box(in)">
                                      <p:cBhvr>
                                        <p:cTn id="7" dur="500"/>
                                        <p:tgtEl>
                                          <p:spTgt spid="300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0043"/>
                                        </p:tgtEl>
                                        <p:attrNameLst>
                                          <p:attrName>style.visibility</p:attrName>
                                        </p:attrNameLst>
                                      </p:cBhvr>
                                      <p:to>
                                        <p:strVal val="visible"/>
                                      </p:to>
                                    </p:set>
                                    <p:animEffect transition="in" filter="box(in)">
                                      <p:cBhvr>
                                        <p:cTn id="12" dur="500"/>
                                        <p:tgtEl>
                                          <p:spTgt spid="3000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0041"/>
                                        </p:tgtEl>
                                        <p:attrNameLst>
                                          <p:attrName>style.visibility</p:attrName>
                                        </p:attrNameLst>
                                      </p:cBhvr>
                                      <p:to>
                                        <p:strVal val="visible"/>
                                      </p:to>
                                    </p:set>
                                    <p:animEffect transition="in" filter="box(in)">
                                      <p:cBhvr>
                                        <p:cTn id="17" dur="500"/>
                                        <p:tgtEl>
                                          <p:spTgt spid="300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0042"/>
                                        </p:tgtEl>
                                        <p:attrNameLst>
                                          <p:attrName>style.visibility</p:attrName>
                                        </p:attrNameLst>
                                      </p:cBhvr>
                                      <p:to>
                                        <p:strVal val="visible"/>
                                      </p:to>
                                    </p:set>
                                    <p:animEffect transition="in" filter="box(in)">
                                      <p:cBhvr>
                                        <p:cTn id="22" dur="500"/>
                                        <p:tgtEl>
                                          <p:spTgt spid="300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9" grpId="0" animBg="1"/>
      <p:bldP spid="300041" grpId="0" animBg="1"/>
      <p:bldP spid="300042" grpId="0" animBg="1"/>
      <p:bldP spid="3000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FF2-B473-47FE-8FAD-858EB478B760}"/>
              </a:ext>
            </a:extLst>
          </p:cNvPr>
          <p:cNvSpPr>
            <a:spLocks noGrp="1"/>
          </p:cNvSpPr>
          <p:nvPr>
            <p:ph type="title"/>
          </p:nvPr>
        </p:nvSpPr>
        <p:spPr/>
        <p:txBody>
          <a:bodyPr/>
          <a:lstStyle/>
          <a:p>
            <a:r>
              <a:rPr lang="en-GB" b="1" dirty="0"/>
              <a:t>Single type data types</a:t>
            </a:r>
          </a:p>
        </p:txBody>
      </p:sp>
      <p:sp>
        <p:nvSpPr>
          <p:cNvPr id="3" name="Content Placeholder 2">
            <a:extLst>
              <a:ext uri="{FF2B5EF4-FFF2-40B4-BE49-F238E27FC236}">
                <a16:creationId xmlns:a16="http://schemas.microsoft.com/office/drawing/2014/main" id="{546DFD2A-AE8F-4E20-98F2-37CFB3AC1B04}"/>
              </a:ext>
            </a:extLst>
          </p:cNvPr>
          <p:cNvSpPr>
            <a:spLocks noGrp="1"/>
          </p:cNvSpPr>
          <p:nvPr>
            <p:ph idx="1"/>
          </p:nvPr>
        </p:nvSpPr>
        <p:spPr/>
        <p:txBody>
          <a:bodyPr/>
          <a:lstStyle/>
          <a:p>
            <a:r>
              <a:rPr lang="en-US" dirty="0"/>
              <a:t>In Embedded its much easier to use data types that they size is already known like UINT32.</a:t>
            </a:r>
          </a:p>
          <a:p>
            <a:r>
              <a:rPr lang="en-US" dirty="0"/>
              <a:t>We know exactly that this data type representing unsigned integer and it size is 32 bits.</a:t>
            </a:r>
          </a:p>
          <a:p>
            <a:r>
              <a:rPr lang="en-US" dirty="0"/>
              <a:t>Other embedded data type examples:</a:t>
            </a:r>
          </a:p>
          <a:p>
            <a:pPr marL="3657600" lvl="8" indent="0">
              <a:buNone/>
            </a:pPr>
            <a:r>
              <a:rPr lang="en-GB" b="1" dirty="0"/>
              <a:t>UINT8;   </a:t>
            </a:r>
          </a:p>
          <a:p>
            <a:pPr marL="3657600" lvl="8" indent="0">
              <a:buNone/>
            </a:pPr>
            <a:r>
              <a:rPr lang="en-GB" b="1" dirty="0"/>
              <a:t>UINT16;</a:t>
            </a:r>
          </a:p>
          <a:p>
            <a:pPr marL="3657600" lvl="8" indent="0">
              <a:buNone/>
            </a:pPr>
            <a:r>
              <a:rPr lang="en-GB" b="1" dirty="0"/>
              <a:t>UINT64;</a:t>
            </a:r>
          </a:p>
        </p:txBody>
      </p:sp>
    </p:spTree>
    <p:extLst>
      <p:ext uri="{BB962C8B-B14F-4D97-AF65-F5344CB8AC3E}">
        <p14:creationId xmlns:p14="http://schemas.microsoft.com/office/powerpoint/2010/main" val="127675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AA1A-4E43-4DCD-8174-D7D72C083C47}"/>
              </a:ext>
            </a:extLst>
          </p:cNvPr>
          <p:cNvSpPr>
            <a:spLocks noGrp="1"/>
          </p:cNvSpPr>
          <p:nvPr>
            <p:ph type="title"/>
          </p:nvPr>
        </p:nvSpPr>
        <p:spPr/>
        <p:txBody>
          <a:bodyPr/>
          <a:lstStyle/>
          <a:p>
            <a:r>
              <a:rPr lang="en-GB" b="1" dirty="0"/>
              <a:t>Using data structs to access the HW registers</a:t>
            </a:r>
          </a:p>
        </p:txBody>
      </p:sp>
      <p:sp>
        <p:nvSpPr>
          <p:cNvPr id="3" name="Content Placeholder 2">
            <a:extLst>
              <a:ext uri="{FF2B5EF4-FFF2-40B4-BE49-F238E27FC236}">
                <a16:creationId xmlns:a16="http://schemas.microsoft.com/office/drawing/2014/main" id="{8CD92570-7934-418C-9D1F-417349392A77}"/>
              </a:ext>
            </a:extLst>
          </p:cNvPr>
          <p:cNvSpPr>
            <a:spLocks noGrp="1"/>
          </p:cNvSpPr>
          <p:nvPr>
            <p:ph idx="1"/>
          </p:nvPr>
        </p:nvSpPr>
        <p:spPr/>
        <p:txBody>
          <a:bodyPr/>
          <a:lstStyle/>
          <a:p>
            <a:r>
              <a:rPr lang="en-US" dirty="0"/>
              <a:t>Using structs data type to access HW register is very efficient.</a:t>
            </a:r>
          </a:p>
          <a:p>
            <a:r>
              <a:rPr lang="en-US" dirty="0"/>
              <a:t>We need only define the beginning of the struct and use the -&gt; operator to access the members of the struct .</a:t>
            </a:r>
          </a:p>
          <a:p>
            <a:r>
              <a:rPr lang="en-US" dirty="0"/>
              <a:t>We can define each register by using the data type.</a:t>
            </a:r>
          </a:p>
          <a:p>
            <a:r>
              <a:rPr lang="en-US" dirty="0"/>
              <a:t>Example: </a:t>
            </a:r>
            <a:endParaRPr lang="en-GB" dirty="0"/>
          </a:p>
        </p:txBody>
      </p:sp>
      <p:pic>
        <p:nvPicPr>
          <p:cNvPr id="4" name="Picture 3">
            <a:extLst>
              <a:ext uri="{FF2B5EF4-FFF2-40B4-BE49-F238E27FC236}">
                <a16:creationId xmlns:a16="http://schemas.microsoft.com/office/drawing/2014/main" id="{0FB785D4-3EAF-4064-8A40-C381FE20F79A}"/>
              </a:ext>
            </a:extLst>
          </p:cNvPr>
          <p:cNvPicPr>
            <a:picLocks noChangeAspect="1"/>
          </p:cNvPicPr>
          <p:nvPr/>
        </p:nvPicPr>
        <p:blipFill>
          <a:blip r:embed="rId2"/>
          <a:stretch>
            <a:fillRect/>
          </a:stretch>
        </p:blipFill>
        <p:spPr>
          <a:xfrm>
            <a:off x="2675001" y="4001294"/>
            <a:ext cx="8439150" cy="1638300"/>
          </a:xfrm>
          <a:prstGeom prst="rect">
            <a:avLst/>
          </a:prstGeom>
        </p:spPr>
      </p:pic>
    </p:spTree>
    <p:extLst>
      <p:ext uri="{BB962C8B-B14F-4D97-AF65-F5344CB8AC3E}">
        <p14:creationId xmlns:p14="http://schemas.microsoft.com/office/powerpoint/2010/main" val="820400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4B5B-51CA-41BC-A9CB-77FD5EB69D53}"/>
              </a:ext>
            </a:extLst>
          </p:cNvPr>
          <p:cNvSpPr>
            <a:spLocks noGrp="1"/>
          </p:cNvSpPr>
          <p:nvPr>
            <p:ph type="title"/>
          </p:nvPr>
        </p:nvSpPr>
        <p:spPr/>
        <p:txBody>
          <a:bodyPr/>
          <a:lstStyle/>
          <a:p>
            <a:r>
              <a:rPr lang="en-GB" b="1" dirty="0"/>
              <a:t>Aligned and not Aligned data structs in C</a:t>
            </a:r>
          </a:p>
        </p:txBody>
      </p:sp>
      <p:sp>
        <p:nvSpPr>
          <p:cNvPr id="3" name="Content Placeholder 2">
            <a:extLst>
              <a:ext uri="{FF2B5EF4-FFF2-40B4-BE49-F238E27FC236}">
                <a16:creationId xmlns:a16="http://schemas.microsoft.com/office/drawing/2014/main" id="{6324FBDD-2933-42BA-852F-23672ABC95A4}"/>
              </a:ext>
            </a:extLst>
          </p:cNvPr>
          <p:cNvSpPr>
            <a:spLocks noGrp="1"/>
          </p:cNvSpPr>
          <p:nvPr>
            <p:ph idx="1"/>
          </p:nvPr>
        </p:nvSpPr>
        <p:spPr/>
        <p:txBody>
          <a:bodyPr/>
          <a:lstStyle/>
          <a:p>
            <a:r>
              <a:rPr lang="en-US" dirty="0"/>
              <a:t>By default compiler use padding to pad the data members in structs.</a:t>
            </a:r>
          </a:p>
          <a:p>
            <a:r>
              <a:rPr lang="en-US" dirty="0"/>
              <a:t>This make structs unusable for embedded programing.</a:t>
            </a:r>
          </a:p>
          <a:p>
            <a:r>
              <a:rPr lang="en-US" dirty="0"/>
              <a:t>To prevent the padding we need to use #pragma(0) keyword before the struct.</a:t>
            </a:r>
            <a:endParaRPr lang="en-GB" dirty="0"/>
          </a:p>
        </p:txBody>
      </p:sp>
    </p:spTree>
    <p:extLst>
      <p:ext uri="{BB962C8B-B14F-4D97-AF65-F5344CB8AC3E}">
        <p14:creationId xmlns:p14="http://schemas.microsoft.com/office/powerpoint/2010/main" val="91446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EA56-003C-4177-82B6-A0D5066004C5}"/>
              </a:ext>
            </a:extLst>
          </p:cNvPr>
          <p:cNvSpPr>
            <a:spLocks noGrp="1"/>
          </p:cNvSpPr>
          <p:nvPr>
            <p:ph type="title"/>
          </p:nvPr>
        </p:nvSpPr>
        <p:spPr>
          <a:xfrm>
            <a:off x="246888" y="2163445"/>
            <a:ext cx="11698224" cy="1325563"/>
          </a:xfrm>
        </p:spPr>
        <p:txBody>
          <a:bodyPr/>
          <a:lstStyle/>
          <a:p>
            <a:pPr algn="ctr"/>
            <a:r>
              <a:rPr lang="en-GB" b="1" dirty="0"/>
              <a:t>Changing the Bit values in HW register using Masks and Bitwise Operations</a:t>
            </a:r>
          </a:p>
        </p:txBody>
      </p:sp>
    </p:spTree>
    <p:extLst>
      <p:ext uri="{BB962C8B-B14F-4D97-AF65-F5344CB8AC3E}">
        <p14:creationId xmlns:p14="http://schemas.microsoft.com/office/powerpoint/2010/main" val="246200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2A3-A404-452C-A7B1-92E14DB840A8}"/>
              </a:ext>
            </a:extLst>
          </p:cNvPr>
          <p:cNvSpPr>
            <a:spLocks noGrp="1"/>
          </p:cNvSpPr>
          <p:nvPr>
            <p:ph type="title"/>
          </p:nvPr>
        </p:nvSpPr>
        <p:spPr/>
        <p:txBody>
          <a:bodyPr/>
          <a:lstStyle/>
          <a:p>
            <a:r>
              <a:rPr lang="en-US" dirty="0"/>
              <a:t>Creating bitwise mask</a:t>
            </a:r>
            <a:endParaRPr lang="en-GB" dirty="0"/>
          </a:p>
        </p:txBody>
      </p:sp>
      <p:sp>
        <p:nvSpPr>
          <p:cNvPr id="3" name="Content Placeholder 2">
            <a:extLst>
              <a:ext uri="{FF2B5EF4-FFF2-40B4-BE49-F238E27FC236}">
                <a16:creationId xmlns:a16="http://schemas.microsoft.com/office/drawing/2014/main" id="{815C853A-B4B8-46FE-9442-A4FD043D2F3C}"/>
              </a:ext>
            </a:extLst>
          </p:cNvPr>
          <p:cNvSpPr>
            <a:spLocks noGrp="1"/>
          </p:cNvSpPr>
          <p:nvPr>
            <p:ph idx="1"/>
          </p:nvPr>
        </p:nvSpPr>
        <p:spPr>
          <a:xfrm>
            <a:off x="838200" y="1825624"/>
            <a:ext cx="10515600" cy="4745863"/>
          </a:xfrm>
        </p:spPr>
        <p:txBody>
          <a:bodyPr/>
          <a:lstStyle/>
          <a:p>
            <a:r>
              <a:rPr lang="en-US" sz="2400" b="1" dirty="0"/>
              <a:t>Bit Shift Operators</a:t>
            </a:r>
          </a:p>
          <a:p>
            <a:r>
              <a:rPr lang="en-US" sz="2400" dirty="0"/>
              <a:t>There are two bit shift operators in C: the </a:t>
            </a:r>
            <a:r>
              <a:rPr lang="en-US" sz="2400" b="1" dirty="0"/>
              <a:t>left shift operator &lt;&lt;</a:t>
            </a:r>
            <a:r>
              <a:rPr lang="en-US" sz="2400" dirty="0"/>
              <a:t> and the </a:t>
            </a:r>
            <a:r>
              <a:rPr lang="en-US" sz="2400" b="1" dirty="0"/>
              <a:t>right shift operator &gt;&gt;</a:t>
            </a:r>
            <a:r>
              <a:rPr lang="en-US" sz="2400" dirty="0"/>
              <a:t>. These operators drive the bits in the left operand to be shifted left or right by the number of positions specified by the right operand. In short, an expression like </a:t>
            </a:r>
            <a:r>
              <a:rPr lang="en-US" sz="2400" b="1" dirty="0"/>
              <a:t>a&lt;&lt;b</a:t>
            </a:r>
            <a:r>
              <a:rPr lang="en-US" sz="2400" dirty="0"/>
              <a:t> will be evaluated as the binary representation of “a” will be shifted “b” times to the left, and the value is getting larger.</a:t>
            </a:r>
          </a:p>
          <a:p>
            <a:endParaRPr lang="en-US" sz="2400" dirty="0"/>
          </a:p>
          <a:p>
            <a:endParaRPr lang="en-GB" dirty="0"/>
          </a:p>
        </p:txBody>
      </p:sp>
      <p:pic>
        <p:nvPicPr>
          <p:cNvPr id="4" name="Picture 3">
            <a:extLst>
              <a:ext uri="{FF2B5EF4-FFF2-40B4-BE49-F238E27FC236}">
                <a16:creationId xmlns:a16="http://schemas.microsoft.com/office/drawing/2014/main" id="{79223DB7-6C4B-481A-9356-1E54BD220FD1}"/>
              </a:ext>
            </a:extLst>
          </p:cNvPr>
          <p:cNvPicPr>
            <a:picLocks noChangeAspect="1"/>
          </p:cNvPicPr>
          <p:nvPr/>
        </p:nvPicPr>
        <p:blipFill>
          <a:blip r:embed="rId2"/>
          <a:stretch>
            <a:fillRect/>
          </a:stretch>
        </p:blipFill>
        <p:spPr>
          <a:xfrm>
            <a:off x="1307211" y="4314634"/>
            <a:ext cx="9467850" cy="1362075"/>
          </a:xfrm>
          <a:prstGeom prst="rect">
            <a:avLst/>
          </a:prstGeom>
        </p:spPr>
      </p:pic>
    </p:spTree>
    <p:extLst>
      <p:ext uri="{BB962C8B-B14F-4D97-AF65-F5344CB8AC3E}">
        <p14:creationId xmlns:p14="http://schemas.microsoft.com/office/powerpoint/2010/main" val="272020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EDF1-7658-4631-92CB-76A9AB6505DD}"/>
              </a:ext>
            </a:extLst>
          </p:cNvPr>
          <p:cNvSpPr>
            <a:spLocks noGrp="1"/>
          </p:cNvSpPr>
          <p:nvPr>
            <p:ph type="title"/>
          </p:nvPr>
        </p:nvSpPr>
        <p:spPr/>
        <p:txBody>
          <a:bodyPr/>
          <a:lstStyle/>
          <a:p>
            <a:r>
              <a:rPr lang="en-GB" b="1" dirty="0"/>
              <a:t>Bitwise Operations</a:t>
            </a:r>
            <a:endParaRPr lang="en-GB" dirty="0"/>
          </a:p>
        </p:txBody>
      </p:sp>
      <p:sp>
        <p:nvSpPr>
          <p:cNvPr id="3" name="Content Placeholder 2">
            <a:extLst>
              <a:ext uri="{FF2B5EF4-FFF2-40B4-BE49-F238E27FC236}">
                <a16:creationId xmlns:a16="http://schemas.microsoft.com/office/drawing/2014/main" id="{32D72398-E5E7-4E3D-88BD-3D8FE2561B90}"/>
              </a:ext>
            </a:extLst>
          </p:cNvPr>
          <p:cNvSpPr>
            <a:spLocks noGrp="1"/>
          </p:cNvSpPr>
          <p:nvPr>
            <p:ph idx="1"/>
          </p:nvPr>
        </p:nvSpPr>
        <p:spPr/>
        <p:txBody>
          <a:bodyPr/>
          <a:lstStyle/>
          <a:p>
            <a:r>
              <a:rPr lang="en-US" dirty="0"/>
              <a:t>There is four types of bitwise operations:</a:t>
            </a:r>
          </a:p>
          <a:p>
            <a:pPr lvl="1"/>
            <a:r>
              <a:rPr lang="en-GB" dirty="0"/>
              <a:t>Setting a bit</a:t>
            </a:r>
          </a:p>
          <a:p>
            <a:pPr lvl="1"/>
            <a:r>
              <a:rPr lang="en-GB" dirty="0"/>
              <a:t>Clearing a bit</a:t>
            </a:r>
          </a:p>
          <a:p>
            <a:pPr lvl="1"/>
            <a:r>
              <a:rPr lang="en-GB" dirty="0"/>
              <a:t>Toggling a bit</a:t>
            </a:r>
          </a:p>
          <a:p>
            <a:pPr lvl="1"/>
            <a:r>
              <a:rPr lang="en-GB" dirty="0"/>
              <a:t>Check a value of a bit</a:t>
            </a:r>
          </a:p>
        </p:txBody>
      </p:sp>
    </p:spTree>
    <p:extLst>
      <p:ext uri="{BB962C8B-B14F-4D97-AF65-F5344CB8AC3E}">
        <p14:creationId xmlns:p14="http://schemas.microsoft.com/office/powerpoint/2010/main" val="202854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32F4-8A37-4324-BDFC-614EE4DF3303}"/>
              </a:ext>
            </a:extLst>
          </p:cNvPr>
          <p:cNvSpPr>
            <a:spLocks noGrp="1"/>
          </p:cNvSpPr>
          <p:nvPr>
            <p:ph type="title"/>
          </p:nvPr>
        </p:nvSpPr>
        <p:spPr/>
        <p:txBody>
          <a:bodyPr/>
          <a:lstStyle/>
          <a:p>
            <a:r>
              <a:rPr lang="en-GB" b="1" dirty="0"/>
              <a:t>Setting a bit</a:t>
            </a:r>
          </a:p>
        </p:txBody>
      </p:sp>
      <p:sp>
        <p:nvSpPr>
          <p:cNvPr id="3" name="Content Placeholder 2">
            <a:extLst>
              <a:ext uri="{FF2B5EF4-FFF2-40B4-BE49-F238E27FC236}">
                <a16:creationId xmlns:a16="http://schemas.microsoft.com/office/drawing/2014/main" id="{E055B22E-8AD3-44BF-8009-6F1A76954303}"/>
              </a:ext>
            </a:extLst>
          </p:cNvPr>
          <p:cNvSpPr>
            <a:spLocks noGrp="1"/>
          </p:cNvSpPr>
          <p:nvPr>
            <p:ph idx="1"/>
          </p:nvPr>
        </p:nvSpPr>
        <p:spPr>
          <a:xfrm>
            <a:off x="716280" y="1690688"/>
            <a:ext cx="10515600" cy="4351338"/>
          </a:xfrm>
        </p:spPr>
        <p:txBody>
          <a:bodyPr/>
          <a:lstStyle/>
          <a:p>
            <a:r>
              <a:rPr lang="en-US" dirty="0"/>
              <a:t>To set a particular bit of a number, we use bitwise OR operator (|), it sets the bits – if the bit is not set, and if the bit is already set, bit’s status does not change.</a:t>
            </a:r>
          </a:p>
          <a:p>
            <a:endParaRPr lang="en-US" dirty="0"/>
          </a:p>
          <a:p>
            <a:r>
              <a:rPr lang="en-US" dirty="0"/>
              <a:t>Let suppose there is a number num and we want to set the </a:t>
            </a:r>
            <a:r>
              <a:rPr lang="en-US" dirty="0" err="1"/>
              <a:t>Xth</a:t>
            </a:r>
            <a:r>
              <a:rPr lang="en-US" dirty="0"/>
              <a:t> bit of it, then the following statement can be used to set </a:t>
            </a:r>
            <a:r>
              <a:rPr lang="en-US" dirty="0" err="1"/>
              <a:t>Xth</a:t>
            </a:r>
            <a:r>
              <a:rPr lang="en-US" dirty="0"/>
              <a:t> bit of num</a:t>
            </a:r>
          </a:p>
          <a:p>
            <a:endParaRPr lang="en-US" dirty="0"/>
          </a:p>
          <a:p>
            <a:r>
              <a:rPr lang="en-US" dirty="0"/>
              <a:t>   num |= 1 &lt;&lt; x;</a:t>
            </a:r>
            <a:endParaRPr lang="en-GB" dirty="0"/>
          </a:p>
        </p:txBody>
      </p:sp>
    </p:spTree>
    <p:extLst>
      <p:ext uri="{BB962C8B-B14F-4D97-AF65-F5344CB8AC3E}">
        <p14:creationId xmlns:p14="http://schemas.microsoft.com/office/powerpoint/2010/main" val="213058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BEE8-BB10-41E4-AFB8-95126342F1FB}"/>
              </a:ext>
            </a:extLst>
          </p:cNvPr>
          <p:cNvSpPr>
            <a:spLocks noGrp="1"/>
          </p:cNvSpPr>
          <p:nvPr>
            <p:ph type="title"/>
          </p:nvPr>
        </p:nvSpPr>
        <p:spPr>
          <a:xfrm>
            <a:off x="880872" y="-61595"/>
            <a:ext cx="10515600" cy="1325563"/>
          </a:xfrm>
        </p:spPr>
        <p:txBody>
          <a:bodyPr/>
          <a:lstStyle/>
          <a:p>
            <a:r>
              <a:rPr lang="en-US" altLang="en-US" b="1" dirty="0">
                <a:solidFill>
                  <a:srgbClr val="FF3300"/>
                </a:solidFill>
                <a:latin typeface="Times New Roman" panose="02020603050405020304" pitchFamily="18" charset="0"/>
                <a:ea typeface="MS PGothic" panose="020B0600070205080204" pitchFamily="34" charset="-128"/>
                <a:cs typeface="Arial" panose="020B0604020202020204" pitchFamily="34" charset="0"/>
              </a:rPr>
              <a:t>Accessing Hardware registers</a:t>
            </a:r>
            <a:endParaRPr lang="en-GB" dirty="0"/>
          </a:p>
        </p:txBody>
      </p:sp>
      <p:sp>
        <p:nvSpPr>
          <p:cNvPr id="3" name="Content Placeholder 2">
            <a:extLst>
              <a:ext uri="{FF2B5EF4-FFF2-40B4-BE49-F238E27FC236}">
                <a16:creationId xmlns:a16="http://schemas.microsoft.com/office/drawing/2014/main" id="{ECE480F6-C837-474D-93E0-2ADA572390B1}"/>
              </a:ext>
            </a:extLst>
          </p:cNvPr>
          <p:cNvSpPr>
            <a:spLocks noGrp="1"/>
          </p:cNvSpPr>
          <p:nvPr>
            <p:ph idx="1"/>
          </p:nvPr>
        </p:nvSpPr>
        <p:spPr>
          <a:xfrm>
            <a:off x="838200" y="1542288"/>
            <a:ext cx="10515600" cy="4604195"/>
          </a:xfrm>
        </p:spPr>
        <p:txBody>
          <a:bodyPr>
            <a:normAutofit fontScale="77500" lnSpcReduction="20000"/>
          </a:bodyPr>
          <a:lstStyle/>
          <a:p>
            <a:r>
              <a:rPr lang="en-US" dirty="0"/>
              <a:t>Hardware Registers and its difference from RAM registers</a:t>
            </a:r>
          </a:p>
          <a:p>
            <a:endParaRPr lang="en-GB" dirty="0"/>
          </a:p>
          <a:p>
            <a:r>
              <a:rPr lang="en-GB" dirty="0"/>
              <a:t>Accessing the HW registers in C language</a:t>
            </a:r>
          </a:p>
          <a:p>
            <a:pPr lvl="1"/>
            <a:r>
              <a:rPr lang="en-GB" sz="2000" dirty="0"/>
              <a:t>Using pointers.</a:t>
            </a:r>
          </a:p>
          <a:p>
            <a:pPr lvl="1"/>
            <a:r>
              <a:rPr lang="en-GB" sz="2000" dirty="0"/>
              <a:t>Direct access using the addresses and data types.</a:t>
            </a:r>
          </a:p>
          <a:p>
            <a:pPr marL="457200" lvl="1" indent="0">
              <a:buNone/>
            </a:pPr>
            <a:endParaRPr lang="en-GB" sz="2000" dirty="0"/>
          </a:p>
          <a:p>
            <a:r>
              <a:rPr lang="en-GB" dirty="0"/>
              <a:t>Working with HW registers using the C data types</a:t>
            </a:r>
          </a:p>
          <a:p>
            <a:pPr lvl="1"/>
            <a:r>
              <a:rPr lang="en-GB" sz="2000" dirty="0"/>
              <a:t>Volatile keyword.</a:t>
            </a:r>
          </a:p>
          <a:p>
            <a:pPr lvl="1"/>
            <a:r>
              <a:rPr lang="en-GB" sz="2000" dirty="0"/>
              <a:t>Single type data types.</a:t>
            </a:r>
          </a:p>
          <a:p>
            <a:pPr lvl="1"/>
            <a:r>
              <a:rPr lang="en-GB" sz="2000" dirty="0"/>
              <a:t>Using data structs to access the HW registers. </a:t>
            </a:r>
          </a:p>
          <a:p>
            <a:pPr lvl="1"/>
            <a:r>
              <a:rPr lang="en-GB" sz="2000" dirty="0"/>
              <a:t>Aligned and not Aligned data structs in C.</a:t>
            </a:r>
          </a:p>
          <a:p>
            <a:pPr marL="457200" lvl="1" indent="0">
              <a:buNone/>
            </a:pPr>
            <a:endParaRPr lang="en-GB" sz="2000" dirty="0"/>
          </a:p>
          <a:p>
            <a:r>
              <a:rPr lang="en-GB" dirty="0"/>
              <a:t>Changing the bit values in HW register by using Bit Masks and Bitwise Operations</a:t>
            </a:r>
          </a:p>
          <a:p>
            <a:endParaRPr lang="en-GB" dirty="0"/>
          </a:p>
          <a:p>
            <a:r>
              <a:rPr lang="en-GB" dirty="0"/>
              <a:t>Class Exercise</a:t>
            </a:r>
          </a:p>
          <a:p>
            <a:endParaRPr lang="en-GB" dirty="0"/>
          </a:p>
          <a:p>
            <a:pPr marL="457200" lvl="1" indent="0">
              <a:buNone/>
            </a:pPr>
            <a:endParaRPr lang="en-US" dirty="0"/>
          </a:p>
        </p:txBody>
      </p:sp>
    </p:spTree>
    <p:extLst>
      <p:ext uri="{BB962C8B-B14F-4D97-AF65-F5344CB8AC3E}">
        <p14:creationId xmlns:p14="http://schemas.microsoft.com/office/powerpoint/2010/main" val="12466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7915-4D3B-43CA-85AA-B35D3A9C611F}"/>
              </a:ext>
            </a:extLst>
          </p:cNvPr>
          <p:cNvSpPr>
            <a:spLocks noGrp="1"/>
          </p:cNvSpPr>
          <p:nvPr>
            <p:ph type="title"/>
          </p:nvPr>
        </p:nvSpPr>
        <p:spPr/>
        <p:txBody>
          <a:bodyPr/>
          <a:lstStyle/>
          <a:p>
            <a:r>
              <a:rPr lang="en-GB" b="1" dirty="0"/>
              <a:t>Clearing a bit</a:t>
            </a:r>
          </a:p>
        </p:txBody>
      </p:sp>
      <p:sp>
        <p:nvSpPr>
          <p:cNvPr id="3" name="Content Placeholder 2">
            <a:extLst>
              <a:ext uri="{FF2B5EF4-FFF2-40B4-BE49-F238E27FC236}">
                <a16:creationId xmlns:a16="http://schemas.microsoft.com/office/drawing/2014/main" id="{C2A8F133-1109-4892-A97F-BD8B5FFDD89B}"/>
              </a:ext>
            </a:extLst>
          </p:cNvPr>
          <p:cNvSpPr>
            <a:spLocks noGrp="1"/>
          </p:cNvSpPr>
          <p:nvPr>
            <p:ph idx="1"/>
          </p:nvPr>
        </p:nvSpPr>
        <p:spPr>
          <a:xfrm>
            <a:off x="722376" y="1690688"/>
            <a:ext cx="10515600" cy="4351338"/>
          </a:xfrm>
        </p:spPr>
        <p:txBody>
          <a:bodyPr/>
          <a:lstStyle/>
          <a:p>
            <a:r>
              <a:rPr lang="en-US" dirty="0"/>
              <a:t>To clear a particular bit of a number, we use bitwise AND operator (&amp;), it clears the bit – if the bit is set, and if the bit is already cleared, bit’s status does not change.</a:t>
            </a:r>
          </a:p>
          <a:p>
            <a:endParaRPr lang="en-US" dirty="0"/>
          </a:p>
          <a:p>
            <a:r>
              <a:rPr lang="en-US" dirty="0"/>
              <a:t>Let suppose there is a number num and we want to clear the </a:t>
            </a:r>
            <a:r>
              <a:rPr lang="en-US" dirty="0" err="1"/>
              <a:t>Xth</a:t>
            </a:r>
            <a:r>
              <a:rPr lang="en-US" dirty="0"/>
              <a:t> bit of it, then the following statement can be used to clear </a:t>
            </a:r>
            <a:r>
              <a:rPr lang="en-US" dirty="0" err="1"/>
              <a:t>Xth</a:t>
            </a:r>
            <a:r>
              <a:rPr lang="en-US" dirty="0"/>
              <a:t> bit of num</a:t>
            </a:r>
          </a:p>
          <a:p>
            <a:endParaRPr lang="en-US" dirty="0"/>
          </a:p>
          <a:p>
            <a:r>
              <a:rPr lang="en-US" dirty="0"/>
              <a:t>    num &amp;= ~(1 &lt;&lt; x);</a:t>
            </a:r>
            <a:endParaRPr lang="en-GB" dirty="0"/>
          </a:p>
        </p:txBody>
      </p:sp>
    </p:spTree>
    <p:extLst>
      <p:ext uri="{BB962C8B-B14F-4D97-AF65-F5344CB8AC3E}">
        <p14:creationId xmlns:p14="http://schemas.microsoft.com/office/powerpoint/2010/main" val="1770718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4DAE-A671-4E94-8CFF-12902F9E0FF1}"/>
              </a:ext>
            </a:extLst>
          </p:cNvPr>
          <p:cNvSpPr>
            <a:spLocks noGrp="1"/>
          </p:cNvSpPr>
          <p:nvPr>
            <p:ph type="title"/>
          </p:nvPr>
        </p:nvSpPr>
        <p:spPr/>
        <p:txBody>
          <a:bodyPr/>
          <a:lstStyle/>
          <a:p>
            <a:r>
              <a:rPr lang="en-GB" b="1" dirty="0"/>
              <a:t>Toggling a bit</a:t>
            </a:r>
            <a:br>
              <a:rPr lang="en-GB" dirty="0"/>
            </a:br>
            <a:endParaRPr lang="en-GB" dirty="0"/>
          </a:p>
        </p:txBody>
      </p:sp>
      <p:sp>
        <p:nvSpPr>
          <p:cNvPr id="3" name="Content Placeholder 2">
            <a:extLst>
              <a:ext uri="{FF2B5EF4-FFF2-40B4-BE49-F238E27FC236}">
                <a16:creationId xmlns:a16="http://schemas.microsoft.com/office/drawing/2014/main" id="{CC8A1D9E-3A84-4FE8-ABDA-98792A80B8D6}"/>
              </a:ext>
            </a:extLst>
          </p:cNvPr>
          <p:cNvSpPr>
            <a:spLocks noGrp="1"/>
          </p:cNvSpPr>
          <p:nvPr>
            <p:ph idx="1"/>
          </p:nvPr>
        </p:nvSpPr>
        <p:spPr>
          <a:xfrm>
            <a:off x="838200" y="1569593"/>
            <a:ext cx="10515600" cy="4351338"/>
          </a:xfrm>
        </p:spPr>
        <p:txBody>
          <a:bodyPr/>
          <a:lstStyle/>
          <a:p>
            <a:r>
              <a:rPr lang="en-US" dirty="0"/>
              <a:t>To toggle a particular bit of a number, we can use bitwise XOR operator (^), it toggles the bit – it changes the status of the bit if the bit is set – it will be un-set, and if the bit is un-set – it will be set.</a:t>
            </a:r>
          </a:p>
          <a:p>
            <a:endParaRPr lang="en-US" dirty="0"/>
          </a:p>
          <a:p>
            <a:r>
              <a:rPr lang="en-US" dirty="0"/>
              <a:t>Let suppose there is a number num and we want to toggle the </a:t>
            </a:r>
            <a:r>
              <a:rPr lang="en-US" dirty="0" err="1"/>
              <a:t>Xth</a:t>
            </a:r>
            <a:r>
              <a:rPr lang="en-US" dirty="0"/>
              <a:t> bit of it, then the following statement can be used to toggle </a:t>
            </a:r>
            <a:r>
              <a:rPr lang="en-US" dirty="0" err="1"/>
              <a:t>Xth</a:t>
            </a:r>
            <a:r>
              <a:rPr lang="en-US" dirty="0"/>
              <a:t> bit of num</a:t>
            </a:r>
          </a:p>
          <a:p>
            <a:endParaRPr lang="en-US" dirty="0"/>
          </a:p>
          <a:p>
            <a:r>
              <a:rPr lang="en-US" dirty="0"/>
              <a:t>    num ^= 1 &lt;&lt; x;</a:t>
            </a:r>
            <a:endParaRPr lang="en-GB" dirty="0"/>
          </a:p>
        </p:txBody>
      </p:sp>
    </p:spTree>
    <p:extLst>
      <p:ext uri="{BB962C8B-B14F-4D97-AF65-F5344CB8AC3E}">
        <p14:creationId xmlns:p14="http://schemas.microsoft.com/office/powerpoint/2010/main" val="399342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B74B-9768-482C-9370-4DDA943302F3}"/>
              </a:ext>
            </a:extLst>
          </p:cNvPr>
          <p:cNvSpPr>
            <a:spLocks noGrp="1"/>
          </p:cNvSpPr>
          <p:nvPr>
            <p:ph type="title"/>
          </p:nvPr>
        </p:nvSpPr>
        <p:spPr>
          <a:xfrm>
            <a:off x="784860" y="145669"/>
            <a:ext cx="10515600" cy="1325563"/>
          </a:xfrm>
        </p:spPr>
        <p:txBody>
          <a:bodyPr/>
          <a:lstStyle/>
          <a:p>
            <a:r>
              <a:rPr lang="en-GB" b="1" dirty="0"/>
              <a:t>Check a value of a bit</a:t>
            </a:r>
            <a:br>
              <a:rPr lang="en-GB" b="1" dirty="0"/>
            </a:br>
            <a:endParaRPr lang="en-GB" b="1" dirty="0"/>
          </a:p>
        </p:txBody>
      </p:sp>
      <p:sp>
        <p:nvSpPr>
          <p:cNvPr id="3" name="Content Placeholder 2">
            <a:extLst>
              <a:ext uri="{FF2B5EF4-FFF2-40B4-BE49-F238E27FC236}">
                <a16:creationId xmlns:a16="http://schemas.microsoft.com/office/drawing/2014/main" id="{3B1EC2FC-D7FC-44F1-8C8A-1B08C919AD6F}"/>
              </a:ext>
            </a:extLst>
          </p:cNvPr>
          <p:cNvSpPr>
            <a:spLocks noGrp="1"/>
          </p:cNvSpPr>
          <p:nvPr>
            <p:ph idx="1"/>
          </p:nvPr>
        </p:nvSpPr>
        <p:spPr>
          <a:xfrm>
            <a:off x="323088" y="1088738"/>
            <a:ext cx="11551920" cy="5007261"/>
          </a:xfrm>
        </p:spPr>
        <p:txBody>
          <a:bodyPr>
            <a:normAutofit fontScale="70000" lnSpcReduction="20000"/>
          </a:bodyPr>
          <a:lstStyle/>
          <a:p>
            <a:r>
              <a:rPr lang="en-US" dirty="0"/>
              <a:t>Bitwise AND Operator (&amp;) is used to check whether a bit is SET (HIGH) or not SET (LOW) in C and C++ programming language.</a:t>
            </a:r>
          </a:p>
          <a:p>
            <a:endParaRPr lang="en-US" dirty="0"/>
          </a:p>
          <a:p>
            <a:r>
              <a:rPr lang="en-US" dirty="0"/>
              <a:t>Bitwise AND Operator (&amp;) is a binary operator, which operates on two operands and checks the bits, it returns 1, if both bits are SET (HIGH) else returns 0.</a:t>
            </a:r>
          </a:p>
          <a:p>
            <a:endParaRPr lang="en-US" dirty="0"/>
          </a:p>
          <a:p>
            <a:r>
              <a:rPr lang="en-US" dirty="0"/>
              <a:t>Let suppose, you want to check Nth bit of a Number NUM, you can do the same by following this syntax:</a:t>
            </a:r>
          </a:p>
          <a:p>
            <a:pPr marL="0" indent="0">
              <a:buNone/>
            </a:pPr>
            <a:r>
              <a:rPr lang="en-US" dirty="0"/>
              <a:t>									A=(NUM &amp; (1&lt;&lt;N))</a:t>
            </a:r>
          </a:p>
          <a:p>
            <a:endParaRPr lang="en-US" dirty="0"/>
          </a:p>
          <a:p>
            <a:r>
              <a:rPr lang="en-US" dirty="0"/>
              <a:t>Here, NUM is the number whose bit you want to check and N is the bit number, (1&lt;&lt;N) SET the particular bit at Nth position.</a:t>
            </a:r>
          </a:p>
          <a:p>
            <a:endParaRPr lang="en-US" dirty="0"/>
          </a:p>
          <a:p>
            <a:r>
              <a:rPr lang="en-US" dirty="0"/>
              <a:t>Example: </a:t>
            </a:r>
          </a:p>
          <a:p>
            <a:pPr marL="0" indent="0">
              <a:buNone/>
            </a:pPr>
            <a:r>
              <a:rPr lang="en-US" dirty="0"/>
              <a:t>	Statement (1&lt;&lt;3) returns 8 (in Binary: 0000 1000), see the binary 3rd (count from 0 to 7) bit is SET here.</a:t>
            </a:r>
            <a:endParaRPr lang="en-GB" dirty="0"/>
          </a:p>
        </p:txBody>
      </p:sp>
    </p:spTree>
    <p:extLst>
      <p:ext uri="{BB962C8B-B14F-4D97-AF65-F5344CB8AC3E}">
        <p14:creationId xmlns:p14="http://schemas.microsoft.com/office/powerpoint/2010/main" val="100918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B928D4C0-96B5-4D57-9313-E5FC430B4BBB}"/>
              </a:ext>
            </a:extLst>
          </p:cNvPr>
          <p:cNvSpPr txBox="1">
            <a:spLocks noGrp="1"/>
          </p:cNvSpPr>
          <p:nvPr/>
        </p:nvSpPr>
        <p:spPr>
          <a:xfrm>
            <a:off x="8077200" y="6356351"/>
            <a:ext cx="2133600" cy="365125"/>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60419" name="Footer Placeholder 4">
            <a:extLst>
              <a:ext uri="{FF2B5EF4-FFF2-40B4-BE49-F238E27FC236}">
                <a16:creationId xmlns:a16="http://schemas.microsoft.com/office/drawing/2014/main" id="{BA5E9021-A6FE-42A8-9FB1-0E488BCFDD39}"/>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60420" name="Slide Number Placeholder 5">
            <a:extLst>
              <a:ext uri="{FF2B5EF4-FFF2-40B4-BE49-F238E27FC236}">
                <a16:creationId xmlns:a16="http://schemas.microsoft.com/office/drawing/2014/main" id="{B978F1BF-2C45-4A72-AB0D-6E84805008B2}"/>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A12A1B43-5C28-4C68-8F13-4C8DDBC536D9}"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23</a:t>
            </a:fld>
            <a:endParaRPr lang="en-US" altLang="en-US" sz="1200">
              <a:solidFill>
                <a:srgbClr val="898989"/>
              </a:solidFill>
              <a:ea typeface="MS PGothic" panose="020B0600070205080204" pitchFamily="34" charset="-128"/>
            </a:endParaRPr>
          </a:p>
        </p:txBody>
      </p:sp>
      <p:sp>
        <p:nvSpPr>
          <p:cNvPr id="60421" name="Slide Number Placeholder 5">
            <a:extLst>
              <a:ext uri="{FF2B5EF4-FFF2-40B4-BE49-F238E27FC236}">
                <a16:creationId xmlns:a16="http://schemas.microsoft.com/office/drawing/2014/main" id="{5212B04C-F633-4F77-B743-9033D28BC020}"/>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CD5F9873-277F-4440-970A-52F1174042F1}"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23</a:t>
            </a:fld>
            <a:endParaRPr lang="en-US" altLang="en-US" sz="1200">
              <a:solidFill>
                <a:srgbClr val="898989"/>
              </a:solidFill>
              <a:ea typeface="MS PGothic" panose="020B0600070205080204" pitchFamily="34" charset="-128"/>
            </a:endParaRPr>
          </a:p>
        </p:txBody>
      </p:sp>
      <p:sp>
        <p:nvSpPr>
          <p:cNvPr id="60422" name="Rectangle 2">
            <a:extLst>
              <a:ext uri="{FF2B5EF4-FFF2-40B4-BE49-F238E27FC236}">
                <a16:creationId xmlns:a16="http://schemas.microsoft.com/office/drawing/2014/main" id="{72931D18-BD3D-4E04-BE74-C179BBE8DE25}"/>
              </a:ext>
            </a:extLst>
          </p:cNvPr>
          <p:cNvSpPr>
            <a:spLocks noGrp="1"/>
          </p:cNvSpPr>
          <p:nvPr>
            <p:ph type="title" idx="4294967295"/>
          </p:nvPr>
        </p:nvSpPr>
        <p:spPr>
          <a:xfrm>
            <a:off x="1905000" y="304800"/>
            <a:ext cx="8229600" cy="579438"/>
          </a:xfrm>
        </p:spPr>
        <p:txBody>
          <a:bodyPr/>
          <a:lstStyle/>
          <a:p>
            <a:pPr rtl="0"/>
            <a:r>
              <a:rPr lang="en-US" altLang="en-US" sz="3000" b="1"/>
              <a:t>HW registers – bitwise operations - examples</a:t>
            </a:r>
          </a:p>
        </p:txBody>
      </p:sp>
      <p:sp>
        <p:nvSpPr>
          <p:cNvPr id="302084" name="Text Box 4">
            <a:extLst>
              <a:ext uri="{FF2B5EF4-FFF2-40B4-BE49-F238E27FC236}">
                <a16:creationId xmlns:a16="http://schemas.microsoft.com/office/drawing/2014/main" id="{0CECA13B-B22F-4EDC-9F8D-FA33CD833713}"/>
              </a:ext>
            </a:extLst>
          </p:cNvPr>
          <p:cNvSpPr txBox="1">
            <a:spLocks noChangeArrowheads="1"/>
          </p:cNvSpPr>
          <p:nvPr/>
        </p:nvSpPr>
        <p:spPr bwMode="auto">
          <a:xfrm>
            <a:off x="1905000" y="1676400"/>
            <a:ext cx="5943600" cy="1144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Char char="•"/>
            </a:pPr>
            <a:r>
              <a:rPr lang="en-US" altLang="en-US" sz="800">
                <a:solidFill>
                  <a:srgbClr val="FF6600"/>
                </a:solidFill>
                <a:ea typeface="MS PGothic" panose="020B0600070205080204" pitchFamily="34" charset="-128"/>
              </a:rPr>
              <a:t> Set bits 4 and 20 of the register FOO_REG. Other bits should not be modified by program.</a:t>
            </a:r>
          </a:p>
          <a:p>
            <a:pPr algn="l" rtl="0" eaLnBrk="1" hangingPunct="1">
              <a:spcBef>
                <a:spcPct val="50000"/>
              </a:spcBef>
              <a:buFontTx/>
              <a:buChar char="•"/>
            </a:pPr>
            <a:r>
              <a:rPr lang="en-US" altLang="en-US" sz="800">
                <a:ea typeface="MS PGothic" panose="020B0600070205080204" pitchFamily="34" charset="-128"/>
              </a:rPr>
              <a:t> *((volatile unsigned long *)FOO_REG) |= 0x100010;</a:t>
            </a:r>
          </a:p>
          <a:p>
            <a:pPr algn="l" rtl="0" eaLnBrk="1" hangingPunct="1">
              <a:spcBef>
                <a:spcPct val="50000"/>
              </a:spcBef>
              <a:buFontTx/>
              <a:buChar char="•"/>
            </a:pPr>
            <a:r>
              <a:rPr lang="en-US" altLang="en-US" sz="800">
                <a:ea typeface="MS PGothic" panose="020B0600070205080204" pitchFamily="34" charset="-128"/>
              </a:rPr>
              <a:t> *((volatile unsigned long *)FOO_REG) = *(FOO_REG) |  0x100010;</a:t>
            </a:r>
          </a:p>
          <a:p>
            <a:pPr algn="l" rtl="0" eaLnBrk="1" hangingPunct="1">
              <a:spcBef>
                <a:spcPct val="50000"/>
              </a:spcBef>
              <a:buFontTx/>
              <a:buChar char="•"/>
            </a:pPr>
            <a:r>
              <a:rPr lang="en-US" altLang="en-US" sz="800">
                <a:ea typeface="MS PGothic" panose="020B0600070205080204" pitchFamily="34" charset="-128"/>
              </a:rPr>
              <a:t> *((volatile unsigned long *)FOO_REG) |= ((1 &lt;&lt; 4) | (1 &lt;&lt; 20));</a:t>
            </a:r>
          </a:p>
          <a:p>
            <a:pPr algn="l" rtl="0" eaLnBrk="1" hangingPunct="1">
              <a:spcBef>
                <a:spcPct val="50000"/>
              </a:spcBef>
              <a:buFontTx/>
              <a:buChar char="•"/>
            </a:pPr>
            <a:r>
              <a:rPr lang="en-US" altLang="en-US" sz="800">
                <a:ea typeface="MS PGothic" panose="020B0600070205080204" pitchFamily="34" charset="-128"/>
              </a:rPr>
              <a:t> *((volatile unsigned long *)FOO_REG) = *(FOO_REG) | (1 &lt;&lt; 4) | (1 &lt;&lt; 20);</a:t>
            </a:r>
          </a:p>
          <a:p>
            <a:pPr algn="l" rtl="0" eaLnBrk="1" hangingPunct="1">
              <a:spcBef>
                <a:spcPct val="50000"/>
              </a:spcBef>
              <a:buFontTx/>
              <a:buChar char="•"/>
            </a:pPr>
            <a:endParaRPr lang="en-US" altLang="en-US" sz="800">
              <a:ea typeface="MS PGothic" panose="020B0600070205080204" pitchFamily="34" charset="-128"/>
            </a:endParaRPr>
          </a:p>
        </p:txBody>
      </p:sp>
      <p:sp>
        <p:nvSpPr>
          <p:cNvPr id="302085" name="Text Box 5">
            <a:extLst>
              <a:ext uri="{FF2B5EF4-FFF2-40B4-BE49-F238E27FC236}">
                <a16:creationId xmlns:a16="http://schemas.microsoft.com/office/drawing/2014/main" id="{CD8F2A0A-D003-4B29-8BBD-4B85E7A4E496}"/>
              </a:ext>
            </a:extLst>
          </p:cNvPr>
          <p:cNvSpPr txBox="1">
            <a:spLocks noChangeArrowheads="1"/>
          </p:cNvSpPr>
          <p:nvPr/>
        </p:nvSpPr>
        <p:spPr bwMode="auto">
          <a:xfrm>
            <a:off x="1905000" y="3055939"/>
            <a:ext cx="5943600" cy="11445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Char char="•"/>
            </a:pPr>
            <a:r>
              <a:rPr lang="en-US" altLang="en-US" sz="800">
                <a:solidFill>
                  <a:srgbClr val="FF6600"/>
                </a:solidFill>
                <a:ea typeface="MS PGothic" panose="020B0600070205080204" pitchFamily="34" charset="-128"/>
              </a:rPr>
              <a:t> Reset bits 4 and 20 of the register FOO_REG. Other bits should not be modified by program.</a:t>
            </a:r>
          </a:p>
          <a:p>
            <a:pPr algn="l" rtl="0" eaLnBrk="1" hangingPunct="1">
              <a:spcBef>
                <a:spcPct val="50000"/>
              </a:spcBef>
              <a:buFontTx/>
              <a:buChar char="•"/>
            </a:pPr>
            <a:r>
              <a:rPr lang="en-US" altLang="en-US" sz="800">
                <a:ea typeface="MS PGothic" panose="020B0600070205080204" pitchFamily="34" charset="-128"/>
              </a:rPr>
              <a:t> *((volatile unsigned long *)FOO_REG) &amp;= ~0x100010;</a:t>
            </a:r>
          </a:p>
          <a:p>
            <a:pPr algn="l" rtl="0" eaLnBrk="1" hangingPunct="1">
              <a:spcBef>
                <a:spcPct val="50000"/>
              </a:spcBef>
              <a:buFontTx/>
              <a:buChar char="•"/>
            </a:pPr>
            <a:r>
              <a:rPr lang="en-US" altLang="en-US" sz="800">
                <a:ea typeface="MS PGothic" panose="020B0600070205080204" pitchFamily="34" charset="-128"/>
              </a:rPr>
              <a:t> *((volatile unsigned long *)FOO_REG) = *(FOO_REG) &amp;  ~0x100010;</a:t>
            </a:r>
          </a:p>
          <a:p>
            <a:pPr algn="l" rtl="0" eaLnBrk="1" hangingPunct="1">
              <a:spcBef>
                <a:spcPct val="50000"/>
              </a:spcBef>
              <a:buFontTx/>
              <a:buChar char="•"/>
            </a:pPr>
            <a:r>
              <a:rPr lang="en-US" altLang="en-US" sz="800">
                <a:ea typeface="MS PGothic" panose="020B0600070205080204" pitchFamily="34" charset="-128"/>
              </a:rPr>
              <a:t> *((volatile unsigned long *)FOO_REG) &amp;= ~((1 &lt;&lt; 4) | (1 &lt;&lt; 20));</a:t>
            </a:r>
          </a:p>
          <a:p>
            <a:pPr algn="l" rtl="0" eaLnBrk="1" hangingPunct="1">
              <a:spcBef>
                <a:spcPct val="50000"/>
              </a:spcBef>
              <a:buFontTx/>
              <a:buChar char="•"/>
            </a:pPr>
            <a:r>
              <a:rPr lang="en-US" altLang="en-US" sz="800">
                <a:ea typeface="MS PGothic" panose="020B0600070205080204" pitchFamily="34" charset="-128"/>
              </a:rPr>
              <a:t> *((volatile unsigned long *)FOO_REG) = *(FOO_REG) &amp; ~( (1 &lt;&lt; 4) | (1 &lt;&lt; 20));</a:t>
            </a:r>
          </a:p>
          <a:p>
            <a:pPr algn="l" rtl="0" eaLnBrk="1" hangingPunct="1">
              <a:spcBef>
                <a:spcPct val="50000"/>
              </a:spcBef>
              <a:buFontTx/>
              <a:buChar char="•"/>
            </a:pPr>
            <a:endParaRPr lang="en-US" altLang="en-US" sz="800">
              <a:ea typeface="MS PGothic" panose="020B0600070205080204" pitchFamily="34" charset="-128"/>
            </a:endParaRPr>
          </a:p>
        </p:txBody>
      </p:sp>
      <p:sp>
        <p:nvSpPr>
          <p:cNvPr id="302086" name="Text Box 6">
            <a:extLst>
              <a:ext uri="{FF2B5EF4-FFF2-40B4-BE49-F238E27FC236}">
                <a16:creationId xmlns:a16="http://schemas.microsoft.com/office/drawing/2014/main" id="{987FCA4A-1A2F-4096-9575-8EB2C5915ADE}"/>
              </a:ext>
            </a:extLst>
          </p:cNvPr>
          <p:cNvSpPr txBox="1">
            <a:spLocks noChangeArrowheads="1"/>
          </p:cNvSpPr>
          <p:nvPr/>
        </p:nvSpPr>
        <p:spPr bwMode="auto">
          <a:xfrm>
            <a:off x="1905000" y="4418014"/>
            <a:ext cx="5943600" cy="5921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rtl="0" eaLnBrk="1" hangingPunct="1">
              <a:spcBef>
                <a:spcPct val="50000"/>
              </a:spcBef>
              <a:buFontTx/>
              <a:buChar char="•"/>
            </a:pPr>
            <a:r>
              <a:rPr lang="en-US" altLang="en-US" sz="800">
                <a:solidFill>
                  <a:srgbClr val="FF6600"/>
                </a:solidFill>
                <a:ea typeface="MS PGothic" panose="020B0600070205080204" pitchFamily="34" charset="-128"/>
              </a:rPr>
              <a:t> Wait until either bit 4 or bit 20 of the register FOO_REG is set. Other bits have no meaning.</a:t>
            </a:r>
          </a:p>
          <a:p>
            <a:pPr algn="l" rtl="0" eaLnBrk="1" hangingPunct="1">
              <a:spcBef>
                <a:spcPct val="50000"/>
              </a:spcBef>
              <a:buFontTx/>
              <a:buChar char="•"/>
            </a:pPr>
            <a:r>
              <a:rPr lang="en-US" altLang="en-US" sz="800">
                <a:ea typeface="MS PGothic" panose="020B0600070205080204" pitchFamily="34" charset="-128"/>
              </a:rPr>
              <a:t> while (!(*(volatile unsigned long *)FOO_REG) &amp; 0x100010));</a:t>
            </a:r>
          </a:p>
          <a:p>
            <a:pPr algn="l" rtl="0" eaLnBrk="1" hangingPunct="1">
              <a:spcBef>
                <a:spcPct val="50000"/>
              </a:spcBef>
              <a:buFontTx/>
              <a:buChar char="•"/>
            </a:pPr>
            <a:endParaRPr lang="en-US" altLang="en-US" sz="80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2084"/>
                                        </p:tgtEl>
                                        <p:attrNameLst>
                                          <p:attrName>style.visibility</p:attrName>
                                        </p:attrNameLst>
                                      </p:cBhvr>
                                      <p:to>
                                        <p:strVal val="visible"/>
                                      </p:to>
                                    </p:set>
                                    <p:animEffect transition="in" filter="box(in)">
                                      <p:cBhvr>
                                        <p:cTn id="7" dur="500"/>
                                        <p:tgtEl>
                                          <p:spTgt spid="302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2085"/>
                                        </p:tgtEl>
                                        <p:attrNameLst>
                                          <p:attrName>style.visibility</p:attrName>
                                        </p:attrNameLst>
                                      </p:cBhvr>
                                      <p:to>
                                        <p:strVal val="visible"/>
                                      </p:to>
                                    </p:set>
                                    <p:animEffect transition="in" filter="box(in)">
                                      <p:cBhvr>
                                        <p:cTn id="12" dur="500"/>
                                        <p:tgtEl>
                                          <p:spTgt spid="302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2086"/>
                                        </p:tgtEl>
                                        <p:attrNameLst>
                                          <p:attrName>style.visibility</p:attrName>
                                        </p:attrNameLst>
                                      </p:cBhvr>
                                      <p:to>
                                        <p:strVal val="visible"/>
                                      </p:to>
                                    </p:set>
                                    <p:animEffect transition="in" filter="box(in)">
                                      <p:cBhvr>
                                        <p:cTn id="17" dur="500"/>
                                        <p:tgtEl>
                                          <p:spTgt spid="30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nimBg="1"/>
      <p:bldP spid="302085" grpId="0" animBg="1"/>
      <p:bldP spid="3020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85E5EB2B-2CA4-4FA4-9F0B-720F9C2E9D4A}"/>
              </a:ext>
            </a:extLst>
          </p:cNvPr>
          <p:cNvSpPr txBox="1">
            <a:spLocks noGrp="1"/>
          </p:cNvSpPr>
          <p:nvPr/>
        </p:nvSpPr>
        <p:spPr>
          <a:xfrm>
            <a:off x="8077200" y="6356351"/>
            <a:ext cx="2133600" cy="365125"/>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62467" name="Footer Placeholder 4">
            <a:extLst>
              <a:ext uri="{FF2B5EF4-FFF2-40B4-BE49-F238E27FC236}">
                <a16:creationId xmlns:a16="http://schemas.microsoft.com/office/drawing/2014/main" id="{E0D4F36D-3B3E-423C-A6FD-BBB6BAAC8669}"/>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dirty="0">
                <a:solidFill>
                  <a:srgbClr val="898989"/>
                </a:solidFill>
                <a:ea typeface="MS PGothic" panose="020B0600070205080204" pitchFamily="34" charset="-128"/>
              </a:rPr>
              <a:t>Copyright @ 2008 Real Time College</a:t>
            </a:r>
          </a:p>
        </p:txBody>
      </p:sp>
      <p:sp>
        <p:nvSpPr>
          <p:cNvPr id="62468" name="Slide Number Placeholder 5">
            <a:extLst>
              <a:ext uri="{FF2B5EF4-FFF2-40B4-BE49-F238E27FC236}">
                <a16:creationId xmlns:a16="http://schemas.microsoft.com/office/drawing/2014/main" id="{E5447169-AA5F-41CC-B9F2-4CE3C56BD940}"/>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DFA8FEA4-401C-4BF6-9973-FC6F7AD05D8E}"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24</a:t>
            </a:fld>
            <a:endParaRPr lang="en-US" altLang="en-US" sz="1200">
              <a:solidFill>
                <a:srgbClr val="898989"/>
              </a:solidFill>
              <a:ea typeface="MS PGothic" panose="020B0600070205080204" pitchFamily="34" charset="-128"/>
            </a:endParaRPr>
          </a:p>
        </p:txBody>
      </p:sp>
      <p:sp>
        <p:nvSpPr>
          <p:cNvPr id="62469" name="Slide Number Placeholder 5">
            <a:extLst>
              <a:ext uri="{FF2B5EF4-FFF2-40B4-BE49-F238E27FC236}">
                <a16:creationId xmlns:a16="http://schemas.microsoft.com/office/drawing/2014/main" id="{AA76D96C-41CE-4B11-B954-B35DEB202BFE}"/>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8B064C4B-6B45-40F4-BCF9-AB685D8F337F}"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24</a:t>
            </a:fld>
            <a:endParaRPr lang="en-US" altLang="en-US" sz="1200">
              <a:solidFill>
                <a:srgbClr val="898989"/>
              </a:solidFill>
              <a:ea typeface="MS PGothic" panose="020B0600070205080204" pitchFamily="34" charset="-128"/>
            </a:endParaRPr>
          </a:p>
        </p:txBody>
      </p:sp>
      <p:sp>
        <p:nvSpPr>
          <p:cNvPr id="62470" name="Rectangle 2">
            <a:extLst>
              <a:ext uri="{FF2B5EF4-FFF2-40B4-BE49-F238E27FC236}">
                <a16:creationId xmlns:a16="http://schemas.microsoft.com/office/drawing/2014/main" id="{0746FF63-C6BB-417B-9339-2DBFA0DFF464}"/>
              </a:ext>
            </a:extLst>
          </p:cNvPr>
          <p:cNvSpPr>
            <a:spLocks noGrp="1"/>
          </p:cNvSpPr>
          <p:nvPr>
            <p:ph type="title" idx="4294967295"/>
          </p:nvPr>
        </p:nvSpPr>
        <p:spPr>
          <a:xfrm>
            <a:off x="1078992" y="484632"/>
            <a:ext cx="9284208" cy="972312"/>
          </a:xfrm>
        </p:spPr>
        <p:txBody>
          <a:bodyPr>
            <a:normAutofit fontScale="90000"/>
          </a:bodyPr>
          <a:lstStyle/>
          <a:p>
            <a:r>
              <a:rPr lang="en-US" altLang="en-US" sz="3200" b="1" dirty="0"/>
              <a:t>Class/HW exercise</a:t>
            </a:r>
            <a:br>
              <a:rPr lang="en-US" altLang="en-US" sz="3200" b="1" dirty="0"/>
            </a:br>
            <a:br>
              <a:rPr lang="en-US" altLang="en-US" sz="3200" b="1" dirty="0"/>
            </a:br>
            <a:r>
              <a:rPr lang="en-US" altLang="en-US" sz="3200" b="1" dirty="0"/>
              <a:t>HW registers</a:t>
            </a:r>
          </a:p>
        </p:txBody>
      </p:sp>
      <p:sp>
        <p:nvSpPr>
          <p:cNvPr id="62471" name="Rectangle 3">
            <a:extLst>
              <a:ext uri="{FF2B5EF4-FFF2-40B4-BE49-F238E27FC236}">
                <a16:creationId xmlns:a16="http://schemas.microsoft.com/office/drawing/2014/main" id="{A8E63F44-0DD3-457B-A9A2-52E0F9B35763}"/>
              </a:ext>
            </a:extLst>
          </p:cNvPr>
          <p:cNvSpPr>
            <a:spLocks noGrp="1"/>
          </p:cNvSpPr>
          <p:nvPr>
            <p:ph type="body" idx="4294967295"/>
          </p:nvPr>
        </p:nvSpPr>
        <p:spPr/>
        <p:txBody>
          <a:bodyPr/>
          <a:lstStyle/>
          <a:p>
            <a:pPr algn="l" rtl="0">
              <a:lnSpc>
                <a:spcPct val="80000"/>
              </a:lnSpc>
            </a:pPr>
            <a:r>
              <a:rPr lang="en-US" altLang="en-US" sz="1800" dirty="0">
                <a:latin typeface="Times New Roman" panose="02020603050405020304" pitchFamily="18" charset="0"/>
              </a:rPr>
              <a:t>The STM32 board:</a:t>
            </a:r>
          </a:p>
          <a:p>
            <a:pPr lvl="2" algn="l" rtl="0">
              <a:lnSpc>
                <a:spcPct val="80000"/>
              </a:lnSpc>
            </a:pPr>
            <a:r>
              <a:rPr lang="en-US" altLang="en-US" dirty="0">
                <a:latin typeface="Calibri" panose="020F0502020204030204" pitchFamily="34" charset="0"/>
              </a:rPr>
              <a:t>Find the control register address of GPIOA.</a:t>
            </a:r>
          </a:p>
          <a:p>
            <a:pPr lvl="2" algn="l" rtl="0">
              <a:lnSpc>
                <a:spcPct val="80000"/>
              </a:lnSpc>
            </a:pPr>
            <a:r>
              <a:rPr lang="en-US" altLang="en-US" dirty="0">
                <a:latin typeface="Calibri" panose="020F0502020204030204" pitchFamily="34" charset="0"/>
              </a:rPr>
              <a:t>Print the register values.</a:t>
            </a:r>
          </a:p>
          <a:p>
            <a:pPr lvl="2" algn="l" rtl="0">
              <a:lnSpc>
                <a:spcPct val="80000"/>
              </a:lnSpc>
            </a:pPr>
            <a:r>
              <a:rPr lang="en-US" altLang="en-US" dirty="0">
                <a:latin typeface="Calibri" panose="020F0502020204030204" pitchFamily="34" charset="0"/>
              </a:rPr>
              <a:t>Set bites 3 and 8 of the register to high.</a:t>
            </a:r>
          </a:p>
          <a:p>
            <a:pPr lvl="2" algn="l" rtl="0">
              <a:lnSpc>
                <a:spcPct val="80000"/>
              </a:lnSpc>
            </a:pPr>
            <a:r>
              <a:rPr lang="en-US" altLang="en-US" dirty="0">
                <a:latin typeface="Calibri" panose="020F0502020204030204" pitchFamily="34" charset="0"/>
              </a:rPr>
              <a:t>Set bit 8 to low.</a:t>
            </a:r>
          </a:p>
          <a:p>
            <a:pPr lvl="2" algn="l" rtl="0">
              <a:lnSpc>
                <a:spcPct val="80000"/>
              </a:lnSpc>
            </a:pPr>
            <a:r>
              <a:rPr lang="en-US" altLang="en-US" dirty="0">
                <a:latin typeface="Calibri" panose="020F0502020204030204" pitchFamily="34" charset="0"/>
              </a:rPr>
              <a:t>Toggle the value of the register 5.</a:t>
            </a:r>
          </a:p>
          <a:p>
            <a:pPr lvl="2" algn="l" rtl="0">
              <a:lnSpc>
                <a:spcPct val="80000"/>
              </a:lnSpc>
            </a:pPr>
            <a:r>
              <a:rPr lang="en-US" altLang="en-US" dirty="0">
                <a:latin typeface="Calibri" panose="020F0502020204030204" pitchFamily="34" charset="0"/>
              </a:rPr>
              <a:t>After each step print the result.</a:t>
            </a:r>
          </a:p>
          <a:p>
            <a:pPr lvl="2" algn="l" rtl="0">
              <a:lnSpc>
                <a:spcPct val="80000"/>
              </a:lnSpc>
            </a:pPr>
            <a:r>
              <a:rPr lang="en-US" altLang="en-US" dirty="0">
                <a:latin typeface="Calibri" panose="020F0502020204030204" pitchFamily="34" charset="0"/>
              </a:rPr>
              <a:t>Use the pointer and direct access method to access the register.</a:t>
            </a:r>
          </a:p>
          <a:p>
            <a:pPr lvl="2" algn="l" rtl="0">
              <a:lnSpc>
                <a:spcPct val="80000"/>
              </a:lnSpc>
            </a:pPr>
            <a:endParaRPr lang="en-US" altLang="en-US" dirty="0">
              <a:latin typeface="Calibri" panose="020F0502020204030204" pitchFamily="34" charset="0"/>
            </a:endParaRPr>
          </a:p>
          <a:p>
            <a:pPr lvl="1" algn="l" rtl="0">
              <a:lnSpc>
                <a:spcPct val="80000"/>
              </a:lnSpc>
            </a:pPr>
            <a:endParaRPr lang="en-US" altLang="en-US" dirty="0">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B9ECF-47BA-4E07-9DDA-913AD7B987ED}"/>
              </a:ext>
            </a:extLst>
          </p:cNvPr>
          <p:cNvSpPr>
            <a:spLocks noGrp="1"/>
          </p:cNvSpPr>
          <p:nvPr>
            <p:ph idx="1"/>
          </p:nvPr>
        </p:nvSpPr>
        <p:spPr/>
        <p:txBody>
          <a:bodyPr/>
          <a:lstStyle/>
          <a:p>
            <a:r>
              <a:rPr lang="en-US" dirty="0"/>
              <a:t>What is Arm CMSYS and why it was created?</a:t>
            </a:r>
          </a:p>
          <a:p>
            <a:r>
              <a:rPr lang="en-US" dirty="0"/>
              <a:t>How Arm CMSYS is build?</a:t>
            </a:r>
          </a:p>
          <a:p>
            <a:r>
              <a:rPr lang="en-US" dirty="0"/>
              <a:t>Using the Arm CMSYS structs to access Peripheral data registers.</a:t>
            </a:r>
          </a:p>
          <a:p>
            <a:r>
              <a:rPr lang="en-US" dirty="0"/>
              <a:t>Class exercise.</a:t>
            </a:r>
          </a:p>
          <a:p>
            <a:endParaRPr lang="en-GB" dirty="0"/>
          </a:p>
        </p:txBody>
      </p:sp>
      <p:sp>
        <p:nvSpPr>
          <p:cNvPr id="4" name="Title 1">
            <a:extLst>
              <a:ext uri="{FF2B5EF4-FFF2-40B4-BE49-F238E27FC236}">
                <a16:creationId xmlns:a16="http://schemas.microsoft.com/office/drawing/2014/main" id="{24BE79BD-A0EA-49AB-854D-90F4F9480013}"/>
              </a:ext>
            </a:extLst>
          </p:cNvPr>
          <p:cNvSpPr>
            <a:spLocks noGrp="1"/>
          </p:cNvSpPr>
          <p:nvPr>
            <p:ph type="title"/>
          </p:nvPr>
        </p:nvSpPr>
        <p:spPr>
          <a:xfrm>
            <a:off x="838200" y="365125"/>
            <a:ext cx="10515600" cy="1325563"/>
          </a:xfrm>
        </p:spPr>
        <p:txBody>
          <a:bodyPr>
            <a:normAutofit/>
          </a:bodyPr>
          <a:lstStyle/>
          <a:p>
            <a:r>
              <a:rPr lang="en-US" altLang="en-US" sz="5400" b="1" dirty="0">
                <a:solidFill>
                  <a:srgbClr val="FF3300"/>
                </a:solidFill>
                <a:latin typeface="Times New Roman" panose="02020603050405020304" pitchFamily="18" charset="0"/>
                <a:ea typeface="MS PGothic" panose="020B0600070205080204" pitchFamily="34" charset="-128"/>
                <a:cs typeface="Arial" panose="020B0604020202020204" pitchFamily="34" charset="0"/>
              </a:rPr>
              <a:t>ARM CMSYS</a:t>
            </a:r>
            <a:endParaRPr lang="en-GB" sz="5400" dirty="0"/>
          </a:p>
        </p:txBody>
      </p:sp>
    </p:spTree>
    <p:extLst>
      <p:ext uri="{BB962C8B-B14F-4D97-AF65-F5344CB8AC3E}">
        <p14:creationId xmlns:p14="http://schemas.microsoft.com/office/powerpoint/2010/main" val="269428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F1E8-3DBB-42E0-94E6-B4E29296EE56}"/>
              </a:ext>
            </a:extLst>
          </p:cNvPr>
          <p:cNvSpPr>
            <a:spLocks noGrp="1"/>
          </p:cNvSpPr>
          <p:nvPr>
            <p:ph type="title"/>
          </p:nvPr>
        </p:nvSpPr>
        <p:spPr/>
        <p:txBody>
          <a:bodyPr/>
          <a:lstStyle/>
          <a:p>
            <a:r>
              <a:rPr lang="en-US" b="1" dirty="0"/>
              <a:t>What is Arm CMSYS and why it was created?</a:t>
            </a:r>
            <a:endParaRPr lang="en-GB" b="1" dirty="0"/>
          </a:p>
        </p:txBody>
      </p:sp>
      <p:sp>
        <p:nvSpPr>
          <p:cNvPr id="3" name="Content Placeholder 2">
            <a:extLst>
              <a:ext uri="{FF2B5EF4-FFF2-40B4-BE49-F238E27FC236}">
                <a16:creationId xmlns:a16="http://schemas.microsoft.com/office/drawing/2014/main" id="{D666E698-D0FF-48F8-88FB-886453901AE2}"/>
              </a:ext>
            </a:extLst>
          </p:cNvPr>
          <p:cNvSpPr>
            <a:spLocks noGrp="1"/>
          </p:cNvSpPr>
          <p:nvPr>
            <p:ph idx="1"/>
          </p:nvPr>
        </p:nvSpPr>
        <p:spPr/>
        <p:txBody>
          <a:bodyPr/>
          <a:lstStyle/>
          <a:p>
            <a:r>
              <a:rPr lang="en-US" dirty="0"/>
              <a:t>Every vendor uses it own way to access the HW registers. Some use Bitfield some use bitwise operations other use unions and Bit banding and it is very hard when you move from one MCU to another to learn a new method that the vendor use to asses the HW.</a:t>
            </a:r>
          </a:p>
          <a:p>
            <a:r>
              <a:rPr lang="en-US" dirty="0"/>
              <a:t>To solve this problem ARM introduced the CMSIS </a:t>
            </a:r>
            <a:r>
              <a:rPr lang="en-US" dirty="0" err="1"/>
              <a:t>standart</a:t>
            </a:r>
            <a:r>
              <a:rPr lang="en-US" dirty="0"/>
              <a:t>, that define how the HW access should be done and introduce new standards for a HW interaction.</a:t>
            </a:r>
          </a:p>
          <a:p>
            <a:r>
              <a:rPr lang="en-US" dirty="0"/>
              <a:t>Today most of the vendors follow this standard and they </a:t>
            </a:r>
            <a:r>
              <a:rPr lang="en-US" dirty="0" err="1"/>
              <a:t>libraryes</a:t>
            </a:r>
            <a:r>
              <a:rPr lang="en-US" dirty="0"/>
              <a:t> are CMSIS compatible. </a:t>
            </a:r>
            <a:endParaRPr lang="en-GB" dirty="0"/>
          </a:p>
        </p:txBody>
      </p:sp>
    </p:spTree>
    <p:extLst>
      <p:ext uri="{BB962C8B-B14F-4D97-AF65-F5344CB8AC3E}">
        <p14:creationId xmlns:p14="http://schemas.microsoft.com/office/powerpoint/2010/main" val="2786129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9EDE-62BC-4608-90FE-94A81BE12536}"/>
              </a:ext>
            </a:extLst>
          </p:cNvPr>
          <p:cNvSpPr>
            <a:spLocks noGrp="1"/>
          </p:cNvSpPr>
          <p:nvPr>
            <p:ph type="title"/>
          </p:nvPr>
        </p:nvSpPr>
        <p:spPr/>
        <p:txBody>
          <a:bodyPr/>
          <a:lstStyle/>
          <a:p>
            <a:r>
              <a:rPr lang="en-US" b="1" dirty="0"/>
              <a:t>How Arm CMSYS  Core is build?</a:t>
            </a:r>
            <a:br>
              <a:rPr lang="en-US" b="1" dirty="0"/>
            </a:br>
            <a:endParaRPr lang="en-GB" b="1" dirty="0"/>
          </a:p>
        </p:txBody>
      </p:sp>
      <p:sp>
        <p:nvSpPr>
          <p:cNvPr id="3" name="Content Placeholder 2">
            <a:extLst>
              <a:ext uri="{FF2B5EF4-FFF2-40B4-BE49-F238E27FC236}">
                <a16:creationId xmlns:a16="http://schemas.microsoft.com/office/drawing/2014/main" id="{9297FCB5-95C7-433E-8F2E-164B7AABD622}"/>
              </a:ext>
            </a:extLst>
          </p:cNvPr>
          <p:cNvSpPr>
            <a:spLocks noGrp="1"/>
          </p:cNvSpPr>
          <p:nvPr>
            <p:ph idx="1"/>
          </p:nvPr>
        </p:nvSpPr>
        <p:spPr>
          <a:xfrm>
            <a:off x="838200" y="1508633"/>
            <a:ext cx="10515600" cy="4351338"/>
          </a:xfrm>
        </p:spPr>
        <p:txBody>
          <a:bodyPr>
            <a:normAutofit fontScale="92500" lnSpcReduction="10000"/>
          </a:bodyPr>
          <a:lstStyle/>
          <a:p>
            <a:r>
              <a:rPr lang="en-US" dirty="0"/>
              <a:t>CMSIS-Core (Cortex-M) implements the basic run-time system for a Cortex-M device and gives the user access to the processor core and the device peripherals. In detail it defines:</a:t>
            </a:r>
          </a:p>
          <a:p>
            <a:pPr lvl="1"/>
            <a:r>
              <a:rPr lang="en-US" sz="2100" b="1" dirty="0"/>
              <a:t>Hardware Abstraction Layer (HAL)</a:t>
            </a:r>
            <a:r>
              <a:rPr lang="en-US" sz="2100" dirty="0"/>
              <a:t> for Cortex-M processor registers with standardized definitions for the </a:t>
            </a:r>
            <a:r>
              <a:rPr lang="en-US" sz="2100" dirty="0" err="1"/>
              <a:t>SysTick</a:t>
            </a:r>
            <a:r>
              <a:rPr lang="en-US" sz="2100" dirty="0"/>
              <a:t>, NVIC, System Control Block registers, MPU registers, FPU registers, and core access functions.</a:t>
            </a:r>
          </a:p>
          <a:p>
            <a:pPr lvl="1"/>
            <a:r>
              <a:rPr lang="en-US" sz="2100" b="1" dirty="0"/>
              <a:t>System exception names</a:t>
            </a:r>
            <a:r>
              <a:rPr lang="en-US" sz="2100" dirty="0"/>
              <a:t> to interface to system exceptions without having compatibility issues.</a:t>
            </a:r>
          </a:p>
          <a:p>
            <a:pPr lvl="1"/>
            <a:r>
              <a:rPr lang="en-US" sz="2100" b="1" dirty="0"/>
              <a:t>Methods to organize header files</a:t>
            </a:r>
            <a:r>
              <a:rPr lang="en-US" sz="2100" dirty="0"/>
              <a:t> that makes it easy to learn new Cortex-M microcontroller products and improve software portability. This includes naming conventions for device-specific interrupts.</a:t>
            </a:r>
          </a:p>
          <a:p>
            <a:pPr lvl="1"/>
            <a:r>
              <a:rPr lang="en-US" sz="2100" b="1" dirty="0"/>
              <a:t>Methods for system initialization</a:t>
            </a:r>
            <a:r>
              <a:rPr lang="en-US" sz="2100" dirty="0"/>
              <a:t> to be used by each MCU vendor. For example, the standardized </a:t>
            </a:r>
            <a:r>
              <a:rPr lang="en-US" sz="2100" b="1" dirty="0" err="1">
                <a:hlinkClick r:id="rId2" action="ppaction://hlinkfile" tooltip="Function to Initialize the system. "/>
              </a:rPr>
              <a:t>SystemInit</a:t>
            </a:r>
            <a:r>
              <a:rPr lang="en-US" sz="2100" b="1" dirty="0">
                <a:hlinkClick r:id="rId2" action="ppaction://hlinkfile" tooltip="Function to Initialize the system. "/>
              </a:rPr>
              <a:t>()</a:t>
            </a:r>
            <a:r>
              <a:rPr lang="en-US" sz="2100" dirty="0"/>
              <a:t> function is essential for configuring the clock system of the device.</a:t>
            </a:r>
          </a:p>
          <a:p>
            <a:pPr lvl="1"/>
            <a:r>
              <a:rPr lang="en-US" sz="2100" b="1" dirty="0"/>
              <a:t>Intrinsic functions</a:t>
            </a:r>
            <a:r>
              <a:rPr lang="en-US" sz="2100" dirty="0"/>
              <a:t> used to generate CPU instructions that are not supported by standard C functions.</a:t>
            </a:r>
          </a:p>
          <a:p>
            <a:pPr lvl="1"/>
            <a:r>
              <a:rPr lang="en-US" sz="2100" dirty="0"/>
              <a:t>A variable to determine the </a:t>
            </a:r>
            <a:r>
              <a:rPr lang="en-US" sz="2100" b="1" dirty="0"/>
              <a:t>system clock frequency</a:t>
            </a:r>
            <a:r>
              <a:rPr lang="en-US" sz="2100" dirty="0"/>
              <a:t> which simplifies the setup the </a:t>
            </a:r>
            <a:r>
              <a:rPr lang="en-US" sz="2100" dirty="0" err="1"/>
              <a:t>SysTick</a:t>
            </a:r>
            <a:r>
              <a:rPr lang="en-US" sz="2100" dirty="0"/>
              <a:t> timer.</a:t>
            </a:r>
          </a:p>
          <a:p>
            <a:endParaRPr lang="en-GB" dirty="0"/>
          </a:p>
        </p:txBody>
      </p:sp>
    </p:spTree>
    <p:extLst>
      <p:ext uri="{BB962C8B-B14F-4D97-AF65-F5344CB8AC3E}">
        <p14:creationId xmlns:p14="http://schemas.microsoft.com/office/powerpoint/2010/main" val="11519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C6B4-C3DE-4776-961D-DA91EC224998}"/>
              </a:ext>
            </a:extLst>
          </p:cNvPr>
          <p:cNvSpPr>
            <a:spLocks noGrp="1"/>
          </p:cNvSpPr>
          <p:nvPr>
            <p:ph type="title"/>
          </p:nvPr>
        </p:nvSpPr>
        <p:spPr/>
        <p:txBody>
          <a:bodyPr/>
          <a:lstStyle/>
          <a:p>
            <a:r>
              <a:rPr lang="en-GB" b="1" dirty="0"/>
              <a:t>CMSIS Structure</a:t>
            </a:r>
            <a:endParaRPr lang="en-GB" dirty="0"/>
          </a:p>
        </p:txBody>
      </p:sp>
      <p:pic>
        <p:nvPicPr>
          <p:cNvPr id="3074" name="Picture 2" descr="Overview.png">
            <a:extLst>
              <a:ext uri="{FF2B5EF4-FFF2-40B4-BE49-F238E27FC236}">
                <a16:creationId xmlns:a16="http://schemas.microsoft.com/office/drawing/2014/main" id="{F58B7607-FC06-4A90-B825-8CFCE5A8A0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455" y="1798320"/>
            <a:ext cx="8376392" cy="386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65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4B96-87F0-4150-90F2-3A542BDCC135}"/>
              </a:ext>
            </a:extLst>
          </p:cNvPr>
          <p:cNvSpPr>
            <a:spLocks noGrp="1"/>
          </p:cNvSpPr>
          <p:nvPr>
            <p:ph type="title"/>
          </p:nvPr>
        </p:nvSpPr>
        <p:spPr/>
        <p:txBody>
          <a:bodyPr/>
          <a:lstStyle/>
          <a:p>
            <a:r>
              <a:rPr lang="en-US" b="1" dirty="0"/>
              <a:t>CMSIS-Core Device Templates</a:t>
            </a:r>
            <a:br>
              <a:rPr lang="en-US" b="1" dirty="0"/>
            </a:br>
            <a:endParaRPr lang="en-GB" dirty="0"/>
          </a:p>
        </p:txBody>
      </p:sp>
      <p:sp>
        <p:nvSpPr>
          <p:cNvPr id="3" name="Content Placeholder 2">
            <a:extLst>
              <a:ext uri="{FF2B5EF4-FFF2-40B4-BE49-F238E27FC236}">
                <a16:creationId xmlns:a16="http://schemas.microsoft.com/office/drawing/2014/main" id="{067E3681-CFB1-4EA9-BDEE-8EBC0F658A31}"/>
              </a:ext>
            </a:extLst>
          </p:cNvPr>
          <p:cNvSpPr>
            <a:spLocks noGrp="1"/>
          </p:cNvSpPr>
          <p:nvPr>
            <p:ph idx="1"/>
          </p:nvPr>
        </p:nvSpPr>
        <p:spPr/>
        <p:txBody>
          <a:bodyPr>
            <a:normAutofit/>
          </a:bodyPr>
          <a:lstStyle/>
          <a:p>
            <a:r>
              <a:rPr lang="en-US" sz="2600" dirty="0"/>
              <a:t>Arm supplies CMSIS-Core device template files for the all supported Cortex-M processors and various compiler vendors. </a:t>
            </a:r>
          </a:p>
          <a:p>
            <a:pPr marL="0" indent="0">
              <a:buNone/>
            </a:pPr>
            <a:endParaRPr lang="en-US" sz="2600" dirty="0"/>
          </a:p>
          <a:p>
            <a:r>
              <a:rPr lang="en-US" sz="2600" dirty="0"/>
              <a:t>These CMSIS-Core device template files include the following:</a:t>
            </a:r>
          </a:p>
          <a:p>
            <a:pPr lvl="1"/>
            <a:r>
              <a:rPr lang="en-US" sz="2200" dirty="0"/>
              <a:t>Register names of the Core Peripherals and names of the Core Exception Vectors.</a:t>
            </a:r>
          </a:p>
          <a:p>
            <a:pPr lvl="1"/>
            <a:r>
              <a:rPr lang="en-US" sz="2200" dirty="0"/>
              <a:t>Functions to access core peripherals, special CPU instructions and SIMD instructions (for Cortex-M4 and Cortex-M7)</a:t>
            </a:r>
          </a:p>
          <a:p>
            <a:pPr lvl="1"/>
            <a:r>
              <a:rPr lang="en-US" sz="2200" dirty="0"/>
              <a:t>Generic startup code and system configuration code.</a:t>
            </a:r>
          </a:p>
          <a:p>
            <a:pPr lvl="1"/>
            <a:r>
              <a:rPr lang="en-US" sz="2200" dirty="0"/>
              <a:t>The detailed file structure of the CMSIS-Core device templates is shown in the following picture.</a:t>
            </a:r>
          </a:p>
          <a:p>
            <a:endParaRPr lang="en-GB" dirty="0"/>
          </a:p>
        </p:txBody>
      </p:sp>
    </p:spTree>
    <p:extLst>
      <p:ext uri="{BB962C8B-B14F-4D97-AF65-F5344CB8AC3E}">
        <p14:creationId xmlns:p14="http://schemas.microsoft.com/office/powerpoint/2010/main" val="27463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a:extLst>
              <a:ext uri="{FF2B5EF4-FFF2-40B4-BE49-F238E27FC236}">
                <a16:creationId xmlns:a16="http://schemas.microsoft.com/office/drawing/2014/main" id="{EFDDFADC-4800-4706-8768-0B53489473ED}"/>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55299" name="Slide Number Placeholder 5">
            <a:extLst>
              <a:ext uri="{FF2B5EF4-FFF2-40B4-BE49-F238E27FC236}">
                <a16:creationId xmlns:a16="http://schemas.microsoft.com/office/drawing/2014/main" id="{E9F3B2D2-C53C-4B91-854B-9BE2994DDA44}"/>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EAC24FBE-34B1-4C83-A543-434CFF2166F2}"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3</a:t>
            </a:fld>
            <a:endParaRPr lang="en-US" altLang="en-US" sz="1200">
              <a:solidFill>
                <a:srgbClr val="898989"/>
              </a:solidFill>
              <a:ea typeface="MS PGothic" panose="020B0600070205080204" pitchFamily="34" charset="-128"/>
            </a:endParaRPr>
          </a:p>
        </p:txBody>
      </p:sp>
      <p:sp>
        <p:nvSpPr>
          <p:cNvPr id="55300" name="Slide Number Placeholder 5">
            <a:extLst>
              <a:ext uri="{FF2B5EF4-FFF2-40B4-BE49-F238E27FC236}">
                <a16:creationId xmlns:a16="http://schemas.microsoft.com/office/drawing/2014/main" id="{9F821185-33E9-4363-AF02-5D03B748FE5B}"/>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83C18B17-798B-4889-8F73-16DB602C7353}"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3</a:t>
            </a:fld>
            <a:endParaRPr lang="en-US" altLang="en-US" sz="1200">
              <a:solidFill>
                <a:srgbClr val="898989"/>
              </a:solidFill>
              <a:ea typeface="MS PGothic" panose="020B0600070205080204" pitchFamily="34" charset="-128"/>
            </a:endParaRPr>
          </a:p>
        </p:txBody>
      </p:sp>
      <p:sp>
        <p:nvSpPr>
          <p:cNvPr id="55301" name="Rectangle 2">
            <a:extLst>
              <a:ext uri="{FF2B5EF4-FFF2-40B4-BE49-F238E27FC236}">
                <a16:creationId xmlns:a16="http://schemas.microsoft.com/office/drawing/2014/main" id="{7EF3B7E7-A049-4FF2-B694-BC6685277CAE}"/>
              </a:ext>
            </a:extLst>
          </p:cNvPr>
          <p:cNvSpPr>
            <a:spLocks noGrp="1"/>
          </p:cNvSpPr>
          <p:nvPr>
            <p:ph type="title" idx="4294967295"/>
          </p:nvPr>
        </p:nvSpPr>
        <p:spPr>
          <a:xfrm>
            <a:off x="566928" y="365125"/>
            <a:ext cx="10786872" cy="1325563"/>
          </a:xfrm>
        </p:spPr>
        <p:txBody>
          <a:bodyPr/>
          <a:lstStyle/>
          <a:p>
            <a:r>
              <a:rPr lang="en-US" altLang="en-US" sz="3200" b="1" dirty="0"/>
              <a:t>Hardware Registers and its difference from RAM registers.</a:t>
            </a:r>
          </a:p>
        </p:txBody>
      </p:sp>
      <p:sp>
        <p:nvSpPr>
          <p:cNvPr id="55302" name="Rectangle 3">
            <a:extLst>
              <a:ext uri="{FF2B5EF4-FFF2-40B4-BE49-F238E27FC236}">
                <a16:creationId xmlns:a16="http://schemas.microsoft.com/office/drawing/2014/main" id="{A8ACF955-7285-460C-B577-53201BE46ED5}"/>
              </a:ext>
            </a:extLst>
          </p:cNvPr>
          <p:cNvSpPr>
            <a:spLocks noGrp="1"/>
          </p:cNvSpPr>
          <p:nvPr>
            <p:ph type="body" idx="4294967295"/>
          </p:nvPr>
        </p:nvSpPr>
        <p:spPr>
          <a:xfrm>
            <a:off x="702564" y="1690688"/>
            <a:ext cx="10515600" cy="4351338"/>
          </a:xfrm>
        </p:spPr>
        <p:txBody>
          <a:bodyPr/>
          <a:lstStyle/>
          <a:p>
            <a:pPr algn="l" rtl="0">
              <a:lnSpc>
                <a:spcPct val="80000"/>
              </a:lnSpc>
            </a:pPr>
            <a:r>
              <a:rPr lang="en-US" altLang="en-US" sz="2400" dirty="0">
                <a:latin typeface="Times New Roman" panose="02020603050405020304" pitchFamily="18" charset="0"/>
                <a:cs typeface="Times New Roman" panose="02020603050405020304" pitchFamily="18" charset="0"/>
              </a:rPr>
              <a:t>Hardware registers are individual entities – each one issues a specific operation on the device on which it resides. </a:t>
            </a:r>
          </a:p>
          <a:p>
            <a:pPr algn="l" rtl="0">
              <a:lnSpc>
                <a:spcPct val="80000"/>
              </a:lnSpc>
            </a:pPr>
            <a:endParaRPr lang="en-US" altLang="en-US" sz="2400" dirty="0">
              <a:latin typeface="Times New Roman" panose="02020603050405020304" pitchFamily="18" charset="0"/>
              <a:cs typeface="Times New Roman" panose="02020603050405020304" pitchFamily="18" charset="0"/>
            </a:endParaRPr>
          </a:p>
          <a:p>
            <a:pPr lvl="1" algn="l" rtl="0">
              <a:lnSpc>
                <a:spcPct val="80000"/>
              </a:lnSpc>
            </a:pPr>
            <a:r>
              <a:rPr lang="en-US" altLang="en-US" sz="2000" dirty="0">
                <a:latin typeface="Times New Roman" panose="02020603050405020304" pitchFamily="18" charset="0"/>
                <a:cs typeface="Times New Roman" panose="02020603050405020304" pitchFamily="18" charset="0"/>
              </a:rPr>
              <a:t>Such an entity consumes up to a WORD.</a:t>
            </a:r>
          </a:p>
          <a:p>
            <a:pPr lvl="2" algn="l" rtl="0">
              <a:lnSpc>
                <a:spcPct val="80000"/>
              </a:lnSpc>
            </a:pPr>
            <a:r>
              <a:rPr lang="en-US" altLang="en-US" sz="1800" dirty="0">
                <a:latin typeface="Times New Roman" panose="02020603050405020304" pitchFamily="18" charset="0"/>
                <a:cs typeface="Times New Roman" panose="02020603050405020304" pitchFamily="18" charset="0"/>
              </a:rPr>
              <a:t>A word consists of 32 bits. </a:t>
            </a:r>
          </a:p>
          <a:p>
            <a:pPr lvl="2" algn="l" rtl="0">
              <a:lnSpc>
                <a:spcPct val="80000"/>
              </a:lnSpc>
            </a:pPr>
            <a:endParaRPr lang="en-US" altLang="en-US" sz="1800" dirty="0">
              <a:latin typeface="Times New Roman" panose="02020603050405020304" pitchFamily="18" charset="0"/>
              <a:cs typeface="Times New Roman" panose="02020603050405020304" pitchFamily="18" charset="0"/>
            </a:endParaRPr>
          </a:p>
          <a:p>
            <a:pPr lvl="1" algn="l" rtl="0">
              <a:lnSpc>
                <a:spcPct val="80000"/>
              </a:lnSpc>
            </a:pPr>
            <a:r>
              <a:rPr lang="en-US" altLang="en-US" sz="2000" dirty="0">
                <a:latin typeface="Times New Roman" panose="02020603050405020304" pitchFamily="18" charset="0"/>
                <a:cs typeface="Times New Roman" panose="02020603050405020304" pitchFamily="18" charset="0"/>
              </a:rPr>
              <a:t>This entity is generally referred to by the CPU as a memory mapped address on the board address space.</a:t>
            </a:r>
          </a:p>
          <a:p>
            <a:pPr lvl="2" algn="l" rtl="0">
              <a:lnSpc>
                <a:spcPct val="80000"/>
              </a:lnSpc>
            </a:pPr>
            <a:r>
              <a:rPr lang="en-US" altLang="en-US" sz="1800" dirty="0">
                <a:latin typeface="Times New Roman" panose="02020603050405020304" pitchFamily="18" charset="0"/>
                <a:cs typeface="Times New Roman" panose="02020603050405020304" pitchFamily="18" charset="0"/>
              </a:rPr>
              <a:t>UART0 line control register is accessed by referring to address 0x50000000.</a:t>
            </a:r>
          </a:p>
          <a:p>
            <a:pPr lvl="2" algn="l" rtl="0">
              <a:lnSpc>
                <a:spcPct val="80000"/>
              </a:lnSpc>
            </a:pPr>
            <a:endParaRPr lang="en-US" altLang="en-US" sz="1800" dirty="0">
              <a:latin typeface="Times New Roman" panose="02020603050405020304" pitchFamily="18" charset="0"/>
              <a:cs typeface="Times New Roman" panose="02020603050405020304" pitchFamily="18" charset="0"/>
            </a:endParaRPr>
          </a:p>
          <a:p>
            <a:pPr lvl="1" algn="l" rtl="0">
              <a:lnSpc>
                <a:spcPct val="80000"/>
              </a:lnSpc>
            </a:pPr>
            <a:r>
              <a:rPr lang="en-US" altLang="en-US" sz="2000" dirty="0">
                <a:latin typeface="Times New Roman" panose="02020603050405020304" pitchFamily="18" charset="0"/>
                <a:cs typeface="Times New Roman" panose="02020603050405020304" pitchFamily="18" charset="0"/>
              </a:rPr>
              <a:t>The value which is written to this entity may be used as an index to another entity on the device.</a:t>
            </a:r>
          </a:p>
          <a:p>
            <a:pPr lvl="2" algn="l" rtl="0">
              <a:lnSpc>
                <a:spcPct val="80000"/>
              </a:lnSpc>
            </a:pPr>
            <a:endParaRPr lang="en-US" altLang="en-US" sz="180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4DFE-E0E9-4A34-9FBF-BD016268D087}"/>
              </a:ext>
            </a:extLst>
          </p:cNvPr>
          <p:cNvSpPr>
            <a:spLocks noGrp="1"/>
          </p:cNvSpPr>
          <p:nvPr>
            <p:ph type="title"/>
          </p:nvPr>
        </p:nvSpPr>
        <p:spPr/>
        <p:txBody>
          <a:bodyPr/>
          <a:lstStyle/>
          <a:p>
            <a:r>
              <a:rPr lang="en-GB" b="1" dirty="0"/>
              <a:t>CMSIS-Core File Structure</a:t>
            </a:r>
            <a:endParaRPr lang="en-GB" dirty="0"/>
          </a:p>
        </p:txBody>
      </p:sp>
      <p:pic>
        <p:nvPicPr>
          <p:cNvPr id="4098" name="Picture 2" descr="CMSIS_CORE_Files.png">
            <a:extLst>
              <a:ext uri="{FF2B5EF4-FFF2-40B4-BE49-F238E27FC236}">
                <a16:creationId xmlns:a16="http://schemas.microsoft.com/office/drawing/2014/main" id="{2C02E104-62C3-4275-91F2-AF1771D960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0922" y="2300280"/>
            <a:ext cx="8733050" cy="3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86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27CB-D985-4FBA-B215-AB79A170F8F1}"/>
              </a:ext>
            </a:extLst>
          </p:cNvPr>
          <p:cNvSpPr>
            <a:spLocks noGrp="1"/>
          </p:cNvSpPr>
          <p:nvPr>
            <p:ph type="title"/>
          </p:nvPr>
        </p:nvSpPr>
        <p:spPr/>
        <p:txBody>
          <a:bodyPr>
            <a:normAutofit fontScale="90000"/>
          </a:bodyPr>
          <a:lstStyle/>
          <a:p>
            <a:br>
              <a:rPr lang="en-US" b="1" dirty="0"/>
            </a:br>
            <a:r>
              <a:rPr lang="en-US" b="1" dirty="0"/>
              <a:t>Using the Arm CMSYS structs to access Peripheral data registers.</a:t>
            </a:r>
            <a:br>
              <a:rPr lang="en-US" b="1" dirty="0"/>
            </a:br>
            <a:endParaRPr lang="en-GB" b="1" dirty="0"/>
          </a:p>
        </p:txBody>
      </p:sp>
      <p:sp>
        <p:nvSpPr>
          <p:cNvPr id="3" name="Content Placeholder 2">
            <a:extLst>
              <a:ext uri="{FF2B5EF4-FFF2-40B4-BE49-F238E27FC236}">
                <a16:creationId xmlns:a16="http://schemas.microsoft.com/office/drawing/2014/main" id="{19F44419-C8E1-4461-BA92-3AF37E6C620F}"/>
              </a:ext>
            </a:extLst>
          </p:cNvPr>
          <p:cNvSpPr>
            <a:spLocks noGrp="1"/>
          </p:cNvSpPr>
          <p:nvPr>
            <p:ph idx="1"/>
          </p:nvPr>
        </p:nvSpPr>
        <p:spPr/>
        <p:txBody>
          <a:bodyPr/>
          <a:lstStyle/>
          <a:p>
            <a:r>
              <a:rPr lang="en-US" dirty="0"/>
              <a:t>Lets understand how the stm32f446xx.h file made by CMSIS standards works.</a:t>
            </a:r>
          </a:p>
          <a:p>
            <a:r>
              <a:rPr lang="en-US" dirty="0"/>
              <a:t>The File contain the following information:</a:t>
            </a:r>
          </a:p>
          <a:p>
            <a:pPr lvl="1"/>
            <a:r>
              <a:rPr lang="en-GB" dirty="0" err="1"/>
              <a:t>Peripheral_interrupt_number_definition</a:t>
            </a:r>
            <a:endParaRPr lang="en-GB" dirty="0"/>
          </a:p>
          <a:p>
            <a:pPr lvl="1"/>
            <a:r>
              <a:rPr lang="en-GB" dirty="0" err="1">
                <a:solidFill>
                  <a:srgbClr val="FF0000"/>
                </a:solidFill>
              </a:rPr>
              <a:t>Peripheral_registers_structures</a:t>
            </a:r>
            <a:endParaRPr lang="en-GB" dirty="0">
              <a:solidFill>
                <a:srgbClr val="FF0000"/>
              </a:solidFill>
            </a:endParaRPr>
          </a:p>
          <a:p>
            <a:pPr lvl="1"/>
            <a:r>
              <a:rPr lang="en-GB" dirty="0" err="1">
                <a:solidFill>
                  <a:srgbClr val="FF0000"/>
                </a:solidFill>
              </a:rPr>
              <a:t>Peripheral_memory_map</a:t>
            </a:r>
            <a:endParaRPr lang="en-GB" dirty="0">
              <a:solidFill>
                <a:srgbClr val="FF0000"/>
              </a:solidFill>
            </a:endParaRPr>
          </a:p>
          <a:p>
            <a:pPr lvl="1"/>
            <a:r>
              <a:rPr lang="en-GB" dirty="0" err="1">
                <a:solidFill>
                  <a:srgbClr val="FF0000"/>
                </a:solidFill>
              </a:rPr>
              <a:t>Peripheral_declaration</a:t>
            </a:r>
            <a:endParaRPr lang="en-GB" dirty="0">
              <a:solidFill>
                <a:srgbClr val="FF0000"/>
              </a:solidFill>
            </a:endParaRPr>
          </a:p>
          <a:p>
            <a:pPr lvl="1"/>
            <a:r>
              <a:rPr lang="en-GB" dirty="0" err="1"/>
              <a:t>Peripheral_Registers_Bits_Definition</a:t>
            </a:r>
            <a:endParaRPr lang="en-US" dirty="0"/>
          </a:p>
          <a:p>
            <a:r>
              <a:rPr lang="en-GB" dirty="0"/>
              <a:t>We going to focus on the topics marked in red.</a:t>
            </a:r>
          </a:p>
        </p:txBody>
      </p:sp>
    </p:spTree>
    <p:extLst>
      <p:ext uri="{BB962C8B-B14F-4D97-AF65-F5344CB8AC3E}">
        <p14:creationId xmlns:p14="http://schemas.microsoft.com/office/powerpoint/2010/main" val="949404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1F50-BFD8-4A56-BB4B-D5FFAEAC7CB2}"/>
              </a:ext>
            </a:extLst>
          </p:cNvPr>
          <p:cNvSpPr>
            <a:spLocks noGrp="1"/>
          </p:cNvSpPr>
          <p:nvPr>
            <p:ph type="title"/>
          </p:nvPr>
        </p:nvSpPr>
        <p:spPr>
          <a:xfrm>
            <a:off x="838200" y="0"/>
            <a:ext cx="10515600" cy="1325563"/>
          </a:xfrm>
        </p:spPr>
        <p:txBody>
          <a:bodyPr/>
          <a:lstStyle/>
          <a:p>
            <a:r>
              <a:rPr lang="en-GB" dirty="0">
                <a:solidFill>
                  <a:srgbClr val="FF0000"/>
                </a:solidFill>
              </a:rPr>
              <a:t>Peripheral Registers Structures</a:t>
            </a:r>
            <a:endParaRPr lang="en-GB" dirty="0"/>
          </a:p>
        </p:txBody>
      </p:sp>
      <p:sp>
        <p:nvSpPr>
          <p:cNvPr id="3" name="Content Placeholder 2">
            <a:extLst>
              <a:ext uri="{FF2B5EF4-FFF2-40B4-BE49-F238E27FC236}">
                <a16:creationId xmlns:a16="http://schemas.microsoft.com/office/drawing/2014/main" id="{E496CA5F-31EC-467E-BFD3-5DED249E358D}"/>
              </a:ext>
            </a:extLst>
          </p:cNvPr>
          <p:cNvSpPr>
            <a:spLocks noGrp="1"/>
          </p:cNvSpPr>
          <p:nvPr>
            <p:ph idx="1"/>
          </p:nvPr>
        </p:nvSpPr>
        <p:spPr>
          <a:xfrm>
            <a:off x="838200" y="1191641"/>
            <a:ext cx="10515600" cy="4351338"/>
          </a:xfrm>
        </p:spPr>
        <p:txBody>
          <a:bodyPr/>
          <a:lstStyle/>
          <a:p>
            <a:r>
              <a:rPr lang="en-US" dirty="0"/>
              <a:t>Defines the structure of each prereferral registers using impropriate data type.</a:t>
            </a:r>
          </a:p>
          <a:p>
            <a:r>
              <a:rPr lang="en-US" dirty="0"/>
              <a:t>If we compare to register position in a reference manual we can see that the struct completely copies the actual registers placement in a reference manual.</a:t>
            </a:r>
            <a:endParaRPr lang="en-GB" dirty="0"/>
          </a:p>
          <a:p>
            <a:endParaRPr lang="en-GB" dirty="0"/>
          </a:p>
        </p:txBody>
      </p:sp>
    </p:spTree>
    <p:extLst>
      <p:ext uri="{BB962C8B-B14F-4D97-AF65-F5344CB8AC3E}">
        <p14:creationId xmlns:p14="http://schemas.microsoft.com/office/powerpoint/2010/main" val="3382144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B73E-7A9B-4E4D-9852-3A518A4E5CDB}"/>
              </a:ext>
            </a:extLst>
          </p:cNvPr>
          <p:cNvSpPr>
            <a:spLocks noGrp="1"/>
          </p:cNvSpPr>
          <p:nvPr>
            <p:ph type="title"/>
          </p:nvPr>
        </p:nvSpPr>
        <p:spPr>
          <a:xfrm>
            <a:off x="411480" y="-192531"/>
            <a:ext cx="10515600" cy="1325563"/>
          </a:xfrm>
        </p:spPr>
        <p:txBody>
          <a:bodyPr/>
          <a:lstStyle/>
          <a:p>
            <a:r>
              <a:rPr lang="en-US" b="1" dirty="0"/>
              <a:t>Example:</a:t>
            </a:r>
            <a:endParaRPr lang="en-GB" b="1" dirty="0"/>
          </a:p>
        </p:txBody>
      </p:sp>
      <p:pic>
        <p:nvPicPr>
          <p:cNvPr id="4" name="Picture 3">
            <a:extLst>
              <a:ext uri="{FF2B5EF4-FFF2-40B4-BE49-F238E27FC236}">
                <a16:creationId xmlns:a16="http://schemas.microsoft.com/office/drawing/2014/main" id="{DF0A627B-10D0-4D25-97EE-49FB43756655}"/>
              </a:ext>
            </a:extLst>
          </p:cNvPr>
          <p:cNvPicPr>
            <a:picLocks noChangeAspect="1"/>
          </p:cNvPicPr>
          <p:nvPr/>
        </p:nvPicPr>
        <p:blipFill>
          <a:blip r:embed="rId2"/>
          <a:stretch>
            <a:fillRect/>
          </a:stretch>
        </p:blipFill>
        <p:spPr>
          <a:xfrm>
            <a:off x="131682" y="911924"/>
            <a:ext cx="4705159" cy="1001778"/>
          </a:xfrm>
          <a:prstGeom prst="rect">
            <a:avLst/>
          </a:prstGeom>
        </p:spPr>
      </p:pic>
      <p:pic>
        <p:nvPicPr>
          <p:cNvPr id="5" name="Picture 4">
            <a:extLst>
              <a:ext uri="{FF2B5EF4-FFF2-40B4-BE49-F238E27FC236}">
                <a16:creationId xmlns:a16="http://schemas.microsoft.com/office/drawing/2014/main" id="{EC9EDB44-A91C-4055-90EE-53003E5978FA}"/>
              </a:ext>
            </a:extLst>
          </p:cNvPr>
          <p:cNvPicPr>
            <a:picLocks noChangeAspect="1"/>
          </p:cNvPicPr>
          <p:nvPr/>
        </p:nvPicPr>
        <p:blipFill>
          <a:blip r:embed="rId3"/>
          <a:stretch>
            <a:fillRect/>
          </a:stretch>
        </p:blipFill>
        <p:spPr>
          <a:xfrm>
            <a:off x="131682" y="1913702"/>
            <a:ext cx="4705159" cy="498630"/>
          </a:xfrm>
          <a:prstGeom prst="rect">
            <a:avLst/>
          </a:prstGeom>
        </p:spPr>
      </p:pic>
      <p:pic>
        <p:nvPicPr>
          <p:cNvPr id="6" name="Picture 5">
            <a:extLst>
              <a:ext uri="{FF2B5EF4-FFF2-40B4-BE49-F238E27FC236}">
                <a16:creationId xmlns:a16="http://schemas.microsoft.com/office/drawing/2014/main" id="{F0609E3F-A983-45C9-925D-9F0787A20F5F}"/>
              </a:ext>
            </a:extLst>
          </p:cNvPr>
          <p:cNvPicPr>
            <a:picLocks noChangeAspect="1"/>
          </p:cNvPicPr>
          <p:nvPr/>
        </p:nvPicPr>
        <p:blipFill>
          <a:blip r:embed="rId4"/>
          <a:stretch>
            <a:fillRect/>
          </a:stretch>
        </p:blipFill>
        <p:spPr>
          <a:xfrm>
            <a:off x="131682" y="2411471"/>
            <a:ext cx="4705159" cy="804619"/>
          </a:xfrm>
          <a:prstGeom prst="rect">
            <a:avLst/>
          </a:prstGeom>
        </p:spPr>
      </p:pic>
      <p:pic>
        <p:nvPicPr>
          <p:cNvPr id="7" name="Picture 6">
            <a:extLst>
              <a:ext uri="{FF2B5EF4-FFF2-40B4-BE49-F238E27FC236}">
                <a16:creationId xmlns:a16="http://schemas.microsoft.com/office/drawing/2014/main" id="{1B51D3AD-384F-4406-8AF8-7E78D1DBCADE}"/>
              </a:ext>
            </a:extLst>
          </p:cNvPr>
          <p:cNvPicPr>
            <a:picLocks noChangeAspect="1"/>
          </p:cNvPicPr>
          <p:nvPr/>
        </p:nvPicPr>
        <p:blipFill>
          <a:blip r:embed="rId5"/>
          <a:stretch>
            <a:fillRect/>
          </a:stretch>
        </p:blipFill>
        <p:spPr>
          <a:xfrm>
            <a:off x="131682" y="3216091"/>
            <a:ext cx="4705159" cy="704714"/>
          </a:xfrm>
          <a:prstGeom prst="rect">
            <a:avLst/>
          </a:prstGeom>
        </p:spPr>
      </p:pic>
      <p:pic>
        <p:nvPicPr>
          <p:cNvPr id="8" name="Picture 7">
            <a:extLst>
              <a:ext uri="{FF2B5EF4-FFF2-40B4-BE49-F238E27FC236}">
                <a16:creationId xmlns:a16="http://schemas.microsoft.com/office/drawing/2014/main" id="{FEEF1964-A075-4E37-A48E-172B7618AF6F}"/>
              </a:ext>
            </a:extLst>
          </p:cNvPr>
          <p:cNvPicPr>
            <a:picLocks noChangeAspect="1"/>
          </p:cNvPicPr>
          <p:nvPr/>
        </p:nvPicPr>
        <p:blipFill>
          <a:blip r:embed="rId6"/>
          <a:stretch>
            <a:fillRect/>
          </a:stretch>
        </p:blipFill>
        <p:spPr>
          <a:xfrm>
            <a:off x="131682" y="3902172"/>
            <a:ext cx="4702447" cy="2074609"/>
          </a:xfrm>
          <a:prstGeom prst="rect">
            <a:avLst/>
          </a:prstGeom>
        </p:spPr>
      </p:pic>
      <p:pic>
        <p:nvPicPr>
          <p:cNvPr id="9" name="Picture 8">
            <a:extLst>
              <a:ext uri="{FF2B5EF4-FFF2-40B4-BE49-F238E27FC236}">
                <a16:creationId xmlns:a16="http://schemas.microsoft.com/office/drawing/2014/main" id="{62D0D4C3-54E4-4215-9107-1F6D73CCEF50}"/>
              </a:ext>
            </a:extLst>
          </p:cNvPr>
          <p:cNvPicPr>
            <a:picLocks noChangeAspect="1"/>
          </p:cNvPicPr>
          <p:nvPr/>
        </p:nvPicPr>
        <p:blipFill>
          <a:blip r:embed="rId7"/>
          <a:stretch>
            <a:fillRect/>
          </a:stretch>
        </p:blipFill>
        <p:spPr>
          <a:xfrm>
            <a:off x="4991273" y="1863445"/>
            <a:ext cx="7200727" cy="2705290"/>
          </a:xfrm>
          <a:prstGeom prst="rect">
            <a:avLst/>
          </a:prstGeom>
        </p:spPr>
      </p:pic>
    </p:spTree>
    <p:extLst>
      <p:ext uri="{BB962C8B-B14F-4D97-AF65-F5344CB8AC3E}">
        <p14:creationId xmlns:p14="http://schemas.microsoft.com/office/powerpoint/2010/main" val="58942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1450-4991-4585-B7E6-483887EC436F}"/>
              </a:ext>
            </a:extLst>
          </p:cNvPr>
          <p:cNvSpPr>
            <a:spLocks noGrp="1"/>
          </p:cNvSpPr>
          <p:nvPr>
            <p:ph type="title"/>
          </p:nvPr>
        </p:nvSpPr>
        <p:spPr/>
        <p:txBody>
          <a:bodyPr/>
          <a:lstStyle/>
          <a:p>
            <a:r>
              <a:rPr lang="en-GB" dirty="0">
                <a:solidFill>
                  <a:srgbClr val="FF0000"/>
                </a:solidFill>
              </a:rPr>
              <a:t>Peripheral Memory Map</a:t>
            </a:r>
            <a:endParaRPr lang="en-GB" dirty="0"/>
          </a:p>
        </p:txBody>
      </p:sp>
      <p:sp>
        <p:nvSpPr>
          <p:cNvPr id="3" name="Content Placeholder 2">
            <a:extLst>
              <a:ext uri="{FF2B5EF4-FFF2-40B4-BE49-F238E27FC236}">
                <a16:creationId xmlns:a16="http://schemas.microsoft.com/office/drawing/2014/main" id="{8FFCB14E-D0D4-4601-B667-7501BFF2887E}"/>
              </a:ext>
            </a:extLst>
          </p:cNvPr>
          <p:cNvSpPr>
            <a:spLocks noGrp="1"/>
          </p:cNvSpPr>
          <p:nvPr>
            <p:ph idx="1"/>
          </p:nvPr>
        </p:nvSpPr>
        <p:spPr>
          <a:xfrm>
            <a:off x="838200" y="1587881"/>
            <a:ext cx="10515600" cy="4351338"/>
          </a:xfrm>
        </p:spPr>
        <p:txBody>
          <a:bodyPr/>
          <a:lstStyle/>
          <a:p>
            <a:r>
              <a:rPr lang="en-US" dirty="0"/>
              <a:t>Contain the base address of each peripheral corresponding to a reference manual</a:t>
            </a:r>
          </a:p>
          <a:p>
            <a:r>
              <a:rPr lang="en-US" dirty="0"/>
              <a:t>Example:</a:t>
            </a:r>
            <a:endParaRPr lang="en-GB" dirty="0"/>
          </a:p>
        </p:txBody>
      </p:sp>
      <p:pic>
        <p:nvPicPr>
          <p:cNvPr id="4" name="Picture 3">
            <a:extLst>
              <a:ext uri="{FF2B5EF4-FFF2-40B4-BE49-F238E27FC236}">
                <a16:creationId xmlns:a16="http://schemas.microsoft.com/office/drawing/2014/main" id="{39611684-C1FB-4244-9824-03610D9C907C}"/>
              </a:ext>
            </a:extLst>
          </p:cNvPr>
          <p:cNvPicPr>
            <a:picLocks noChangeAspect="1"/>
          </p:cNvPicPr>
          <p:nvPr/>
        </p:nvPicPr>
        <p:blipFill>
          <a:blip r:embed="rId2"/>
          <a:stretch>
            <a:fillRect/>
          </a:stretch>
        </p:blipFill>
        <p:spPr>
          <a:xfrm>
            <a:off x="427545" y="3263900"/>
            <a:ext cx="4810125" cy="3028950"/>
          </a:xfrm>
          <a:prstGeom prst="rect">
            <a:avLst/>
          </a:prstGeom>
        </p:spPr>
      </p:pic>
      <p:pic>
        <p:nvPicPr>
          <p:cNvPr id="5" name="Picture 4">
            <a:extLst>
              <a:ext uri="{FF2B5EF4-FFF2-40B4-BE49-F238E27FC236}">
                <a16:creationId xmlns:a16="http://schemas.microsoft.com/office/drawing/2014/main" id="{ABDAA5AD-3914-4FD0-8BC8-A728C77A66BB}"/>
              </a:ext>
            </a:extLst>
          </p:cNvPr>
          <p:cNvPicPr>
            <a:picLocks noChangeAspect="1"/>
          </p:cNvPicPr>
          <p:nvPr/>
        </p:nvPicPr>
        <p:blipFill>
          <a:blip r:embed="rId3"/>
          <a:stretch>
            <a:fillRect/>
          </a:stretch>
        </p:blipFill>
        <p:spPr>
          <a:xfrm>
            <a:off x="5451030" y="3263900"/>
            <a:ext cx="6494209" cy="1998218"/>
          </a:xfrm>
          <a:prstGeom prst="rect">
            <a:avLst/>
          </a:prstGeom>
        </p:spPr>
      </p:pic>
    </p:spTree>
    <p:extLst>
      <p:ext uri="{BB962C8B-B14F-4D97-AF65-F5344CB8AC3E}">
        <p14:creationId xmlns:p14="http://schemas.microsoft.com/office/powerpoint/2010/main" val="270313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DF7D-CD48-44AA-9E3F-7D430260A052}"/>
              </a:ext>
            </a:extLst>
          </p:cNvPr>
          <p:cNvSpPr>
            <a:spLocks noGrp="1"/>
          </p:cNvSpPr>
          <p:nvPr>
            <p:ph type="title"/>
          </p:nvPr>
        </p:nvSpPr>
        <p:spPr>
          <a:xfrm>
            <a:off x="886968" y="152590"/>
            <a:ext cx="10515600" cy="1325563"/>
          </a:xfrm>
        </p:spPr>
        <p:txBody>
          <a:bodyPr/>
          <a:lstStyle/>
          <a:p>
            <a:r>
              <a:rPr lang="en-GB" dirty="0">
                <a:solidFill>
                  <a:srgbClr val="FF0000"/>
                </a:solidFill>
              </a:rPr>
              <a:t>Peripheral Declaration</a:t>
            </a:r>
            <a:endParaRPr lang="en-GB" dirty="0"/>
          </a:p>
        </p:txBody>
      </p:sp>
      <p:sp>
        <p:nvSpPr>
          <p:cNvPr id="3" name="Content Placeholder 2">
            <a:extLst>
              <a:ext uri="{FF2B5EF4-FFF2-40B4-BE49-F238E27FC236}">
                <a16:creationId xmlns:a16="http://schemas.microsoft.com/office/drawing/2014/main" id="{F3E55C65-D93F-4D34-B5C8-D5749E24393C}"/>
              </a:ext>
            </a:extLst>
          </p:cNvPr>
          <p:cNvSpPr>
            <a:spLocks noGrp="1"/>
          </p:cNvSpPr>
          <p:nvPr>
            <p:ph idx="1"/>
          </p:nvPr>
        </p:nvSpPr>
        <p:spPr>
          <a:xfrm>
            <a:off x="838200" y="1331849"/>
            <a:ext cx="10515600" cy="4351338"/>
          </a:xfrm>
        </p:spPr>
        <p:txBody>
          <a:bodyPr/>
          <a:lstStyle/>
          <a:p>
            <a:r>
              <a:rPr lang="en-US" dirty="0"/>
              <a:t>Contain the base address and data type ready to use to access the HW registers using the -&gt; operator.</a:t>
            </a:r>
          </a:p>
          <a:p>
            <a:r>
              <a:rPr lang="en-US" dirty="0"/>
              <a:t>Example:</a:t>
            </a:r>
            <a:endParaRPr lang="en-GB" dirty="0"/>
          </a:p>
          <a:p>
            <a:endParaRPr lang="en-US" dirty="0"/>
          </a:p>
          <a:p>
            <a:endParaRPr lang="en-GB" dirty="0"/>
          </a:p>
        </p:txBody>
      </p:sp>
      <p:pic>
        <p:nvPicPr>
          <p:cNvPr id="4" name="Picture 3">
            <a:extLst>
              <a:ext uri="{FF2B5EF4-FFF2-40B4-BE49-F238E27FC236}">
                <a16:creationId xmlns:a16="http://schemas.microsoft.com/office/drawing/2014/main" id="{995A415A-0AFB-498C-AF8C-A7DC68F2C75D}"/>
              </a:ext>
            </a:extLst>
          </p:cNvPr>
          <p:cNvPicPr>
            <a:picLocks noChangeAspect="1"/>
          </p:cNvPicPr>
          <p:nvPr/>
        </p:nvPicPr>
        <p:blipFill>
          <a:blip r:embed="rId2"/>
          <a:stretch>
            <a:fillRect/>
          </a:stretch>
        </p:blipFill>
        <p:spPr>
          <a:xfrm>
            <a:off x="1701477" y="2851355"/>
            <a:ext cx="8789046" cy="2666905"/>
          </a:xfrm>
          <a:prstGeom prst="rect">
            <a:avLst/>
          </a:prstGeom>
        </p:spPr>
      </p:pic>
    </p:spTree>
    <p:extLst>
      <p:ext uri="{BB962C8B-B14F-4D97-AF65-F5344CB8AC3E}">
        <p14:creationId xmlns:p14="http://schemas.microsoft.com/office/powerpoint/2010/main" val="1615729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4D44-DFBE-474D-B1FF-E125237E7C1E}"/>
              </a:ext>
            </a:extLst>
          </p:cNvPr>
          <p:cNvSpPr>
            <a:spLocks noGrp="1"/>
          </p:cNvSpPr>
          <p:nvPr>
            <p:ph type="title"/>
          </p:nvPr>
        </p:nvSpPr>
        <p:spPr/>
        <p:txBody>
          <a:bodyPr/>
          <a:lstStyle/>
          <a:p>
            <a:r>
              <a:rPr lang="en-US" b="1" dirty="0"/>
              <a:t>CMSYS Class/HW exercise</a:t>
            </a:r>
            <a:endParaRPr lang="en-GB" b="1" dirty="0"/>
          </a:p>
        </p:txBody>
      </p:sp>
      <p:sp>
        <p:nvSpPr>
          <p:cNvPr id="3" name="Content Placeholder 2">
            <a:extLst>
              <a:ext uri="{FF2B5EF4-FFF2-40B4-BE49-F238E27FC236}">
                <a16:creationId xmlns:a16="http://schemas.microsoft.com/office/drawing/2014/main" id="{84B39B62-FB0E-4517-B2CF-1318C1ED0C34}"/>
              </a:ext>
            </a:extLst>
          </p:cNvPr>
          <p:cNvSpPr>
            <a:spLocks noGrp="1"/>
          </p:cNvSpPr>
          <p:nvPr>
            <p:ph idx="1"/>
          </p:nvPr>
        </p:nvSpPr>
        <p:spPr/>
        <p:txBody>
          <a:bodyPr/>
          <a:lstStyle/>
          <a:p>
            <a:r>
              <a:rPr lang="en-US" dirty="0"/>
              <a:t>Using CMSIS peripheral declaration access the GPIOA control register and perform on it all the action we did in a previous chapter.</a:t>
            </a:r>
            <a:endParaRPr lang="en-GB" dirty="0"/>
          </a:p>
        </p:txBody>
      </p:sp>
    </p:spTree>
    <p:extLst>
      <p:ext uri="{BB962C8B-B14F-4D97-AF65-F5344CB8AC3E}">
        <p14:creationId xmlns:p14="http://schemas.microsoft.com/office/powerpoint/2010/main" val="160102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CBC05C03-9220-45C3-AC64-20333BB9C9F4}"/>
              </a:ext>
            </a:extLst>
          </p:cNvPr>
          <p:cNvSpPr txBox="1">
            <a:spLocks noGrp="1"/>
          </p:cNvSpPr>
          <p:nvPr/>
        </p:nvSpPr>
        <p:spPr>
          <a:xfrm>
            <a:off x="8077200" y="6356351"/>
            <a:ext cx="2133600" cy="365125"/>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56323" name="Footer Placeholder 4">
            <a:extLst>
              <a:ext uri="{FF2B5EF4-FFF2-40B4-BE49-F238E27FC236}">
                <a16:creationId xmlns:a16="http://schemas.microsoft.com/office/drawing/2014/main" id="{72CEB1C1-400F-4354-9DAF-138792823464}"/>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dirty="0">
                <a:solidFill>
                  <a:srgbClr val="898989"/>
                </a:solidFill>
                <a:ea typeface="MS PGothic" panose="020B0600070205080204" pitchFamily="34" charset="-128"/>
              </a:rPr>
              <a:t>Copyright @ 2008 Real Time College</a:t>
            </a:r>
          </a:p>
        </p:txBody>
      </p:sp>
      <p:sp>
        <p:nvSpPr>
          <p:cNvPr id="56324" name="Slide Number Placeholder 5">
            <a:extLst>
              <a:ext uri="{FF2B5EF4-FFF2-40B4-BE49-F238E27FC236}">
                <a16:creationId xmlns:a16="http://schemas.microsoft.com/office/drawing/2014/main" id="{7580A500-7F21-4F53-AC99-D49F9D833711}"/>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4DF840AE-A013-4BF1-9728-D22E89B8B085}"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4</a:t>
            </a:fld>
            <a:endParaRPr lang="en-US" altLang="en-US" sz="1200">
              <a:solidFill>
                <a:srgbClr val="898989"/>
              </a:solidFill>
              <a:ea typeface="MS PGothic" panose="020B0600070205080204" pitchFamily="34" charset="-128"/>
            </a:endParaRPr>
          </a:p>
        </p:txBody>
      </p:sp>
      <p:sp>
        <p:nvSpPr>
          <p:cNvPr id="56325" name="Slide Number Placeholder 5">
            <a:extLst>
              <a:ext uri="{FF2B5EF4-FFF2-40B4-BE49-F238E27FC236}">
                <a16:creationId xmlns:a16="http://schemas.microsoft.com/office/drawing/2014/main" id="{ABC7AAF6-1530-4B1B-82E8-809ADCFD2187}"/>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45101453-1B50-424E-985A-AFE0070478C4}"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4</a:t>
            </a:fld>
            <a:endParaRPr lang="en-US" altLang="en-US" sz="1200">
              <a:solidFill>
                <a:srgbClr val="898989"/>
              </a:solidFill>
              <a:ea typeface="MS PGothic" panose="020B0600070205080204" pitchFamily="34" charset="-128"/>
            </a:endParaRPr>
          </a:p>
        </p:txBody>
      </p:sp>
      <p:sp>
        <p:nvSpPr>
          <p:cNvPr id="56326" name="Rectangle 2">
            <a:extLst>
              <a:ext uri="{FF2B5EF4-FFF2-40B4-BE49-F238E27FC236}">
                <a16:creationId xmlns:a16="http://schemas.microsoft.com/office/drawing/2014/main" id="{9B664890-5E82-40D7-BD37-FF6ED383C05F}"/>
              </a:ext>
            </a:extLst>
          </p:cNvPr>
          <p:cNvSpPr>
            <a:spLocks noGrp="1"/>
          </p:cNvSpPr>
          <p:nvPr>
            <p:ph type="title" idx="4294967295"/>
          </p:nvPr>
        </p:nvSpPr>
        <p:spPr/>
        <p:txBody>
          <a:bodyPr/>
          <a:lstStyle/>
          <a:p>
            <a:pPr rtl="0"/>
            <a:r>
              <a:rPr lang="en-US" altLang="en-US" sz="3200" b="1"/>
              <a:t>HW Registers vs. RAM locations  </a:t>
            </a:r>
          </a:p>
        </p:txBody>
      </p:sp>
      <p:sp>
        <p:nvSpPr>
          <p:cNvPr id="56327" name="Rectangle 3">
            <a:extLst>
              <a:ext uri="{FF2B5EF4-FFF2-40B4-BE49-F238E27FC236}">
                <a16:creationId xmlns:a16="http://schemas.microsoft.com/office/drawing/2014/main" id="{3CFF54B4-85FA-4653-BE75-2FED69ED5756}"/>
              </a:ext>
            </a:extLst>
          </p:cNvPr>
          <p:cNvSpPr>
            <a:spLocks noGrp="1"/>
          </p:cNvSpPr>
          <p:nvPr>
            <p:ph type="body" idx="4294967295"/>
          </p:nvPr>
        </p:nvSpPr>
        <p:spPr/>
        <p:txBody>
          <a:bodyPr/>
          <a:lstStyle/>
          <a:p>
            <a:pPr marL="609600" indent="-609600">
              <a:lnSpc>
                <a:spcPct val="80000"/>
              </a:lnSpc>
            </a:pPr>
            <a:r>
              <a:rPr lang="en-US" altLang="en-US" sz="1600">
                <a:latin typeface="Times New Roman" panose="02020603050405020304" pitchFamily="18" charset="0"/>
              </a:rPr>
              <a:t>Both HW registers and RAM locations are generally accessed in a similar way.</a:t>
            </a:r>
          </a:p>
          <a:p>
            <a:pPr marL="609600" indent="-609600">
              <a:lnSpc>
                <a:spcPct val="80000"/>
              </a:lnSpc>
            </a:pPr>
            <a:r>
              <a:rPr lang="en-US" altLang="en-US" sz="1600">
                <a:latin typeface="Times New Roman" panose="02020603050405020304" pitchFamily="18" charset="0"/>
              </a:rPr>
              <a:t>However, there are differences:</a:t>
            </a:r>
          </a:p>
          <a:p>
            <a:pPr marL="990600" lvl="1" indent="-533400">
              <a:lnSpc>
                <a:spcPct val="80000"/>
              </a:lnSpc>
            </a:pPr>
            <a:r>
              <a:rPr lang="en-US" altLang="en-US" sz="1600">
                <a:latin typeface="Times New Roman" panose="02020603050405020304" pitchFamily="18" charset="0"/>
              </a:rPr>
              <a:t>RAM location contains the last value that has been written to it.</a:t>
            </a:r>
          </a:p>
          <a:p>
            <a:pPr marL="1371600" lvl="2" indent="-457200">
              <a:lnSpc>
                <a:spcPct val="80000"/>
              </a:lnSpc>
            </a:pPr>
            <a:r>
              <a:rPr lang="en-US" altLang="en-US" sz="1600">
                <a:latin typeface="Times New Roman" panose="02020603050405020304" pitchFamily="18" charset="0"/>
              </a:rPr>
              <a:t>Write access – modifies the contents.</a:t>
            </a:r>
          </a:p>
          <a:p>
            <a:pPr marL="1371600" lvl="2" indent="-457200">
              <a:lnSpc>
                <a:spcPct val="80000"/>
              </a:lnSpc>
            </a:pPr>
            <a:r>
              <a:rPr lang="en-US" altLang="en-US" sz="1600">
                <a:latin typeface="Times New Roman" panose="02020603050405020304" pitchFamily="18" charset="0"/>
              </a:rPr>
              <a:t>Read access – returns the contents without modification.</a:t>
            </a:r>
          </a:p>
          <a:p>
            <a:pPr marL="990600" lvl="1" indent="-533400">
              <a:lnSpc>
                <a:spcPct val="80000"/>
              </a:lnSpc>
            </a:pPr>
            <a:r>
              <a:rPr lang="en-US" altLang="en-US" sz="1600">
                <a:latin typeface="Times New Roman" panose="02020603050405020304" pitchFamily="18" charset="0"/>
              </a:rPr>
              <a:t>Hardware registers issue specific operation according to the way by which they were accessed.</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Some of these registers can not be modified by program.</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Some registers may not contain the value written to them.</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Some registers are modified as a result of read operation.</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In Interrupt handling registers:</a:t>
            </a:r>
          </a:p>
          <a:p>
            <a:pPr lvl="3" algn="l" rtl="0">
              <a:lnSpc>
                <a:spcPct val="80000"/>
              </a:lnSpc>
              <a:buFont typeface="Arial" panose="020B0604020202020204" pitchFamily="34" charset="0"/>
              <a:buChar char="•"/>
            </a:pPr>
            <a:r>
              <a:rPr lang="en-US" altLang="en-US" sz="1400">
                <a:latin typeface="Times New Roman" panose="02020603050405020304" pitchFamily="18" charset="0"/>
              </a:rPr>
              <a:t>Writing 0 to a specific bit location does not change the value in this location.</a:t>
            </a:r>
          </a:p>
          <a:p>
            <a:pPr lvl="3" algn="l" rtl="0">
              <a:lnSpc>
                <a:spcPct val="80000"/>
              </a:lnSpc>
              <a:buFont typeface="Arial" panose="020B0604020202020204" pitchFamily="34" charset="0"/>
              <a:buChar char="•"/>
            </a:pPr>
            <a:r>
              <a:rPr lang="en-US" altLang="en-US" sz="1400">
                <a:latin typeface="Times New Roman" panose="02020603050405020304" pitchFamily="18" charset="0"/>
              </a:rPr>
              <a:t>Writing 1 to a specific bit location resets the value in this location to 0. </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Operation on one register may have an impact on the contents of some other register.</a:t>
            </a:r>
          </a:p>
          <a:p>
            <a:pPr marL="1371600" lvl="2" indent="-457200">
              <a:lnSpc>
                <a:spcPct val="80000"/>
              </a:lnSpc>
              <a:buFont typeface="Arial" panose="020B0604020202020204" pitchFamily="34" charset="0"/>
              <a:buAutoNum type="arabicPeriod"/>
            </a:pPr>
            <a:r>
              <a:rPr lang="en-US" altLang="en-US" sz="1600">
                <a:latin typeface="Times New Roman" panose="02020603050405020304" pitchFamily="18" charset="0"/>
              </a:rPr>
              <a:t>The behavior is defined based on the specification of the Hardware component on which they reside.</a:t>
            </a:r>
          </a:p>
          <a:p>
            <a:pPr marL="1371600" lvl="2" indent="-457200">
              <a:lnSpc>
                <a:spcPct val="80000"/>
              </a:lnSpc>
            </a:pPr>
            <a:endParaRPr lang="en-US" altLang="en-US" sz="140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1CBD-E4F2-4FC5-A252-101C8A6C6F0E}"/>
              </a:ext>
            </a:extLst>
          </p:cNvPr>
          <p:cNvSpPr>
            <a:spLocks noGrp="1"/>
          </p:cNvSpPr>
          <p:nvPr>
            <p:ph type="title"/>
          </p:nvPr>
        </p:nvSpPr>
        <p:spPr>
          <a:xfrm>
            <a:off x="1191768" y="2254885"/>
            <a:ext cx="10515600" cy="1325563"/>
          </a:xfrm>
        </p:spPr>
        <p:txBody>
          <a:bodyPr/>
          <a:lstStyle/>
          <a:p>
            <a:r>
              <a:rPr lang="en-GB" b="1" dirty="0"/>
              <a:t>Accessing the HW registers in C language</a:t>
            </a:r>
            <a:br>
              <a:rPr lang="en-GB" b="1" dirty="0"/>
            </a:br>
            <a:endParaRPr lang="en-GB" b="1" dirty="0"/>
          </a:p>
        </p:txBody>
      </p:sp>
      <p:pic>
        <p:nvPicPr>
          <p:cNvPr id="4" name="Picture 3">
            <a:extLst>
              <a:ext uri="{FF2B5EF4-FFF2-40B4-BE49-F238E27FC236}">
                <a16:creationId xmlns:a16="http://schemas.microsoft.com/office/drawing/2014/main" id="{DF0B186B-505F-46B5-BA85-6E733193FB4F}"/>
              </a:ext>
            </a:extLst>
          </p:cNvPr>
          <p:cNvPicPr>
            <a:picLocks noChangeAspect="1"/>
          </p:cNvPicPr>
          <p:nvPr/>
        </p:nvPicPr>
        <p:blipFill>
          <a:blip r:embed="rId2"/>
          <a:stretch>
            <a:fillRect/>
          </a:stretch>
        </p:blipFill>
        <p:spPr>
          <a:xfrm>
            <a:off x="2761569" y="3130267"/>
            <a:ext cx="5568810" cy="813845"/>
          </a:xfrm>
          <a:prstGeom prst="rect">
            <a:avLst/>
          </a:prstGeom>
        </p:spPr>
      </p:pic>
    </p:spTree>
    <p:extLst>
      <p:ext uri="{BB962C8B-B14F-4D97-AF65-F5344CB8AC3E}">
        <p14:creationId xmlns:p14="http://schemas.microsoft.com/office/powerpoint/2010/main" val="149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2F56-F3F6-4647-BD4C-E38C4A7571E9}"/>
              </a:ext>
            </a:extLst>
          </p:cNvPr>
          <p:cNvSpPr>
            <a:spLocks noGrp="1"/>
          </p:cNvSpPr>
          <p:nvPr>
            <p:ph type="title"/>
          </p:nvPr>
        </p:nvSpPr>
        <p:spPr/>
        <p:txBody>
          <a:bodyPr/>
          <a:lstStyle/>
          <a:p>
            <a:r>
              <a:rPr lang="en-GB" b="1" dirty="0"/>
              <a:t>Accessing the HW registers using Pointers</a:t>
            </a:r>
          </a:p>
        </p:txBody>
      </p:sp>
      <p:sp>
        <p:nvSpPr>
          <p:cNvPr id="3" name="Content Placeholder 2">
            <a:extLst>
              <a:ext uri="{FF2B5EF4-FFF2-40B4-BE49-F238E27FC236}">
                <a16:creationId xmlns:a16="http://schemas.microsoft.com/office/drawing/2014/main" id="{7EB7D59C-EDBC-4C01-A9A5-1FDD5469F301}"/>
              </a:ext>
            </a:extLst>
          </p:cNvPr>
          <p:cNvSpPr>
            <a:spLocks noGrp="1"/>
          </p:cNvSpPr>
          <p:nvPr>
            <p:ph idx="1"/>
          </p:nvPr>
        </p:nvSpPr>
        <p:spPr/>
        <p:txBody>
          <a:bodyPr>
            <a:normAutofit/>
          </a:bodyPr>
          <a:lstStyle/>
          <a:p>
            <a:pPr marL="514350" indent="-514350">
              <a:buFont typeface="+mj-lt"/>
              <a:buAutoNum type="arabicPeriod"/>
            </a:pPr>
            <a:r>
              <a:rPr lang="en-US" sz="2400" dirty="0"/>
              <a:t>To read/write to specific register address we create pointer to data type of the register we want to access.</a:t>
            </a:r>
          </a:p>
          <a:p>
            <a:pPr marL="514350" indent="-514350">
              <a:buFont typeface="+mj-lt"/>
              <a:buAutoNum type="arabicPeriod"/>
            </a:pPr>
            <a:r>
              <a:rPr lang="en-US" sz="2400" dirty="0"/>
              <a:t>We assign the address of the register to a pointer.</a:t>
            </a:r>
          </a:p>
          <a:p>
            <a:pPr marL="514350" indent="-514350">
              <a:buFont typeface="+mj-lt"/>
              <a:buAutoNum type="arabicPeriod"/>
            </a:pPr>
            <a:r>
              <a:rPr lang="en-US" sz="2400" dirty="0"/>
              <a:t>We dereference the pointer to read/write from the register.</a:t>
            </a:r>
          </a:p>
          <a:p>
            <a:pPr marL="0" indent="0">
              <a:buNone/>
            </a:pPr>
            <a:r>
              <a:rPr lang="en-US" sz="2400" dirty="0"/>
              <a:t>Example:</a:t>
            </a:r>
          </a:p>
          <a:p>
            <a:pPr marL="0" indent="0">
              <a:buNone/>
            </a:pPr>
            <a:r>
              <a:rPr lang="en-US" sz="2400" dirty="0"/>
              <a:t>	UINT32 *</a:t>
            </a:r>
            <a:r>
              <a:rPr lang="en-US" sz="2400" dirty="0" err="1"/>
              <a:t>GPIOadd</a:t>
            </a:r>
            <a:r>
              <a:rPr lang="en-US" sz="2400" dirty="0"/>
              <a:t>;</a:t>
            </a:r>
          </a:p>
          <a:p>
            <a:pPr marL="0" indent="0">
              <a:buNone/>
            </a:pPr>
            <a:r>
              <a:rPr lang="en-US" sz="2400" dirty="0"/>
              <a:t>	</a:t>
            </a:r>
            <a:r>
              <a:rPr lang="en-US" sz="2400" dirty="0" err="1"/>
              <a:t>GPIOadd</a:t>
            </a:r>
            <a:r>
              <a:rPr lang="en-US" sz="2400" dirty="0"/>
              <a:t> = 0x5AF3FT45;</a:t>
            </a:r>
          </a:p>
          <a:p>
            <a:pPr marL="0" indent="0">
              <a:buNone/>
            </a:pPr>
            <a:r>
              <a:rPr lang="en-US" sz="2400" dirty="0"/>
              <a:t>           *</a:t>
            </a:r>
            <a:r>
              <a:rPr lang="en-US" sz="2400" dirty="0" err="1"/>
              <a:t>GPIOadd</a:t>
            </a:r>
            <a:r>
              <a:rPr lang="en-US" sz="2400" dirty="0"/>
              <a:t> = (1&lt;&lt;5);</a:t>
            </a:r>
          </a:p>
          <a:p>
            <a:pPr marL="0" indent="0">
              <a:buNone/>
            </a:pPr>
            <a:r>
              <a:rPr lang="en-US" sz="2400" dirty="0"/>
              <a:t>	</a:t>
            </a:r>
          </a:p>
          <a:p>
            <a:pPr marL="0" indent="0">
              <a:buNone/>
            </a:pPr>
            <a:endParaRPr lang="en-GB" sz="2400" dirty="0"/>
          </a:p>
        </p:txBody>
      </p:sp>
    </p:spTree>
    <p:extLst>
      <p:ext uri="{BB962C8B-B14F-4D97-AF65-F5344CB8AC3E}">
        <p14:creationId xmlns:p14="http://schemas.microsoft.com/office/powerpoint/2010/main" val="413715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2F56-F3F6-4647-BD4C-E38C4A7571E9}"/>
              </a:ext>
            </a:extLst>
          </p:cNvPr>
          <p:cNvSpPr>
            <a:spLocks noGrp="1"/>
          </p:cNvSpPr>
          <p:nvPr>
            <p:ph type="title"/>
          </p:nvPr>
        </p:nvSpPr>
        <p:spPr/>
        <p:txBody>
          <a:bodyPr/>
          <a:lstStyle/>
          <a:p>
            <a:r>
              <a:rPr lang="en-GB" b="1" dirty="0"/>
              <a:t>Accessing the HW registers using by data type and address</a:t>
            </a:r>
          </a:p>
        </p:txBody>
      </p:sp>
      <p:sp>
        <p:nvSpPr>
          <p:cNvPr id="3" name="Content Placeholder 2">
            <a:extLst>
              <a:ext uri="{FF2B5EF4-FFF2-40B4-BE49-F238E27FC236}">
                <a16:creationId xmlns:a16="http://schemas.microsoft.com/office/drawing/2014/main" id="{7EB7D59C-EDBC-4C01-A9A5-1FDD5469F301}"/>
              </a:ext>
            </a:extLst>
          </p:cNvPr>
          <p:cNvSpPr>
            <a:spLocks noGrp="1"/>
          </p:cNvSpPr>
          <p:nvPr>
            <p:ph idx="1"/>
          </p:nvPr>
        </p:nvSpPr>
        <p:spPr/>
        <p:txBody>
          <a:bodyPr>
            <a:normAutofit/>
          </a:bodyPr>
          <a:lstStyle/>
          <a:p>
            <a:pPr marL="514350" indent="-514350">
              <a:buFont typeface="+mj-lt"/>
              <a:buAutoNum type="arabicPeriod"/>
            </a:pPr>
            <a:r>
              <a:rPr lang="en-US" sz="2400" dirty="0"/>
              <a:t>To read/write to specific register address we cast a data type of the register we want to access.(UINT32*)</a:t>
            </a:r>
          </a:p>
          <a:p>
            <a:pPr marL="514350" indent="-514350">
              <a:buFont typeface="+mj-lt"/>
              <a:buAutoNum type="arabicPeriod"/>
            </a:pPr>
            <a:r>
              <a:rPr lang="en-US" sz="2400" dirty="0"/>
              <a:t>We write the address of the register on a right side. .((UINT32*) 0x5AF3FT45)</a:t>
            </a:r>
          </a:p>
          <a:p>
            <a:pPr marL="514350" indent="-514350">
              <a:buFont typeface="+mj-lt"/>
              <a:buAutoNum type="arabicPeriod"/>
            </a:pPr>
            <a:r>
              <a:rPr lang="en-US" sz="2400" dirty="0"/>
              <a:t>We use dereference to read/write from the register.  *((UINT32*) 0x5AF3FT45)</a:t>
            </a:r>
          </a:p>
          <a:p>
            <a:pPr marL="0" indent="0">
              <a:buNone/>
            </a:pPr>
            <a:r>
              <a:rPr lang="en-US" sz="2400" dirty="0"/>
              <a:t>Example:</a:t>
            </a:r>
          </a:p>
          <a:p>
            <a:pPr marL="0" indent="0">
              <a:buNone/>
            </a:pPr>
            <a:r>
              <a:rPr lang="en-US" sz="2400" dirty="0"/>
              <a:t>	UINT32 *</a:t>
            </a:r>
            <a:r>
              <a:rPr lang="en-US" sz="2400" dirty="0" err="1"/>
              <a:t>GPIOadd</a:t>
            </a:r>
            <a:r>
              <a:rPr lang="en-US" sz="2400" dirty="0"/>
              <a:t>;</a:t>
            </a:r>
          </a:p>
          <a:p>
            <a:pPr marL="0" indent="0">
              <a:buNone/>
            </a:pPr>
            <a:r>
              <a:rPr lang="en-US" sz="2400" dirty="0"/>
              <a:t>	</a:t>
            </a:r>
            <a:r>
              <a:rPr lang="en-US" sz="2400" dirty="0" err="1"/>
              <a:t>GPIOadd</a:t>
            </a:r>
            <a:r>
              <a:rPr lang="en-US" sz="2400" dirty="0"/>
              <a:t> = 0x5AF3FT45;              </a:t>
            </a:r>
          </a:p>
          <a:p>
            <a:pPr marL="0" indent="0">
              <a:buNone/>
            </a:pPr>
            <a:r>
              <a:rPr lang="en-US" sz="2400" dirty="0"/>
              <a:t>           *</a:t>
            </a:r>
            <a:r>
              <a:rPr lang="en-US" sz="2400" dirty="0" err="1"/>
              <a:t>GPIOadd</a:t>
            </a:r>
            <a:r>
              <a:rPr lang="en-US" sz="2400" dirty="0"/>
              <a:t> = (1&lt;&lt;5);                  same as     *((UINT32*) 0x5AF3FT45)= (1&lt;&lt;5); </a:t>
            </a:r>
          </a:p>
          <a:p>
            <a:pPr marL="0" indent="0">
              <a:buNone/>
            </a:pPr>
            <a:r>
              <a:rPr lang="en-US" sz="2400" dirty="0"/>
              <a:t>	</a:t>
            </a:r>
          </a:p>
          <a:p>
            <a:pPr marL="0" indent="0">
              <a:buNone/>
            </a:pPr>
            <a:endParaRPr lang="en-GB" sz="2400" dirty="0"/>
          </a:p>
        </p:txBody>
      </p:sp>
    </p:spTree>
    <p:extLst>
      <p:ext uri="{BB962C8B-B14F-4D97-AF65-F5344CB8AC3E}">
        <p14:creationId xmlns:p14="http://schemas.microsoft.com/office/powerpoint/2010/main" val="92914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5A53A715-213F-4EE6-82A2-CB93BFAF221A}"/>
              </a:ext>
            </a:extLst>
          </p:cNvPr>
          <p:cNvSpPr txBox="1">
            <a:spLocks noGrp="1"/>
          </p:cNvSpPr>
          <p:nvPr/>
        </p:nvSpPr>
        <p:spPr>
          <a:xfrm>
            <a:off x="8077200" y="6356351"/>
            <a:ext cx="2133600" cy="365125"/>
          </a:xfrm>
          <a:prstGeom prst="rect">
            <a:avLst/>
          </a:prstGeom>
          <a:noFill/>
        </p:spPr>
        <p:txBody>
          <a:bodyPr rtlCol="1" anchor="ctr"/>
          <a:lstStyle/>
          <a:p>
            <a:pPr algn="r" rtl="1" eaLnBrk="1" hangingPunct="1">
              <a:defRPr/>
            </a:pPr>
            <a:endParaRPr lang="en-US" sz="1200" dirty="0">
              <a:solidFill>
                <a:schemeClr val="tx1">
                  <a:tint val="75000"/>
                </a:schemeClr>
              </a:solidFill>
              <a:latin typeface="Arial" pitchFamily="34" charset="0"/>
            </a:endParaRPr>
          </a:p>
        </p:txBody>
      </p:sp>
      <p:sp>
        <p:nvSpPr>
          <p:cNvPr id="57347" name="Footer Placeholder 4">
            <a:extLst>
              <a:ext uri="{FF2B5EF4-FFF2-40B4-BE49-F238E27FC236}">
                <a16:creationId xmlns:a16="http://schemas.microsoft.com/office/drawing/2014/main" id="{767CE451-5F70-4C39-B77E-175931C41A49}"/>
              </a:ext>
            </a:extLst>
          </p:cNvPr>
          <p:cNvSpPr txBox="1">
            <a:spLocks noGrp="1"/>
          </p:cNvSpPr>
          <p:nvPr/>
        </p:nvSpPr>
        <p:spPr bwMode="auto">
          <a:xfrm>
            <a:off x="4648200" y="6356351"/>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898989"/>
                </a:solidFill>
                <a:ea typeface="MS PGothic" panose="020B0600070205080204" pitchFamily="34" charset="-128"/>
              </a:rPr>
              <a:t>Copyright @ 2008 Real Time College</a:t>
            </a:r>
          </a:p>
        </p:txBody>
      </p:sp>
      <p:sp>
        <p:nvSpPr>
          <p:cNvPr id="57348" name="Slide Number Placeholder 5">
            <a:extLst>
              <a:ext uri="{FF2B5EF4-FFF2-40B4-BE49-F238E27FC236}">
                <a16:creationId xmlns:a16="http://schemas.microsoft.com/office/drawing/2014/main" id="{6516D178-9724-4225-AFFA-CC5B1511D8DF}"/>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ED12F703-48F4-4BC5-8EC6-13411D185FAD}"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8</a:t>
            </a:fld>
            <a:endParaRPr lang="en-US" altLang="en-US" sz="1200">
              <a:solidFill>
                <a:srgbClr val="898989"/>
              </a:solidFill>
              <a:ea typeface="MS PGothic" panose="020B0600070205080204" pitchFamily="34" charset="-128"/>
            </a:endParaRPr>
          </a:p>
        </p:txBody>
      </p:sp>
      <p:sp>
        <p:nvSpPr>
          <p:cNvPr id="57349" name="Slide Number Placeholder 5">
            <a:extLst>
              <a:ext uri="{FF2B5EF4-FFF2-40B4-BE49-F238E27FC236}">
                <a16:creationId xmlns:a16="http://schemas.microsoft.com/office/drawing/2014/main" id="{53D7E8CF-BD45-431B-B9E7-42AF2B76AC69}"/>
              </a:ext>
            </a:extLst>
          </p:cNvPr>
          <p:cNvSpPr txBox="1">
            <a:spLocks noGrp="1"/>
          </p:cNvSpPr>
          <p:nvPr/>
        </p:nvSpPr>
        <p:spPr bwMode="auto">
          <a:xfrm>
            <a:off x="1981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algn="r" rtl="1"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l" eaLnBrk="1" hangingPunct="1">
              <a:spcBef>
                <a:spcPct val="0"/>
              </a:spcBef>
              <a:buFontTx/>
              <a:buNone/>
            </a:pPr>
            <a:fld id="{C327B1C6-52DA-4535-8B27-4563B38D03CD}" type="slidenum">
              <a:rPr lang="he-IL" altLang="en-US" sz="1200">
                <a:solidFill>
                  <a:srgbClr val="898989"/>
                </a:solidFill>
                <a:ea typeface="MS PGothic" panose="020B0600070205080204" pitchFamily="34" charset="-128"/>
                <a:cs typeface="Arial" panose="020B0604020202020204" pitchFamily="34" charset="0"/>
              </a:rPr>
              <a:pPr algn="l" eaLnBrk="1" hangingPunct="1">
                <a:spcBef>
                  <a:spcPct val="0"/>
                </a:spcBef>
                <a:buFontTx/>
                <a:buNone/>
              </a:pPr>
              <a:t>8</a:t>
            </a:fld>
            <a:endParaRPr lang="en-US" altLang="en-US" sz="1200">
              <a:solidFill>
                <a:srgbClr val="898989"/>
              </a:solidFill>
              <a:ea typeface="MS PGothic" panose="020B0600070205080204" pitchFamily="34" charset="-128"/>
            </a:endParaRPr>
          </a:p>
        </p:txBody>
      </p:sp>
      <p:sp>
        <p:nvSpPr>
          <p:cNvPr id="57350" name="Rectangle 2">
            <a:extLst>
              <a:ext uri="{FF2B5EF4-FFF2-40B4-BE49-F238E27FC236}">
                <a16:creationId xmlns:a16="http://schemas.microsoft.com/office/drawing/2014/main" id="{A791ED04-26A5-42E2-8C0D-359928F62EB5}"/>
              </a:ext>
            </a:extLst>
          </p:cNvPr>
          <p:cNvSpPr>
            <a:spLocks noGrp="1"/>
          </p:cNvSpPr>
          <p:nvPr>
            <p:ph type="title" idx="4294967295"/>
          </p:nvPr>
        </p:nvSpPr>
        <p:spPr/>
        <p:txBody>
          <a:bodyPr/>
          <a:lstStyle/>
          <a:p>
            <a:pPr rtl="0"/>
            <a:r>
              <a:rPr lang="en-US" altLang="en-US" sz="3200" b="1" dirty="0"/>
              <a:t>Example :</a:t>
            </a:r>
            <a:br>
              <a:rPr lang="en-US" altLang="en-US" sz="3200" b="1" dirty="0"/>
            </a:br>
            <a:r>
              <a:rPr lang="en-US" altLang="en-US" sz="3200" b="1" dirty="0"/>
              <a:t>HW Registers in C language.</a:t>
            </a:r>
          </a:p>
        </p:txBody>
      </p:sp>
      <p:pic>
        <p:nvPicPr>
          <p:cNvPr id="57351" name="Picture 6">
            <a:extLst>
              <a:ext uri="{FF2B5EF4-FFF2-40B4-BE49-F238E27FC236}">
                <a16:creationId xmlns:a16="http://schemas.microsoft.com/office/drawing/2014/main" id="{AA8BE110-E422-47BC-B19E-1CA3BE52E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50988"/>
            <a:ext cx="4495800"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7">
            <a:extLst>
              <a:ext uri="{FF2B5EF4-FFF2-40B4-BE49-F238E27FC236}">
                <a16:creationId xmlns:a16="http://schemas.microsoft.com/office/drawing/2014/main" id="{3D6D2A51-BFA1-44C3-8E4C-B8E96B42C1D3}"/>
              </a:ext>
            </a:extLst>
          </p:cNvPr>
          <p:cNvSpPr txBox="1">
            <a:spLocks noChangeArrowheads="1"/>
          </p:cNvSpPr>
          <p:nvPr/>
        </p:nvSpPr>
        <p:spPr bwMode="auto">
          <a:xfrm>
            <a:off x="6553200" y="2392364"/>
            <a:ext cx="3962400" cy="960437"/>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#define UART_UFSTAT0	(volatile unsigned long *)0x50000018</a:t>
            </a:r>
          </a:p>
          <a:p>
            <a:pPr eaLnBrk="1" hangingPunct="1">
              <a:spcBef>
                <a:spcPct val="50000"/>
              </a:spcBef>
              <a:defRPr/>
            </a:pPr>
            <a:r>
              <a:rPr lang="en-US" sz="800" dirty="0"/>
              <a:t>#define UART_UFSTAT1	(volatile unsigned long *)0x50004018</a:t>
            </a:r>
          </a:p>
          <a:p>
            <a:pPr eaLnBrk="1" hangingPunct="1">
              <a:spcBef>
                <a:spcPct val="50000"/>
              </a:spcBef>
              <a:defRPr/>
            </a:pPr>
            <a:r>
              <a:rPr lang="en-US" sz="800" dirty="0"/>
              <a:t>#define UART_UFSTAT2	(volatile unsigned long *)0x50008018</a:t>
            </a:r>
          </a:p>
          <a:p>
            <a:pPr eaLnBrk="1" hangingPunct="1">
              <a:spcBef>
                <a:spcPct val="50000"/>
              </a:spcBef>
              <a:defRPr/>
            </a:pPr>
            <a:endParaRPr lang="en-US" sz="800" dirty="0"/>
          </a:p>
          <a:p>
            <a:pPr eaLnBrk="1" hangingPunct="1">
              <a:spcBef>
                <a:spcPct val="50000"/>
              </a:spcBef>
              <a:defRPr/>
            </a:pPr>
            <a:endParaRPr lang="en-US" sz="800" dirty="0"/>
          </a:p>
        </p:txBody>
      </p:sp>
      <p:sp>
        <p:nvSpPr>
          <p:cNvPr id="57353" name="Line 10">
            <a:extLst>
              <a:ext uri="{FF2B5EF4-FFF2-40B4-BE49-F238E27FC236}">
                <a16:creationId xmlns:a16="http://schemas.microsoft.com/office/drawing/2014/main" id="{EED503AB-C136-46CB-8B69-D22BFBD8B908}"/>
              </a:ext>
            </a:extLst>
          </p:cNvPr>
          <p:cNvSpPr>
            <a:spLocks noChangeShapeType="1"/>
          </p:cNvSpPr>
          <p:nvPr/>
        </p:nvSpPr>
        <p:spPr bwMode="auto">
          <a:xfrm flipH="1" flipV="1">
            <a:off x="5410200" y="2590800"/>
            <a:ext cx="1219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297995" name="AutoShape 11">
            <a:extLst>
              <a:ext uri="{FF2B5EF4-FFF2-40B4-BE49-F238E27FC236}">
                <a16:creationId xmlns:a16="http://schemas.microsoft.com/office/drawing/2014/main" id="{DF2F00E1-F634-453E-8D73-94B36D0FB06F}"/>
              </a:ext>
            </a:extLst>
          </p:cNvPr>
          <p:cNvSpPr>
            <a:spLocks noChangeArrowheads="1"/>
          </p:cNvSpPr>
          <p:nvPr/>
        </p:nvSpPr>
        <p:spPr bwMode="auto">
          <a:xfrm>
            <a:off x="8162925" y="1676400"/>
            <a:ext cx="2057400" cy="457200"/>
          </a:xfrm>
          <a:prstGeom prst="cloudCallout">
            <a:avLst>
              <a:gd name="adj1" fmla="val -19444"/>
              <a:gd name="adj2" fmla="val 110069"/>
            </a:avLst>
          </a:prstGeom>
          <a:solidFill>
            <a:schemeClr val="bg1">
              <a:lumMod val="85000"/>
            </a:schemeClr>
          </a:solidFill>
          <a:ln w="9525">
            <a:solidFill>
              <a:schemeClr val="tx1"/>
            </a:solidFill>
            <a:round/>
            <a:headEnd/>
            <a:tailEnd/>
          </a:ln>
        </p:spPr>
        <p:txBody>
          <a:bodyPr/>
          <a:lstStyle/>
          <a:p>
            <a:pPr algn="ctr" rtl="1" eaLnBrk="1" hangingPunct="1">
              <a:defRPr/>
            </a:pPr>
            <a:r>
              <a:rPr lang="en-US" sz="800" dirty="0">
                <a:latin typeface="Arial" pitchFamily="34" charset="0"/>
                <a:cs typeface="Narkisim" pitchFamily="2" charset="-79"/>
              </a:rPr>
              <a:t>Volatile? What is it?</a:t>
            </a:r>
          </a:p>
        </p:txBody>
      </p:sp>
      <p:sp>
        <p:nvSpPr>
          <p:cNvPr id="57355" name="Line 12">
            <a:extLst>
              <a:ext uri="{FF2B5EF4-FFF2-40B4-BE49-F238E27FC236}">
                <a16:creationId xmlns:a16="http://schemas.microsoft.com/office/drawing/2014/main" id="{8E7225D1-E88F-4FE9-A909-B9C265EADC35}"/>
              </a:ext>
            </a:extLst>
          </p:cNvPr>
          <p:cNvSpPr>
            <a:spLocks noChangeShapeType="1"/>
          </p:cNvSpPr>
          <p:nvPr/>
        </p:nvSpPr>
        <p:spPr bwMode="auto">
          <a:xfrm flipH="1" flipV="1">
            <a:off x="5410200" y="2438400"/>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57356" name="Line 13">
            <a:extLst>
              <a:ext uri="{FF2B5EF4-FFF2-40B4-BE49-F238E27FC236}">
                <a16:creationId xmlns:a16="http://schemas.microsoft.com/office/drawing/2014/main" id="{C2701889-2740-4818-AFCD-E58F0F57225F}"/>
              </a:ext>
            </a:extLst>
          </p:cNvPr>
          <p:cNvSpPr>
            <a:spLocks noChangeShapeType="1"/>
          </p:cNvSpPr>
          <p:nvPr/>
        </p:nvSpPr>
        <p:spPr bwMode="auto">
          <a:xfrm flipH="1" flipV="1">
            <a:off x="5410200" y="2286000"/>
            <a:ext cx="1219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19473" name="Text Box 14">
            <a:extLst>
              <a:ext uri="{FF2B5EF4-FFF2-40B4-BE49-F238E27FC236}">
                <a16:creationId xmlns:a16="http://schemas.microsoft.com/office/drawing/2014/main" id="{5384E662-23EF-458C-A494-3AEFC3ADAC83}"/>
              </a:ext>
            </a:extLst>
          </p:cNvPr>
          <p:cNvSpPr txBox="1">
            <a:spLocks noChangeArrowheads="1"/>
          </p:cNvSpPr>
          <p:nvPr/>
        </p:nvSpPr>
        <p:spPr bwMode="auto">
          <a:xfrm>
            <a:off x="6553200" y="3657600"/>
            <a:ext cx="3962400" cy="407988"/>
          </a:xfrm>
          <a:prstGeom prst="rect">
            <a:avLst/>
          </a:prstGeom>
          <a:solidFill>
            <a:schemeClr val="bg1">
              <a:lumMod val="85000"/>
            </a:schemeClr>
          </a:solidFill>
          <a:ln w="9525" algn="ctr">
            <a:solidFill>
              <a:schemeClr val="tx1"/>
            </a:solidFill>
            <a:miter lim="800000"/>
            <a:headEnd/>
            <a:tailEnd/>
          </a:ln>
        </p:spPr>
        <p:txBody>
          <a:bodyPr>
            <a:spAutoFit/>
          </a:bodyPr>
          <a:lstStyle>
            <a:lvl1pPr eaLnBrk="0" hangingPunct="0">
              <a:defRPr sz="1400">
                <a:solidFill>
                  <a:schemeClr val="tx1"/>
                </a:solidFill>
                <a:latin typeface="Arial" pitchFamily="34" charset="0"/>
                <a:cs typeface="Narkisim" pitchFamily="2" charset="-79"/>
              </a:defRPr>
            </a:lvl1pPr>
            <a:lvl2pPr marL="742950" indent="-285750" eaLnBrk="0" hangingPunct="0">
              <a:defRPr sz="1400">
                <a:solidFill>
                  <a:schemeClr val="tx1"/>
                </a:solidFill>
                <a:latin typeface="Arial" pitchFamily="34" charset="0"/>
                <a:cs typeface="Narkisim" pitchFamily="2" charset="-79"/>
              </a:defRPr>
            </a:lvl2pPr>
            <a:lvl3pPr marL="1143000" indent="-228600" eaLnBrk="0" hangingPunct="0">
              <a:defRPr sz="1400">
                <a:solidFill>
                  <a:schemeClr val="tx1"/>
                </a:solidFill>
                <a:latin typeface="Arial" pitchFamily="34" charset="0"/>
                <a:cs typeface="Narkisim" pitchFamily="2" charset="-79"/>
              </a:defRPr>
            </a:lvl3pPr>
            <a:lvl4pPr marL="1600200" indent="-228600" eaLnBrk="0" hangingPunct="0">
              <a:defRPr sz="1400">
                <a:solidFill>
                  <a:schemeClr val="tx1"/>
                </a:solidFill>
                <a:latin typeface="Arial" pitchFamily="34" charset="0"/>
                <a:cs typeface="Narkisim" pitchFamily="2" charset="-79"/>
              </a:defRPr>
            </a:lvl4pPr>
            <a:lvl5pPr marL="2057400" indent="-228600" eaLnBrk="0" hangingPunct="0">
              <a:defRPr sz="1400">
                <a:solidFill>
                  <a:schemeClr val="tx1"/>
                </a:solidFill>
                <a:latin typeface="Arial" pitchFamily="34" charset="0"/>
                <a:cs typeface="Narkisim" pitchFamily="2" charset="-79"/>
              </a:defRPr>
            </a:lvl5pPr>
            <a:lvl6pPr marL="25146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6pPr>
            <a:lvl7pPr marL="29718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7pPr>
            <a:lvl8pPr marL="34290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8pPr>
            <a:lvl9pPr marL="3886200" indent="-228600" algn="l" rtl="0" eaLnBrk="0" fontAlgn="base" hangingPunct="0">
              <a:spcBef>
                <a:spcPct val="0"/>
              </a:spcBef>
              <a:spcAft>
                <a:spcPct val="0"/>
              </a:spcAft>
              <a:buChar char="•"/>
              <a:defRPr sz="1400">
                <a:solidFill>
                  <a:schemeClr val="tx1"/>
                </a:solidFill>
                <a:latin typeface="Arial" pitchFamily="34" charset="0"/>
                <a:cs typeface="Narkisim" pitchFamily="2" charset="-79"/>
              </a:defRPr>
            </a:lvl9pPr>
          </a:lstStyle>
          <a:p>
            <a:pPr eaLnBrk="1" hangingPunct="1">
              <a:spcBef>
                <a:spcPct val="50000"/>
              </a:spcBef>
              <a:defRPr/>
            </a:pPr>
            <a:r>
              <a:rPr lang="en-US" sz="800" dirty="0"/>
              <a:t>#define UART_UFSTAT0_TX_FIFO_FULL_BIT	0x00004000L</a:t>
            </a:r>
          </a:p>
          <a:p>
            <a:pPr eaLnBrk="1" hangingPunct="1">
              <a:spcBef>
                <a:spcPct val="50000"/>
              </a:spcBef>
              <a:defRPr/>
            </a:pPr>
            <a:r>
              <a:rPr lang="en-US" sz="800" dirty="0"/>
              <a:t>#define UART_UFSTAT0_RX_FIFO_FULL_BIT	0x00000040L</a:t>
            </a:r>
          </a:p>
        </p:txBody>
      </p:sp>
      <p:sp>
        <p:nvSpPr>
          <p:cNvPr id="57358" name="Line 15">
            <a:extLst>
              <a:ext uri="{FF2B5EF4-FFF2-40B4-BE49-F238E27FC236}">
                <a16:creationId xmlns:a16="http://schemas.microsoft.com/office/drawing/2014/main" id="{84791D17-557F-463B-9763-074B7D02D596}"/>
              </a:ext>
            </a:extLst>
          </p:cNvPr>
          <p:cNvSpPr>
            <a:spLocks noChangeShapeType="1"/>
          </p:cNvSpPr>
          <p:nvPr/>
        </p:nvSpPr>
        <p:spPr bwMode="auto">
          <a:xfrm flipH="1" flipV="1">
            <a:off x="5334000" y="3505200"/>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
        <p:nvSpPr>
          <p:cNvPr id="57359" name="Line 16">
            <a:extLst>
              <a:ext uri="{FF2B5EF4-FFF2-40B4-BE49-F238E27FC236}">
                <a16:creationId xmlns:a16="http://schemas.microsoft.com/office/drawing/2014/main" id="{9DDACF94-DD36-4ABF-B5E9-7B2E432B3F5D}"/>
              </a:ext>
            </a:extLst>
          </p:cNvPr>
          <p:cNvSpPr>
            <a:spLocks noChangeShapeType="1"/>
          </p:cNvSpPr>
          <p:nvPr/>
        </p:nvSpPr>
        <p:spPr bwMode="auto">
          <a:xfrm flipH="1">
            <a:off x="5257800" y="3962400"/>
            <a:ext cx="1371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95"/>
                                        </p:tgtEl>
                                        <p:attrNameLst>
                                          <p:attrName>style.visibility</p:attrName>
                                        </p:attrNameLst>
                                      </p:cBhvr>
                                      <p:to>
                                        <p:strVal val="visible"/>
                                      </p:to>
                                    </p:set>
                                    <p:animEffect transition="in" filter="blinds(horizontal)">
                                      <p:cBhvr>
                                        <p:cTn id="7" dur="500"/>
                                        <p:tgtEl>
                                          <p:spTgt spid="297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AFD5-DBCF-4767-87C5-65DE2BC08A79}"/>
              </a:ext>
            </a:extLst>
          </p:cNvPr>
          <p:cNvSpPr>
            <a:spLocks noGrp="1"/>
          </p:cNvSpPr>
          <p:nvPr>
            <p:ph type="title"/>
          </p:nvPr>
        </p:nvSpPr>
        <p:spPr>
          <a:xfrm>
            <a:off x="633984" y="2236597"/>
            <a:ext cx="11509248" cy="1325563"/>
          </a:xfrm>
        </p:spPr>
        <p:txBody>
          <a:bodyPr>
            <a:normAutofit/>
          </a:bodyPr>
          <a:lstStyle/>
          <a:p>
            <a:r>
              <a:rPr lang="en-GB" b="1" dirty="0"/>
              <a:t>Working with HW registers using the C data types</a:t>
            </a:r>
            <a:br>
              <a:rPr lang="en-GB" b="1" dirty="0"/>
            </a:br>
            <a:endParaRPr lang="en-GB" b="1" dirty="0"/>
          </a:p>
        </p:txBody>
      </p:sp>
      <p:pic>
        <p:nvPicPr>
          <p:cNvPr id="6" name="Picture 5">
            <a:extLst>
              <a:ext uri="{FF2B5EF4-FFF2-40B4-BE49-F238E27FC236}">
                <a16:creationId xmlns:a16="http://schemas.microsoft.com/office/drawing/2014/main" id="{33CFCCB9-4EFF-4C6E-B794-76A8E762BF2C}"/>
              </a:ext>
            </a:extLst>
          </p:cNvPr>
          <p:cNvPicPr>
            <a:picLocks noChangeAspect="1"/>
          </p:cNvPicPr>
          <p:nvPr/>
        </p:nvPicPr>
        <p:blipFill>
          <a:blip r:embed="rId2"/>
          <a:stretch>
            <a:fillRect/>
          </a:stretch>
        </p:blipFill>
        <p:spPr>
          <a:xfrm>
            <a:off x="3222379" y="2901647"/>
            <a:ext cx="5001309" cy="1325562"/>
          </a:xfrm>
          <a:prstGeom prst="rect">
            <a:avLst/>
          </a:prstGeom>
        </p:spPr>
      </p:pic>
    </p:spTree>
    <p:extLst>
      <p:ext uri="{BB962C8B-B14F-4D97-AF65-F5344CB8AC3E}">
        <p14:creationId xmlns:p14="http://schemas.microsoft.com/office/powerpoint/2010/main" val="119123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2330</Words>
  <Application>Microsoft Office PowerPoint</Application>
  <PresentationFormat>Widescreen</PresentationFormat>
  <Paragraphs>266</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vt:lpstr>
      <vt:lpstr>Times New Roman</vt:lpstr>
      <vt:lpstr>Office Theme</vt:lpstr>
      <vt:lpstr> </vt:lpstr>
      <vt:lpstr>Accessing Hardware registers</vt:lpstr>
      <vt:lpstr>Hardware Registers and its difference from RAM registers.</vt:lpstr>
      <vt:lpstr>HW Registers vs. RAM locations  </vt:lpstr>
      <vt:lpstr>Accessing the HW registers in C language </vt:lpstr>
      <vt:lpstr>Accessing the HW registers using Pointers</vt:lpstr>
      <vt:lpstr>Accessing the HW registers using by data type and address</vt:lpstr>
      <vt:lpstr>Example : HW Registers in C language.</vt:lpstr>
      <vt:lpstr>Working with HW registers using the C data types </vt:lpstr>
      <vt:lpstr>Volatile keyword</vt:lpstr>
      <vt:lpstr>Volatile keyword – cont.</vt:lpstr>
      <vt:lpstr>Volatile keyword – cont.</vt:lpstr>
      <vt:lpstr>Single type data types</vt:lpstr>
      <vt:lpstr>Using data structs to access the HW registers</vt:lpstr>
      <vt:lpstr>Aligned and not Aligned data structs in C</vt:lpstr>
      <vt:lpstr>Changing the Bit values in HW register using Masks and Bitwise Operations</vt:lpstr>
      <vt:lpstr>Creating bitwise mask</vt:lpstr>
      <vt:lpstr>Bitwise Operations</vt:lpstr>
      <vt:lpstr>Setting a bit</vt:lpstr>
      <vt:lpstr>Clearing a bit</vt:lpstr>
      <vt:lpstr>Toggling a bit </vt:lpstr>
      <vt:lpstr>Check a value of a bit </vt:lpstr>
      <vt:lpstr>HW registers – bitwise operations - examples</vt:lpstr>
      <vt:lpstr>Class/HW exercise  HW registers</vt:lpstr>
      <vt:lpstr>ARM CMSYS</vt:lpstr>
      <vt:lpstr>What is Arm CMSYS and why it was created?</vt:lpstr>
      <vt:lpstr>How Arm CMSYS  Core is build? </vt:lpstr>
      <vt:lpstr>CMSIS Structure</vt:lpstr>
      <vt:lpstr>CMSIS-Core Device Templates </vt:lpstr>
      <vt:lpstr>CMSIS-Core File Structure</vt:lpstr>
      <vt:lpstr> Using the Arm CMSYS structs to access Peripheral data registers. </vt:lpstr>
      <vt:lpstr>Peripheral Registers Structures</vt:lpstr>
      <vt:lpstr>Example:</vt:lpstr>
      <vt:lpstr>Peripheral Memory Map</vt:lpstr>
      <vt:lpstr>Peripheral Declaration</vt:lpstr>
      <vt:lpstr>CMSYS Class/HW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Solomianik, Dmitry</dc:creator>
  <cp:lastModifiedBy>Solomianik, Dmitry</cp:lastModifiedBy>
  <cp:revision>26</cp:revision>
  <dcterms:created xsi:type="dcterms:W3CDTF">2019-07-08T08:44:06Z</dcterms:created>
  <dcterms:modified xsi:type="dcterms:W3CDTF">2019-07-20T17:35:29Z</dcterms:modified>
</cp:coreProperties>
</file>