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10" r:id="rId1"/>
    <p:sldMasterId id="2147484587" r:id="rId2"/>
  </p:sldMasterIdLst>
  <p:notesMasterIdLst>
    <p:notesMasterId r:id="rId40"/>
  </p:notesMasterIdLst>
  <p:handoutMasterIdLst>
    <p:handoutMasterId r:id="rId41"/>
  </p:handoutMasterIdLst>
  <p:sldIdLst>
    <p:sldId id="747" r:id="rId3"/>
    <p:sldId id="1034" r:id="rId4"/>
    <p:sldId id="749" r:id="rId5"/>
    <p:sldId id="1035" r:id="rId6"/>
    <p:sldId id="1036" r:id="rId7"/>
    <p:sldId id="1037" r:id="rId8"/>
    <p:sldId id="1056" r:id="rId9"/>
    <p:sldId id="1039" r:id="rId10"/>
    <p:sldId id="1040" r:id="rId11"/>
    <p:sldId id="1057" r:id="rId12"/>
    <p:sldId id="1058" r:id="rId13"/>
    <p:sldId id="1059" r:id="rId14"/>
    <p:sldId id="1061" r:id="rId15"/>
    <p:sldId id="1060" r:id="rId16"/>
    <p:sldId id="1062" r:id="rId17"/>
    <p:sldId id="1063" r:id="rId18"/>
    <p:sldId id="1064" r:id="rId19"/>
    <p:sldId id="1065" r:id="rId20"/>
    <p:sldId id="1069" r:id="rId21"/>
    <p:sldId id="1043" r:id="rId22"/>
    <p:sldId id="1044" r:id="rId23"/>
    <p:sldId id="1045" r:id="rId24"/>
    <p:sldId id="1046" r:id="rId25"/>
    <p:sldId id="1047" r:id="rId26"/>
    <p:sldId id="1048" r:id="rId27"/>
    <p:sldId id="1070" r:id="rId28"/>
    <p:sldId id="1049" r:id="rId29"/>
    <p:sldId id="1071" r:id="rId30"/>
    <p:sldId id="1050" r:id="rId31"/>
    <p:sldId id="1051" r:id="rId32"/>
    <p:sldId id="1052" r:id="rId33"/>
    <p:sldId id="1053" r:id="rId34"/>
    <p:sldId id="1054" r:id="rId35"/>
    <p:sldId id="1068" r:id="rId36"/>
    <p:sldId id="1055" r:id="rId37"/>
    <p:sldId id="1066" r:id="rId38"/>
    <p:sldId id="1067" r:id="rId3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rebuchet MS" panose="020B0603020202020204" pitchFamily="34" charset="0"/>
        <a:ea typeface="+mn-ea"/>
        <a:cs typeface="Narkisim" panose="020E0502050101010101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F6F6F"/>
    <a:srgbClr val="0033CC"/>
    <a:srgbClr val="0066FF"/>
    <a:srgbClr val="C86664"/>
    <a:srgbClr val="FFBFBF"/>
    <a:srgbClr val="FF5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6" autoAdjust="0"/>
    <p:restoredTop sz="94595" autoAdjust="0"/>
  </p:normalViewPr>
  <p:slideViewPr>
    <p:cSldViewPr>
      <p:cViewPr varScale="1">
        <p:scale>
          <a:sx n="123" d="100"/>
          <a:sy n="123" d="100"/>
        </p:scale>
        <p:origin x="1662" y="102"/>
      </p:cViewPr>
      <p:guideLst>
        <p:guide orient="horz" pos="2112"/>
        <p:guide pos="2736"/>
      </p:guideLst>
    </p:cSldViewPr>
  </p:slideViewPr>
  <p:outlineViewPr>
    <p:cViewPr>
      <p:scale>
        <a:sx n="33" d="100"/>
        <a:sy n="33" d="100"/>
      </p:scale>
      <p:origin x="0" y="180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58" y="-12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C24ABB4-1382-44BC-A9AD-E6B4E4B568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t" anchorCtr="0" compatLnSpc="1">
            <a:prstTxWarp prst="textNoShape">
              <a:avLst/>
            </a:prstTxWarp>
          </a:bodyPr>
          <a:lstStyle>
            <a:lvl1pPr algn="l" defTabSz="917215" rtl="0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itchFamily="18" charset="0"/>
                <a:ea typeface="+mn-ea"/>
                <a:cs typeface="Narkisim" pitchFamily="34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560672F-8D6E-448D-B513-75FAB4964D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t" anchorCtr="0" compatLnSpc="1">
            <a:prstTxWarp prst="textNoShape">
              <a:avLst/>
            </a:prstTxWarp>
          </a:bodyPr>
          <a:lstStyle>
            <a:lvl1pPr algn="r" defTabSz="917215" rtl="0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itchFamily="18" charset="0"/>
                <a:ea typeface="+mn-ea"/>
                <a:cs typeface="Narkisim" pitchFamily="34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DAC888D-96F3-4450-9CA9-352457F202D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b" anchorCtr="0" compatLnSpc="1">
            <a:prstTxWarp prst="textNoShape">
              <a:avLst/>
            </a:prstTxWarp>
          </a:bodyPr>
          <a:lstStyle>
            <a:lvl1pPr algn="l" defTabSz="917215" rtl="0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@ 2008 Real Time College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3D76D905-F486-4AF5-B554-1EF3147571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6651523-9CBA-45B7-9D55-B01B6EAAD134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8FBC2-3637-430C-9A35-C43721FCC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t" anchorCtr="0" compatLnSpc="1">
            <a:prstTxWarp prst="textNoShape">
              <a:avLst/>
            </a:prstTxWarp>
          </a:bodyPr>
          <a:lstStyle>
            <a:lvl1pPr algn="l" defTabSz="917215" rtl="0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itchFamily="18" charset="0"/>
                <a:ea typeface="+mn-ea"/>
                <a:cs typeface="Narkisim" pitchFamily="34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A99BF1-1C22-42AA-973D-32A444BEFF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t" anchorCtr="0" compatLnSpc="1">
            <a:prstTxWarp prst="textNoShape">
              <a:avLst/>
            </a:prstTxWarp>
          </a:bodyPr>
          <a:lstStyle>
            <a:lvl1pPr algn="r" defTabSz="917215" rtl="0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itchFamily="18" charset="0"/>
                <a:ea typeface="+mn-ea"/>
                <a:cs typeface="Narkisim" pitchFamily="34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6942A04-1E02-499E-84B5-1E24CDEE59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9E137AB-E7FB-4E16-A781-78E85E1CEA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1693E0D-4E1A-4379-A1EA-B10D73597D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b" anchorCtr="0" compatLnSpc="1">
            <a:prstTxWarp prst="textNoShape">
              <a:avLst/>
            </a:prstTxWarp>
          </a:bodyPr>
          <a:lstStyle>
            <a:lvl1pPr algn="l" defTabSz="917215" rtl="0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@ 2008 Real Time College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91915C6-39DB-423E-B194-1967D076B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0" tIns="45886" rIns="91770" bIns="45886" numCol="1" anchor="b" anchorCtr="0" compatLnSpc="1">
            <a:prstTxWarp prst="textNoShape">
              <a:avLst/>
            </a:prstTxWarp>
          </a:bodyPr>
          <a:lstStyle>
            <a:lvl1pPr algn="r" defTabSz="915988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700370-B4F2-48CB-BAD4-23B7F10ABFDC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>
            <a:extLst>
              <a:ext uri="{FF2B5EF4-FFF2-40B4-BE49-F238E27FC236}">
                <a16:creationId xmlns:a16="http://schemas.microsoft.com/office/drawing/2014/main" id="{0DF2DDAC-D7D9-4761-966B-FFA5940BB3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9pPr>
          </a:lstStyle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Developed by Benny Cohen bennyc1313@walla.co.il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519E26C0-0CE4-4AE2-BFC9-45D0F2D7E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9pPr>
          </a:lstStyle>
          <a:p>
            <a:pPr marL="0" marR="0" lvl="0" indent="0" algn="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1792AF-5D61-4F57-92BE-A50455C0B019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CF2A3E2D-E3B3-4C36-961C-D30FF8BC4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60AE4644-FE30-49E2-AD34-1BF89C180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63748F77-8E14-4F19-963E-DF25AECB9C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9pPr>
          </a:lstStyle>
          <a:p>
            <a:pPr marL="0" marR="0" lvl="0" indent="0" algn="l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Developed by Benny Cohen bennyc1313@walla.co.il</a:t>
            </a:r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292FFFEC-02EE-4EDE-B519-3D414587B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1pPr>
            <a:lvl2pPr marL="742950" indent="-28575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2pPr>
            <a:lvl3pPr marL="11430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3pPr>
            <a:lvl4pPr marL="16002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4pPr>
            <a:lvl5pPr marL="2057400" indent="-228600" defTabSz="915988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9pPr>
          </a:lstStyle>
          <a:p>
            <a:pPr marL="0" marR="0" lvl="0" indent="0" algn="r" defTabSz="915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88C2B-EF08-4EFF-AA70-3D5B409AB97F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6C26510F-B6E1-4BBC-8210-828C3A897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175A381E-DC76-4909-BFDC-036C94F7A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FB5C2AE-6A48-49AB-8329-AF29DD0A49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81338" y="3019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rtl="1" eaLnBrk="1" hangingPunct="1">
              <a:defRPr/>
            </a:pPr>
            <a:endParaRPr lang="en-US" altLang="en-US" sz="800">
              <a:latin typeface="Arial" charset="0"/>
              <a:cs typeface="Narkisim" pitchFamily="2" charset="-79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D8247A0-6696-40E2-9685-B624AADE82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81338" y="3019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rtl="1" eaLnBrk="1" hangingPunct="1">
              <a:defRPr/>
            </a:pPr>
            <a:endParaRPr lang="en-US" altLang="en-US" sz="800">
              <a:latin typeface="Arial" charset="0"/>
              <a:cs typeface="Narkisim" pitchFamily="2" charset="-79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F4DC5E9-55A0-43F1-A9EC-3C800D8F4C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5pPr>
            <a:lvl6pPr marL="25146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6pPr>
            <a:lvl7pPr marL="29718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7pPr>
            <a:lvl8pPr marL="34290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8pPr>
            <a:lvl9pPr marL="38862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9pPr>
          </a:lstStyle>
          <a:p>
            <a:pPr rtl="1" eaLnBrk="1" hangingPunct="1">
              <a:defRPr/>
            </a:pPr>
            <a:endParaRPr lang="he-IL" altLang="en-US" sz="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8C728FF-9EE5-4EEC-90D8-571695663B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72200" y="12049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algn="ctr" rtl="1">
              <a:defRPr/>
            </a:pPr>
            <a:r>
              <a:rPr lang="he-IL" altLang="en-US" sz="1200" b="1">
                <a:latin typeface="Arial Narrow" pitchFamily="34" charset="0"/>
                <a:ea typeface="BatangChe" pitchFamily="49" charset="-127"/>
                <a:cs typeface="Ankol" pitchFamily="2" charset="-79"/>
              </a:rPr>
              <a:t>מרכז להכשרות מקצועיות והשמה בתעשיית ההייטק</a:t>
            </a:r>
            <a:endParaRPr lang="he-IL" altLang="en-US" sz="1200">
              <a:latin typeface="Arial" charset="0"/>
              <a:ea typeface="BatangChe" pitchFamily="49" charset="-127"/>
              <a:cs typeface="Ankol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8E52C5-DE92-4BB2-B033-04E499F89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0760E4-15EE-42F8-8D97-31E9672E3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EAFB9-2FB8-4CAD-960E-8DE890D885A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4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D4141492-FCF0-42DB-97DA-F401E30643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81338" y="3019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rtl="1" eaLnBrk="1" hangingPunct="1">
              <a:defRPr/>
            </a:pPr>
            <a:endParaRPr lang="en-US" altLang="en-US" sz="800">
              <a:latin typeface="Arial" charset="0"/>
              <a:cs typeface="Narkisim" pitchFamily="2" charset="-79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93A6FCD-4F46-4158-A4CE-E8044CF54B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81338" y="3019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 algn="l"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rtl="1" eaLnBrk="1" hangingPunct="1">
              <a:defRPr/>
            </a:pPr>
            <a:endParaRPr lang="en-US" altLang="en-US" sz="800">
              <a:latin typeface="Arial" charset="0"/>
              <a:cs typeface="Narkisim" pitchFamily="2" charset="-79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340373C-77D4-4BF8-BC8D-E726E43539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5pPr>
            <a:lvl6pPr marL="25146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6pPr>
            <a:lvl7pPr marL="29718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7pPr>
            <a:lvl8pPr marL="34290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8pPr>
            <a:lvl9pPr marL="3886200" indent="-2286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  <a:cs typeface="Narkisim" panose="020E0502050101010101" pitchFamily="34" charset="-79"/>
              </a:defRPr>
            </a:lvl9pPr>
          </a:lstStyle>
          <a:p>
            <a:pPr rtl="1" eaLnBrk="1" hangingPunct="1">
              <a:defRPr/>
            </a:pPr>
            <a:endParaRPr lang="he-IL" altLang="en-US" sz="8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FBAB9C1-6935-47F8-AEAE-FAC055555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72200" y="12049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 algn="l"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2743200" algn="ctr"/>
                <a:tab pos="5486400" algn="ctr"/>
              </a:tabLst>
              <a:defRPr sz="200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algn="ctr" rtl="1">
              <a:defRPr/>
            </a:pPr>
            <a:r>
              <a:rPr lang="he-IL" altLang="en-US" sz="1200" b="1">
                <a:latin typeface="Arial Narrow" pitchFamily="34" charset="0"/>
                <a:ea typeface="BatangChe" pitchFamily="49" charset="-127"/>
                <a:cs typeface="Ankol" pitchFamily="2" charset="-79"/>
              </a:rPr>
              <a:t>מרכז להכשרות מקצועיות והשמה בתעשיית ההייטק</a:t>
            </a:r>
            <a:endParaRPr lang="he-IL" altLang="en-US" sz="1200">
              <a:latin typeface="Arial" charset="0"/>
              <a:ea typeface="BatangChe" pitchFamily="49" charset="-127"/>
              <a:cs typeface="Ankol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B17B75-2DAF-4844-8D12-A229DF6F2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6DE087-3D3B-42EC-929B-BE766E23E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8A461-1B01-4C79-A4A8-2FAA5149CC0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07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579438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4963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9E22FA-4C51-4CB2-A699-A276BAE823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F964E5-E5C3-4C8F-BF82-79481C38B7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25E0-5DD7-43B0-8FBA-D61EC0C359A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3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6708F5-EF7B-46E1-A2B5-C4387C1368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86F593-E92F-428B-9909-1D1AB0451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5B970-4837-4929-A8E2-0FBC5EE9B6F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9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5CB293-FEEA-4959-BFFE-BA0FBEDF2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F87AB6-13E2-4625-8CB8-A6CD3E729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0FBD8-3FF2-4193-B8C7-F539E682DD2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63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78333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4">
            <a:extLst>
              <a:ext uri="{FF2B5EF4-FFF2-40B4-BE49-F238E27FC236}">
                <a16:creationId xmlns:a16="http://schemas.microsoft.com/office/drawing/2014/main" id="{4ADD1634-FE34-4DE3-91D6-BBC52C3E17A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553200" y="6356350"/>
            <a:ext cx="2112963" cy="344488"/>
          </a:xfrm>
          <a:prstGeom prst="rect">
            <a:avLst/>
          </a:prstGeom>
        </p:spPr>
        <p:txBody>
          <a:bodyPr/>
          <a:lstStyle>
            <a:lvl1pPr algn="r">
              <a:spcBef>
                <a:spcPct val="20000"/>
              </a:spcBef>
              <a:buFontTx/>
              <a:buChar char="•"/>
              <a:defRPr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5">
            <a:extLst>
              <a:ext uri="{FF2B5EF4-FFF2-40B4-BE49-F238E27FC236}">
                <a16:creationId xmlns:a16="http://schemas.microsoft.com/office/drawing/2014/main" id="{8D956DDF-767C-4975-AD6B-A13D6CC337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4" name="מציין מיקום של מספר שקופית 6">
            <a:extLst>
              <a:ext uri="{FF2B5EF4-FFF2-40B4-BE49-F238E27FC236}">
                <a16:creationId xmlns:a16="http://schemas.microsoft.com/office/drawing/2014/main" id="{72D3DEB2-8EE9-4BB4-B820-A2B8D53D2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2FEC9-35DD-45DF-B128-6F87CC825C1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5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617165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2FEA836-E8DF-42E6-BCC7-37976F3384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4439B38-872E-4E3D-99D0-46EBE377FD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F871D3F-F20B-49E2-B62D-7DF49C5A0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Narkisim" pitchFamily="2" charset="-79"/>
              </a:defRPr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9CDC397-D4F0-49EC-BF5C-42BC361CF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1" eaLnBrk="1" hangingPunct="1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4B48030-1DD3-4C7A-9CC2-0EABDD75F93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תמונה 6">
            <a:extLst>
              <a:ext uri="{FF2B5EF4-FFF2-40B4-BE49-F238E27FC236}">
                <a16:creationId xmlns:a16="http://schemas.microsoft.com/office/drawing/2014/main" id="{0D61A648-D732-4B73-A86F-05FDA923EC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23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6" r:id="rId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A0FCC0-D400-41AB-A56D-DEC2A05B92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457200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17EA788-0E89-43FC-8A81-CDE369407D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81200"/>
            <a:ext cx="82296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F871D3F-F20B-49E2-B62D-7DF49C5A0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Narkisim" pitchFamily="2" charset="-79"/>
              </a:defRPr>
            </a:lvl1pPr>
          </a:lstStyle>
          <a:p>
            <a:pPr>
              <a:defRPr/>
            </a:pPr>
            <a:r>
              <a:rPr lang="en-US"/>
              <a:t>Copyright @ 2007 Real Time College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9CDC397-D4F0-49EC-BF5C-42BC361CF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1" eaLnBrk="1" hangingPunct="1">
              <a:spcBef>
                <a:spcPct val="0"/>
              </a:spcBef>
              <a:buFontTx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65A3338-A1D6-40DD-A96D-06B95907B7B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תמונה 6">
            <a:extLst>
              <a:ext uri="{FF2B5EF4-FFF2-40B4-BE49-F238E27FC236}">
                <a16:creationId xmlns:a16="http://schemas.microsoft.com/office/drawing/2014/main" id="{4564350A-903B-43CE-A1F1-B8E479C33DC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239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9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>
            <a:extLst>
              <a:ext uri="{FF2B5EF4-FFF2-40B4-BE49-F238E27FC236}">
                <a16:creationId xmlns:a16="http://schemas.microsoft.com/office/drawing/2014/main" id="{324425E8-3B20-4A25-B45D-AC7E1E837D8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Narkisim" panose="020E0502050101010101" pitchFamily="34" charset="-79"/>
              </a:rPr>
              <a:t>Copyright @ 2008 Real Time College</a:t>
            </a:r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7B2B384A-FE7C-4FC4-A6C6-18605D7AF60A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0E1C35-1B2D-4606-87E1-B14DEA78BA5A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Narkisim" panose="020E0502050101010101" pitchFamily="34" charset="-79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B3647A3-18E6-4231-87CD-341C4338DAD0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Narkisim" panose="020E0502050101010101" pitchFamily="34" charset="-79"/>
            </a:endParaRPr>
          </a:p>
        </p:txBody>
      </p:sp>
      <p:sp>
        <p:nvSpPr>
          <p:cNvPr id="63493" name="Slide Number Placeholder 5">
            <a:extLst>
              <a:ext uri="{FF2B5EF4-FFF2-40B4-BE49-F238E27FC236}">
                <a16:creationId xmlns:a16="http://schemas.microsoft.com/office/drawing/2014/main" id="{F86CC60A-8887-4C7A-9271-5482174113E3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165F5-1C0D-4BC3-89FD-185977A678B0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Narkisim" panose="020E0502050101010101" pitchFamily="34" charset="-79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36401D9-D67B-45DC-BC2C-E6E44E58F707}"/>
              </a:ext>
            </a:extLst>
          </p:cNvPr>
          <p:cNvSpPr txBox="1">
            <a:spLocks noGrp="1" noChangeArrowheads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Narkisim" panose="020E0502050101010101" pitchFamily="34" charset="-79"/>
              </a:rPr>
              <a:t>Copyright @ 2008 Real Time College</a:t>
            </a:r>
          </a:p>
        </p:txBody>
      </p:sp>
      <p:sp>
        <p:nvSpPr>
          <p:cNvPr id="63495" name="Rectangle 15">
            <a:extLst>
              <a:ext uri="{FF2B5EF4-FFF2-40B4-BE49-F238E27FC236}">
                <a16:creationId xmlns:a16="http://schemas.microsoft.com/office/drawing/2014/main" id="{04365C8C-2C0E-4965-9DCE-0C255B9D93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DDDB27-2550-4F60-8BBE-F11DEFDBBB36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Narkisim" panose="020E0502050101010101" pitchFamily="34" charset="-79"/>
            </a:endParaRPr>
          </a:p>
        </p:txBody>
      </p:sp>
      <p:sp>
        <p:nvSpPr>
          <p:cNvPr id="63496" name="Rectangle 2">
            <a:extLst>
              <a:ext uri="{FF2B5EF4-FFF2-40B4-BE49-F238E27FC236}">
                <a16:creationId xmlns:a16="http://schemas.microsoft.com/office/drawing/2014/main" id="{F73EF073-0AA7-4896-87B6-60397E62825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 rtl="0" eaLnBrk="1" hangingPunct="1"/>
            <a:br>
              <a:rPr lang="en-US" altLang="en-US" b="1"/>
            </a:br>
            <a:endParaRPr lang="en-US" altLang="en-US" b="1"/>
          </a:p>
        </p:txBody>
      </p:sp>
      <p:sp>
        <p:nvSpPr>
          <p:cNvPr id="63497" name="Rectangle 3">
            <a:extLst>
              <a:ext uri="{FF2B5EF4-FFF2-40B4-BE49-F238E27FC236}">
                <a16:creationId xmlns:a16="http://schemas.microsoft.com/office/drawing/2014/main" id="{FEE3B5E3-BDC6-45FB-AEF8-9CD99166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667000"/>
            <a:ext cx="42481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General Purpose I\O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(GPIO)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598-4FBC-4B45-80B9-4EA8FE9C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Output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F5854-F17B-4851-BD60-01F16CC6CC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B79F0-6DF0-4FCF-8DBC-99C7902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/>
          <a:stretch/>
        </p:blipFill>
        <p:spPr>
          <a:xfrm>
            <a:off x="0" y="1295400"/>
            <a:ext cx="9144000" cy="43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6B01-786A-4D6C-8611-32884B11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79438"/>
          </a:xfrm>
        </p:spPr>
        <p:txBody>
          <a:bodyPr/>
          <a:lstStyle/>
          <a:p>
            <a:r>
              <a:rPr lang="en-US" b="1" u="sng" dirty="0"/>
              <a:t>2. Input mode:</a:t>
            </a:r>
            <a:br>
              <a:rPr lang="en-US" b="1" u="sng" dirty="0"/>
            </a:br>
            <a:r>
              <a:rPr lang="en-US" dirty="0"/>
              <a:t>GPIO input mode with high impedance (</a:t>
            </a:r>
            <a:r>
              <a:rPr lang="en-GB" dirty="0"/>
              <a:t>floating)</a:t>
            </a:r>
            <a:r>
              <a:rPr lang="en-US" dirty="0"/>
              <a:t> mode</a:t>
            </a:r>
            <a:br>
              <a:rPr lang="en-US" b="1" u="sng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30E6-7997-4574-B799-F4970C1A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90" y="1981200"/>
            <a:ext cx="8229600" cy="4144963"/>
          </a:xfrm>
        </p:spPr>
        <p:txBody>
          <a:bodyPr/>
          <a:lstStyle/>
          <a:p>
            <a:r>
              <a:rPr lang="en-US" sz="2400" dirty="0"/>
              <a:t>In GPI/O input mode we can read the value of the Pin using the corresponding Port register.</a:t>
            </a:r>
          </a:p>
          <a:p>
            <a:endParaRPr lang="en-US" sz="2400" dirty="0"/>
          </a:p>
          <a:p>
            <a:r>
              <a:rPr lang="en-US" sz="2400" dirty="0"/>
              <a:t>When GPIO pin is in input mode and not connected to a VCC or Ground the current leakage and the input value undefined</a:t>
            </a:r>
          </a:p>
          <a:p>
            <a:endParaRPr lang="en-US" sz="2400" dirty="0"/>
          </a:p>
          <a:p>
            <a:r>
              <a:rPr lang="en-US" sz="2400" dirty="0"/>
              <a:t>To prevent pin floating state pull up or pull down resistor must be connected to a pin in this mode,</a:t>
            </a:r>
          </a:p>
          <a:p>
            <a:endParaRPr lang="en-US" sz="24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52B43-7024-47A1-86A0-F46B71B00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11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B28-6C6A-4736-A0B1-FD08531B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5169"/>
            <a:ext cx="8229600" cy="579438"/>
          </a:xfrm>
        </p:spPr>
        <p:txBody>
          <a:bodyPr/>
          <a:lstStyle/>
          <a:p>
            <a:r>
              <a:rPr lang="en-US" b="1" u="sng" dirty="0"/>
              <a:t>2. Input mode: </a:t>
            </a:r>
            <a:br>
              <a:rPr lang="en-US" b="1" u="sng" dirty="0"/>
            </a:br>
            <a:r>
              <a:rPr lang="en-US" dirty="0"/>
              <a:t>GPIO input mode with pull-up resistor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C198-036E-492B-AC94-5F508E6F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After enabling the pull-up resistor, the input pin will be pulled up and normally high.</a:t>
            </a:r>
          </a:p>
          <a:p>
            <a:r>
              <a:rPr lang="en-US" sz="2400" dirty="0"/>
              <a:t>After closing the switch all current will flow to the ground and the input will change to low.</a:t>
            </a: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38DCA-6C0D-4FE1-AA8F-F0ED8DF78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56804-DC34-4A53-BDA6-2D86B91B5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47148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B28-6C6A-4736-A0B1-FD08531B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5169"/>
            <a:ext cx="8229600" cy="579438"/>
          </a:xfrm>
        </p:spPr>
        <p:txBody>
          <a:bodyPr/>
          <a:lstStyle/>
          <a:p>
            <a:r>
              <a:rPr lang="en-US" b="1" u="sng" dirty="0"/>
              <a:t>2. Input mode: </a:t>
            </a:r>
            <a:br>
              <a:rPr lang="en-US" b="1" u="sng" dirty="0"/>
            </a:br>
            <a:r>
              <a:rPr lang="en-US" dirty="0"/>
              <a:t>GPIO input mode with pull-down resistor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C198-036E-492B-AC94-5F508E6F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After enabling the pull-down resistor, the input pin will be pulled down and normally low.</a:t>
            </a:r>
          </a:p>
          <a:p>
            <a:r>
              <a:rPr lang="en-US" sz="2400" dirty="0"/>
              <a:t>After closing the switch all current will flow to the pin and the input will change to high.</a:t>
            </a: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38DCA-6C0D-4FE1-AA8F-F0ED8DF78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1ED11-98DA-4CBD-B435-63CE55DD2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6"/>
          <a:stretch/>
        </p:blipFill>
        <p:spPr>
          <a:xfrm>
            <a:off x="2362200" y="3414793"/>
            <a:ext cx="464820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E932-9C46-428D-B2DE-7FCD9EDF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579438"/>
          </a:xfrm>
        </p:spPr>
        <p:txBody>
          <a:bodyPr/>
          <a:lstStyle/>
          <a:p>
            <a:r>
              <a:rPr lang="en-US" dirty="0"/>
              <a:t>Input floating/pull up/pull down configurations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F92A-95EB-453C-957D-89649EED4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AFDFC-FD29-4BD5-AC6F-218E45F6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00200"/>
            <a:ext cx="8915400" cy="43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E1D1-FCF6-4AC3-BCAA-02C14876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79438"/>
          </a:xfrm>
        </p:spPr>
        <p:txBody>
          <a:bodyPr/>
          <a:lstStyle/>
          <a:p>
            <a:r>
              <a:rPr lang="en-US" b="1" u="sng" dirty="0"/>
              <a:t>3. Alternate functionality mode</a:t>
            </a:r>
            <a:br>
              <a:rPr lang="en-US" b="1" u="sng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CC46-32BA-47FF-AF70-BEE688CD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85" y="1524000"/>
            <a:ext cx="8229600" cy="4144963"/>
          </a:xfrm>
        </p:spPr>
        <p:txBody>
          <a:bodyPr/>
          <a:lstStyle/>
          <a:p>
            <a:r>
              <a:rPr lang="en-US" dirty="0"/>
              <a:t>In alternate function the GPIO pin will be controlled by other peripheral(uart,i2c,can…).</a:t>
            </a:r>
          </a:p>
          <a:p>
            <a:endParaRPr lang="en-US" dirty="0"/>
          </a:p>
          <a:p>
            <a:r>
              <a:rPr lang="en-US" dirty="0"/>
              <a:t>We need to select which peripheral will be connected in alternate register.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4C33A-8D10-4213-9829-ABE56BD46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7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FBFC-5911-4D93-BE5D-211DA7E2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Alternate function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E590-63C8-4643-B72E-CD41B9A87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56B39-EB9B-43FF-9D3A-B6F904529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28600" y="1295400"/>
            <a:ext cx="8839200" cy="44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97DB-E71F-4DDE-845A-B92DAA9C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4. Analog mode</a:t>
            </a:r>
            <a:br>
              <a:rPr lang="en-US" b="1" u="sng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156E-5904-4308-8120-C6309206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Analog mode used to receive and transmit analog signal thought the GPIO pin.</a:t>
            </a:r>
          </a:p>
          <a:p>
            <a:endParaRPr lang="en-US" sz="2800" dirty="0"/>
          </a:p>
          <a:p>
            <a:r>
              <a:rPr lang="en-US" sz="2800" dirty="0"/>
              <a:t>To enable the Analog mode we need to configure special register.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C2441-0350-40D1-967E-B86B0D430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09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0391-469B-4BC3-BA38-858FCFC8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Analog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C769-2901-4433-BBC6-0D0280010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02AA2-D65B-4C90-A15C-A4CF064D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84755"/>
            <a:ext cx="8839200" cy="47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7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0170-9700-4300-ADEF-6BFB73C6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579438"/>
          </a:xfrm>
        </p:spPr>
        <p:txBody>
          <a:bodyPr/>
          <a:lstStyle/>
          <a:p>
            <a:r>
              <a:rPr lang="en-US" dirty="0"/>
              <a:t>CMSIS GPIO STRUCT DEFENITION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7CA3E-3353-4640-8E0D-9D9982AAC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E214A-1FA9-4F91-87A2-8DBA7E8C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2088319"/>
            <a:ext cx="8754533" cy="26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16E8712-9C96-4C08-9EE2-DE0523551B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57200"/>
            <a:ext cx="8229600" cy="579438"/>
          </a:xfrm>
        </p:spPr>
        <p:txBody>
          <a:bodyPr/>
          <a:lstStyle/>
          <a:p>
            <a:r>
              <a:rPr lang="en-US" altLang="en-US" sz="3200"/>
              <a:t>What is a GPIO?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DEB7B7B-9C6D-4BB7-91FE-ADC3AD6653C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Input Output</a:t>
            </a:r>
          </a:p>
          <a:p>
            <a:pPr lvl="1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use pins on a chip whose behavior can be programmed at run time as:</a:t>
            </a:r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the chip.</a:t>
            </a:r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to an external device.</a:t>
            </a:r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function configuration.</a:t>
            </a:r>
          </a:p>
          <a:p>
            <a:pPr lvl="2" algn="l" rtl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mode.</a:t>
            </a:r>
          </a:p>
        </p:txBody>
      </p:sp>
      <p:sp>
        <p:nvSpPr>
          <p:cNvPr id="65540" name="מלבן 1">
            <a:extLst>
              <a:ext uri="{FF2B5EF4-FFF2-40B4-BE49-F238E27FC236}">
                <a16:creationId xmlns:a16="http://schemas.microsoft.com/office/drawing/2014/main" id="{BFEDAF59-FC0E-4AD0-8E62-5AB9680B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6324600"/>
            <a:ext cx="66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37</a:t>
            </a:r>
            <a:endParaRPr kumimoji="0" lang="en-US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BE4-A0F9-408B-8AA0-2DE38CC3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43696"/>
            <a:ext cx="8229600" cy="579438"/>
          </a:xfrm>
        </p:spPr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622D-7B96-432A-BDE1-5E6AF0B3A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8A5BD-93C8-43F5-9CFF-A564FA3F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794306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1CE6-4E0C-480D-BEEB-4522D77F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74DF-7926-47E7-A868-9C1014064D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644D-2C1A-4BE9-9137-3B24C00D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5581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9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1DB-FE2C-4C27-962C-AC2A9418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16EEB-6D5B-443A-8F77-D3F91BCBA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25AE2-F8CC-476B-A31F-52CEA2CF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0004"/>
            <a:ext cx="8001000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2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A084-8704-4CF9-B3DE-92E4FFF3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4160E-63C3-4CDD-8180-E0AA6D8B8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DC94C-33AD-485F-8317-A1DAFF7C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1" y="1219200"/>
            <a:ext cx="8386763" cy="47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9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7FAE-3CD8-4DD6-B82E-3E54D1ED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71D9-A883-4BEA-9485-4768B674E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17F83-53D7-4868-AEC8-59780F5F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8" y="1302835"/>
            <a:ext cx="8805433" cy="42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0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0269-469A-4AA7-A229-7911A1BB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5E7C-6B68-4050-9F4F-476FF653D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0782F-D27F-4393-B9AB-3ADCDD8D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4" y="1524000"/>
            <a:ext cx="8512127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7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D802-62F3-491D-8E69-62AFBBEC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AED17-6BCB-425B-8124-F8FF5E82F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70490"/>
            <a:ext cx="8374575" cy="53343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F067D-3FFE-49E8-B15F-2B17780AB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0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FDF4-08AE-43C2-9763-AE66B6D2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BC5-36F3-4D9F-B08A-576F56AAB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F9138-D8FC-404F-AE8A-AE21BA72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54276"/>
            <a:ext cx="8821759" cy="57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0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FDF4-08AE-43C2-9763-AE66B6D2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GPI/O Port configuration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BC5-36F3-4D9F-B08A-576F56AAB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F9138-D8FC-404F-AE8A-AE21BA72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7734300" cy="5000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227EB3-24C9-4D11-A4B0-2DF2672E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35430"/>
            <a:ext cx="8610600" cy="55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0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78FB-8C50-46D2-B504-AFDC20F4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85800"/>
            <a:ext cx="8229600" cy="579438"/>
          </a:xfrm>
        </p:spPr>
        <p:txBody>
          <a:bodyPr/>
          <a:lstStyle/>
          <a:p>
            <a:r>
              <a:rPr lang="en-US" dirty="0"/>
              <a:t>Peripheral clock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153C5-CAAC-4962-85F9-A17BACEFA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D118D-BCAA-4BB1-B607-CA34962F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833562"/>
            <a:ext cx="8220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6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C5252C8D-D27B-414E-B836-D996A4F921C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Narkisim" panose="020E0502050101010101" pitchFamily="34" charset="-79"/>
              </a:rPr>
              <a:t>Copyright @ 2008 Real Time College</a:t>
            </a:r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B8E5E7E3-6C11-471A-9DAE-B77545968E9E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919441-0D6B-46B9-90E3-6EDD6B057DD7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Narkisim" panose="020E0502050101010101" pitchFamily="34" charset="-79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32FAC0-6A90-4347-9D9F-592C3B01B938}"/>
              </a:ext>
            </a:extLst>
          </p:cNvPr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Narkisim" panose="020E0502050101010101" pitchFamily="34" charset="-79"/>
            </a:endParaRPr>
          </a:p>
        </p:txBody>
      </p:sp>
      <p:sp>
        <p:nvSpPr>
          <p:cNvPr id="66565" name="Slide Number Placeholder 5">
            <a:extLst>
              <a:ext uri="{FF2B5EF4-FFF2-40B4-BE49-F238E27FC236}">
                <a16:creationId xmlns:a16="http://schemas.microsoft.com/office/drawing/2014/main" id="{CB7CA9FE-6DA4-4671-A60A-66E4BD8A1F3C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B3AF94-6B03-4E23-832D-90257EBE2663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Narkisim" panose="020E0502050101010101" pitchFamily="34" charset="-79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7CC8-65DC-47E2-8D6F-E00DC7FE9BF8}"/>
              </a:ext>
            </a:extLst>
          </p:cNvPr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Narkisim" panose="020E0502050101010101" pitchFamily="34" charset="-79"/>
              </a:rPr>
              <a:t>Copyright @ 2008 Real Time College</a:t>
            </a:r>
          </a:p>
        </p:txBody>
      </p:sp>
      <p:sp>
        <p:nvSpPr>
          <p:cNvPr id="66567" name="Slide Number Placeholder 5">
            <a:extLst>
              <a:ext uri="{FF2B5EF4-FFF2-40B4-BE49-F238E27FC236}">
                <a16:creationId xmlns:a16="http://schemas.microsoft.com/office/drawing/2014/main" id="{73A5BE40-C7DC-4564-900D-FA5B91FE817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88967A-0D44-4E6E-B5EF-57DCC0726746}" type="slidenum">
              <a:rPr kumimoji="0" lang="he-IL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Narkisim" panose="020E0502050101010101" pitchFamily="34" charset="-79"/>
            </a:endParaRPr>
          </a:p>
        </p:txBody>
      </p:sp>
      <p:sp>
        <p:nvSpPr>
          <p:cNvPr id="66568" name="Rectangle 2">
            <a:extLst>
              <a:ext uri="{FF2B5EF4-FFF2-40B4-BE49-F238E27FC236}">
                <a16:creationId xmlns:a16="http://schemas.microsoft.com/office/drawing/2014/main" id="{01551E7D-6304-4920-8FE0-7ACEBB4C7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  <a:noFill/>
        </p:spPr>
        <p:txBody>
          <a:bodyPr/>
          <a:lstStyle/>
          <a:p>
            <a:pPr rtl="0" eaLnBrk="1" hangingPunct="1"/>
            <a:r>
              <a:rPr lang="en-US" altLang="en-US" sz="3200" dirty="0"/>
              <a:t>GPIO Configuration on Nucleo-F446RE</a:t>
            </a:r>
          </a:p>
        </p:txBody>
      </p:sp>
      <p:sp>
        <p:nvSpPr>
          <p:cNvPr id="66569" name="Text Box 3">
            <a:extLst>
              <a:ext uri="{FF2B5EF4-FFF2-40B4-BE49-F238E27FC236}">
                <a16:creationId xmlns:a16="http://schemas.microsoft.com/office/drawing/2014/main" id="{74FAC7F0-F2F4-4BC5-A642-2C82CE8B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1609725"/>
            <a:ext cx="6934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alt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Narkisim" panose="020E0502050101010101" pitchFamily="34" charset="-79"/>
            </a:endParaRPr>
          </a:p>
        </p:txBody>
      </p:sp>
      <p:sp>
        <p:nvSpPr>
          <p:cNvPr id="66570" name="Rectangle 4">
            <a:extLst>
              <a:ext uri="{FF2B5EF4-FFF2-40B4-BE49-F238E27FC236}">
                <a16:creationId xmlns:a16="http://schemas.microsoft.com/office/drawing/2014/main" id="{432A7273-BEA3-4129-B17A-8EE7DEDB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29677"/>
            <a:ext cx="800100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rtl="0" eaLnBrk="1" hangingPunct="1">
              <a:spcBef>
                <a:spcPct val="50000"/>
              </a:spcBef>
              <a:buNone/>
            </a:pPr>
            <a:r>
              <a:rPr lang="en-US" altLang="en-US" sz="1800" dirty="0"/>
              <a:t>Nucleo-F446RE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has 50 multi-functional/input/output pins and there are 4 ports as shown below: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— Port A(GPA): 10 -output pins port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— Port B(GPB): 11-input/output pins port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— Port C(GPC): 16-input/output pins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Narkisim" panose="020E0502050101010101" pitchFamily="34" charset="-79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4ECE44-DF28-4A55-9D56-63A90F7D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485585"/>
            <a:ext cx="4471086" cy="427134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AE0D-3747-4C87-9D0A-85A4A3A7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GPIO Initialize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2AAD0-BE5A-4E09-94AD-8D7BB6736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E197D-BD75-4C4E-89FB-E166D1EB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5257800" cy="38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C9C3-C769-407A-AFE3-81E4B2FD3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5C800-B34B-4ABD-8433-833A5F9E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579438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D949F-6DF1-4697-949C-68FD3D90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36700"/>
            <a:ext cx="5832194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9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91B8-4175-44BE-8C78-B8D6F16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7B1D7-54F3-4184-8B29-0C47E6696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E020A-5E2F-4AF0-8F7C-C1AAADF30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98"/>
          <a:stretch/>
        </p:blipFill>
        <p:spPr>
          <a:xfrm>
            <a:off x="838200" y="1447801"/>
            <a:ext cx="673784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23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1B7A-EEDF-41AE-9B45-764C2C7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7" y="166355"/>
            <a:ext cx="8229600" cy="579438"/>
          </a:xfrm>
        </p:spPr>
        <p:txBody>
          <a:bodyPr/>
          <a:lstStyle/>
          <a:p>
            <a:r>
              <a:rPr lang="en-US" dirty="0"/>
              <a:t>Functions GPIO pin set/reset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2F91-4C0C-4B5A-8147-D014A6DAB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FD70B-C361-4846-A4AB-559DEB55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990600"/>
            <a:ext cx="5200650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671C6-E17F-499B-99A9-BCD67237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200400"/>
            <a:ext cx="50863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AC92D-C668-4C83-8D79-1C2713833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752" y="3739322"/>
            <a:ext cx="5238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79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1B7A-EEDF-41AE-9B45-764C2C7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27" y="166355"/>
            <a:ext cx="8229600" cy="579438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2F91-4C0C-4B5A-8147-D014A6DAB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1FEC1-AE67-49B4-9B12-1DEEE79A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64" y="1143000"/>
            <a:ext cx="6029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1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5C0B-747D-4A49-898F-3DAB8C71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447FC-F97C-448E-B61A-A434A99C1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E267D-87CC-4F2E-856E-9D3E088F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6246228" cy="365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99181-6CAC-49F9-A761-619BA5B27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20887"/>
            <a:ext cx="6246228" cy="3651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4C1E3A-59F1-4136-9223-B9FBA2B1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593974"/>
            <a:ext cx="6246227" cy="3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97DA-8381-4FBB-A3F5-18743B2E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Class/Home work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86F8-46AC-410F-BA0F-65BD910E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68" y="990600"/>
            <a:ext cx="85344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the corresponding port and pin number of the onboard user led and onboard button.</a:t>
            </a:r>
          </a:p>
          <a:p>
            <a:pPr lvl="1"/>
            <a:r>
              <a:rPr lang="en-US" dirty="0"/>
              <a:t>Initialize the GPIO led pin to output mode and turn on the led using:</a:t>
            </a:r>
          </a:p>
          <a:p>
            <a:pPr lvl="2"/>
            <a:r>
              <a:rPr lang="en-US" dirty="0"/>
              <a:t>Direct registers access.</a:t>
            </a:r>
          </a:p>
          <a:p>
            <a:pPr lvl="2"/>
            <a:r>
              <a:rPr lang="en-US" dirty="0"/>
              <a:t>CMSIS.</a:t>
            </a:r>
          </a:p>
          <a:p>
            <a:pPr lvl="2"/>
            <a:r>
              <a:rPr lang="en-US" dirty="0"/>
              <a:t>HAL functions.</a:t>
            </a:r>
          </a:p>
          <a:p>
            <a:pPr marL="914400" lvl="1" indent="-457200"/>
            <a:r>
              <a:rPr lang="en-GB" dirty="0"/>
              <a:t>Perform the steps above for the onboard button (</a:t>
            </a:r>
            <a:r>
              <a:rPr lang="en-US" dirty="0"/>
              <a:t>Initialize to </a:t>
            </a:r>
            <a:r>
              <a:rPr lang="en-GB" dirty="0"/>
              <a:t>input mode, check if pull up/down installed on the board) </a:t>
            </a:r>
          </a:p>
          <a:p>
            <a:pPr marL="914400" lvl="1" indent="-457200"/>
            <a:r>
              <a:rPr lang="en-GB" dirty="0"/>
              <a:t>Turn on the led when button is pressed</a:t>
            </a:r>
          </a:p>
          <a:p>
            <a:pPr marL="457200" lvl="1" indent="0">
              <a:buNone/>
            </a:pPr>
            <a:r>
              <a:rPr lang="en-GB" dirty="0"/>
              <a:t>     and print button state.</a:t>
            </a:r>
          </a:p>
          <a:p>
            <a:pPr marL="914400" lvl="1" indent="-457200"/>
            <a:endParaRPr lang="en-GB" dirty="0"/>
          </a:p>
          <a:p>
            <a:pPr marL="514350" indent="-457200"/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91EFB-DAF1-4ED0-BA30-C379D3CD03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4771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CA0-C786-4459-936A-F77FBF81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Class/Home work continued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55DC-8C99-4963-8B72-69156422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44963"/>
          </a:xfrm>
        </p:spPr>
        <p:txBody>
          <a:bodyPr/>
          <a:lstStyle/>
          <a:p>
            <a:pPr marL="0" indent="0">
              <a:buNone/>
            </a:pPr>
            <a:r>
              <a:rPr lang="en-GB" sz="2800" b="1" u="sng" dirty="0"/>
              <a:t>Using the HAL Functions: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Make the led blink when the button is pressed and print the led state.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Change the speed of the led blink each time the button is pressed and use the </a:t>
            </a:r>
            <a:r>
              <a:rPr lang="en-US" sz="2800" dirty="0" err="1"/>
              <a:t>printf</a:t>
            </a:r>
            <a:r>
              <a:rPr lang="en-US" sz="2800" dirty="0"/>
              <a:t>() command to print blinking speed of the led.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A2A33-D037-47DD-B0EC-61485AD62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4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3DF7-3A2D-49A2-BBA5-BD8E25AA68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CA485E-55C4-41CE-86D5-1F0A98E45AED}"/>
              </a:ext>
            </a:extLst>
          </p:cNvPr>
          <p:cNvSpPr txBox="1">
            <a:spLocks/>
          </p:cNvSpPr>
          <p:nvPr/>
        </p:nvSpPr>
        <p:spPr bwMode="auto">
          <a:xfrm>
            <a:off x="755932" y="334962"/>
            <a:ext cx="822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rtl="0"/>
            <a:r>
              <a:rPr lang="en-US" altLang="en-US" sz="3200" dirty="0"/>
              <a:t>GPIO external pins on Nucleo-F446RE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52C71-18EE-4F88-AF97-9B42267FEFDA}"/>
              </a:ext>
            </a:extLst>
          </p:cNvPr>
          <p:cNvSpPr txBox="1"/>
          <p:nvPr/>
        </p:nvSpPr>
        <p:spPr>
          <a:xfrm>
            <a:off x="914400" y="9144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GPI/O pin can be assessed using the Morpho extension pin headers as shown on a image below</a:t>
            </a:r>
          </a:p>
          <a:p>
            <a:endParaRPr lang="en-US" dirty="0"/>
          </a:p>
          <a:p>
            <a:pPr algn="ctr"/>
            <a:r>
              <a:rPr lang="en-US" dirty="0"/>
              <a:t>Left side: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C9FEC-D959-4ECF-9210-6F34C494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32" y="2207124"/>
            <a:ext cx="6477000" cy="41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6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93F5-9BB5-43F0-B14E-F7B03561F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B36F4-0480-4029-A41A-7481346F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8" y="1910281"/>
            <a:ext cx="7153763" cy="4645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B382AC-CCF2-49D6-A7D8-D645952A3DE6}"/>
              </a:ext>
            </a:extLst>
          </p:cNvPr>
          <p:cNvSpPr/>
          <p:nvPr/>
        </p:nvSpPr>
        <p:spPr>
          <a:xfrm>
            <a:off x="1066799" y="584537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GPI/O pin can be assessed using the Morpho extension pin headers as shown on a image below</a:t>
            </a:r>
          </a:p>
          <a:p>
            <a:endParaRPr lang="en-US" dirty="0"/>
          </a:p>
          <a:p>
            <a:pPr algn="ctr"/>
            <a:r>
              <a:rPr lang="en-US" dirty="0"/>
              <a:t>Right side:</a:t>
            </a:r>
          </a:p>
        </p:txBody>
      </p:sp>
    </p:spTree>
    <p:extLst>
      <p:ext uri="{BB962C8B-B14F-4D97-AF65-F5344CB8AC3E}">
        <p14:creationId xmlns:p14="http://schemas.microsoft.com/office/powerpoint/2010/main" val="258937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E9621-6FF8-4216-B793-8ADFB57F7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9785A-C70C-457E-8F98-CAD03C01AF74}"/>
              </a:ext>
            </a:extLst>
          </p:cNvPr>
          <p:cNvSpPr txBox="1"/>
          <p:nvPr/>
        </p:nvSpPr>
        <p:spPr>
          <a:xfrm>
            <a:off x="533400" y="428178"/>
            <a:ext cx="7924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GPI/O pins modes</a:t>
            </a:r>
          </a:p>
          <a:p>
            <a:endParaRPr lang="en-US" dirty="0"/>
          </a:p>
          <a:p>
            <a:r>
              <a:rPr lang="en-US" dirty="0"/>
              <a:t>Each GPI/O Pin can be configure to work in following modes:</a:t>
            </a:r>
          </a:p>
          <a:p>
            <a:endParaRPr lang="en-US" dirty="0"/>
          </a:p>
          <a:p>
            <a:r>
              <a:rPr lang="en-US" b="1" u="sng" dirty="0"/>
              <a:t>1. Output mode:</a:t>
            </a:r>
          </a:p>
          <a:p>
            <a:r>
              <a:rPr lang="en-US" dirty="0"/>
              <a:t>GPIO output mode with push pull state</a:t>
            </a:r>
          </a:p>
          <a:p>
            <a:r>
              <a:rPr lang="en-US" dirty="0"/>
              <a:t>GPIO output mode with open drain state</a:t>
            </a:r>
          </a:p>
          <a:p>
            <a:endParaRPr lang="en-US" dirty="0"/>
          </a:p>
          <a:p>
            <a:r>
              <a:rPr lang="en-US" b="1" u="sng" dirty="0"/>
              <a:t>2. Input mode:</a:t>
            </a:r>
          </a:p>
          <a:p>
            <a:r>
              <a:rPr lang="en-US" dirty="0"/>
              <a:t>GPIO input mode with high impedance (</a:t>
            </a:r>
            <a:r>
              <a:rPr lang="en-GB" dirty="0"/>
              <a:t>floating)</a:t>
            </a:r>
            <a:r>
              <a:rPr lang="en-US" dirty="0"/>
              <a:t> mode</a:t>
            </a:r>
            <a:endParaRPr lang="en-US" b="1" u="sng" dirty="0"/>
          </a:p>
          <a:p>
            <a:r>
              <a:rPr lang="en-US" dirty="0"/>
              <a:t>GPIO input mode with pull-up mode</a:t>
            </a:r>
          </a:p>
          <a:p>
            <a:r>
              <a:rPr lang="en-US" dirty="0"/>
              <a:t>GPIO input mode with pull-down mode</a:t>
            </a:r>
          </a:p>
          <a:p>
            <a:endParaRPr lang="en-US" dirty="0"/>
          </a:p>
          <a:p>
            <a:r>
              <a:rPr lang="en-US" b="1" u="sng" dirty="0"/>
              <a:t>3. Alternate functionality mode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4. Analog mode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4243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338A-A740-4548-B437-8DB91CC6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GPI/O peripheral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A6D8E-E671-449C-830F-9609AB4AC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B8191-1290-45C7-B4DE-FF848686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4476"/>
            <a:ext cx="9072562" cy="5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CE55-2D9A-48EB-B9A7-0ABB8FA3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579438"/>
          </a:xfrm>
        </p:spPr>
        <p:txBody>
          <a:bodyPr/>
          <a:lstStyle/>
          <a:p>
            <a:br>
              <a:rPr lang="en-US" dirty="0"/>
            </a:br>
            <a:r>
              <a:rPr lang="en-US" b="1" u="sng" dirty="0"/>
              <a:t>1. Output mode:</a:t>
            </a:r>
            <a:br>
              <a:rPr lang="en-US" dirty="0"/>
            </a:br>
            <a:r>
              <a:rPr lang="en-US" dirty="0"/>
              <a:t>GPIO output mode with push pull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F550-D14E-4310-AF46-C60E617E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1066799"/>
          </a:xfrm>
        </p:spPr>
        <p:txBody>
          <a:bodyPr/>
          <a:lstStyle/>
          <a:p>
            <a:r>
              <a:rPr lang="en-US" sz="2400" dirty="0"/>
              <a:t>In this mode by writing Low or High to corresponding Port register we can control the output of the pin.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4AA11-E5D4-4374-B8C1-D4F0DD0B8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0359-2256-49B7-A5BC-121E30F0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65941"/>
            <a:ext cx="6472237" cy="39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D7C7-BC40-4FA8-BD6A-42E082F5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23118"/>
            <a:ext cx="8229600" cy="579438"/>
          </a:xfrm>
        </p:spPr>
        <p:txBody>
          <a:bodyPr/>
          <a:lstStyle/>
          <a:p>
            <a:r>
              <a:rPr lang="en-US" b="1" u="sng" dirty="0"/>
              <a:t>1. Output mode:</a:t>
            </a:r>
            <a:br>
              <a:rPr lang="en-US" dirty="0"/>
            </a:br>
            <a:r>
              <a:rPr lang="en-US" dirty="0"/>
              <a:t>GPIO output mode with open drain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E977-6BFB-4C87-9221-A66750AB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mode only pull down transistor activated and the pull up resistor connected.</a:t>
            </a:r>
          </a:p>
          <a:p>
            <a:r>
              <a:rPr lang="en-US" sz="2400" dirty="0"/>
              <a:t>We can control the output by turning on and off the transistor.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43F4F-27F6-45FD-A74B-FA840359F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A25E0-5DD7-43B0-8FBA-D61EC0C359A0}" type="slidenum">
              <a:rPr lang="he-IL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821C5-5B71-447A-8E37-A7241EED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51120"/>
            <a:ext cx="4724400" cy="38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0606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Theme">
      <a:majorFont>
        <a:latin typeface="Times New Roman"/>
        <a:ea typeface=""/>
        <a:cs typeface="Times New Roman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Theme">
      <a:majorFont>
        <a:latin typeface="Times New Roman"/>
        <a:ea typeface=""/>
        <a:cs typeface="Times New Roman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50678</TotalTime>
  <Words>823</Words>
  <Application>Microsoft Office PowerPoint</Application>
  <PresentationFormat>On-screen Show (4:3)</PresentationFormat>
  <Paragraphs>149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Narrow</vt:lpstr>
      <vt:lpstr>Calibri</vt:lpstr>
      <vt:lpstr>Times</vt:lpstr>
      <vt:lpstr>Times New Roman</vt:lpstr>
      <vt:lpstr>Trebuchet MS</vt:lpstr>
      <vt:lpstr>4_Office Theme</vt:lpstr>
      <vt:lpstr>5_Office Theme</vt:lpstr>
      <vt:lpstr> </vt:lpstr>
      <vt:lpstr>What is a GPIO?</vt:lpstr>
      <vt:lpstr>GPIO Configuration on Nucleo-F446RE</vt:lpstr>
      <vt:lpstr>PowerPoint Presentation</vt:lpstr>
      <vt:lpstr>PowerPoint Presentation</vt:lpstr>
      <vt:lpstr>PowerPoint Presentation</vt:lpstr>
      <vt:lpstr>GPI/O peripheral diagram</vt:lpstr>
      <vt:lpstr> 1. Output mode: GPIO output mode with push pull state </vt:lpstr>
      <vt:lpstr>1. Output mode: GPIO output mode with open drain state </vt:lpstr>
      <vt:lpstr>Output configuration</vt:lpstr>
      <vt:lpstr>2. Input mode: GPIO input mode with high impedance (floating) mode </vt:lpstr>
      <vt:lpstr>2. Input mode:  GPIO input mode with pull-up resistor </vt:lpstr>
      <vt:lpstr>2. Input mode:  GPIO input mode with pull-down resistor </vt:lpstr>
      <vt:lpstr>Input floating/pull up/pull down configurations</vt:lpstr>
      <vt:lpstr>3. Alternate functionality mode </vt:lpstr>
      <vt:lpstr>Alternate function configuration</vt:lpstr>
      <vt:lpstr>4. Analog mode </vt:lpstr>
      <vt:lpstr>Analog configuration</vt:lpstr>
      <vt:lpstr>CMSIS GPIO STRUCT DEFENITION</vt:lpstr>
      <vt:lpstr>GPI/O Port configuration registers</vt:lpstr>
      <vt:lpstr>GPI/O Port configuration registers</vt:lpstr>
      <vt:lpstr>GPI/O Port configuration registers</vt:lpstr>
      <vt:lpstr>GPI/O Port configuration registers</vt:lpstr>
      <vt:lpstr>GPI/O Port configuration registers</vt:lpstr>
      <vt:lpstr>GPI/O Port configuration registers</vt:lpstr>
      <vt:lpstr>GPI/O Port configuration registers</vt:lpstr>
      <vt:lpstr>GPI/O Port configuration registers</vt:lpstr>
      <vt:lpstr>GPI/O Port configuration registers</vt:lpstr>
      <vt:lpstr>Peripheral clock register</vt:lpstr>
      <vt:lpstr>Functions GPIO Initialize</vt:lpstr>
      <vt:lpstr>Functions</vt:lpstr>
      <vt:lpstr>Functions</vt:lpstr>
      <vt:lpstr>Functions GPIO pin set/reset</vt:lpstr>
      <vt:lpstr>Functions</vt:lpstr>
      <vt:lpstr>Functions</vt:lpstr>
      <vt:lpstr>Class/Home work</vt:lpstr>
      <vt:lpstr>Class/Home work continued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Estrin</dc:creator>
  <cp:lastModifiedBy>Solomianik, Dmitry</cp:lastModifiedBy>
  <cp:revision>1136</cp:revision>
  <cp:lastPrinted>2018-04-04T06:52:12Z</cp:lastPrinted>
  <dcterms:created xsi:type="dcterms:W3CDTF">2003-06-16T06:46:37Z</dcterms:created>
  <dcterms:modified xsi:type="dcterms:W3CDTF">2019-08-04T14:20:53Z</dcterms:modified>
</cp:coreProperties>
</file>