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6"/>
  </p:notesMasterIdLst>
  <p:handoutMasterIdLst>
    <p:handoutMasterId r:id="rId27"/>
  </p:handoutMasterIdLst>
  <p:sldIdLst>
    <p:sldId id="275" r:id="rId2"/>
    <p:sldId id="276" r:id="rId3"/>
    <p:sldId id="357" r:id="rId4"/>
    <p:sldId id="277" r:id="rId5"/>
    <p:sldId id="356" r:id="rId6"/>
    <p:sldId id="355" r:id="rId7"/>
    <p:sldId id="359" r:id="rId8"/>
    <p:sldId id="358" r:id="rId9"/>
    <p:sldId id="360" r:id="rId10"/>
    <p:sldId id="368" r:id="rId11"/>
    <p:sldId id="370" r:id="rId12"/>
    <p:sldId id="371" r:id="rId13"/>
    <p:sldId id="362" r:id="rId14"/>
    <p:sldId id="372" r:id="rId15"/>
    <p:sldId id="373" r:id="rId16"/>
    <p:sldId id="369" r:id="rId17"/>
    <p:sldId id="374" r:id="rId18"/>
    <p:sldId id="375" r:id="rId19"/>
    <p:sldId id="363" r:id="rId20"/>
    <p:sldId id="365" r:id="rId21"/>
    <p:sldId id="361" r:id="rId22"/>
    <p:sldId id="349" r:id="rId23"/>
    <p:sldId id="350" r:id="rId24"/>
    <p:sldId id="348" r:id="rId25"/>
  </p:sldIdLst>
  <p:sldSz cx="12192000" cy="6858000"/>
  <p:notesSz cx="9220200" cy="693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980" autoAdjust="0"/>
  </p:normalViewPr>
  <p:slideViewPr>
    <p:cSldViewPr snapToGrid="0" showGuides="1">
      <p:cViewPr varScale="1">
        <p:scale>
          <a:sx n="78" d="100"/>
          <a:sy n="78" d="100"/>
        </p:scale>
        <p:origin x="922" y="48"/>
      </p:cViewPr>
      <p:guideLst>
        <p:guide orient="horz" pos="2016"/>
        <p:guide pos="960"/>
      </p:guideLst>
    </p:cSldViewPr>
  </p:slideViewPr>
  <p:outlineViewPr>
    <p:cViewPr>
      <p:scale>
        <a:sx n="33" d="100"/>
        <a:sy n="33" d="100"/>
      </p:scale>
      <p:origin x="0" y="-3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95420" cy="347914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222646" y="0"/>
            <a:ext cx="3995420" cy="347914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99AD95E7-DF51-4DED-889E-48BE7819A9F9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86287"/>
            <a:ext cx="3995420" cy="347913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222646" y="6586287"/>
            <a:ext cx="3995420" cy="347913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25422428-5975-4311-95EB-74780BA35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716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95420" cy="347914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222646" y="0"/>
            <a:ext cx="3995420" cy="347914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C243F55A-98DB-407C-B418-7633C423E71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530475" y="866775"/>
            <a:ext cx="4159250" cy="233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22020" y="3337084"/>
            <a:ext cx="7376160" cy="2730341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86287"/>
            <a:ext cx="3995420" cy="347913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222646" y="6586287"/>
            <a:ext cx="3995420" cy="347913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051BBEC0-1CF2-42EE-8E4A-6A0783A23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69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86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61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73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86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21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26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1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11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52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46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64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154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68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389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571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77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63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28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93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0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5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88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9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 userDrawn="1"/>
        </p:nvSpPr>
        <p:spPr>
          <a:xfrm>
            <a:off x="0" y="876300"/>
            <a:ext cx="12192000" cy="847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7874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4"/>
            <a:ext cx="7177088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F2B7-AA99-4637-9084-C339889F5E26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8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47917" y="6628553"/>
            <a:ext cx="1015483" cy="262954"/>
          </a:xfrm>
          <a:prstGeom prst="rect">
            <a:avLst/>
          </a:prstGeom>
        </p:spPr>
        <p:txBody>
          <a:bodyPr/>
          <a:lstStyle/>
          <a:p>
            <a:fld id="{1D62DB7F-CA2A-4CFA-B948-FC277D5B8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6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9FA2-7F25-4961-A236-2FFD5DF0C6B7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7917" y="6628553"/>
            <a:ext cx="1015483" cy="262954"/>
          </a:xfrm>
          <a:prstGeom prst="rect">
            <a:avLst/>
          </a:prstGeom>
        </p:spPr>
        <p:txBody>
          <a:bodyPr/>
          <a:lstStyle/>
          <a:p>
            <a:fld id="{1D62DB7F-CA2A-4CFA-B948-FC277D5B8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72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274638"/>
            <a:ext cx="26289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274638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54DA-1AA5-49BC-B168-D5D5D5956493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7917" y="6628553"/>
            <a:ext cx="1015483" cy="262954"/>
          </a:xfrm>
          <a:prstGeom prst="rect">
            <a:avLst/>
          </a:prstGeom>
        </p:spPr>
        <p:txBody>
          <a:bodyPr/>
          <a:lstStyle/>
          <a:p>
            <a:fld id="{1D62DB7F-CA2A-4CFA-B948-FC277D5B8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1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7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3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06904"/>
            <a:ext cx="105156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2906713"/>
            <a:ext cx="105156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0D9A-4EE9-4932-88B9-8A2107886CB3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7917" y="6628553"/>
            <a:ext cx="1015483" cy="262954"/>
          </a:xfrm>
          <a:prstGeom prst="rect">
            <a:avLst/>
          </a:prstGeom>
        </p:spPr>
        <p:txBody>
          <a:bodyPr/>
          <a:lstStyle/>
          <a:p>
            <a:fld id="{1D62DB7F-CA2A-4CFA-B948-FC277D5B8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3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BE84-2D60-42F4-8C6D-6643C1584895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8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47917" y="6628553"/>
            <a:ext cx="1015483" cy="262954"/>
          </a:xfrm>
          <a:prstGeom prst="rect">
            <a:avLst/>
          </a:prstGeom>
        </p:spPr>
        <p:txBody>
          <a:bodyPr/>
          <a:lstStyle/>
          <a:p>
            <a:fld id="{1D62DB7F-CA2A-4CFA-B948-FC277D5B8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6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4638"/>
            <a:ext cx="10515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535113"/>
            <a:ext cx="51562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74879"/>
            <a:ext cx="515620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5" y="1535113"/>
            <a:ext cx="515778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5" y="2174879"/>
            <a:ext cx="5157787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F16B-D971-4E5B-B80A-F7025CFEBA01}" type="datetime1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48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47917" y="6628553"/>
            <a:ext cx="1015483" cy="262954"/>
          </a:xfrm>
          <a:prstGeom prst="rect">
            <a:avLst/>
          </a:prstGeom>
        </p:spPr>
        <p:txBody>
          <a:bodyPr/>
          <a:lstStyle/>
          <a:p>
            <a:fld id="{1D62DB7F-CA2A-4CFA-B948-FC277D5B8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921" y="78696"/>
            <a:ext cx="10515600" cy="71440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 userDrawn="1"/>
        </p:nvSpPr>
        <p:spPr>
          <a:xfrm>
            <a:off x="0" y="876300"/>
            <a:ext cx="12192000" cy="847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6053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22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85804"/>
            <a:ext cx="40132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5" y="685800"/>
            <a:ext cx="6300787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1" y="1846265"/>
            <a:ext cx="40132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2547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0" y="6652727"/>
            <a:ext cx="12192000" cy="2052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632" y="153341"/>
            <a:ext cx="10515600" cy="714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F002D-DA0E-495B-9D38-2E9BEA0CCEF5}" type="datetime1">
              <a:rPr lang="en-US" smtClean="0"/>
              <a:t>1/22/2019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1" y="85442"/>
            <a:ext cx="957943" cy="67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1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python.org/2/library/subprocess.html#module-subprocess" TargetMode="External"/><Relationship Id="rId5" Type="http://schemas.openxmlformats.org/officeDocument/2006/relationships/hyperlink" Target="https://docs.python.org/3.7/library/subprocess.html#module-subprocess" TargetMode="Externa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39125" y="530942"/>
            <a:ext cx="9713749" cy="3280821"/>
          </a:xfrm>
        </p:spPr>
        <p:txBody>
          <a:bodyPr>
            <a:noAutofit/>
          </a:bodyPr>
          <a:lstStyle/>
          <a:p>
            <a:r>
              <a:rPr lang="en-US" sz="7200" b="1" dirty="0"/>
              <a:t>Cluster Job Scheduling and Management</a:t>
            </a:r>
            <a:br>
              <a:rPr lang="en-US" sz="7200" b="1" dirty="0"/>
            </a:br>
            <a:r>
              <a:rPr lang="en-US" sz="7200" b="1" dirty="0"/>
              <a:t>(using Python)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67000" y="4740372"/>
            <a:ext cx="6858000" cy="484770"/>
          </a:xfrm>
        </p:spPr>
        <p:txBody>
          <a:bodyPr>
            <a:normAutofit/>
          </a:bodyPr>
          <a:lstStyle/>
          <a:p>
            <a:r>
              <a:rPr lang="en-US" dirty="0"/>
              <a:t>Alexey Lavrov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914900" y="5604942"/>
            <a:ext cx="2362200" cy="350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January 22</a:t>
            </a:r>
            <a:r>
              <a:rPr lang="en-US" sz="1600" baseline="30000" dirty="0"/>
              <a:t>nd</a:t>
            </a:r>
            <a:r>
              <a:rPr lang="en-US" sz="1600" dirty="0"/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834670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a Process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090BF51-CB68-42F9-908A-800D0590CB4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947917" y="6628553"/>
            <a:ext cx="1015483" cy="262954"/>
          </a:xfrm>
          <a:prstGeom prst="rect">
            <a:avLst/>
          </a:prstGeom>
        </p:spPr>
        <p:txBody>
          <a:bodyPr/>
          <a:lstStyle/>
          <a:p>
            <a:fld id="{1D62DB7F-CA2A-4CFA-B948-FC277D5B8858}" type="slidenum">
              <a:rPr lang="en-US" smtClean="0"/>
              <a:pPr/>
              <a:t>10</a:t>
            </a:fld>
            <a:r>
              <a:rPr lang="en-US"/>
              <a:t> / 40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47E4F-4B72-4690-9449-128914B5A5DE}"/>
              </a:ext>
            </a:extLst>
          </p:cNvPr>
          <p:cNvSpPr txBox="1"/>
          <p:nvPr/>
        </p:nvSpPr>
        <p:spPr>
          <a:xfrm>
            <a:off x="524101" y="5359449"/>
            <a:ext cx="82855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Popen</a:t>
            </a:r>
            <a:r>
              <a:rPr lang="en-US" altLang="en-US" b="1" dirty="0">
                <a:solidFill>
                  <a:srgbClr val="000000"/>
                </a:solidFill>
                <a:latin typeface="Arial Unicode MS" panose="020B0604020202020204" pitchFamily="34" charset="-128"/>
              </a:rPr>
              <a:t> Constructor: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subprocess.</a:t>
            </a:r>
            <a:r>
              <a:rPr lang="en-US" altLang="en-US" b="1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Popen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altLang="en-US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stdin=None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altLang="en-US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stdout</a:t>
            </a:r>
            <a:r>
              <a:rPr lang="en-US" altLang="en-US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altLang="en-US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stderr=None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</a:rPr>
              <a:t>*full list of arguments in documentations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2DDEAE-3EF2-40E1-A104-8B0974DBF458}"/>
              </a:ext>
            </a:extLst>
          </p:cNvPr>
          <p:cNvSpPr/>
          <p:nvPr/>
        </p:nvSpPr>
        <p:spPr>
          <a:xfrm>
            <a:off x="528932" y="1098415"/>
            <a:ext cx="930573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408080"/>
                </a:solidFill>
                <a:latin typeface=""/>
              </a:rPr>
              <a:t>#!/</a:t>
            </a:r>
            <a:r>
              <a:rPr lang="en-US" i="1" dirty="0" err="1">
                <a:solidFill>
                  <a:srgbClr val="408080"/>
                </a:solidFill>
                <a:latin typeface=""/>
              </a:rPr>
              <a:t>usr</a:t>
            </a:r>
            <a:r>
              <a:rPr lang="en-US" i="1" dirty="0">
                <a:solidFill>
                  <a:srgbClr val="408080"/>
                </a:solidFill>
                <a:latin typeface=""/>
              </a:rPr>
              <a:t>/bin/env python</a:t>
            </a:r>
          </a:p>
          <a:p>
            <a:endParaRPr lang="en-US" dirty="0">
              <a:latin typeface=""/>
            </a:endParaRPr>
          </a:p>
          <a:p>
            <a:r>
              <a:rPr lang="en-US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subprocess</a:t>
            </a:r>
          </a:p>
          <a:p>
            <a:r>
              <a:rPr lang="en-US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US" b="1" dirty="0" err="1">
                <a:solidFill>
                  <a:srgbClr val="0000FF"/>
                </a:solidFill>
                <a:latin typeface=""/>
              </a:rPr>
              <a:t>shlex</a:t>
            </a:r>
            <a:endParaRPr lang="en-US" b="1" dirty="0">
              <a:solidFill>
                <a:srgbClr val="0000FF"/>
              </a:solidFill>
              <a:latin typeface=""/>
            </a:endParaRPr>
          </a:p>
          <a:p>
            <a:r>
              <a:rPr lang="en-US" b="1" dirty="0">
                <a:solidFill>
                  <a:srgbClr val="008000"/>
                </a:solidFill>
                <a:latin typeface=""/>
              </a:rPr>
              <a:t>from 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lib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*</a:t>
            </a:r>
          </a:p>
          <a:p>
            <a:endParaRPr lang="en-US" dirty="0">
              <a:latin typeface=""/>
            </a:endParaRPr>
          </a:p>
          <a:p>
            <a:r>
              <a:rPr lang="en-US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main():</a:t>
            </a:r>
          </a:p>
          <a:p>
            <a:r>
              <a:rPr lang="en-US" dirty="0">
                <a:latin typeface=""/>
              </a:rPr>
              <a:t>    proc </a:t>
            </a:r>
            <a:r>
              <a:rPr lang="en-US" dirty="0">
                <a:solidFill>
                  <a:srgbClr val="666666"/>
                </a:solidFill>
                <a:latin typeface=""/>
              </a:rPr>
              <a:t>= 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subprocess.Popen</a:t>
            </a:r>
            <a:r>
              <a:rPr lang="en-US" dirty="0">
                <a:solidFill>
                  <a:srgbClr val="666666"/>
                </a:solidFill>
                <a:latin typeface=""/>
              </a:rPr>
              <a:t>(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shlex.split</a:t>
            </a:r>
            <a:r>
              <a:rPr lang="en-US" dirty="0">
                <a:solidFill>
                  <a:srgbClr val="666666"/>
                </a:solidFill>
                <a:latin typeface=""/>
              </a:rPr>
              <a:t>(</a:t>
            </a:r>
            <a:r>
              <a:rPr lang="en-US" dirty="0">
                <a:solidFill>
                  <a:srgbClr val="BA2121"/>
                </a:solidFill>
                <a:latin typeface=""/>
              </a:rPr>
              <a:t>"python ./programs/program1.py"))</a:t>
            </a:r>
          </a:p>
          <a:p>
            <a:endParaRPr lang="en-US" dirty="0">
              <a:latin typeface=""/>
            </a:endParaRPr>
          </a:p>
          <a:p>
            <a:r>
              <a:rPr lang="en-US" b="1" dirty="0">
                <a:solidFill>
                  <a:srgbClr val="008000"/>
                </a:solidFill>
                <a:latin typeface=""/>
              </a:rPr>
              <a:t>if __name__ 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== 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"__main__":</a:t>
            </a:r>
          </a:p>
          <a:p>
            <a:r>
              <a:rPr lang="en-US" dirty="0">
                <a:latin typeface=""/>
              </a:rPr>
              <a:t>    main()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9E822-7371-4299-A068-47C0FE9D0FB2}"/>
              </a:ext>
            </a:extLst>
          </p:cNvPr>
          <p:cNvSpPr txBox="1"/>
          <p:nvPr/>
        </p:nvSpPr>
        <p:spPr>
          <a:xfrm>
            <a:off x="5865779" y="4328809"/>
            <a:ext cx="554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args</a:t>
            </a:r>
            <a:r>
              <a:rPr lang="en-US" sz="2400" dirty="0"/>
              <a:t> - recommended to be a sequence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38F5AB-C55D-46F2-98F0-64E8711496F3}"/>
              </a:ext>
            </a:extLst>
          </p:cNvPr>
          <p:cNvCxnSpPr/>
          <p:nvPr/>
        </p:nvCxnSpPr>
        <p:spPr>
          <a:xfrm flipH="1" flipV="1">
            <a:off x="5252936" y="3356043"/>
            <a:ext cx="583660" cy="9435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745F33-BF8E-412D-8DC4-175116C5FF93}"/>
              </a:ext>
            </a:extLst>
          </p:cNvPr>
          <p:cNvCxnSpPr>
            <a:cxnSpLocks/>
          </p:cNvCxnSpPr>
          <p:nvPr/>
        </p:nvCxnSpPr>
        <p:spPr>
          <a:xfrm flipH="1">
            <a:off x="2908570" y="4610912"/>
            <a:ext cx="2947481" cy="13715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263F130-1F8C-44C7-81CA-B50DB3B5E752}"/>
              </a:ext>
            </a:extLst>
          </p:cNvPr>
          <p:cNvSpPr/>
          <p:nvPr/>
        </p:nvSpPr>
        <p:spPr>
          <a:xfrm>
            <a:off x="5588810" y="3244334"/>
            <a:ext cx="1014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Stopping</a:t>
            </a:r>
          </a:p>
        </p:txBody>
      </p:sp>
    </p:spTree>
    <p:extLst>
      <p:ext uri="{BB962C8B-B14F-4D97-AF65-F5344CB8AC3E}">
        <p14:creationId xmlns:p14="http://schemas.microsoft.com/office/powerpoint/2010/main" val="2730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Waiting for Process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090BF51-CB68-42F9-908A-800D0590CB4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947917" y="6628553"/>
            <a:ext cx="1015483" cy="262954"/>
          </a:xfrm>
          <a:prstGeom prst="rect">
            <a:avLst/>
          </a:prstGeom>
        </p:spPr>
        <p:txBody>
          <a:bodyPr/>
          <a:lstStyle/>
          <a:p>
            <a:fld id="{1D62DB7F-CA2A-4CFA-B948-FC277D5B8858}" type="slidenum">
              <a:rPr lang="en-US" smtClean="0"/>
              <a:pPr/>
              <a:t>11</a:t>
            </a:fld>
            <a:r>
              <a:rPr lang="en-US"/>
              <a:t> / 40</a:t>
            </a:r>
            <a:endParaRPr lang="en-US" dirty="0"/>
          </a:p>
        </p:txBody>
      </p:sp>
      <p:pic>
        <p:nvPicPr>
          <p:cNvPr id="5" name="Graphic 4" descr="Document">
            <a:extLst>
              <a:ext uri="{FF2B5EF4-FFF2-40B4-BE49-F238E27FC236}">
                <a16:creationId xmlns:a16="http://schemas.microsoft.com/office/drawing/2014/main" id="{BF801C40-C0D8-4C30-9072-5238FA3F5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5503" y="3238500"/>
            <a:ext cx="911289" cy="969606"/>
          </a:xfrm>
          <a:prstGeom prst="rect">
            <a:avLst/>
          </a:prstGeom>
        </p:spPr>
      </p:pic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id="{96572979-2227-4668-861E-6023EFFA8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5242" y="3642826"/>
            <a:ext cx="1122783" cy="228211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8E04C3-654F-46F3-9929-CEC1AD02A491}"/>
              </a:ext>
            </a:extLst>
          </p:cNvPr>
          <p:cNvCxnSpPr>
            <a:cxnSpLocks/>
          </p:cNvCxnSpPr>
          <p:nvPr/>
        </p:nvCxnSpPr>
        <p:spPr>
          <a:xfrm>
            <a:off x="1726165" y="3862874"/>
            <a:ext cx="186612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B55985-05A7-466D-B330-899FCEF32231}"/>
              </a:ext>
            </a:extLst>
          </p:cNvPr>
          <p:cNvSpPr txBox="1"/>
          <p:nvPr/>
        </p:nvSpPr>
        <p:spPr>
          <a:xfrm>
            <a:off x="3359021" y="3442995"/>
            <a:ext cx="18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21E68A-1820-406A-A1AB-9F83C09E245E}"/>
              </a:ext>
            </a:extLst>
          </p:cNvPr>
          <p:cNvSpPr txBox="1"/>
          <p:nvPr/>
        </p:nvSpPr>
        <p:spPr>
          <a:xfrm>
            <a:off x="709127" y="2979188"/>
            <a:ext cx="18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program</a:t>
            </a:r>
          </a:p>
        </p:txBody>
      </p:sp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A12825CA-D96D-45B9-8DC4-677A98705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82139" y="2635509"/>
            <a:ext cx="1530220" cy="3755960"/>
          </a:xfrm>
          <a:prstGeom prst="rect">
            <a:avLst/>
          </a:prstGeom>
        </p:spPr>
      </p:pic>
      <p:pic>
        <p:nvPicPr>
          <p:cNvPr id="13" name="Graphic 12" descr="Document">
            <a:extLst>
              <a:ext uri="{FF2B5EF4-FFF2-40B4-BE49-F238E27FC236}">
                <a16:creationId xmlns:a16="http://schemas.microsoft.com/office/drawing/2014/main" id="{E623088D-F60B-417D-BF39-007EBA91D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81324" y="3039835"/>
            <a:ext cx="1122783" cy="228211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339F91-C1F1-49F2-857C-BC91F1A03E17}"/>
              </a:ext>
            </a:extLst>
          </p:cNvPr>
          <p:cNvCxnSpPr>
            <a:cxnSpLocks/>
          </p:cNvCxnSpPr>
          <p:nvPr/>
        </p:nvCxnSpPr>
        <p:spPr>
          <a:xfrm>
            <a:off x="7542247" y="3259883"/>
            <a:ext cx="186612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02FDE44-05CB-4035-8AB6-3F58DE982527}"/>
              </a:ext>
            </a:extLst>
          </p:cNvPr>
          <p:cNvSpPr txBox="1"/>
          <p:nvPr/>
        </p:nvSpPr>
        <p:spPr>
          <a:xfrm>
            <a:off x="6525209" y="2376197"/>
            <a:ext cx="18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program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C01DDC-9CF6-43B1-B82E-ACDC3BE02EC6}"/>
              </a:ext>
            </a:extLst>
          </p:cNvPr>
          <p:cNvCxnSpPr>
            <a:cxnSpLocks/>
          </p:cNvCxnSpPr>
          <p:nvPr/>
        </p:nvCxnSpPr>
        <p:spPr>
          <a:xfrm flipH="1">
            <a:off x="7669763" y="5091793"/>
            <a:ext cx="1713725" cy="9824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3068630-3F0A-44F9-9261-7B47139E0582}"/>
              </a:ext>
            </a:extLst>
          </p:cNvPr>
          <p:cNvSpPr/>
          <p:nvPr/>
        </p:nvSpPr>
        <p:spPr>
          <a:xfrm>
            <a:off x="363894" y="1839790"/>
            <a:ext cx="59591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"/>
              </a:rPr>
              <a:t>proc </a:t>
            </a:r>
            <a:r>
              <a:rPr lang="en-US" sz="1400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1400" dirty="0" err="1">
                <a:solidFill>
                  <a:srgbClr val="666666"/>
                </a:solidFill>
                <a:latin typeface=""/>
              </a:rPr>
              <a:t>subprocess.Popen</a:t>
            </a:r>
            <a:r>
              <a:rPr lang="en-US" sz="1400" dirty="0">
                <a:solidFill>
                  <a:srgbClr val="666666"/>
                </a:solidFill>
                <a:latin typeface=""/>
              </a:rPr>
              <a:t>(</a:t>
            </a:r>
            <a:r>
              <a:rPr lang="en-US" sz="1400" dirty="0" err="1">
                <a:solidFill>
                  <a:srgbClr val="666666"/>
                </a:solidFill>
                <a:latin typeface=""/>
              </a:rPr>
              <a:t>shlex.split</a:t>
            </a:r>
            <a:r>
              <a:rPr lang="en-US" sz="1400" dirty="0">
                <a:solidFill>
                  <a:srgbClr val="666666"/>
                </a:solidFill>
                <a:latin typeface=""/>
              </a:rPr>
              <a:t>(</a:t>
            </a:r>
            <a:r>
              <a:rPr lang="en-US" sz="1400" dirty="0">
                <a:solidFill>
                  <a:srgbClr val="BA2121"/>
                </a:solidFill>
                <a:latin typeface=""/>
              </a:rPr>
              <a:t>"python ./programs/program1.py"))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D5B334-90AA-443B-A190-4345C7E8D778}"/>
              </a:ext>
            </a:extLst>
          </p:cNvPr>
          <p:cNvSpPr/>
          <p:nvPr/>
        </p:nvSpPr>
        <p:spPr>
          <a:xfrm>
            <a:off x="6232848" y="1824239"/>
            <a:ext cx="59591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"/>
              </a:rPr>
              <a:t>proc </a:t>
            </a:r>
            <a:r>
              <a:rPr lang="en-US" sz="1400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1400" dirty="0" err="1">
                <a:solidFill>
                  <a:srgbClr val="666666"/>
                </a:solidFill>
                <a:latin typeface=""/>
              </a:rPr>
              <a:t>subprocess.Popen</a:t>
            </a:r>
            <a:r>
              <a:rPr lang="en-US" sz="1400" dirty="0">
                <a:solidFill>
                  <a:srgbClr val="666666"/>
                </a:solidFill>
                <a:latin typeface=""/>
              </a:rPr>
              <a:t>(</a:t>
            </a:r>
            <a:r>
              <a:rPr lang="en-US" sz="1400" dirty="0" err="1">
                <a:solidFill>
                  <a:srgbClr val="666666"/>
                </a:solidFill>
                <a:latin typeface=""/>
              </a:rPr>
              <a:t>shlex.split</a:t>
            </a:r>
            <a:r>
              <a:rPr lang="en-US" sz="1400" dirty="0">
                <a:solidFill>
                  <a:srgbClr val="666666"/>
                </a:solidFill>
                <a:latin typeface=""/>
              </a:rPr>
              <a:t>(</a:t>
            </a:r>
            <a:r>
              <a:rPr lang="en-US" sz="1400" dirty="0">
                <a:solidFill>
                  <a:srgbClr val="BA2121"/>
                </a:solidFill>
                <a:latin typeface=""/>
              </a:rPr>
              <a:t>"python ./programs/program1.py"))</a:t>
            </a:r>
          </a:p>
          <a:p>
            <a:r>
              <a:rPr lang="en-US" sz="1400" dirty="0" err="1">
                <a:latin typeface=""/>
              </a:rPr>
              <a:t>proc</a:t>
            </a:r>
            <a:r>
              <a:rPr lang="en-US" sz="1400" dirty="0" err="1">
                <a:solidFill>
                  <a:srgbClr val="666666"/>
                </a:solidFill>
                <a:latin typeface=""/>
              </a:rPr>
              <a:t>.wait</a:t>
            </a:r>
            <a:r>
              <a:rPr lang="en-US" sz="1400" dirty="0">
                <a:solidFill>
                  <a:srgbClr val="666666"/>
                </a:solidFill>
                <a:latin typeface=""/>
              </a:rPr>
              <a:t>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3B56F6-A7F6-4B7B-8BEB-F097099F694D}"/>
              </a:ext>
            </a:extLst>
          </p:cNvPr>
          <p:cNvSpPr txBox="1"/>
          <p:nvPr/>
        </p:nvSpPr>
        <p:spPr>
          <a:xfrm>
            <a:off x="363894" y="1175658"/>
            <a:ext cx="896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Popen.wait</a:t>
            </a:r>
            <a:r>
              <a:rPr lang="en-US" b="1" dirty="0"/>
              <a:t>() </a:t>
            </a:r>
            <a:r>
              <a:rPr lang="en-US" dirty="0"/>
              <a:t>- wait for child process to terminate</a:t>
            </a:r>
          </a:p>
        </p:txBody>
      </p:sp>
    </p:spTree>
    <p:extLst>
      <p:ext uri="{BB962C8B-B14F-4D97-AF65-F5344CB8AC3E}">
        <p14:creationId xmlns:p14="http://schemas.microsoft.com/office/powerpoint/2010/main" val="1249037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scheduling, but using processes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D502A0-EF55-42F3-893B-CC9B15B77F0A}"/>
              </a:ext>
            </a:extLst>
          </p:cNvPr>
          <p:cNvSpPr/>
          <p:nvPr/>
        </p:nvSpPr>
        <p:spPr>
          <a:xfrm>
            <a:off x="295470" y="163597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"/>
              </a:rPr>
              <a:t> </a:t>
            </a:r>
            <a:r>
              <a:rPr lang="en-US" dirty="0" err="1">
                <a:latin typeface=""/>
              </a:rPr>
              <a:t>program_l</a:t>
            </a:r>
            <a:r>
              <a:rPr lang="en-US" dirty="0">
                <a:latin typeface=""/>
              </a:rPr>
              <a:t> </a:t>
            </a:r>
            <a:r>
              <a:rPr lang="en-US" dirty="0">
                <a:solidFill>
                  <a:srgbClr val="666666"/>
                </a:solidFill>
                <a:latin typeface=""/>
              </a:rPr>
              <a:t>= [</a:t>
            </a:r>
            <a:r>
              <a:rPr lang="en-US" dirty="0">
                <a:solidFill>
                  <a:srgbClr val="BA2121"/>
                </a:solidFill>
                <a:latin typeface=""/>
              </a:rPr>
              <a:t>"program1", "program2", "program3"]</a:t>
            </a:r>
          </a:p>
          <a:p>
            <a:r>
              <a:rPr lang="en-US" dirty="0">
                <a:latin typeface="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for </a:t>
            </a:r>
            <a:r>
              <a:rPr lang="en-US" b="1" dirty="0" err="1">
                <a:solidFill>
                  <a:srgbClr val="008000"/>
                </a:solidFill>
                <a:latin typeface=""/>
              </a:rPr>
              <a:t>pname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 </a:t>
            </a:r>
            <a:r>
              <a:rPr lang="en-US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US" b="1" dirty="0" err="1">
                <a:solidFill>
                  <a:srgbClr val="AA22FF"/>
                </a:solidFill>
                <a:latin typeface=""/>
              </a:rPr>
              <a:t>program_l</a:t>
            </a:r>
            <a:r>
              <a:rPr lang="en-US" b="1" dirty="0">
                <a:solidFill>
                  <a:srgbClr val="AA22FF"/>
                </a:solidFill>
                <a:latin typeface=""/>
              </a:rPr>
              <a:t>:</a:t>
            </a:r>
          </a:p>
          <a:p>
            <a:r>
              <a:rPr lang="en-US" dirty="0">
                <a:latin typeface=""/>
              </a:rPr>
              <a:t>     </a:t>
            </a:r>
            <a:r>
              <a:rPr lang="en-US" dirty="0" err="1">
                <a:latin typeface=""/>
              </a:rPr>
              <a:t>cmd</a:t>
            </a:r>
            <a:r>
              <a:rPr lang="en-US" dirty="0">
                <a:latin typeface=""/>
              </a:rPr>
              <a:t> </a:t>
            </a:r>
            <a:r>
              <a:rPr lang="en-US" dirty="0">
                <a:solidFill>
                  <a:srgbClr val="666666"/>
                </a:solidFill>
                <a:latin typeface=""/>
              </a:rPr>
              <a:t>= </a:t>
            </a:r>
            <a:r>
              <a:rPr lang="en-US" dirty="0">
                <a:solidFill>
                  <a:srgbClr val="BA2121"/>
                </a:solidFill>
                <a:latin typeface=""/>
              </a:rPr>
              <a:t>"python ./programs/</a:t>
            </a:r>
            <a:r>
              <a:rPr lang="en-US" b="1" dirty="0">
                <a:solidFill>
                  <a:srgbClr val="BB6688"/>
                </a:solidFill>
                <a:latin typeface=""/>
              </a:rPr>
              <a:t>%s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.py" 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% </a:t>
            </a:r>
            <a:r>
              <a:rPr lang="en-US" b="1" dirty="0" err="1">
                <a:solidFill>
                  <a:srgbClr val="666666"/>
                </a:solidFill>
                <a:latin typeface=""/>
              </a:rPr>
              <a:t>pname</a:t>
            </a:r>
            <a:endParaRPr lang="en-US" b="1" dirty="0">
              <a:solidFill>
                <a:srgbClr val="666666"/>
              </a:solidFill>
              <a:latin typeface=""/>
            </a:endParaRPr>
          </a:p>
          <a:p>
            <a:r>
              <a:rPr lang="en-US" dirty="0">
                <a:latin typeface=""/>
              </a:rPr>
              <a:t>     proc </a:t>
            </a:r>
            <a:r>
              <a:rPr lang="en-US" dirty="0">
                <a:solidFill>
                  <a:srgbClr val="666666"/>
                </a:solidFill>
                <a:latin typeface=""/>
              </a:rPr>
              <a:t>= 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subprocess.Popen</a:t>
            </a:r>
            <a:r>
              <a:rPr lang="en-US" dirty="0">
                <a:solidFill>
                  <a:srgbClr val="666666"/>
                </a:solidFill>
                <a:latin typeface=""/>
              </a:rPr>
              <a:t>(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shlex.split</a:t>
            </a:r>
            <a:r>
              <a:rPr lang="en-US" dirty="0">
                <a:solidFill>
                  <a:srgbClr val="666666"/>
                </a:solidFill>
                <a:latin typeface=""/>
              </a:rPr>
              <a:t>(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cmd</a:t>
            </a:r>
            <a:r>
              <a:rPr lang="en-US" dirty="0">
                <a:solidFill>
                  <a:srgbClr val="666666"/>
                </a:solidFill>
                <a:latin typeface=""/>
              </a:rPr>
              <a:t>))</a:t>
            </a:r>
          </a:p>
          <a:p>
            <a:r>
              <a:rPr lang="en-US" dirty="0">
                <a:latin typeface=""/>
              </a:rPr>
              <a:t>     </a:t>
            </a:r>
            <a:r>
              <a:rPr lang="en-US" dirty="0" err="1">
                <a:latin typeface=""/>
              </a:rPr>
              <a:t>proc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.wait</a:t>
            </a:r>
            <a:r>
              <a:rPr lang="en-US" dirty="0">
                <a:solidFill>
                  <a:srgbClr val="666666"/>
                </a:solidFill>
                <a:latin typeface=""/>
              </a:rPr>
              <a:t>()</a:t>
            </a:r>
            <a:endParaRPr lang="en-US" dirty="0"/>
          </a:p>
        </p:txBody>
      </p:sp>
      <p:pic>
        <p:nvPicPr>
          <p:cNvPr id="5" name="Graphic 4" descr="Document">
            <a:extLst>
              <a:ext uri="{FF2B5EF4-FFF2-40B4-BE49-F238E27FC236}">
                <a16:creationId xmlns:a16="http://schemas.microsoft.com/office/drawing/2014/main" id="{329DB9AC-E6D0-4681-9D75-63372C1BE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2016191"/>
            <a:ext cx="2068852" cy="2201246"/>
          </a:xfrm>
          <a:prstGeom prst="rect">
            <a:avLst/>
          </a:prstGeom>
        </p:spPr>
      </p:pic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id="{1CC24ED9-7BBF-4C9B-BE22-7540B31A4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07218" y="2019300"/>
            <a:ext cx="497631" cy="49063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B67A67-78F5-4605-A2C4-1CAAD890E9D2}"/>
              </a:ext>
            </a:extLst>
          </p:cNvPr>
          <p:cNvCxnSpPr>
            <a:cxnSpLocks/>
          </p:cNvCxnSpPr>
          <p:nvPr/>
        </p:nvCxnSpPr>
        <p:spPr>
          <a:xfrm flipV="1">
            <a:off x="8070980" y="2052735"/>
            <a:ext cx="2351314" cy="5225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5FA1B0-2C99-41CB-A2E0-B5402D7FBDCC}"/>
              </a:ext>
            </a:extLst>
          </p:cNvPr>
          <p:cNvSpPr txBox="1"/>
          <p:nvPr/>
        </p:nvSpPr>
        <p:spPr>
          <a:xfrm>
            <a:off x="6354147" y="1784870"/>
            <a:ext cx="18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program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0E5077-39B7-4B7C-BB56-5D3CE1F02899}"/>
              </a:ext>
            </a:extLst>
          </p:cNvPr>
          <p:cNvCxnSpPr>
            <a:cxnSpLocks/>
          </p:cNvCxnSpPr>
          <p:nvPr/>
        </p:nvCxnSpPr>
        <p:spPr>
          <a:xfrm flipH="1">
            <a:off x="8089640" y="2463282"/>
            <a:ext cx="2304662" cy="1586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Document">
            <a:extLst>
              <a:ext uri="{FF2B5EF4-FFF2-40B4-BE49-F238E27FC236}">
                <a16:creationId xmlns:a16="http://schemas.microsoft.com/office/drawing/2014/main" id="{75605DE4-3386-47DC-8C7D-383FB8082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7651" y="2635898"/>
            <a:ext cx="497631" cy="49063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C10EE2-B793-43CD-ADEB-686CBAE0CD40}"/>
              </a:ext>
            </a:extLst>
          </p:cNvPr>
          <p:cNvCxnSpPr>
            <a:cxnSpLocks/>
          </p:cNvCxnSpPr>
          <p:nvPr/>
        </p:nvCxnSpPr>
        <p:spPr>
          <a:xfrm flipV="1">
            <a:off x="8111413" y="2669333"/>
            <a:ext cx="2351314" cy="5225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D6CC5A-29C9-44B4-8B22-4AE69693AC1E}"/>
              </a:ext>
            </a:extLst>
          </p:cNvPr>
          <p:cNvCxnSpPr>
            <a:cxnSpLocks/>
          </p:cNvCxnSpPr>
          <p:nvPr/>
        </p:nvCxnSpPr>
        <p:spPr>
          <a:xfrm flipH="1">
            <a:off x="8130073" y="3079880"/>
            <a:ext cx="2304662" cy="1586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Document">
            <a:extLst>
              <a:ext uri="{FF2B5EF4-FFF2-40B4-BE49-F238E27FC236}">
                <a16:creationId xmlns:a16="http://schemas.microsoft.com/office/drawing/2014/main" id="{F82DCE5E-BCF3-40DB-8565-51C5F81EC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56981" y="3238500"/>
            <a:ext cx="497631" cy="490635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934841-D3F0-4545-ACE8-24E95D85BD66}"/>
              </a:ext>
            </a:extLst>
          </p:cNvPr>
          <p:cNvCxnSpPr>
            <a:cxnSpLocks/>
          </p:cNvCxnSpPr>
          <p:nvPr/>
        </p:nvCxnSpPr>
        <p:spPr>
          <a:xfrm flipV="1">
            <a:off x="8120743" y="3271935"/>
            <a:ext cx="2351314" cy="5225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F2CD98-36F6-45F1-8134-41AB0042E779}"/>
              </a:ext>
            </a:extLst>
          </p:cNvPr>
          <p:cNvCxnSpPr>
            <a:cxnSpLocks/>
          </p:cNvCxnSpPr>
          <p:nvPr/>
        </p:nvCxnSpPr>
        <p:spPr>
          <a:xfrm flipH="1">
            <a:off x="8139403" y="3682482"/>
            <a:ext cx="2304662" cy="1586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AA5194-55A9-47B6-8DB0-C95741002FC7}"/>
              </a:ext>
            </a:extLst>
          </p:cNvPr>
          <p:cNvSpPr txBox="1"/>
          <p:nvPr/>
        </p:nvSpPr>
        <p:spPr>
          <a:xfrm>
            <a:off x="10795518" y="2071396"/>
            <a:ext cx="129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BC6D62-1BAB-48BD-9076-35AC2A8E2E9C}"/>
              </a:ext>
            </a:extLst>
          </p:cNvPr>
          <p:cNvSpPr txBox="1"/>
          <p:nvPr/>
        </p:nvSpPr>
        <p:spPr>
          <a:xfrm>
            <a:off x="10798628" y="2699657"/>
            <a:ext cx="129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6BB2E7-EE90-4DA5-A09A-13160F3B79FC}"/>
              </a:ext>
            </a:extLst>
          </p:cNvPr>
          <p:cNvSpPr txBox="1"/>
          <p:nvPr/>
        </p:nvSpPr>
        <p:spPr>
          <a:xfrm>
            <a:off x="10807959" y="3238500"/>
            <a:ext cx="129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65AC14-D8BF-40D7-9234-62A98F0E72D9}"/>
              </a:ext>
            </a:extLst>
          </p:cNvPr>
          <p:cNvSpPr txBox="1"/>
          <p:nvPr/>
        </p:nvSpPr>
        <p:spPr>
          <a:xfrm>
            <a:off x="485191" y="3638939"/>
            <a:ext cx="5682343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programs are run as separate processes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program output is lost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do not know if program finished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600490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Output from a Process - Option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1A78CC-729E-42BB-8EE6-41A12FDD7A2C}"/>
              </a:ext>
            </a:extLst>
          </p:cNvPr>
          <p:cNvSpPr/>
          <p:nvPr/>
        </p:nvSpPr>
        <p:spPr>
          <a:xfrm>
            <a:off x="510073" y="1389003"/>
            <a:ext cx="11983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subprocess.</a:t>
            </a:r>
            <a:r>
              <a:rPr lang="en-US" altLang="en-US" sz="2800" b="1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Popen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8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altLang="en-US" sz="2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stdin=None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altLang="en-US" sz="28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stdout</a:t>
            </a:r>
            <a:r>
              <a:rPr lang="en-US" altLang="en-US" sz="2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altLang="en-US" sz="2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stderr=None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8826FD-B825-4441-8730-C879D8E7B946}"/>
              </a:ext>
            </a:extLst>
          </p:cNvPr>
          <p:cNvSpPr txBox="1"/>
          <p:nvPr/>
        </p:nvSpPr>
        <p:spPr>
          <a:xfrm>
            <a:off x="522514" y="2677885"/>
            <a:ext cx="48145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File Handlers</a:t>
            </a:r>
          </a:p>
          <a:p>
            <a:endParaRPr lang="en-US" sz="3200" dirty="0"/>
          </a:p>
          <a:p>
            <a:r>
              <a:rPr lang="en-US" sz="3200" dirty="0"/>
              <a:t>stdin = standard input</a:t>
            </a:r>
          </a:p>
          <a:p>
            <a:r>
              <a:rPr lang="en-US" sz="3200" dirty="0" err="1"/>
              <a:t>stdout</a:t>
            </a:r>
            <a:r>
              <a:rPr lang="en-US" sz="3200" dirty="0"/>
              <a:t> = standard output</a:t>
            </a:r>
          </a:p>
          <a:p>
            <a:r>
              <a:rPr lang="en-US" sz="3200" dirty="0" err="1"/>
              <a:t>sderr</a:t>
            </a:r>
            <a:r>
              <a:rPr lang="en-US" sz="3200" dirty="0"/>
              <a:t> = standard error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656E84-E8CA-49F0-B7D9-63134418BA0E}"/>
              </a:ext>
            </a:extLst>
          </p:cNvPr>
          <p:cNvSpPr/>
          <p:nvPr/>
        </p:nvSpPr>
        <p:spPr>
          <a:xfrm>
            <a:off x="6030686" y="2946642"/>
            <a:ext cx="68642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"/>
              </a:rPr>
              <a:t> </a:t>
            </a:r>
            <a:r>
              <a:rPr lang="en-US" dirty="0" err="1">
                <a:latin typeface=""/>
              </a:rPr>
              <a:t>program_l</a:t>
            </a:r>
            <a:r>
              <a:rPr lang="en-US" dirty="0">
                <a:latin typeface=""/>
              </a:rPr>
              <a:t> </a:t>
            </a:r>
            <a:r>
              <a:rPr lang="en-US" dirty="0">
                <a:solidFill>
                  <a:srgbClr val="666666"/>
                </a:solidFill>
                <a:latin typeface=""/>
              </a:rPr>
              <a:t>= [</a:t>
            </a:r>
            <a:r>
              <a:rPr lang="en-US" dirty="0">
                <a:solidFill>
                  <a:srgbClr val="BA2121"/>
                </a:solidFill>
                <a:latin typeface=""/>
              </a:rPr>
              <a:t>"program1", "program2", "program3"]</a:t>
            </a:r>
          </a:p>
          <a:p>
            <a:r>
              <a:rPr lang="nn-NO" dirty="0">
                <a:latin typeface=""/>
              </a:rPr>
              <a:t> flog </a:t>
            </a:r>
            <a:r>
              <a:rPr lang="nn-NO" dirty="0">
                <a:solidFill>
                  <a:srgbClr val="666666"/>
                </a:solidFill>
                <a:latin typeface=""/>
              </a:rPr>
              <a:t>= </a:t>
            </a:r>
            <a:r>
              <a:rPr lang="nn-NO" dirty="0">
                <a:solidFill>
                  <a:srgbClr val="008000"/>
                </a:solidFill>
                <a:latin typeface=""/>
              </a:rPr>
              <a:t>open(</a:t>
            </a:r>
            <a:r>
              <a:rPr lang="nn-NO" dirty="0">
                <a:solidFill>
                  <a:srgbClr val="BA2121"/>
                </a:solidFill>
                <a:latin typeface=""/>
              </a:rPr>
              <a:t>"program_log.txt", 'w')</a:t>
            </a:r>
          </a:p>
          <a:p>
            <a:r>
              <a:rPr lang="en-US" dirty="0">
                <a:latin typeface="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for </a:t>
            </a:r>
            <a:r>
              <a:rPr lang="en-US" b="1" dirty="0" err="1">
                <a:solidFill>
                  <a:srgbClr val="008000"/>
                </a:solidFill>
                <a:latin typeface=""/>
              </a:rPr>
              <a:t>pname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 </a:t>
            </a:r>
            <a:r>
              <a:rPr lang="en-US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US" b="1" dirty="0" err="1">
                <a:solidFill>
                  <a:srgbClr val="AA22FF"/>
                </a:solidFill>
                <a:latin typeface=""/>
              </a:rPr>
              <a:t>program_l</a:t>
            </a:r>
            <a:r>
              <a:rPr lang="en-US" b="1" dirty="0">
                <a:solidFill>
                  <a:srgbClr val="AA22FF"/>
                </a:solidFill>
                <a:latin typeface=""/>
              </a:rPr>
              <a:t>:</a:t>
            </a:r>
          </a:p>
          <a:p>
            <a:r>
              <a:rPr lang="en-US" dirty="0">
                <a:latin typeface=""/>
              </a:rPr>
              <a:t>     </a:t>
            </a:r>
            <a:r>
              <a:rPr lang="en-US" dirty="0" err="1">
                <a:latin typeface=""/>
              </a:rPr>
              <a:t>cmd</a:t>
            </a:r>
            <a:r>
              <a:rPr lang="en-US" dirty="0">
                <a:latin typeface=""/>
              </a:rPr>
              <a:t> </a:t>
            </a:r>
            <a:r>
              <a:rPr lang="en-US" dirty="0">
                <a:solidFill>
                  <a:srgbClr val="666666"/>
                </a:solidFill>
                <a:latin typeface=""/>
              </a:rPr>
              <a:t>= </a:t>
            </a:r>
            <a:r>
              <a:rPr lang="en-US" dirty="0">
                <a:solidFill>
                  <a:srgbClr val="BA2121"/>
                </a:solidFill>
                <a:latin typeface=""/>
              </a:rPr>
              <a:t>"python ./programs/</a:t>
            </a:r>
            <a:r>
              <a:rPr lang="en-US" b="1" dirty="0">
                <a:solidFill>
                  <a:srgbClr val="BB6688"/>
                </a:solidFill>
                <a:latin typeface=""/>
              </a:rPr>
              <a:t>%s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.py" 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% </a:t>
            </a:r>
            <a:r>
              <a:rPr lang="en-US" b="1" dirty="0" err="1">
                <a:solidFill>
                  <a:srgbClr val="666666"/>
                </a:solidFill>
                <a:latin typeface=""/>
              </a:rPr>
              <a:t>pname</a:t>
            </a:r>
            <a:endParaRPr lang="en-US" b="1" dirty="0">
              <a:solidFill>
                <a:srgbClr val="666666"/>
              </a:solidFill>
              <a:latin typeface=""/>
            </a:endParaRPr>
          </a:p>
          <a:p>
            <a:r>
              <a:rPr lang="en-US" dirty="0">
                <a:latin typeface=""/>
              </a:rPr>
              <a:t>     proc </a:t>
            </a:r>
            <a:r>
              <a:rPr lang="en-US" dirty="0">
                <a:solidFill>
                  <a:srgbClr val="666666"/>
                </a:solidFill>
                <a:latin typeface=""/>
              </a:rPr>
              <a:t>= 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subprocess.Popen</a:t>
            </a:r>
            <a:r>
              <a:rPr lang="en-US" dirty="0">
                <a:solidFill>
                  <a:srgbClr val="666666"/>
                </a:solidFill>
                <a:latin typeface=""/>
              </a:rPr>
              <a:t>(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shlex.split</a:t>
            </a:r>
            <a:r>
              <a:rPr lang="en-US" dirty="0">
                <a:solidFill>
                  <a:srgbClr val="666666"/>
                </a:solidFill>
                <a:latin typeface=""/>
              </a:rPr>
              <a:t>(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cmd</a:t>
            </a:r>
            <a:r>
              <a:rPr lang="en-US" dirty="0">
                <a:solidFill>
                  <a:srgbClr val="666666"/>
                </a:solidFill>
                <a:latin typeface=""/>
              </a:rPr>
              <a:t>), 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stdout</a:t>
            </a:r>
            <a:r>
              <a:rPr lang="en-US" dirty="0">
                <a:solidFill>
                  <a:srgbClr val="666666"/>
                </a:solidFill>
                <a:latin typeface=""/>
              </a:rPr>
              <a:t>=flog)</a:t>
            </a:r>
          </a:p>
          <a:p>
            <a:r>
              <a:rPr lang="en-US" dirty="0">
                <a:latin typeface=""/>
              </a:rPr>
              <a:t>     </a:t>
            </a:r>
            <a:r>
              <a:rPr lang="en-US" dirty="0" err="1">
                <a:latin typeface=""/>
              </a:rPr>
              <a:t>proc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.wait</a:t>
            </a:r>
            <a:r>
              <a:rPr lang="en-US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US" dirty="0">
                <a:latin typeface=""/>
              </a:rPr>
              <a:t> </a:t>
            </a:r>
            <a:r>
              <a:rPr lang="en-US" dirty="0" err="1">
                <a:latin typeface=""/>
              </a:rPr>
              <a:t>flog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.close</a:t>
            </a:r>
            <a:r>
              <a:rPr lang="en-US" dirty="0">
                <a:solidFill>
                  <a:srgbClr val="666666"/>
                </a:solidFill>
                <a:latin typeface=""/>
              </a:rPr>
              <a:t>()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3A9C1-8EA8-4B5D-ACD9-822C943B9312}"/>
              </a:ext>
            </a:extLst>
          </p:cNvPr>
          <p:cNvSpPr txBox="1"/>
          <p:nvPr/>
        </p:nvSpPr>
        <p:spPr>
          <a:xfrm>
            <a:off x="5943600" y="5701004"/>
            <a:ext cx="610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output will be saved to </a:t>
            </a:r>
            <a:r>
              <a:rPr lang="en-US" sz="2400" i="1" dirty="0"/>
              <a:t>“program_log.txt” </a:t>
            </a:r>
            <a:r>
              <a:rPr lang="en-US" sz="2400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1797330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5921" y="78696"/>
            <a:ext cx="10515600" cy="714407"/>
          </a:xfrm>
        </p:spPr>
        <p:txBody>
          <a:bodyPr>
            <a:normAutofit/>
          </a:bodyPr>
          <a:lstStyle/>
          <a:p>
            <a:r>
              <a:rPr lang="en-US" dirty="0"/>
              <a:t>Getting Output from a Process - Option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4BF8F-922B-49B7-B185-04BE2767AACD}"/>
              </a:ext>
            </a:extLst>
          </p:cNvPr>
          <p:cNvSpPr txBox="1"/>
          <p:nvPr/>
        </p:nvSpPr>
        <p:spPr>
          <a:xfrm>
            <a:off x="625150" y="1371600"/>
            <a:ext cx="768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Popen.communicate</a:t>
            </a:r>
            <a:r>
              <a:rPr lang="en-US" dirty="0"/>
              <a:t>(input=None) - Interact with a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06A6A-01C8-47FE-BB78-B62A8768E5C3}"/>
              </a:ext>
            </a:extLst>
          </p:cNvPr>
          <p:cNvSpPr txBox="1"/>
          <p:nvPr/>
        </p:nvSpPr>
        <p:spPr>
          <a:xfrm>
            <a:off x="597159" y="1810139"/>
            <a:ext cx="10095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reads output/error streams of a process till end of file reached and returns (</a:t>
            </a:r>
            <a:r>
              <a:rPr lang="en-US" dirty="0" err="1"/>
              <a:t>stdoutdata</a:t>
            </a:r>
            <a:r>
              <a:rPr lang="en-US" dirty="0"/>
              <a:t>, </a:t>
            </a:r>
            <a:r>
              <a:rPr lang="en-US" dirty="0" err="1"/>
              <a:t>stderrdata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wait for a process to terminate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get real output, not None, </a:t>
            </a:r>
            <a:r>
              <a:rPr lang="en-US" dirty="0" err="1"/>
              <a:t>stdout</a:t>
            </a:r>
            <a:r>
              <a:rPr lang="en-US" dirty="0"/>
              <a:t>/stderr must be set using </a:t>
            </a:r>
            <a:r>
              <a:rPr lang="en-US" b="1" dirty="0" err="1"/>
              <a:t>subprocess.PIPE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0755F5-3DA7-48B3-8233-A301999A59A4}"/>
              </a:ext>
            </a:extLst>
          </p:cNvPr>
          <p:cNvSpPr/>
          <p:nvPr/>
        </p:nvSpPr>
        <p:spPr>
          <a:xfrm>
            <a:off x="566057" y="2963271"/>
            <a:ext cx="110692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"/>
              </a:rPr>
              <a:t> </a:t>
            </a:r>
            <a:r>
              <a:rPr lang="en-US" dirty="0" err="1">
                <a:latin typeface=""/>
              </a:rPr>
              <a:t>program_l</a:t>
            </a:r>
            <a:r>
              <a:rPr lang="en-US" dirty="0">
                <a:latin typeface=""/>
              </a:rPr>
              <a:t> </a:t>
            </a:r>
            <a:r>
              <a:rPr lang="en-US" dirty="0">
                <a:solidFill>
                  <a:srgbClr val="666666"/>
                </a:solidFill>
                <a:latin typeface=""/>
              </a:rPr>
              <a:t>= [</a:t>
            </a:r>
            <a:r>
              <a:rPr lang="en-US" dirty="0">
                <a:solidFill>
                  <a:srgbClr val="BA2121"/>
                </a:solidFill>
                <a:latin typeface=""/>
              </a:rPr>
              <a:t>"program1"]</a:t>
            </a:r>
          </a:p>
          <a:p>
            <a:r>
              <a:rPr lang="nn-NO" dirty="0">
                <a:latin typeface=""/>
              </a:rPr>
              <a:t> </a:t>
            </a:r>
            <a:r>
              <a:rPr lang="nn-NO" i="1" dirty="0">
                <a:solidFill>
                  <a:srgbClr val="408080"/>
                </a:solidFill>
                <a:latin typeface=""/>
              </a:rPr>
              <a:t># flog = open("program_log.txt", 'w')</a:t>
            </a:r>
          </a:p>
          <a:p>
            <a:r>
              <a:rPr lang="en-US" dirty="0">
                <a:latin typeface=""/>
              </a:rPr>
              <a:t> flog </a:t>
            </a:r>
            <a:r>
              <a:rPr lang="en-US" dirty="0">
                <a:solidFill>
                  <a:srgbClr val="666666"/>
                </a:solidFill>
                <a:latin typeface=""/>
              </a:rPr>
              <a:t>= 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sys.stdout</a:t>
            </a:r>
            <a:endParaRPr lang="en-US" dirty="0">
              <a:solidFill>
                <a:srgbClr val="666666"/>
              </a:solidFill>
              <a:latin typeface=""/>
            </a:endParaRPr>
          </a:p>
          <a:p>
            <a:r>
              <a:rPr lang="en-US" dirty="0">
                <a:latin typeface="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for </a:t>
            </a:r>
            <a:r>
              <a:rPr lang="en-US" b="1" dirty="0" err="1">
                <a:solidFill>
                  <a:srgbClr val="008000"/>
                </a:solidFill>
                <a:latin typeface=""/>
              </a:rPr>
              <a:t>pname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 </a:t>
            </a:r>
            <a:r>
              <a:rPr lang="en-US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US" b="1" dirty="0" err="1">
                <a:solidFill>
                  <a:srgbClr val="AA22FF"/>
                </a:solidFill>
                <a:latin typeface=""/>
              </a:rPr>
              <a:t>program_l</a:t>
            </a:r>
            <a:r>
              <a:rPr lang="en-US" b="1" dirty="0">
                <a:solidFill>
                  <a:srgbClr val="AA22FF"/>
                </a:solidFill>
                <a:latin typeface=""/>
              </a:rPr>
              <a:t>:</a:t>
            </a:r>
          </a:p>
          <a:p>
            <a:r>
              <a:rPr lang="en-US" dirty="0">
                <a:latin typeface=""/>
              </a:rPr>
              <a:t>     </a:t>
            </a:r>
            <a:r>
              <a:rPr lang="en-US" dirty="0" err="1">
                <a:latin typeface=""/>
              </a:rPr>
              <a:t>cmd</a:t>
            </a:r>
            <a:r>
              <a:rPr lang="en-US" dirty="0">
                <a:latin typeface=""/>
              </a:rPr>
              <a:t> </a:t>
            </a:r>
            <a:r>
              <a:rPr lang="en-US" dirty="0">
                <a:solidFill>
                  <a:srgbClr val="666666"/>
                </a:solidFill>
                <a:latin typeface=""/>
              </a:rPr>
              <a:t>= </a:t>
            </a:r>
            <a:r>
              <a:rPr lang="en-US" dirty="0">
                <a:solidFill>
                  <a:srgbClr val="BA2121"/>
                </a:solidFill>
                <a:latin typeface=""/>
              </a:rPr>
              <a:t>"python ./programs/</a:t>
            </a:r>
            <a:r>
              <a:rPr lang="en-US" b="1" dirty="0">
                <a:solidFill>
                  <a:srgbClr val="BB6688"/>
                </a:solidFill>
                <a:latin typeface=""/>
              </a:rPr>
              <a:t>%s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.py" 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% </a:t>
            </a:r>
            <a:r>
              <a:rPr lang="en-US" b="1" dirty="0" err="1">
                <a:solidFill>
                  <a:srgbClr val="666666"/>
                </a:solidFill>
                <a:latin typeface=""/>
              </a:rPr>
              <a:t>pname</a:t>
            </a:r>
            <a:endParaRPr lang="en-US" b="1" dirty="0">
              <a:solidFill>
                <a:srgbClr val="666666"/>
              </a:solidFill>
              <a:latin typeface=""/>
            </a:endParaRPr>
          </a:p>
          <a:p>
            <a:r>
              <a:rPr lang="en-US" dirty="0">
                <a:latin typeface=""/>
              </a:rPr>
              <a:t>     proc </a:t>
            </a:r>
            <a:r>
              <a:rPr lang="en-US" dirty="0">
                <a:solidFill>
                  <a:srgbClr val="666666"/>
                </a:solidFill>
                <a:latin typeface=""/>
              </a:rPr>
              <a:t>= 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subprocess.Popen</a:t>
            </a:r>
            <a:r>
              <a:rPr lang="en-US" dirty="0">
                <a:solidFill>
                  <a:srgbClr val="666666"/>
                </a:solidFill>
                <a:latin typeface=""/>
              </a:rPr>
              <a:t>(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shlex.split</a:t>
            </a:r>
            <a:r>
              <a:rPr lang="en-US" dirty="0">
                <a:solidFill>
                  <a:srgbClr val="666666"/>
                </a:solidFill>
                <a:latin typeface=""/>
              </a:rPr>
              <a:t>(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cmd</a:t>
            </a:r>
            <a:r>
              <a:rPr lang="en-US" dirty="0">
                <a:solidFill>
                  <a:srgbClr val="666666"/>
                </a:solidFill>
                <a:latin typeface=""/>
              </a:rPr>
              <a:t>), 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stdout</a:t>
            </a:r>
            <a:r>
              <a:rPr lang="en-US" dirty="0">
                <a:solidFill>
                  <a:srgbClr val="666666"/>
                </a:solidFill>
                <a:latin typeface=""/>
              </a:rPr>
              <a:t>=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subprocess.PIPE</a:t>
            </a:r>
            <a:r>
              <a:rPr lang="en-US" dirty="0">
                <a:solidFill>
                  <a:srgbClr val="666666"/>
                </a:solidFill>
                <a:latin typeface=""/>
              </a:rPr>
              <a:t>, stderr=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subprocess.PIPE</a:t>
            </a:r>
            <a:r>
              <a:rPr lang="en-US" dirty="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US" dirty="0">
                <a:latin typeface=""/>
              </a:rPr>
              <a:t>     (out, err) </a:t>
            </a:r>
            <a:r>
              <a:rPr lang="en-US" dirty="0">
                <a:solidFill>
                  <a:srgbClr val="666666"/>
                </a:solidFill>
                <a:latin typeface=""/>
              </a:rPr>
              <a:t>= 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proc.communicate</a:t>
            </a:r>
            <a:r>
              <a:rPr lang="en-US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US" dirty="0">
                <a:latin typeface=""/>
              </a:rPr>
              <a:t>     </a:t>
            </a:r>
            <a:r>
              <a:rPr lang="en-US" dirty="0" err="1">
                <a:latin typeface=""/>
              </a:rPr>
              <a:t>dbg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.print_info</a:t>
            </a:r>
            <a:r>
              <a:rPr lang="en-US" dirty="0">
                <a:solidFill>
                  <a:srgbClr val="666666"/>
                </a:solidFill>
                <a:latin typeface=""/>
              </a:rPr>
              <a:t>(</a:t>
            </a:r>
            <a:r>
              <a:rPr lang="en-US" dirty="0">
                <a:solidFill>
                  <a:srgbClr val="BA2121"/>
                </a:solidFill>
                <a:latin typeface=""/>
              </a:rPr>
              <a:t>"</a:t>
            </a:r>
            <a:r>
              <a:rPr lang="en-US" b="1" dirty="0">
                <a:solidFill>
                  <a:srgbClr val="BB6688"/>
                </a:solidFill>
                <a:latin typeface=""/>
              </a:rPr>
              <a:t>%s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 OUTPUT &gt;&gt;&gt;</a:t>
            </a:r>
            <a:r>
              <a:rPr lang="en-US" b="1" dirty="0">
                <a:solidFill>
                  <a:srgbClr val="BB6622"/>
                </a:solidFill>
                <a:latin typeface=""/>
              </a:rPr>
              <a:t>\</a:t>
            </a:r>
            <a:r>
              <a:rPr lang="en-US" b="1" dirty="0" err="1">
                <a:solidFill>
                  <a:srgbClr val="BB6622"/>
                </a:solidFill>
                <a:latin typeface=""/>
              </a:rPr>
              <a:t>n</a:t>
            </a:r>
            <a:r>
              <a:rPr lang="en-US" b="1" dirty="0" err="1">
                <a:solidFill>
                  <a:srgbClr val="BB6688"/>
                </a:solidFill>
                <a:latin typeface=""/>
              </a:rPr>
              <a:t>%s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&gt;&gt;&gt;" 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% (</a:t>
            </a:r>
            <a:r>
              <a:rPr lang="en-US" b="1" dirty="0" err="1">
                <a:solidFill>
                  <a:srgbClr val="666666"/>
                </a:solidFill>
                <a:latin typeface=""/>
              </a:rPr>
              <a:t>pname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, out), flog)</a:t>
            </a:r>
          </a:p>
          <a:p>
            <a:r>
              <a:rPr lang="en-US" dirty="0">
                <a:latin typeface=""/>
              </a:rPr>
              <a:t>     </a:t>
            </a:r>
            <a:r>
              <a:rPr lang="en-US" dirty="0" err="1">
                <a:latin typeface=""/>
              </a:rPr>
              <a:t>dbg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.print_info</a:t>
            </a:r>
            <a:r>
              <a:rPr lang="en-US" dirty="0">
                <a:solidFill>
                  <a:srgbClr val="666666"/>
                </a:solidFill>
                <a:latin typeface=""/>
              </a:rPr>
              <a:t>(</a:t>
            </a:r>
            <a:r>
              <a:rPr lang="en-US" dirty="0">
                <a:solidFill>
                  <a:srgbClr val="BA2121"/>
                </a:solidFill>
                <a:latin typeface=""/>
              </a:rPr>
              <a:t>"</a:t>
            </a:r>
            <a:r>
              <a:rPr lang="en-US" b="1" dirty="0">
                <a:solidFill>
                  <a:srgbClr val="BB6688"/>
                </a:solidFill>
                <a:latin typeface=""/>
              </a:rPr>
              <a:t>%s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 ERROR: </a:t>
            </a:r>
            <a:r>
              <a:rPr lang="en-US" b="1" dirty="0">
                <a:solidFill>
                  <a:srgbClr val="BB6688"/>
                </a:solidFill>
                <a:latin typeface=""/>
              </a:rPr>
              <a:t>%s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" 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% (</a:t>
            </a:r>
            <a:r>
              <a:rPr lang="en-US" b="1" dirty="0" err="1">
                <a:solidFill>
                  <a:srgbClr val="666666"/>
                </a:solidFill>
                <a:latin typeface=""/>
              </a:rPr>
              <a:t>pname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, err), flog)</a:t>
            </a:r>
          </a:p>
          <a:p>
            <a:r>
              <a:rPr lang="en-US" dirty="0">
                <a:latin typeface=""/>
              </a:rPr>
              <a:t> </a:t>
            </a:r>
            <a:r>
              <a:rPr lang="en-US" dirty="0" err="1">
                <a:latin typeface=""/>
              </a:rPr>
              <a:t>flog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.close</a:t>
            </a:r>
            <a:r>
              <a:rPr lang="en-US" dirty="0">
                <a:solidFill>
                  <a:srgbClr val="666666"/>
                </a:solidFill>
                <a:latin typeface="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Checking Process Status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CD5FB5-1D2B-4BB0-BD96-AE7E2E8F0F14}"/>
              </a:ext>
            </a:extLst>
          </p:cNvPr>
          <p:cNvSpPr txBox="1"/>
          <p:nvPr/>
        </p:nvSpPr>
        <p:spPr>
          <a:xfrm>
            <a:off x="718457" y="1119674"/>
            <a:ext cx="4189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Popen.returncode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by wait(), communicate(), poll()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code common convention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success code =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failure - any other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BB4396-777E-4842-8BE6-ABE965721423}"/>
              </a:ext>
            </a:extLst>
          </p:cNvPr>
          <p:cNvSpPr txBox="1"/>
          <p:nvPr/>
        </p:nvSpPr>
        <p:spPr>
          <a:xfrm>
            <a:off x="6096000" y="1184989"/>
            <a:ext cx="613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Popen.poll</a:t>
            </a:r>
            <a:r>
              <a:rPr lang="en-US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sets and returns </a:t>
            </a:r>
            <a:r>
              <a:rPr lang="en-US" dirty="0" err="1"/>
              <a:t>returncode</a:t>
            </a:r>
            <a:r>
              <a:rPr lang="en-US" dirty="0"/>
              <a:t> attribute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95177-4945-4238-95BC-7C0454BBD24B}"/>
              </a:ext>
            </a:extLst>
          </p:cNvPr>
          <p:cNvSpPr/>
          <p:nvPr/>
        </p:nvSpPr>
        <p:spPr>
          <a:xfrm>
            <a:off x="1063690" y="2910493"/>
            <a:ext cx="81362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"/>
              </a:rPr>
              <a:t> </a:t>
            </a:r>
            <a:r>
              <a:rPr lang="en-US" dirty="0" err="1">
                <a:latin typeface=""/>
              </a:rPr>
              <a:t>program_l</a:t>
            </a:r>
            <a:r>
              <a:rPr lang="en-US" dirty="0">
                <a:latin typeface=""/>
              </a:rPr>
              <a:t> </a:t>
            </a:r>
            <a:r>
              <a:rPr lang="en-US" dirty="0">
                <a:solidFill>
                  <a:srgbClr val="666666"/>
                </a:solidFill>
                <a:latin typeface=""/>
              </a:rPr>
              <a:t>= [</a:t>
            </a:r>
            <a:r>
              <a:rPr lang="en-US" dirty="0">
                <a:solidFill>
                  <a:srgbClr val="BA2121"/>
                </a:solidFill>
                <a:latin typeface=""/>
              </a:rPr>
              <a:t>"program1"]</a:t>
            </a:r>
          </a:p>
          <a:p>
            <a:r>
              <a:rPr lang="nn-NO" dirty="0">
                <a:latin typeface=""/>
              </a:rPr>
              <a:t>    </a:t>
            </a:r>
            <a:r>
              <a:rPr lang="nn-NO" i="1" dirty="0">
                <a:solidFill>
                  <a:srgbClr val="408080"/>
                </a:solidFill>
                <a:latin typeface=""/>
              </a:rPr>
              <a:t># flog = open("program_log.txt", 'w')</a:t>
            </a:r>
          </a:p>
          <a:p>
            <a:r>
              <a:rPr lang="en-US" dirty="0">
                <a:latin typeface=""/>
              </a:rPr>
              <a:t>    flog </a:t>
            </a:r>
            <a:r>
              <a:rPr lang="en-US" dirty="0">
                <a:solidFill>
                  <a:srgbClr val="666666"/>
                </a:solidFill>
                <a:latin typeface=""/>
              </a:rPr>
              <a:t>= 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sys.stdout</a:t>
            </a:r>
            <a:endParaRPr lang="en-US" dirty="0">
              <a:solidFill>
                <a:srgbClr val="666666"/>
              </a:solidFill>
              <a:latin typeface=""/>
            </a:endParaRPr>
          </a:p>
          <a:p>
            <a:r>
              <a:rPr lang="en-US" dirty="0">
                <a:latin typeface="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for </a:t>
            </a:r>
            <a:r>
              <a:rPr lang="en-US" b="1" dirty="0" err="1">
                <a:solidFill>
                  <a:srgbClr val="008000"/>
                </a:solidFill>
                <a:latin typeface=""/>
              </a:rPr>
              <a:t>pname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 </a:t>
            </a:r>
            <a:r>
              <a:rPr lang="en-US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US" b="1" dirty="0" err="1">
                <a:solidFill>
                  <a:srgbClr val="AA22FF"/>
                </a:solidFill>
                <a:latin typeface=""/>
              </a:rPr>
              <a:t>program_l</a:t>
            </a:r>
            <a:r>
              <a:rPr lang="en-US" b="1" dirty="0">
                <a:solidFill>
                  <a:srgbClr val="AA22FF"/>
                </a:solidFill>
                <a:latin typeface=""/>
              </a:rPr>
              <a:t>:</a:t>
            </a:r>
          </a:p>
          <a:p>
            <a:r>
              <a:rPr lang="en-US" dirty="0">
                <a:latin typeface=""/>
              </a:rPr>
              <a:t>        </a:t>
            </a:r>
            <a:r>
              <a:rPr lang="en-US" dirty="0" err="1">
                <a:latin typeface=""/>
              </a:rPr>
              <a:t>cmd</a:t>
            </a:r>
            <a:r>
              <a:rPr lang="en-US" dirty="0">
                <a:latin typeface=""/>
              </a:rPr>
              <a:t> </a:t>
            </a:r>
            <a:r>
              <a:rPr lang="en-US" dirty="0">
                <a:solidFill>
                  <a:srgbClr val="666666"/>
                </a:solidFill>
                <a:latin typeface=""/>
              </a:rPr>
              <a:t>= </a:t>
            </a:r>
            <a:r>
              <a:rPr lang="en-US" dirty="0">
                <a:solidFill>
                  <a:srgbClr val="BA2121"/>
                </a:solidFill>
                <a:latin typeface=""/>
              </a:rPr>
              <a:t>"python ./programs/</a:t>
            </a:r>
            <a:r>
              <a:rPr lang="en-US" b="1" dirty="0">
                <a:solidFill>
                  <a:srgbClr val="BB6688"/>
                </a:solidFill>
                <a:latin typeface=""/>
              </a:rPr>
              <a:t>%s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.py" 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% </a:t>
            </a:r>
            <a:r>
              <a:rPr lang="en-US" b="1" dirty="0" err="1">
                <a:solidFill>
                  <a:srgbClr val="666666"/>
                </a:solidFill>
                <a:latin typeface=""/>
              </a:rPr>
              <a:t>pname</a:t>
            </a:r>
            <a:endParaRPr lang="en-US" b="1" dirty="0">
              <a:solidFill>
                <a:srgbClr val="666666"/>
              </a:solidFill>
              <a:latin typeface=""/>
            </a:endParaRPr>
          </a:p>
          <a:p>
            <a:r>
              <a:rPr lang="en-US" dirty="0">
                <a:latin typeface=""/>
              </a:rPr>
              <a:t>        proc </a:t>
            </a:r>
            <a:r>
              <a:rPr lang="en-US" dirty="0">
                <a:solidFill>
                  <a:srgbClr val="666666"/>
                </a:solidFill>
                <a:latin typeface=""/>
              </a:rPr>
              <a:t>= 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subprocess.Popen</a:t>
            </a:r>
            <a:r>
              <a:rPr lang="en-US" dirty="0">
                <a:solidFill>
                  <a:srgbClr val="666666"/>
                </a:solidFill>
                <a:latin typeface=""/>
              </a:rPr>
              <a:t>(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shlex.split</a:t>
            </a:r>
            <a:r>
              <a:rPr lang="en-US" dirty="0">
                <a:solidFill>
                  <a:srgbClr val="666666"/>
                </a:solidFill>
                <a:latin typeface=""/>
              </a:rPr>
              <a:t>(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cmd</a:t>
            </a:r>
            <a:r>
              <a:rPr lang="en-US" dirty="0">
                <a:solidFill>
                  <a:srgbClr val="666666"/>
                </a:solidFill>
                <a:latin typeface=""/>
              </a:rPr>
              <a:t>), 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stdout</a:t>
            </a:r>
            <a:r>
              <a:rPr lang="en-US" dirty="0">
                <a:solidFill>
                  <a:srgbClr val="666666"/>
                </a:solidFill>
                <a:latin typeface=""/>
              </a:rPr>
              <a:t>=flog, stderr=flog)</a:t>
            </a:r>
          </a:p>
          <a:p>
            <a:r>
              <a:rPr lang="en-US" dirty="0">
                <a:latin typeface=""/>
              </a:rPr>
              <a:t>       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while </a:t>
            </a:r>
            <a:r>
              <a:rPr lang="en-US" b="1" dirty="0" err="1">
                <a:solidFill>
                  <a:srgbClr val="008000"/>
                </a:solidFill>
                <a:latin typeface=""/>
              </a:rPr>
              <a:t>proc</a:t>
            </a:r>
            <a:r>
              <a:rPr lang="en-US" b="1" dirty="0" err="1">
                <a:solidFill>
                  <a:srgbClr val="666666"/>
                </a:solidFill>
                <a:latin typeface=""/>
              </a:rPr>
              <a:t>.returncode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 ==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None:</a:t>
            </a:r>
          </a:p>
          <a:p>
            <a:r>
              <a:rPr lang="en-US" dirty="0">
                <a:latin typeface=""/>
              </a:rPr>
              <a:t>            </a:t>
            </a:r>
            <a:r>
              <a:rPr lang="en-US" dirty="0" err="1">
                <a:latin typeface=""/>
              </a:rPr>
              <a:t>time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.sleep</a:t>
            </a:r>
            <a:r>
              <a:rPr lang="en-US" dirty="0">
                <a:solidFill>
                  <a:srgbClr val="666666"/>
                </a:solidFill>
                <a:latin typeface=""/>
              </a:rPr>
              <a:t>(0.1)</a:t>
            </a:r>
          </a:p>
          <a:p>
            <a:r>
              <a:rPr lang="en-US" dirty="0">
                <a:latin typeface=""/>
              </a:rPr>
              <a:t>            </a:t>
            </a:r>
            <a:r>
              <a:rPr lang="en-US" dirty="0" err="1">
                <a:latin typeface=""/>
              </a:rPr>
              <a:t>dbg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.print_info</a:t>
            </a:r>
            <a:r>
              <a:rPr lang="en-US" dirty="0">
                <a:solidFill>
                  <a:srgbClr val="666666"/>
                </a:solidFill>
                <a:latin typeface=""/>
              </a:rPr>
              <a:t>(</a:t>
            </a:r>
            <a:r>
              <a:rPr lang="en-US" dirty="0">
                <a:solidFill>
                  <a:srgbClr val="BA2121"/>
                </a:solidFill>
                <a:latin typeface=""/>
              </a:rPr>
              <a:t>"Polling subprocess...")</a:t>
            </a:r>
          </a:p>
          <a:p>
            <a:r>
              <a:rPr lang="en-US" dirty="0">
                <a:latin typeface=""/>
              </a:rPr>
              <a:t>            </a:t>
            </a:r>
            <a:r>
              <a:rPr lang="en-US" dirty="0" err="1">
                <a:latin typeface=""/>
              </a:rPr>
              <a:t>proc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.poll</a:t>
            </a:r>
            <a:r>
              <a:rPr lang="en-US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US" dirty="0">
                <a:latin typeface=""/>
              </a:rPr>
              <a:t>        </a:t>
            </a:r>
            <a:r>
              <a:rPr lang="en-US" dirty="0" err="1">
                <a:latin typeface=""/>
              </a:rPr>
              <a:t>dbg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.print_info</a:t>
            </a:r>
            <a:r>
              <a:rPr lang="en-US" dirty="0">
                <a:solidFill>
                  <a:srgbClr val="666666"/>
                </a:solidFill>
                <a:latin typeface=""/>
              </a:rPr>
              <a:t>(</a:t>
            </a:r>
            <a:r>
              <a:rPr lang="en-US" dirty="0">
                <a:solidFill>
                  <a:srgbClr val="BA2121"/>
                </a:solidFill>
                <a:latin typeface=""/>
              </a:rPr>
              <a:t>"Process </a:t>
            </a:r>
            <a:r>
              <a:rPr lang="en-US" dirty="0" err="1">
                <a:solidFill>
                  <a:srgbClr val="BA2121"/>
                </a:solidFill>
                <a:latin typeface=""/>
              </a:rPr>
              <a:t>returncode</a:t>
            </a:r>
            <a:r>
              <a:rPr lang="en-US" dirty="0">
                <a:solidFill>
                  <a:srgbClr val="BA2121"/>
                </a:solidFill>
                <a:latin typeface=""/>
              </a:rPr>
              <a:t>: </a:t>
            </a:r>
            <a:r>
              <a:rPr lang="en-US" b="1" dirty="0">
                <a:solidFill>
                  <a:srgbClr val="BB6688"/>
                </a:solidFill>
                <a:latin typeface=""/>
              </a:rPr>
              <a:t>%d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" 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% </a:t>
            </a:r>
            <a:r>
              <a:rPr lang="en-US" b="1" dirty="0" err="1">
                <a:solidFill>
                  <a:srgbClr val="666666"/>
                </a:solidFill>
                <a:latin typeface=""/>
              </a:rPr>
              <a:t>proc.returncode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US" dirty="0">
                <a:latin typeface=""/>
              </a:rPr>
              <a:t>    </a:t>
            </a:r>
            <a:r>
              <a:rPr lang="en-US" dirty="0" err="1">
                <a:latin typeface=""/>
              </a:rPr>
              <a:t>flog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.close</a:t>
            </a:r>
            <a:r>
              <a:rPr lang="en-US" dirty="0">
                <a:solidFill>
                  <a:srgbClr val="666666"/>
                </a:solidFill>
                <a:latin typeface="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90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Stopping a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3951D-DB8D-49C9-8FE4-78E0C1D21652}"/>
              </a:ext>
            </a:extLst>
          </p:cNvPr>
          <p:cNvSpPr txBox="1"/>
          <p:nvPr/>
        </p:nvSpPr>
        <p:spPr>
          <a:xfrm>
            <a:off x="587829" y="1352939"/>
            <a:ext cx="7903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Popen.terminate</a:t>
            </a:r>
            <a:r>
              <a:rPr lang="en-US" sz="2400" b="1" dirty="0"/>
              <a:t>() </a:t>
            </a:r>
            <a:r>
              <a:rPr lang="en-US" sz="2400" dirty="0"/>
              <a:t>or </a:t>
            </a:r>
            <a:r>
              <a:rPr lang="en-US" sz="2400" b="1" dirty="0" err="1"/>
              <a:t>Popen.kill</a:t>
            </a:r>
            <a:r>
              <a:rPr lang="en-US" sz="2400" b="1" dirty="0"/>
              <a:t>() - </a:t>
            </a:r>
            <a:r>
              <a:rPr lang="en-US" sz="2400" dirty="0"/>
              <a:t>stop a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difference in return codes on Linux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1D3F07-64D5-4187-BAD1-D62ED9B93A84}"/>
              </a:ext>
            </a:extLst>
          </p:cNvPr>
          <p:cNvSpPr/>
          <p:nvPr/>
        </p:nvSpPr>
        <p:spPr>
          <a:xfrm>
            <a:off x="569167" y="2501121"/>
            <a:ext cx="105498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main():</a:t>
            </a:r>
          </a:p>
          <a:p>
            <a:r>
              <a:rPr lang="en-US" dirty="0">
                <a:latin typeface=""/>
              </a:rPr>
              <a:t>    </a:t>
            </a:r>
            <a:r>
              <a:rPr lang="en-US" dirty="0" err="1">
                <a:latin typeface=""/>
              </a:rPr>
              <a:t>program_l</a:t>
            </a:r>
            <a:r>
              <a:rPr lang="en-US" dirty="0">
                <a:latin typeface=""/>
              </a:rPr>
              <a:t> </a:t>
            </a:r>
            <a:r>
              <a:rPr lang="en-US" dirty="0">
                <a:solidFill>
                  <a:srgbClr val="666666"/>
                </a:solidFill>
                <a:latin typeface=""/>
              </a:rPr>
              <a:t>= [</a:t>
            </a:r>
            <a:r>
              <a:rPr lang="en-US" dirty="0">
                <a:solidFill>
                  <a:srgbClr val="BA2121"/>
                </a:solidFill>
                <a:latin typeface=""/>
              </a:rPr>
              <a:t>"program1"]</a:t>
            </a:r>
          </a:p>
          <a:p>
            <a:r>
              <a:rPr lang="nn-NO" dirty="0">
                <a:latin typeface=""/>
              </a:rPr>
              <a:t>    </a:t>
            </a:r>
            <a:r>
              <a:rPr lang="nn-NO" i="1" dirty="0">
                <a:solidFill>
                  <a:srgbClr val="408080"/>
                </a:solidFill>
                <a:latin typeface=""/>
              </a:rPr>
              <a:t># flog = open("program_log.txt", 'w')</a:t>
            </a:r>
          </a:p>
          <a:p>
            <a:r>
              <a:rPr lang="en-US" dirty="0">
                <a:latin typeface=""/>
              </a:rPr>
              <a:t>    flog </a:t>
            </a:r>
            <a:r>
              <a:rPr lang="en-US" dirty="0">
                <a:solidFill>
                  <a:srgbClr val="666666"/>
                </a:solidFill>
                <a:latin typeface=""/>
              </a:rPr>
              <a:t>= 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sys.stdout</a:t>
            </a:r>
            <a:endParaRPr lang="en-US" dirty="0">
              <a:solidFill>
                <a:srgbClr val="666666"/>
              </a:solidFill>
              <a:latin typeface=""/>
            </a:endParaRPr>
          </a:p>
          <a:p>
            <a:r>
              <a:rPr lang="en-US" dirty="0">
                <a:latin typeface="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for </a:t>
            </a:r>
            <a:r>
              <a:rPr lang="en-US" b="1" dirty="0" err="1">
                <a:solidFill>
                  <a:srgbClr val="008000"/>
                </a:solidFill>
                <a:latin typeface=""/>
              </a:rPr>
              <a:t>pname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 </a:t>
            </a:r>
            <a:r>
              <a:rPr lang="en-US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US" b="1" dirty="0" err="1">
                <a:solidFill>
                  <a:srgbClr val="AA22FF"/>
                </a:solidFill>
                <a:latin typeface=""/>
              </a:rPr>
              <a:t>program_l</a:t>
            </a:r>
            <a:r>
              <a:rPr lang="en-US" b="1" dirty="0">
                <a:solidFill>
                  <a:srgbClr val="AA22FF"/>
                </a:solidFill>
                <a:latin typeface=""/>
              </a:rPr>
              <a:t>:</a:t>
            </a:r>
          </a:p>
          <a:p>
            <a:r>
              <a:rPr lang="en-US" dirty="0">
                <a:latin typeface=""/>
              </a:rPr>
              <a:t>        </a:t>
            </a:r>
            <a:r>
              <a:rPr lang="en-US" dirty="0" err="1">
                <a:latin typeface=""/>
              </a:rPr>
              <a:t>cmd</a:t>
            </a:r>
            <a:r>
              <a:rPr lang="en-US" dirty="0">
                <a:latin typeface=""/>
              </a:rPr>
              <a:t> </a:t>
            </a:r>
            <a:r>
              <a:rPr lang="en-US" dirty="0">
                <a:solidFill>
                  <a:srgbClr val="666666"/>
                </a:solidFill>
                <a:latin typeface=""/>
              </a:rPr>
              <a:t>= </a:t>
            </a:r>
            <a:r>
              <a:rPr lang="en-US" dirty="0">
                <a:solidFill>
                  <a:srgbClr val="BA2121"/>
                </a:solidFill>
                <a:latin typeface=""/>
              </a:rPr>
              <a:t>"python ./programs/</a:t>
            </a:r>
            <a:r>
              <a:rPr lang="en-US" b="1" dirty="0">
                <a:solidFill>
                  <a:srgbClr val="BB6688"/>
                </a:solidFill>
                <a:latin typeface=""/>
              </a:rPr>
              <a:t>%s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.py" 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% </a:t>
            </a:r>
            <a:r>
              <a:rPr lang="en-US" b="1" dirty="0" err="1">
                <a:solidFill>
                  <a:srgbClr val="666666"/>
                </a:solidFill>
                <a:latin typeface=""/>
              </a:rPr>
              <a:t>pname</a:t>
            </a:r>
            <a:endParaRPr lang="en-US" b="1" dirty="0">
              <a:solidFill>
                <a:srgbClr val="666666"/>
              </a:solidFill>
              <a:latin typeface=""/>
            </a:endParaRPr>
          </a:p>
          <a:p>
            <a:r>
              <a:rPr lang="en-US" dirty="0">
                <a:latin typeface=""/>
              </a:rPr>
              <a:t>        proc </a:t>
            </a:r>
            <a:r>
              <a:rPr lang="en-US" dirty="0">
                <a:solidFill>
                  <a:srgbClr val="666666"/>
                </a:solidFill>
                <a:latin typeface=""/>
              </a:rPr>
              <a:t>= 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subprocess.Popen</a:t>
            </a:r>
            <a:r>
              <a:rPr lang="en-US" dirty="0">
                <a:solidFill>
                  <a:srgbClr val="666666"/>
                </a:solidFill>
                <a:latin typeface=""/>
              </a:rPr>
              <a:t>(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shlex.split</a:t>
            </a:r>
            <a:r>
              <a:rPr lang="en-US" dirty="0">
                <a:solidFill>
                  <a:srgbClr val="666666"/>
                </a:solidFill>
                <a:latin typeface=""/>
              </a:rPr>
              <a:t>(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cmd</a:t>
            </a:r>
            <a:r>
              <a:rPr lang="en-US" dirty="0">
                <a:solidFill>
                  <a:srgbClr val="666666"/>
                </a:solidFill>
                <a:latin typeface=""/>
              </a:rPr>
              <a:t>), 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stdout</a:t>
            </a:r>
            <a:r>
              <a:rPr lang="en-US" dirty="0">
                <a:solidFill>
                  <a:srgbClr val="666666"/>
                </a:solidFill>
                <a:latin typeface=""/>
              </a:rPr>
              <a:t>=flog, stderr=flog)</a:t>
            </a:r>
          </a:p>
          <a:p>
            <a:r>
              <a:rPr lang="en-US" dirty="0">
                <a:latin typeface=""/>
              </a:rPr>
              <a:t>        </a:t>
            </a:r>
            <a:r>
              <a:rPr lang="en-US" dirty="0" err="1">
                <a:latin typeface=""/>
              </a:rPr>
              <a:t>time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.sleep</a:t>
            </a:r>
            <a:r>
              <a:rPr lang="en-US" dirty="0">
                <a:solidFill>
                  <a:srgbClr val="666666"/>
                </a:solidFill>
                <a:latin typeface=""/>
              </a:rPr>
              <a:t>(0.1)</a:t>
            </a:r>
          </a:p>
          <a:p>
            <a:r>
              <a:rPr lang="en-US" dirty="0">
                <a:latin typeface=""/>
              </a:rPr>
              <a:t>        </a:t>
            </a:r>
            <a:r>
              <a:rPr lang="en-US" dirty="0" err="1">
                <a:latin typeface=""/>
              </a:rPr>
              <a:t>dbg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.print_info</a:t>
            </a:r>
            <a:r>
              <a:rPr lang="en-US" dirty="0">
                <a:solidFill>
                  <a:srgbClr val="666666"/>
                </a:solidFill>
                <a:latin typeface=""/>
              </a:rPr>
              <a:t>(</a:t>
            </a:r>
            <a:r>
              <a:rPr lang="en-US" dirty="0">
                <a:solidFill>
                  <a:srgbClr val="BA2121"/>
                </a:solidFill>
                <a:latin typeface=""/>
              </a:rPr>
              <a:t>"Terminating a process...")</a:t>
            </a:r>
          </a:p>
          <a:p>
            <a:r>
              <a:rPr lang="en-US" dirty="0">
                <a:latin typeface=""/>
              </a:rPr>
              <a:t>        </a:t>
            </a:r>
            <a:r>
              <a:rPr lang="en-US" i="1" dirty="0">
                <a:solidFill>
                  <a:srgbClr val="408080"/>
                </a:solidFill>
                <a:latin typeface=""/>
              </a:rPr>
              <a:t># </a:t>
            </a:r>
            <a:r>
              <a:rPr lang="en-US" i="1" dirty="0" err="1">
                <a:solidFill>
                  <a:srgbClr val="408080"/>
                </a:solidFill>
                <a:latin typeface=""/>
              </a:rPr>
              <a:t>proc.terminate</a:t>
            </a:r>
            <a:r>
              <a:rPr lang="en-US" i="1" dirty="0">
                <a:solidFill>
                  <a:srgbClr val="408080"/>
                </a:solidFill>
                <a:latin typeface=""/>
              </a:rPr>
              <a:t>()</a:t>
            </a:r>
          </a:p>
          <a:p>
            <a:r>
              <a:rPr lang="en-US" dirty="0">
                <a:latin typeface=""/>
              </a:rPr>
              <a:t>        </a:t>
            </a:r>
            <a:r>
              <a:rPr lang="en-US" dirty="0" err="1">
                <a:latin typeface=""/>
              </a:rPr>
              <a:t>proc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.kill</a:t>
            </a:r>
            <a:r>
              <a:rPr lang="en-US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US" dirty="0">
                <a:latin typeface=""/>
              </a:rPr>
              <a:t>        </a:t>
            </a:r>
            <a:r>
              <a:rPr lang="en-US" dirty="0" err="1">
                <a:latin typeface=""/>
              </a:rPr>
              <a:t>proc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.wait</a:t>
            </a:r>
            <a:r>
              <a:rPr lang="en-US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US" dirty="0">
                <a:latin typeface=""/>
              </a:rPr>
              <a:t>        </a:t>
            </a:r>
            <a:r>
              <a:rPr lang="en-US" dirty="0" err="1">
                <a:latin typeface=""/>
              </a:rPr>
              <a:t>dbg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.print_info</a:t>
            </a:r>
            <a:r>
              <a:rPr lang="en-US" dirty="0">
                <a:solidFill>
                  <a:srgbClr val="666666"/>
                </a:solidFill>
                <a:latin typeface=""/>
              </a:rPr>
              <a:t>(</a:t>
            </a:r>
            <a:r>
              <a:rPr lang="en-US" dirty="0">
                <a:solidFill>
                  <a:srgbClr val="BA2121"/>
                </a:solidFill>
                <a:latin typeface=""/>
              </a:rPr>
              <a:t>"Process </a:t>
            </a:r>
            <a:r>
              <a:rPr lang="en-US" dirty="0" err="1">
                <a:solidFill>
                  <a:srgbClr val="BA2121"/>
                </a:solidFill>
                <a:latin typeface=""/>
              </a:rPr>
              <a:t>returncode</a:t>
            </a:r>
            <a:r>
              <a:rPr lang="en-US" dirty="0">
                <a:solidFill>
                  <a:srgbClr val="BA2121"/>
                </a:solidFill>
                <a:latin typeface=""/>
              </a:rPr>
              <a:t>: </a:t>
            </a:r>
            <a:r>
              <a:rPr lang="en-US" b="1" dirty="0">
                <a:solidFill>
                  <a:srgbClr val="BB6688"/>
                </a:solidFill>
                <a:latin typeface=""/>
              </a:rPr>
              <a:t>%d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" 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% </a:t>
            </a:r>
            <a:r>
              <a:rPr lang="en-US" b="1" dirty="0" err="1">
                <a:solidFill>
                  <a:srgbClr val="666666"/>
                </a:solidFill>
                <a:latin typeface=""/>
              </a:rPr>
              <a:t>proc.returncode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US" dirty="0">
                <a:latin typeface=""/>
              </a:rPr>
              <a:t>    </a:t>
            </a:r>
            <a:r>
              <a:rPr lang="en-US" dirty="0" err="1">
                <a:latin typeface=""/>
              </a:rPr>
              <a:t>flog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.close</a:t>
            </a:r>
            <a:r>
              <a:rPr lang="en-US" dirty="0">
                <a:solidFill>
                  <a:srgbClr val="666666"/>
                </a:solidFill>
                <a:latin typeface="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82489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000E0B7-B7BC-4605-8EDB-7182ACBC9A60}"/>
              </a:ext>
            </a:extLst>
          </p:cNvPr>
          <p:cNvSpPr txBox="1"/>
          <p:nvPr/>
        </p:nvSpPr>
        <p:spPr>
          <a:xfrm>
            <a:off x="1358204" y="1122908"/>
            <a:ext cx="94755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Parallel Scheduling of Independent Processes</a:t>
            </a:r>
          </a:p>
        </p:txBody>
      </p:sp>
    </p:spTree>
    <p:extLst>
      <p:ext uri="{BB962C8B-B14F-4D97-AF65-F5344CB8AC3E}">
        <p14:creationId xmlns:p14="http://schemas.microsoft.com/office/powerpoint/2010/main" val="1708689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Scheduling Using Subprocesses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C8A5B-B7D4-44F3-B587-EF0FD0FAA3F9}"/>
              </a:ext>
            </a:extLst>
          </p:cNvPr>
          <p:cNvSpPr txBox="1"/>
          <p:nvPr/>
        </p:nvSpPr>
        <p:spPr>
          <a:xfrm>
            <a:off x="485191" y="1390261"/>
            <a:ext cx="8070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Launch all processes first and let them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Wait for all processes to finish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68DFEC-6CC9-405D-9E10-167653E93ECE}"/>
              </a:ext>
            </a:extLst>
          </p:cNvPr>
          <p:cNvSpPr/>
          <p:nvPr/>
        </p:nvSpPr>
        <p:spPr>
          <a:xfrm>
            <a:off x="6096000" y="163073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main():</a:t>
            </a:r>
          </a:p>
          <a:p>
            <a:r>
              <a:rPr lang="en-US" dirty="0">
                <a:latin typeface=""/>
              </a:rPr>
              <a:t>    </a:t>
            </a:r>
            <a:r>
              <a:rPr lang="en-US" dirty="0" err="1">
                <a:latin typeface=""/>
              </a:rPr>
              <a:t>program_l</a:t>
            </a:r>
            <a:r>
              <a:rPr lang="en-US" dirty="0">
                <a:latin typeface=""/>
              </a:rPr>
              <a:t> </a:t>
            </a:r>
            <a:r>
              <a:rPr lang="en-US" dirty="0">
                <a:solidFill>
                  <a:srgbClr val="666666"/>
                </a:solidFill>
                <a:latin typeface=""/>
              </a:rPr>
              <a:t>= [</a:t>
            </a:r>
            <a:r>
              <a:rPr lang="en-US" dirty="0">
                <a:solidFill>
                  <a:srgbClr val="BA2121"/>
                </a:solidFill>
                <a:latin typeface=""/>
              </a:rPr>
              <a:t>"program1", "program2", "program3"]</a:t>
            </a:r>
          </a:p>
          <a:p>
            <a:r>
              <a:rPr lang="en-US" dirty="0">
                <a:latin typeface=""/>
              </a:rPr>
              <a:t>    </a:t>
            </a:r>
            <a:r>
              <a:rPr lang="en-US" dirty="0" err="1">
                <a:latin typeface=""/>
              </a:rPr>
              <a:t>proc_l</a:t>
            </a:r>
            <a:r>
              <a:rPr lang="en-US" dirty="0">
                <a:latin typeface=""/>
              </a:rPr>
              <a:t> </a:t>
            </a:r>
            <a:r>
              <a:rPr lang="en-US" dirty="0">
                <a:solidFill>
                  <a:srgbClr val="666666"/>
                </a:solidFill>
                <a:latin typeface=""/>
              </a:rPr>
              <a:t>= </a:t>
            </a:r>
            <a:r>
              <a:rPr lang="en-US" dirty="0">
                <a:solidFill>
                  <a:srgbClr val="008000"/>
                </a:solidFill>
                <a:latin typeface=""/>
              </a:rPr>
              <a:t>list()</a:t>
            </a:r>
          </a:p>
          <a:p>
            <a:r>
              <a:rPr lang="en-US" dirty="0">
                <a:latin typeface=""/>
              </a:rPr>
              <a:t>    </a:t>
            </a:r>
            <a:r>
              <a:rPr lang="en-US" i="1" dirty="0">
                <a:solidFill>
                  <a:srgbClr val="408080"/>
                </a:solidFill>
                <a:latin typeface=""/>
              </a:rPr>
              <a:t># Launch processes</a:t>
            </a:r>
          </a:p>
          <a:p>
            <a:r>
              <a:rPr lang="en-US" dirty="0">
                <a:latin typeface="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for </a:t>
            </a:r>
            <a:r>
              <a:rPr lang="en-US" b="1" dirty="0" err="1">
                <a:solidFill>
                  <a:srgbClr val="008000"/>
                </a:solidFill>
                <a:latin typeface=""/>
              </a:rPr>
              <a:t>pname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 </a:t>
            </a:r>
            <a:r>
              <a:rPr lang="en-US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US" b="1" dirty="0" err="1">
                <a:solidFill>
                  <a:srgbClr val="AA22FF"/>
                </a:solidFill>
                <a:latin typeface=""/>
              </a:rPr>
              <a:t>program_l</a:t>
            </a:r>
            <a:r>
              <a:rPr lang="en-US" b="1" dirty="0">
                <a:solidFill>
                  <a:srgbClr val="AA22FF"/>
                </a:solidFill>
                <a:latin typeface=""/>
              </a:rPr>
              <a:t>:</a:t>
            </a:r>
          </a:p>
          <a:p>
            <a:r>
              <a:rPr lang="en-US" dirty="0">
                <a:latin typeface=""/>
              </a:rPr>
              <a:t>        </a:t>
            </a:r>
            <a:r>
              <a:rPr lang="en-US" dirty="0" err="1">
                <a:latin typeface=""/>
              </a:rPr>
              <a:t>cmd</a:t>
            </a:r>
            <a:r>
              <a:rPr lang="en-US" dirty="0">
                <a:latin typeface=""/>
              </a:rPr>
              <a:t> </a:t>
            </a:r>
            <a:r>
              <a:rPr lang="en-US" dirty="0">
                <a:solidFill>
                  <a:srgbClr val="666666"/>
                </a:solidFill>
                <a:latin typeface=""/>
              </a:rPr>
              <a:t>= </a:t>
            </a:r>
            <a:r>
              <a:rPr lang="en-US" dirty="0">
                <a:solidFill>
                  <a:srgbClr val="BA2121"/>
                </a:solidFill>
                <a:latin typeface=""/>
              </a:rPr>
              <a:t>"python ./programs/</a:t>
            </a:r>
            <a:r>
              <a:rPr lang="en-US" b="1" dirty="0">
                <a:solidFill>
                  <a:srgbClr val="BB6688"/>
                </a:solidFill>
                <a:latin typeface=""/>
              </a:rPr>
              <a:t>%s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.py" 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% </a:t>
            </a:r>
            <a:r>
              <a:rPr lang="en-US" b="1" dirty="0" err="1">
                <a:solidFill>
                  <a:srgbClr val="666666"/>
                </a:solidFill>
                <a:latin typeface=""/>
              </a:rPr>
              <a:t>pname</a:t>
            </a:r>
            <a:endParaRPr lang="en-US" b="1" dirty="0">
              <a:solidFill>
                <a:srgbClr val="666666"/>
              </a:solidFill>
              <a:latin typeface=""/>
            </a:endParaRPr>
          </a:p>
          <a:p>
            <a:r>
              <a:rPr lang="en-US" dirty="0">
                <a:latin typeface=""/>
              </a:rPr>
              <a:t>        proc </a:t>
            </a:r>
            <a:r>
              <a:rPr lang="en-US" dirty="0">
                <a:solidFill>
                  <a:srgbClr val="666666"/>
                </a:solidFill>
                <a:latin typeface=""/>
              </a:rPr>
              <a:t>= 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subprocess.Popen</a:t>
            </a:r>
            <a:r>
              <a:rPr lang="en-US" dirty="0">
                <a:solidFill>
                  <a:srgbClr val="666666"/>
                </a:solidFill>
                <a:latin typeface=""/>
              </a:rPr>
              <a:t>(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shlex.split</a:t>
            </a:r>
            <a:r>
              <a:rPr lang="en-US" dirty="0">
                <a:solidFill>
                  <a:srgbClr val="666666"/>
                </a:solidFill>
                <a:latin typeface=""/>
              </a:rPr>
              <a:t>(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cmd</a:t>
            </a:r>
            <a:r>
              <a:rPr lang="en-US" dirty="0">
                <a:solidFill>
                  <a:srgbClr val="666666"/>
                </a:solidFill>
                <a:latin typeface=""/>
              </a:rPr>
              <a:t>))</a:t>
            </a:r>
          </a:p>
          <a:p>
            <a:r>
              <a:rPr lang="en-US" dirty="0">
                <a:latin typeface=""/>
              </a:rPr>
              <a:t>        </a:t>
            </a:r>
            <a:r>
              <a:rPr lang="en-US" dirty="0" err="1">
                <a:latin typeface=""/>
              </a:rPr>
              <a:t>proc_l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.append</a:t>
            </a:r>
            <a:r>
              <a:rPr lang="en-US" dirty="0">
                <a:solidFill>
                  <a:srgbClr val="666666"/>
                </a:solidFill>
                <a:latin typeface=""/>
              </a:rPr>
              <a:t>(proc)</a:t>
            </a:r>
          </a:p>
          <a:p>
            <a:r>
              <a:rPr lang="en-US" dirty="0">
                <a:latin typeface=""/>
              </a:rPr>
              <a:t>    </a:t>
            </a:r>
            <a:r>
              <a:rPr lang="en-US" i="1" dirty="0">
                <a:solidFill>
                  <a:srgbClr val="408080"/>
                </a:solidFill>
                <a:latin typeface=""/>
              </a:rPr>
              <a:t># Wait for all processes to finish</a:t>
            </a:r>
          </a:p>
          <a:p>
            <a:r>
              <a:rPr lang="pl-PL" dirty="0">
                <a:latin typeface=""/>
              </a:rPr>
              <a:t>    </a:t>
            </a:r>
            <a:r>
              <a:rPr lang="pl-PL" b="1" dirty="0">
                <a:solidFill>
                  <a:srgbClr val="008000"/>
                </a:solidFill>
                <a:latin typeface=""/>
              </a:rPr>
              <a:t>for proc </a:t>
            </a:r>
            <a:r>
              <a:rPr lang="pl-PL" b="1" dirty="0">
                <a:solidFill>
                  <a:srgbClr val="AA22FF"/>
                </a:solidFill>
                <a:latin typeface=""/>
              </a:rPr>
              <a:t>in proc_l:</a:t>
            </a:r>
          </a:p>
          <a:p>
            <a:r>
              <a:rPr lang="en-US" dirty="0">
                <a:latin typeface=""/>
              </a:rPr>
              <a:t>        </a:t>
            </a:r>
            <a:r>
              <a:rPr lang="en-US" dirty="0" err="1">
                <a:latin typeface=""/>
              </a:rPr>
              <a:t>proc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.wait</a:t>
            </a:r>
            <a:r>
              <a:rPr lang="en-US" dirty="0">
                <a:solidFill>
                  <a:srgbClr val="666666"/>
                </a:solidFill>
                <a:latin typeface=""/>
              </a:rPr>
              <a:t>()</a:t>
            </a: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A2A20FFC-5E2F-44DE-BB90-9B2D3E301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706" y="2939922"/>
            <a:ext cx="2068852" cy="2201246"/>
          </a:xfrm>
          <a:prstGeom prst="rect">
            <a:avLst/>
          </a:prstGeom>
        </p:spPr>
      </p:pic>
      <p:pic>
        <p:nvPicPr>
          <p:cNvPr id="8" name="Graphic 7" descr="Document">
            <a:extLst>
              <a:ext uri="{FF2B5EF4-FFF2-40B4-BE49-F238E27FC236}">
                <a16:creationId xmlns:a16="http://schemas.microsoft.com/office/drawing/2014/main" id="{2D04CF93-91E9-4D25-B76D-EA53994F5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21430" y="3400232"/>
            <a:ext cx="497631" cy="74256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A0BA2D-465A-4CE5-9012-4BC78D0D0219}"/>
              </a:ext>
            </a:extLst>
          </p:cNvPr>
          <p:cNvCxnSpPr>
            <a:cxnSpLocks/>
          </p:cNvCxnSpPr>
          <p:nvPr/>
        </p:nvCxnSpPr>
        <p:spPr>
          <a:xfrm>
            <a:off x="2220686" y="3545632"/>
            <a:ext cx="12129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23F7D7-4222-413E-BEBF-D98F44AB23B0}"/>
              </a:ext>
            </a:extLst>
          </p:cNvPr>
          <p:cNvSpPr txBox="1"/>
          <p:nvPr/>
        </p:nvSpPr>
        <p:spPr>
          <a:xfrm>
            <a:off x="503853" y="2708601"/>
            <a:ext cx="18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program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8801DA-856D-4C08-AC73-BE00ED742259}"/>
              </a:ext>
            </a:extLst>
          </p:cNvPr>
          <p:cNvCxnSpPr>
            <a:cxnSpLocks/>
          </p:cNvCxnSpPr>
          <p:nvPr/>
        </p:nvCxnSpPr>
        <p:spPr>
          <a:xfrm flipH="1">
            <a:off x="1931437" y="4049485"/>
            <a:ext cx="886411" cy="4478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EFD26CDD-0AE7-49CF-8B64-0C099E583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1700" y="3456993"/>
            <a:ext cx="497631" cy="71379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4B12CE-FF8B-4457-9EA6-7453EB11AB2E}"/>
              </a:ext>
            </a:extLst>
          </p:cNvPr>
          <p:cNvCxnSpPr>
            <a:cxnSpLocks/>
          </p:cNvCxnSpPr>
          <p:nvPr/>
        </p:nvCxnSpPr>
        <p:spPr>
          <a:xfrm>
            <a:off x="2183364" y="3610947"/>
            <a:ext cx="1763485" cy="660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3B82DD-2BE6-4F35-8D26-625EDF86985D}"/>
              </a:ext>
            </a:extLst>
          </p:cNvPr>
          <p:cNvCxnSpPr>
            <a:cxnSpLocks/>
          </p:cNvCxnSpPr>
          <p:nvPr/>
        </p:nvCxnSpPr>
        <p:spPr>
          <a:xfrm flipH="1">
            <a:off x="1959429" y="4087587"/>
            <a:ext cx="1477347" cy="4844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Document">
            <a:extLst>
              <a:ext uri="{FF2B5EF4-FFF2-40B4-BE49-F238E27FC236}">
                <a16:creationId xmlns:a16="http://schemas.microsoft.com/office/drawing/2014/main" id="{83F67A20-A4B8-4C17-A53B-51772B58D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25553" y="3565072"/>
            <a:ext cx="690058" cy="122153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C09CD0-0A86-4DE1-9876-A9CEF318B533}"/>
              </a:ext>
            </a:extLst>
          </p:cNvPr>
          <p:cNvCxnSpPr>
            <a:cxnSpLocks/>
          </p:cNvCxnSpPr>
          <p:nvPr/>
        </p:nvCxnSpPr>
        <p:spPr>
          <a:xfrm>
            <a:off x="2202024" y="3452326"/>
            <a:ext cx="6344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1330A5-AD49-47C4-83A0-FF189FAB8EA4}"/>
              </a:ext>
            </a:extLst>
          </p:cNvPr>
          <p:cNvCxnSpPr>
            <a:cxnSpLocks/>
          </p:cNvCxnSpPr>
          <p:nvPr/>
        </p:nvCxnSpPr>
        <p:spPr>
          <a:xfrm flipH="1">
            <a:off x="1903445" y="4652866"/>
            <a:ext cx="2083837" cy="2643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2706A6-D9D0-4A51-9798-89DF4561A38B}"/>
              </a:ext>
            </a:extLst>
          </p:cNvPr>
          <p:cNvSpPr txBox="1"/>
          <p:nvPr/>
        </p:nvSpPr>
        <p:spPr>
          <a:xfrm>
            <a:off x="2323322" y="3107095"/>
            <a:ext cx="1101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program1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F83B43-9BCF-40FE-9CAF-E1CB2C396C7F}"/>
              </a:ext>
            </a:extLst>
          </p:cNvPr>
          <p:cNvSpPr txBox="1"/>
          <p:nvPr/>
        </p:nvSpPr>
        <p:spPr>
          <a:xfrm>
            <a:off x="3091543" y="3200400"/>
            <a:ext cx="1296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program2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6C1C01-13E6-4245-BEE8-E2D782269708}"/>
              </a:ext>
            </a:extLst>
          </p:cNvPr>
          <p:cNvSpPr txBox="1"/>
          <p:nvPr/>
        </p:nvSpPr>
        <p:spPr>
          <a:xfrm>
            <a:off x="3726024" y="3397121"/>
            <a:ext cx="1296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program3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5A46EF2-DFDB-4CEF-8C90-E68AD82CD55A}"/>
              </a:ext>
            </a:extLst>
          </p:cNvPr>
          <p:cNvSpPr/>
          <p:nvPr/>
        </p:nvSpPr>
        <p:spPr>
          <a:xfrm>
            <a:off x="4562669" y="3340359"/>
            <a:ext cx="242596" cy="93306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FC63DA-15BB-4F5D-A386-7270FD03464C}"/>
              </a:ext>
            </a:extLst>
          </p:cNvPr>
          <p:cNvSpPr txBox="1"/>
          <p:nvPr/>
        </p:nvSpPr>
        <p:spPr>
          <a:xfrm>
            <a:off x="4749282" y="3573625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overlap</a:t>
            </a:r>
          </a:p>
        </p:txBody>
      </p:sp>
    </p:spTree>
    <p:extLst>
      <p:ext uri="{BB962C8B-B14F-4D97-AF65-F5344CB8AC3E}">
        <p14:creationId xmlns:p14="http://schemas.microsoft.com/office/powerpoint/2010/main" val="4067116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Wrapping a Process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0D3950-8AAB-48DC-98FE-F5EB27EC2878}"/>
              </a:ext>
            </a:extLst>
          </p:cNvPr>
          <p:cNvSpPr/>
          <p:nvPr/>
        </p:nvSpPr>
        <p:spPr>
          <a:xfrm>
            <a:off x="5626359" y="1538608"/>
            <a:ext cx="63821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Task:</a:t>
            </a:r>
          </a:p>
          <a:p>
            <a:r>
              <a:rPr lang="en-US" dirty="0">
                <a:latin typeface="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self, command):</a:t>
            </a:r>
          </a:p>
          <a:p>
            <a:r>
              <a:rPr lang="en-US" dirty="0">
                <a:latin typeface=""/>
              </a:rPr>
              <a:t>        </a:t>
            </a:r>
            <a:r>
              <a:rPr lang="en-US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.proc</a:t>
            </a:r>
            <a:r>
              <a:rPr lang="en-US" dirty="0">
                <a:solidFill>
                  <a:srgbClr val="666666"/>
                </a:solidFill>
                <a:latin typeface=""/>
              </a:rPr>
              <a:t> = </a:t>
            </a:r>
            <a:r>
              <a:rPr lang="en-US" dirty="0">
                <a:solidFill>
                  <a:srgbClr val="008000"/>
                </a:solidFill>
                <a:latin typeface=""/>
              </a:rPr>
              <a:t>None</a:t>
            </a:r>
          </a:p>
          <a:p>
            <a:r>
              <a:rPr lang="en-US" dirty="0">
                <a:latin typeface=""/>
              </a:rPr>
              <a:t>        </a:t>
            </a:r>
            <a:r>
              <a:rPr lang="en-US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.command</a:t>
            </a:r>
            <a:r>
              <a:rPr lang="en-US" dirty="0">
                <a:solidFill>
                  <a:srgbClr val="666666"/>
                </a:solidFill>
                <a:latin typeface=""/>
              </a:rPr>
              <a:t> = </a:t>
            </a:r>
            <a:r>
              <a:rPr lang="en-US" dirty="0">
                <a:solidFill>
                  <a:srgbClr val="008000"/>
                </a:solidFill>
                <a:latin typeface=""/>
              </a:rPr>
              <a:t>None</a:t>
            </a:r>
          </a:p>
          <a:p>
            <a:r>
              <a:rPr lang="en-US" dirty="0">
                <a:latin typeface=""/>
              </a:rPr>
              <a:t>        </a:t>
            </a:r>
            <a:r>
              <a:rPr lang="en-US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.flog</a:t>
            </a:r>
            <a:r>
              <a:rPr lang="en-US" dirty="0">
                <a:solidFill>
                  <a:srgbClr val="666666"/>
                </a:solidFill>
                <a:latin typeface=""/>
              </a:rPr>
              <a:t> = 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sys.stdout</a:t>
            </a:r>
            <a:endParaRPr lang="en-US" dirty="0">
              <a:solidFill>
                <a:srgbClr val="666666"/>
              </a:solidFill>
              <a:latin typeface=""/>
            </a:endParaRPr>
          </a:p>
          <a:p>
            <a:endParaRPr lang="en-US" dirty="0">
              <a:latin typeface=""/>
            </a:endParaRPr>
          </a:p>
          <a:p>
            <a:r>
              <a:rPr lang="en-US" dirty="0">
                <a:latin typeface="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Launch(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US" dirty="0">
                <a:latin typeface=""/>
              </a:rPr>
              <a:t>        proc </a:t>
            </a:r>
            <a:r>
              <a:rPr lang="en-US" dirty="0">
                <a:solidFill>
                  <a:srgbClr val="666666"/>
                </a:solidFill>
                <a:latin typeface=""/>
              </a:rPr>
              <a:t>= 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subprocess.Popen</a:t>
            </a:r>
            <a:r>
              <a:rPr lang="en-US" dirty="0">
                <a:solidFill>
                  <a:srgbClr val="666666"/>
                </a:solidFill>
                <a:latin typeface=""/>
              </a:rPr>
              <a:t>(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shlex.split</a:t>
            </a:r>
            <a:r>
              <a:rPr lang="en-US" dirty="0">
                <a:solidFill>
                  <a:srgbClr val="666666"/>
                </a:solidFill>
                <a:latin typeface=""/>
              </a:rPr>
              <a:t>(</a:t>
            </a:r>
            <a:r>
              <a:rPr lang="en-US" dirty="0">
                <a:solidFill>
                  <a:srgbClr val="008000"/>
                </a:solidFill>
                <a:latin typeface=""/>
              </a:rPr>
              <a:t>self</a:t>
            </a:r>
            <a:r>
              <a:rPr lang="en-US" dirty="0">
                <a:solidFill>
                  <a:srgbClr val="666666"/>
                </a:solidFill>
                <a:latin typeface=""/>
              </a:rPr>
              <a:t>.cmd), 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stdout</a:t>
            </a:r>
            <a:r>
              <a:rPr lang="en-US" dirty="0">
                <a:solidFill>
                  <a:srgbClr val="666666"/>
                </a:solidFill>
                <a:latin typeface=""/>
              </a:rPr>
              <a:t>=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subprocess.PIPE</a:t>
            </a:r>
            <a:r>
              <a:rPr lang="en-US" dirty="0">
                <a:solidFill>
                  <a:srgbClr val="666666"/>
                </a:solidFill>
                <a:latin typeface=""/>
              </a:rPr>
              <a:t>, stderr=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subprocess.PIPE</a:t>
            </a:r>
            <a:r>
              <a:rPr lang="en-US" dirty="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US" dirty="0">
                <a:latin typeface=""/>
              </a:rPr>
              <a:t>       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return proc</a:t>
            </a:r>
          </a:p>
          <a:p>
            <a:endParaRPr lang="en-US" dirty="0">
              <a:latin typeface=""/>
            </a:endParaRPr>
          </a:p>
          <a:p>
            <a:r>
              <a:rPr lang="en-US" dirty="0">
                <a:latin typeface="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b="1" dirty="0" err="1">
                <a:solidFill>
                  <a:srgbClr val="0000FF"/>
                </a:solidFill>
                <a:latin typeface=""/>
              </a:rPr>
              <a:t>WaitAndReturnTriplet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US" dirty="0">
                <a:latin typeface=""/>
              </a:rPr>
              <a:t>        (out, err) </a:t>
            </a:r>
            <a:r>
              <a:rPr lang="en-US" dirty="0">
                <a:solidFill>
                  <a:srgbClr val="666666"/>
                </a:solidFill>
                <a:latin typeface=""/>
              </a:rPr>
              <a:t>= 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proc.communicate</a:t>
            </a:r>
            <a:r>
              <a:rPr lang="en-US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US" dirty="0">
                <a:latin typeface=""/>
              </a:rPr>
              <a:t>        </a:t>
            </a:r>
            <a:r>
              <a:rPr lang="en-US" dirty="0" err="1">
                <a:latin typeface=""/>
              </a:rPr>
              <a:t>rv</a:t>
            </a:r>
            <a:r>
              <a:rPr lang="en-US" dirty="0">
                <a:latin typeface=""/>
              </a:rPr>
              <a:t> </a:t>
            </a:r>
            <a:r>
              <a:rPr lang="en-US" dirty="0">
                <a:solidFill>
                  <a:srgbClr val="666666"/>
                </a:solidFill>
                <a:latin typeface=""/>
              </a:rPr>
              <a:t>= 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proc.returncode</a:t>
            </a:r>
            <a:endParaRPr lang="en-US" dirty="0">
              <a:solidFill>
                <a:srgbClr val="666666"/>
              </a:solidFill>
              <a:latin typeface=""/>
            </a:endParaRPr>
          </a:p>
          <a:p>
            <a:r>
              <a:rPr lang="en-US" dirty="0">
                <a:latin typeface=""/>
              </a:rPr>
              <a:t>       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return (</a:t>
            </a:r>
            <a:r>
              <a:rPr lang="en-US" b="1" dirty="0" err="1">
                <a:solidFill>
                  <a:srgbClr val="008000"/>
                </a:solidFill>
                <a:latin typeface=""/>
              </a:rPr>
              <a:t>rv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, out, err)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4B5E31-9D4E-47B1-995B-BBA5CF684C01}"/>
              </a:ext>
            </a:extLst>
          </p:cNvPr>
          <p:cNvSpPr txBox="1"/>
          <p:nvPr/>
        </p:nvSpPr>
        <p:spPr>
          <a:xfrm>
            <a:off x="457200" y="1623527"/>
            <a:ext cx="53184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Convenient to keep together: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log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process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machine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dataout</a:t>
            </a:r>
            <a:r>
              <a:rPr lang="en-US" sz="2400" dirty="0"/>
              <a:t>/</a:t>
            </a:r>
            <a:r>
              <a:rPr lang="en-US" sz="2400" dirty="0" err="1"/>
              <a:t>dataerr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etc.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A1BCB-778B-4DD2-A454-E16C6B0D322F}"/>
              </a:ext>
            </a:extLst>
          </p:cNvPr>
          <p:cNvSpPr txBox="1"/>
          <p:nvPr/>
        </p:nvSpPr>
        <p:spPr>
          <a:xfrm>
            <a:off x="625151" y="4758612"/>
            <a:ext cx="4683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Python 3.5 and above:</a:t>
            </a:r>
          </a:p>
          <a:p>
            <a:r>
              <a:rPr lang="en-US" b="1" dirty="0" err="1"/>
              <a:t>subprocess.CompletedProcess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486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7984" y="1100419"/>
            <a:ext cx="8527774" cy="586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Definitions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Motivation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Subprocess Module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Wrapping Processes into Tasks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Summary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5777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Grouping Tasks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0EB1AB-E867-4532-93EC-82C7A043DC5B}"/>
              </a:ext>
            </a:extLst>
          </p:cNvPr>
          <p:cNvSpPr txBox="1"/>
          <p:nvPr/>
        </p:nvSpPr>
        <p:spPr>
          <a:xfrm>
            <a:off x="727786" y="1045029"/>
            <a:ext cx="54304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Convenient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launching all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waiting for completion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checking results,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143EAF-3283-497A-B48B-1BBC3F6330D1}"/>
              </a:ext>
            </a:extLst>
          </p:cNvPr>
          <p:cNvSpPr/>
          <p:nvPr/>
        </p:nvSpPr>
        <p:spPr>
          <a:xfrm>
            <a:off x="6248400" y="134412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US" b="1" dirty="0" err="1">
                <a:solidFill>
                  <a:srgbClr val="0000FF"/>
                </a:solidFill>
                <a:latin typeface=""/>
              </a:rPr>
              <a:t>TaskGroup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:</a:t>
            </a:r>
          </a:p>
          <a:p>
            <a:r>
              <a:rPr lang="en-US" dirty="0">
                <a:latin typeface="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US" dirty="0">
                <a:latin typeface=""/>
              </a:rPr>
              <a:t>        </a:t>
            </a:r>
            <a:r>
              <a:rPr lang="en-US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.task_l</a:t>
            </a:r>
            <a:r>
              <a:rPr lang="en-US" dirty="0">
                <a:solidFill>
                  <a:srgbClr val="666666"/>
                </a:solidFill>
                <a:latin typeface=""/>
              </a:rPr>
              <a:t> = </a:t>
            </a:r>
            <a:r>
              <a:rPr lang="en-US" dirty="0">
                <a:solidFill>
                  <a:srgbClr val="008000"/>
                </a:solidFill>
                <a:latin typeface=""/>
              </a:rPr>
              <a:t>list()</a:t>
            </a:r>
          </a:p>
          <a:p>
            <a:endParaRPr lang="en-US" dirty="0">
              <a:latin typeface=""/>
            </a:endParaRPr>
          </a:p>
          <a:p>
            <a:r>
              <a:rPr lang="en-US" dirty="0">
                <a:latin typeface="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b="1" dirty="0" err="1">
                <a:solidFill>
                  <a:srgbClr val="0000FF"/>
                </a:solidFill>
                <a:latin typeface=""/>
              </a:rPr>
              <a:t>AddTask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self, task):</a:t>
            </a:r>
          </a:p>
          <a:p>
            <a:r>
              <a:rPr lang="en-US" dirty="0">
                <a:latin typeface=""/>
              </a:rPr>
              <a:t>        </a:t>
            </a:r>
            <a:r>
              <a:rPr lang="en-US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.task_l.append</a:t>
            </a:r>
            <a:r>
              <a:rPr lang="en-US" dirty="0">
                <a:solidFill>
                  <a:srgbClr val="666666"/>
                </a:solidFill>
                <a:latin typeface=""/>
              </a:rPr>
              <a:t>(task)</a:t>
            </a:r>
          </a:p>
          <a:p>
            <a:endParaRPr lang="en-US" dirty="0">
              <a:latin typeface=""/>
            </a:endParaRPr>
          </a:p>
          <a:p>
            <a:r>
              <a:rPr lang="en-US" dirty="0">
                <a:latin typeface="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b="1" dirty="0" err="1">
                <a:solidFill>
                  <a:srgbClr val="0000FF"/>
                </a:solidFill>
                <a:latin typeface=""/>
              </a:rPr>
              <a:t>LaunchInParallel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US" dirty="0">
                <a:latin typeface=""/>
              </a:rPr>
              <a:t>        </a:t>
            </a:r>
            <a:r>
              <a:rPr lang="en-US" dirty="0" err="1">
                <a:latin typeface=""/>
              </a:rPr>
              <a:t>dbg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.print_info</a:t>
            </a:r>
            <a:r>
              <a:rPr lang="en-US" dirty="0">
                <a:solidFill>
                  <a:srgbClr val="666666"/>
                </a:solidFill>
                <a:latin typeface=""/>
              </a:rPr>
              <a:t>(</a:t>
            </a:r>
            <a:r>
              <a:rPr lang="en-US" dirty="0">
                <a:solidFill>
                  <a:srgbClr val="BA2121"/>
                </a:solidFill>
                <a:latin typeface=""/>
              </a:rPr>
              <a:t>"Launching tasks...")</a:t>
            </a:r>
          </a:p>
          <a:p>
            <a:r>
              <a:rPr lang="en-US" dirty="0">
                <a:latin typeface=""/>
              </a:rPr>
              <a:t>       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for task </a:t>
            </a:r>
            <a:r>
              <a:rPr lang="en-US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US" b="1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US" b="1" dirty="0" err="1">
                <a:solidFill>
                  <a:srgbClr val="666666"/>
                </a:solidFill>
                <a:latin typeface=""/>
              </a:rPr>
              <a:t>.task_l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:</a:t>
            </a:r>
          </a:p>
          <a:p>
            <a:r>
              <a:rPr lang="en-US" dirty="0">
                <a:latin typeface=""/>
              </a:rPr>
              <a:t>            </a:t>
            </a:r>
            <a:r>
              <a:rPr lang="en-US" dirty="0" err="1">
                <a:latin typeface=""/>
              </a:rPr>
              <a:t>task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.Launch</a:t>
            </a:r>
            <a:r>
              <a:rPr lang="en-US" dirty="0">
                <a:solidFill>
                  <a:srgbClr val="666666"/>
                </a:solidFill>
                <a:latin typeface=""/>
              </a:rPr>
              <a:t>()</a:t>
            </a:r>
          </a:p>
          <a:p>
            <a:endParaRPr lang="en-US" dirty="0">
              <a:latin typeface=""/>
            </a:endParaRPr>
          </a:p>
          <a:p>
            <a:r>
              <a:rPr lang="en-US" dirty="0">
                <a:latin typeface="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b="1" dirty="0" err="1">
                <a:solidFill>
                  <a:srgbClr val="0000FF"/>
                </a:solidFill>
                <a:latin typeface=""/>
              </a:rPr>
              <a:t>WaitForAll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US" dirty="0">
                <a:latin typeface=""/>
              </a:rPr>
              <a:t>        </a:t>
            </a:r>
            <a:r>
              <a:rPr lang="en-US" dirty="0" err="1">
                <a:latin typeface=""/>
              </a:rPr>
              <a:t>dbg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.print_info</a:t>
            </a:r>
            <a:r>
              <a:rPr lang="en-US" dirty="0">
                <a:solidFill>
                  <a:srgbClr val="666666"/>
                </a:solidFill>
                <a:latin typeface=""/>
              </a:rPr>
              <a:t>(</a:t>
            </a:r>
            <a:r>
              <a:rPr lang="en-US" dirty="0">
                <a:solidFill>
                  <a:srgbClr val="BA2121"/>
                </a:solidFill>
                <a:latin typeface=""/>
              </a:rPr>
              <a:t>"Waiting for tasks to finish...")</a:t>
            </a:r>
          </a:p>
          <a:p>
            <a:r>
              <a:rPr lang="en-US" dirty="0">
                <a:latin typeface=""/>
              </a:rPr>
              <a:t>       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for task </a:t>
            </a:r>
            <a:r>
              <a:rPr lang="en-US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US" b="1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US" b="1" dirty="0" err="1">
                <a:solidFill>
                  <a:srgbClr val="666666"/>
                </a:solidFill>
                <a:latin typeface=""/>
              </a:rPr>
              <a:t>.task_l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:</a:t>
            </a:r>
          </a:p>
          <a:p>
            <a:r>
              <a:rPr lang="en-US" dirty="0">
                <a:latin typeface=""/>
              </a:rPr>
              <a:t>            </a:t>
            </a:r>
            <a:r>
              <a:rPr lang="en-US" dirty="0" err="1">
                <a:latin typeface=""/>
              </a:rPr>
              <a:t>task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.WaitTillFinished</a:t>
            </a:r>
            <a:r>
              <a:rPr lang="en-US" dirty="0">
                <a:solidFill>
                  <a:srgbClr val="666666"/>
                </a:solidFill>
                <a:latin typeface=""/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B8334A-9B11-49F2-ACE7-A13D4FF36D5C}"/>
              </a:ext>
            </a:extLst>
          </p:cNvPr>
          <p:cNvSpPr/>
          <p:nvPr/>
        </p:nvSpPr>
        <p:spPr>
          <a:xfrm>
            <a:off x="398106" y="297901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main():</a:t>
            </a:r>
          </a:p>
          <a:p>
            <a:r>
              <a:rPr lang="en-US" dirty="0">
                <a:latin typeface=""/>
              </a:rPr>
              <a:t>    </a:t>
            </a:r>
            <a:r>
              <a:rPr lang="en-US" dirty="0" err="1">
                <a:latin typeface=""/>
              </a:rPr>
              <a:t>program_l</a:t>
            </a:r>
            <a:r>
              <a:rPr lang="en-US" dirty="0">
                <a:latin typeface=""/>
              </a:rPr>
              <a:t> </a:t>
            </a:r>
            <a:r>
              <a:rPr lang="en-US" dirty="0">
                <a:solidFill>
                  <a:srgbClr val="666666"/>
                </a:solidFill>
                <a:latin typeface=""/>
              </a:rPr>
              <a:t>= [</a:t>
            </a:r>
            <a:r>
              <a:rPr lang="en-US" dirty="0">
                <a:solidFill>
                  <a:srgbClr val="BA2121"/>
                </a:solidFill>
                <a:latin typeface=""/>
              </a:rPr>
              <a:t>"program1", "program2", "program3"]</a:t>
            </a:r>
          </a:p>
          <a:p>
            <a:r>
              <a:rPr lang="en-US" dirty="0">
                <a:latin typeface=""/>
              </a:rPr>
              <a:t>    </a:t>
            </a:r>
            <a:r>
              <a:rPr lang="en-US" dirty="0" err="1">
                <a:latin typeface=""/>
              </a:rPr>
              <a:t>task_gr</a:t>
            </a:r>
            <a:r>
              <a:rPr lang="en-US" dirty="0">
                <a:latin typeface=""/>
              </a:rPr>
              <a:t> </a:t>
            </a:r>
            <a:r>
              <a:rPr lang="en-US" dirty="0">
                <a:solidFill>
                  <a:srgbClr val="666666"/>
                </a:solidFill>
                <a:latin typeface=""/>
              </a:rPr>
              <a:t>= 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tsk.TaskGroup</a:t>
            </a:r>
            <a:r>
              <a:rPr lang="en-US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US" dirty="0">
                <a:latin typeface=""/>
              </a:rPr>
              <a:t>    </a:t>
            </a:r>
            <a:r>
              <a:rPr lang="en-US" i="1" dirty="0">
                <a:solidFill>
                  <a:srgbClr val="408080"/>
                </a:solidFill>
                <a:latin typeface=""/>
              </a:rPr>
              <a:t># Create Tasks</a:t>
            </a:r>
          </a:p>
          <a:p>
            <a:r>
              <a:rPr lang="en-US" dirty="0">
                <a:latin typeface="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for </a:t>
            </a:r>
            <a:r>
              <a:rPr lang="en-US" b="1" dirty="0" err="1">
                <a:solidFill>
                  <a:srgbClr val="008000"/>
                </a:solidFill>
                <a:latin typeface=""/>
              </a:rPr>
              <a:t>pname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 </a:t>
            </a:r>
            <a:r>
              <a:rPr lang="en-US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US" b="1" dirty="0" err="1">
                <a:solidFill>
                  <a:srgbClr val="AA22FF"/>
                </a:solidFill>
                <a:latin typeface=""/>
              </a:rPr>
              <a:t>program_l</a:t>
            </a:r>
            <a:r>
              <a:rPr lang="en-US" b="1" dirty="0">
                <a:solidFill>
                  <a:srgbClr val="AA22FF"/>
                </a:solidFill>
                <a:latin typeface=""/>
              </a:rPr>
              <a:t>:</a:t>
            </a:r>
          </a:p>
          <a:p>
            <a:r>
              <a:rPr lang="en-US" dirty="0">
                <a:latin typeface=""/>
              </a:rPr>
              <a:t>        </a:t>
            </a:r>
            <a:r>
              <a:rPr lang="en-US" dirty="0" err="1">
                <a:latin typeface=""/>
              </a:rPr>
              <a:t>cmd</a:t>
            </a:r>
            <a:r>
              <a:rPr lang="en-US" dirty="0">
                <a:latin typeface=""/>
              </a:rPr>
              <a:t> </a:t>
            </a:r>
            <a:r>
              <a:rPr lang="en-US" dirty="0">
                <a:solidFill>
                  <a:srgbClr val="666666"/>
                </a:solidFill>
                <a:latin typeface=""/>
              </a:rPr>
              <a:t>= </a:t>
            </a:r>
            <a:r>
              <a:rPr lang="en-US" dirty="0">
                <a:solidFill>
                  <a:srgbClr val="BA2121"/>
                </a:solidFill>
                <a:latin typeface=""/>
              </a:rPr>
              <a:t>"python ./programs/</a:t>
            </a:r>
            <a:r>
              <a:rPr lang="en-US" b="1" dirty="0">
                <a:solidFill>
                  <a:srgbClr val="BB6688"/>
                </a:solidFill>
                <a:latin typeface=""/>
              </a:rPr>
              <a:t>%s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.py" 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% </a:t>
            </a:r>
            <a:r>
              <a:rPr lang="en-US" b="1" dirty="0" err="1">
                <a:solidFill>
                  <a:srgbClr val="666666"/>
                </a:solidFill>
                <a:latin typeface=""/>
              </a:rPr>
              <a:t>pname</a:t>
            </a:r>
            <a:endParaRPr lang="en-US" b="1" dirty="0">
              <a:solidFill>
                <a:srgbClr val="666666"/>
              </a:solidFill>
              <a:latin typeface=""/>
            </a:endParaRPr>
          </a:p>
          <a:p>
            <a:r>
              <a:rPr lang="en-US" dirty="0">
                <a:latin typeface=""/>
              </a:rPr>
              <a:t>        </a:t>
            </a:r>
            <a:r>
              <a:rPr lang="en-US" dirty="0" err="1">
                <a:latin typeface=""/>
              </a:rPr>
              <a:t>task_gr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.AddTask</a:t>
            </a:r>
            <a:r>
              <a:rPr lang="en-US" dirty="0">
                <a:solidFill>
                  <a:srgbClr val="666666"/>
                </a:solidFill>
                <a:latin typeface=""/>
              </a:rPr>
              <a:t>(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tsk.Task</a:t>
            </a:r>
            <a:r>
              <a:rPr lang="en-US" dirty="0">
                <a:solidFill>
                  <a:srgbClr val="666666"/>
                </a:solidFill>
                <a:latin typeface=""/>
              </a:rPr>
              <a:t>(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cmd</a:t>
            </a:r>
            <a:r>
              <a:rPr lang="en-US" dirty="0">
                <a:solidFill>
                  <a:srgbClr val="666666"/>
                </a:solidFill>
                <a:latin typeface=""/>
              </a:rPr>
              <a:t>))</a:t>
            </a:r>
          </a:p>
          <a:p>
            <a:r>
              <a:rPr lang="en-US" dirty="0">
                <a:latin typeface=""/>
              </a:rPr>
              <a:t>    </a:t>
            </a:r>
            <a:r>
              <a:rPr lang="en-US" i="1" dirty="0">
                <a:solidFill>
                  <a:srgbClr val="408080"/>
                </a:solidFill>
                <a:latin typeface=""/>
              </a:rPr>
              <a:t># Launch Tasks</a:t>
            </a:r>
          </a:p>
          <a:p>
            <a:r>
              <a:rPr lang="en-US" dirty="0">
                <a:latin typeface=""/>
              </a:rPr>
              <a:t>    </a:t>
            </a:r>
            <a:r>
              <a:rPr lang="en-US" dirty="0" err="1">
                <a:latin typeface=""/>
              </a:rPr>
              <a:t>task_gr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.LaunchInParallel</a:t>
            </a:r>
            <a:r>
              <a:rPr lang="en-US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US" dirty="0">
                <a:latin typeface=""/>
              </a:rPr>
              <a:t>    </a:t>
            </a:r>
            <a:r>
              <a:rPr lang="en-US" i="1" dirty="0">
                <a:solidFill>
                  <a:srgbClr val="408080"/>
                </a:solidFill>
                <a:latin typeface=""/>
              </a:rPr>
              <a:t># Wait for Tasks</a:t>
            </a:r>
          </a:p>
          <a:p>
            <a:r>
              <a:rPr lang="en-US" dirty="0">
                <a:latin typeface=""/>
              </a:rPr>
              <a:t>    </a:t>
            </a:r>
            <a:r>
              <a:rPr lang="en-US" dirty="0" err="1">
                <a:latin typeface=""/>
              </a:rPr>
              <a:t>task_gr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.WaitForAll</a:t>
            </a:r>
            <a:r>
              <a:rPr lang="en-US" dirty="0">
                <a:solidFill>
                  <a:srgbClr val="666666"/>
                </a:solidFill>
                <a:latin typeface="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67610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Ways of Launching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B7DF9-68B2-4C34-A63D-F3DFE14A0E24}"/>
              </a:ext>
            </a:extLst>
          </p:cNvPr>
          <p:cNvSpPr txBox="1"/>
          <p:nvPr/>
        </p:nvSpPr>
        <p:spPr>
          <a:xfrm>
            <a:off x="625150" y="1539551"/>
            <a:ext cx="11183392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For </a:t>
            </a:r>
            <a:r>
              <a:rPr lang="en-US" sz="3200" dirty="0" err="1"/>
              <a:t>TaskGroup</a:t>
            </a:r>
            <a:r>
              <a:rPr lang="en-US" sz="3200" dirty="0"/>
              <a:t> change Launch/Wait methods for </a:t>
            </a:r>
            <a:r>
              <a:rPr lang="en-US" sz="3200" dirty="0" err="1"/>
              <a:t>slurm</a:t>
            </a:r>
            <a:r>
              <a:rPr lang="en-US" sz="3200" dirty="0"/>
              <a:t> specific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Can have more methods for </a:t>
            </a:r>
            <a:r>
              <a:rPr lang="en-US" sz="3200" dirty="0" err="1"/>
              <a:t>chainining</a:t>
            </a:r>
            <a:r>
              <a:rPr lang="en-US" sz="3200" dirty="0"/>
              <a:t> - dependency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Launching on remote machines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Windows - PowerShell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Linux - </a:t>
            </a:r>
            <a:r>
              <a:rPr lang="en-US" sz="3200" dirty="0" err="1"/>
              <a:t>ssh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9092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0205" y="1975251"/>
            <a:ext cx="6271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760363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93F0-C187-4850-A84F-173DB510B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3CF5D-8E3F-477B-AB97-48B9291ADDE1}"/>
              </a:ext>
            </a:extLst>
          </p:cNvPr>
          <p:cNvSpPr txBox="1"/>
          <p:nvPr/>
        </p:nvSpPr>
        <p:spPr>
          <a:xfrm>
            <a:off x="569167" y="1380931"/>
            <a:ext cx="11066106" cy="3894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Launching jobs in parallel decreases runtime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Uniform way of job managing simplifies processing of results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Common methods allow to use different infrastructure transparently to higher level code</a:t>
            </a:r>
          </a:p>
        </p:txBody>
      </p:sp>
    </p:spTree>
    <p:extLst>
      <p:ext uri="{BB962C8B-B14F-4D97-AF65-F5344CB8AC3E}">
        <p14:creationId xmlns:p14="http://schemas.microsoft.com/office/powerpoint/2010/main" val="2527604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0205" y="1975251"/>
            <a:ext cx="6271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9010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Definitions*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C938FC-483A-406B-B365-F93CD773EA7B}"/>
              </a:ext>
            </a:extLst>
          </p:cNvPr>
          <p:cNvSpPr txBox="1"/>
          <p:nvPr/>
        </p:nvSpPr>
        <p:spPr>
          <a:xfrm>
            <a:off x="653143" y="1138335"/>
            <a:ext cx="112807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Program</a:t>
            </a:r>
            <a:r>
              <a:rPr lang="en-US" sz="2400" dirty="0"/>
              <a:t> - what you write in your text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Process</a:t>
            </a:r>
            <a:r>
              <a:rPr lang="en-US" sz="2400" dirty="0"/>
              <a:t> - a running instance of a program with resources required to run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Task</a:t>
            </a:r>
            <a:r>
              <a:rPr lang="en-US" sz="2400" dirty="0"/>
              <a:t> - process + its environment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Job</a:t>
            </a:r>
            <a:r>
              <a:rPr lang="en-US" sz="2400" dirty="0"/>
              <a:t> - set of tasks which you have to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Cluster</a:t>
            </a:r>
            <a:r>
              <a:rPr lang="en-US" sz="2400" dirty="0"/>
              <a:t> - set of computing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Scheduling/management </a:t>
            </a:r>
            <a:r>
              <a:rPr lang="en-US" sz="2400" dirty="0"/>
              <a:t>- launching/cancelling/monitoring/collecting results/ etc. </a:t>
            </a:r>
            <a:r>
              <a:rPr lang="en-US" sz="2400" dirty="0">
                <a:solidFill>
                  <a:srgbClr val="FF0000"/>
                </a:solidFill>
              </a:rPr>
              <a:t>Not optimal scheduling for in terms of utilization/response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7AFC32-84F2-48CF-9138-55EBE6646B13}"/>
              </a:ext>
            </a:extLst>
          </p:cNvPr>
          <p:cNvSpPr txBox="1"/>
          <p:nvPr/>
        </p:nvSpPr>
        <p:spPr>
          <a:xfrm>
            <a:off x="606490" y="6242180"/>
            <a:ext cx="1075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*definitions are used for this talk only and can be different from formal definitions</a:t>
            </a:r>
          </a:p>
        </p:txBody>
      </p:sp>
    </p:spTree>
    <p:extLst>
      <p:ext uri="{BB962C8B-B14F-4D97-AF65-F5344CB8AC3E}">
        <p14:creationId xmlns:p14="http://schemas.microsoft.com/office/powerpoint/2010/main" val="208461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000E0B7-B7BC-4605-8EDB-7182ACBC9A60}"/>
              </a:ext>
            </a:extLst>
          </p:cNvPr>
          <p:cNvSpPr txBox="1"/>
          <p:nvPr/>
        </p:nvSpPr>
        <p:spPr>
          <a:xfrm>
            <a:off x="2960205" y="1975251"/>
            <a:ext cx="6271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13230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Ideal Workflow</a:t>
            </a:r>
          </a:p>
        </p:txBody>
      </p:sp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2CEA3507-BC10-495B-A4BC-023647EDE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9373" y="1880754"/>
            <a:ext cx="2933700" cy="293370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294782D-A72C-4213-8CE0-4DAE199D3A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19655" y="2015835"/>
            <a:ext cx="2933700" cy="29337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8936DC-B661-4BFA-9386-EC55F4015F54}"/>
              </a:ext>
            </a:extLst>
          </p:cNvPr>
          <p:cNvCxnSpPr/>
          <p:nvPr/>
        </p:nvCxnSpPr>
        <p:spPr>
          <a:xfrm>
            <a:off x="3356264" y="2535382"/>
            <a:ext cx="51206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234113-9413-4BEC-AE1C-93162CFFCA4E}"/>
              </a:ext>
            </a:extLst>
          </p:cNvPr>
          <p:cNvCxnSpPr>
            <a:cxnSpLocks/>
          </p:cNvCxnSpPr>
          <p:nvPr/>
        </p:nvCxnSpPr>
        <p:spPr>
          <a:xfrm flipH="1">
            <a:off x="3366655" y="4343400"/>
            <a:ext cx="508115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7A1865B-11C1-4398-9868-3BC83C39289D}"/>
              </a:ext>
            </a:extLst>
          </p:cNvPr>
          <p:cNvSpPr txBox="1"/>
          <p:nvPr/>
        </p:nvSpPr>
        <p:spPr>
          <a:xfrm>
            <a:off x="4177146" y="4301837"/>
            <a:ext cx="4416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Get results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913295-5978-43EA-B9D4-CBC4CA0CB898}"/>
              </a:ext>
            </a:extLst>
          </p:cNvPr>
          <p:cNvSpPr txBox="1"/>
          <p:nvPr/>
        </p:nvSpPr>
        <p:spPr>
          <a:xfrm>
            <a:off x="3550227" y="1887682"/>
            <a:ext cx="4416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Submit Jobs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BE93BA-B8AD-47D0-B4DE-3D8A71361E01}"/>
              </a:ext>
            </a:extLst>
          </p:cNvPr>
          <p:cNvSpPr txBox="1"/>
          <p:nvPr/>
        </p:nvSpPr>
        <p:spPr>
          <a:xfrm>
            <a:off x="1517072" y="1496291"/>
            <a:ext cx="1995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Researcher</a:t>
            </a:r>
          </a:p>
        </p:txBody>
      </p:sp>
    </p:spTree>
    <p:extLst>
      <p:ext uri="{BB962C8B-B14F-4D97-AF65-F5344CB8AC3E}">
        <p14:creationId xmlns:p14="http://schemas.microsoft.com/office/powerpoint/2010/main" val="216366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2CEA3507-BC10-495B-A4BC-023647EDE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9373" y="3485619"/>
            <a:ext cx="2933700" cy="29337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Workflow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294782D-A72C-4213-8CE0-4DAE199D3A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19655" y="3620700"/>
            <a:ext cx="2933700" cy="29337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8936DC-B661-4BFA-9386-EC55F4015F54}"/>
              </a:ext>
            </a:extLst>
          </p:cNvPr>
          <p:cNvCxnSpPr>
            <a:cxnSpLocks/>
          </p:cNvCxnSpPr>
          <p:nvPr/>
        </p:nvCxnSpPr>
        <p:spPr>
          <a:xfrm flipV="1">
            <a:off x="3359020" y="4140247"/>
            <a:ext cx="5117884" cy="3104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D913295-5978-43EA-B9D4-CBC4CA0CB898}"/>
              </a:ext>
            </a:extLst>
          </p:cNvPr>
          <p:cNvSpPr txBox="1"/>
          <p:nvPr/>
        </p:nvSpPr>
        <p:spPr>
          <a:xfrm>
            <a:off x="3550227" y="3492547"/>
            <a:ext cx="4416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Submit Jobs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BE93BA-B8AD-47D0-B4DE-3D8A71361E01}"/>
              </a:ext>
            </a:extLst>
          </p:cNvPr>
          <p:cNvSpPr txBox="1"/>
          <p:nvPr/>
        </p:nvSpPr>
        <p:spPr>
          <a:xfrm>
            <a:off x="1517072" y="3101156"/>
            <a:ext cx="1995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Researcher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586C05-B0AA-42DE-BCEB-2A43F7021609}"/>
              </a:ext>
            </a:extLst>
          </p:cNvPr>
          <p:cNvSpPr txBox="1"/>
          <p:nvPr/>
        </p:nvSpPr>
        <p:spPr>
          <a:xfrm>
            <a:off x="625151" y="1119673"/>
            <a:ext cx="8453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Same program, different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Dependencies between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Programs crash in the middle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7B5783-DEC9-40E5-AC10-17E72BAF0B49}"/>
              </a:ext>
            </a:extLst>
          </p:cNvPr>
          <p:cNvCxnSpPr/>
          <p:nvPr/>
        </p:nvCxnSpPr>
        <p:spPr>
          <a:xfrm>
            <a:off x="3350044" y="4451267"/>
            <a:ext cx="51206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E2C723-4568-4E7E-B200-A53BB6237097}"/>
              </a:ext>
            </a:extLst>
          </p:cNvPr>
          <p:cNvCxnSpPr>
            <a:cxnSpLocks/>
          </p:cNvCxnSpPr>
          <p:nvPr/>
        </p:nvCxnSpPr>
        <p:spPr>
          <a:xfrm>
            <a:off x="3368351" y="4441371"/>
            <a:ext cx="5131837" cy="3172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039147-19D2-4B09-A317-9FF47704AEC2}"/>
              </a:ext>
            </a:extLst>
          </p:cNvPr>
          <p:cNvCxnSpPr>
            <a:cxnSpLocks/>
          </p:cNvCxnSpPr>
          <p:nvPr/>
        </p:nvCxnSpPr>
        <p:spPr>
          <a:xfrm flipH="1">
            <a:off x="5355772" y="6158204"/>
            <a:ext cx="3116424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EDA86AB-604D-4C33-A30A-40C4A43079DE}"/>
              </a:ext>
            </a:extLst>
          </p:cNvPr>
          <p:cNvSpPr txBox="1"/>
          <p:nvPr/>
        </p:nvSpPr>
        <p:spPr>
          <a:xfrm>
            <a:off x="3377682" y="5784980"/>
            <a:ext cx="190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Results?</a:t>
            </a:r>
          </a:p>
        </p:txBody>
      </p:sp>
      <p:pic>
        <p:nvPicPr>
          <p:cNvPr id="34" name="Graphic 33" descr="Sad Face with Solid Fill">
            <a:extLst>
              <a:ext uri="{FF2B5EF4-FFF2-40B4-BE49-F238E27FC236}">
                <a16:creationId xmlns:a16="http://schemas.microsoft.com/office/drawing/2014/main" id="{F46A287D-6687-4F92-82BE-FD09F95E23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74508" y="3547189"/>
            <a:ext cx="538065" cy="53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0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000E0B7-B7BC-4605-8EDB-7182ACBC9A60}"/>
              </a:ext>
            </a:extLst>
          </p:cNvPr>
          <p:cNvSpPr txBox="1"/>
          <p:nvPr/>
        </p:nvSpPr>
        <p:spPr>
          <a:xfrm>
            <a:off x="2128579" y="1210141"/>
            <a:ext cx="793484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Simple Way of Job Scheduling</a:t>
            </a:r>
          </a:p>
        </p:txBody>
      </p:sp>
    </p:spTree>
    <p:extLst>
      <p:ext uri="{BB962C8B-B14F-4D97-AF65-F5344CB8AC3E}">
        <p14:creationId xmlns:p14="http://schemas.microsoft.com/office/powerpoint/2010/main" val="246204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A8C76F-3891-4FE7-A42B-869F469F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Single-File With Python Function Names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9D2B8-48A0-472D-BF3D-470D0B529BAD}"/>
              </a:ext>
            </a:extLst>
          </p:cNvPr>
          <p:cNvSpPr txBox="1"/>
          <p:nvPr/>
        </p:nvSpPr>
        <p:spPr>
          <a:xfrm>
            <a:off x="615820" y="1203649"/>
            <a:ext cx="555171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8080"/>
                </a:solidFill>
                <a:latin typeface=""/>
              </a:rPr>
              <a:t>#!/</a:t>
            </a:r>
            <a:r>
              <a:rPr lang="en-US" sz="2000" i="1" dirty="0" err="1">
                <a:solidFill>
                  <a:srgbClr val="408080"/>
                </a:solidFill>
                <a:latin typeface=""/>
              </a:rPr>
              <a:t>usr</a:t>
            </a:r>
            <a:r>
              <a:rPr lang="en-US" sz="2000" i="1" dirty="0">
                <a:solidFill>
                  <a:srgbClr val="408080"/>
                </a:solidFill>
                <a:latin typeface=""/>
              </a:rPr>
              <a:t>/bin/env python</a:t>
            </a:r>
          </a:p>
          <a:p>
            <a:endParaRPr lang="en-US" sz="2000" dirty="0">
              <a:latin typeface=""/>
            </a:endParaRPr>
          </a:p>
          <a:p>
            <a:r>
              <a:rPr lang="en-US" sz="2000" b="1" dirty="0">
                <a:solidFill>
                  <a:srgbClr val="008000"/>
                </a:solidFill>
                <a:latin typeface=""/>
              </a:rPr>
              <a:t>from </a:t>
            </a:r>
            <a:r>
              <a:rPr lang="en-US" sz="2000" b="1" dirty="0">
                <a:solidFill>
                  <a:srgbClr val="0000FF"/>
                </a:solidFill>
                <a:latin typeface=""/>
              </a:rPr>
              <a:t>lib </a:t>
            </a:r>
            <a:r>
              <a:rPr lang="en-US" sz="2000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US" sz="2000" b="1" dirty="0">
                <a:solidFill>
                  <a:srgbClr val="666666"/>
                </a:solidFill>
                <a:latin typeface=""/>
              </a:rPr>
              <a:t>*</a:t>
            </a:r>
          </a:p>
          <a:p>
            <a:r>
              <a:rPr lang="en-US" sz="2000" b="1" dirty="0">
                <a:solidFill>
                  <a:srgbClr val="008000"/>
                </a:solidFill>
                <a:latin typeface=""/>
              </a:rPr>
              <a:t>from </a:t>
            </a:r>
            <a:r>
              <a:rPr lang="en-US" sz="2000" b="1" dirty="0">
                <a:solidFill>
                  <a:srgbClr val="0000FF"/>
                </a:solidFill>
                <a:latin typeface=""/>
              </a:rPr>
              <a:t>program1 </a:t>
            </a:r>
            <a:r>
              <a:rPr lang="en-US" sz="2000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US" sz="2000" b="1" dirty="0">
                <a:solidFill>
                  <a:srgbClr val="666666"/>
                </a:solidFill>
                <a:latin typeface=""/>
              </a:rPr>
              <a:t>*</a:t>
            </a:r>
          </a:p>
          <a:p>
            <a:r>
              <a:rPr lang="en-US" sz="2000" b="1" dirty="0">
                <a:solidFill>
                  <a:srgbClr val="008000"/>
                </a:solidFill>
                <a:latin typeface=""/>
              </a:rPr>
              <a:t>from </a:t>
            </a:r>
            <a:r>
              <a:rPr lang="en-US" sz="2000" b="1" dirty="0">
                <a:solidFill>
                  <a:srgbClr val="0000FF"/>
                </a:solidFill>
                <a:latin typeface=""/>
              </a:rPr>
              <a:t>program2 </a:t>
            </a:r>
            <a:r>
              <a:rPr lang="en-US" sz="2000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US" sz="2000" b="1" dirty="0">
                <a:solidFill>
                  <a:srgbClr val="666666"/>
                </a:solidFill>
                <a:latin typeface=""/>
              </a:rPr>
              <a:t>*</a:t>
            </a:r>
          </a:p>
          <a:p>
            <a:r>
              <a:rPr lang="en-US" sz="2000" b="1" dirty="0">
                <a:solidFill>
                  <a:srgbClr val="008000"/>
                </a:solidFill>
                <a:latin typeface=""/>
              </a:rPr>
              <a:t>from </a:t>
            </a:r>
            <a:r>
              <a:rPr lang="en-US" sz="2000" b="1" dirty="0">
                <a:solidFill>
                  <a:srgbClr val="0000FF"/>
                </a:solidFill>
                <a:latin typeface=""/>
              </a:rPr>
              <a:t>program3 </a:t>
            </a:r>
            <a:r>
              <a:rPr lang="en-US" sz="2000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US" sz="2000" b="1" dirty="0">
                <a:solidFill>
                  <a:srgbClr val="666666"/>
                </a:solidFill>
                <a:latin typeface=""/>
              </a:rPr>
              <a:t>*</a:t>
            </a:r>
          </a:p>
          <a:p>
            <a:endParaRPr lang="en-US" sz="2000" dirty="0">
              <a:latin typeface=""/>
            </a:endParaRPr>
          </a:p>
          <a:p>
            <a:r>
              <a:rPr lang="en-US" sz="2000" dirty="0">
                <a:latin typeface=""/>
              </a:rPr>
              <a:t>program1()</a:t>
            </a:r>
          </a:p>
          <a:p>
            <a:r>
              <a:rPr lang="en-US" sz="2000" dirty="0">
                <a:latin typeface=""/>
              </a:rPr>
              <a:t>program2()</a:t>
            </a:r>
          </a:p>
          <a:p>
            <a:r>
              <a:rPr lang="en-US" sz="2000" dirty="0">
                <a:latin typeface=""/>
              </a:rPr>
              <a:t>program3()</a:t>
            </a:r>
          </a:p>
          <a:p>
            <a:endParaRPr lang="en-US" sz="2000" i="1" dirty="0">
              <a:solidFill>
                <a:srgbClr val="408080"/>
              </a:solidFill>
              <a:latin typeface="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04CF1A-DB58-461E-934E-4884ACF3F515}"/>
              </a:ext>
            </a:extLst>
          </p:cNvPr>
          <p:cNvSpPr txBox="1"/>
          <p:nvPr/>
        </p:nvSpPr>
        <p:spPr>
          <a:xfrm>
            <a:off x="625150" y="4637315"/>
            <a:ext cx="11150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600" dirty="0"/>
              <a:t>sequential - blocking</a:t>
            </a:r>
          </a:p>
          <a:p>
            <a:pPr marL="285750" indent="-285750">
              <a:buFontTx/>
              <a:buChar char="-"/>
            </a:pPr>
            <a:r>
              <a:rPr lang="en-US" sz="3600" dirty="0"/>
              <a:t>in case of a failure have to comment out functions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5F3E26-A604-49C4-81D9-91F554F82589}"/>
              </a:ext>
            </a:extLst>
          </p:cNvPr>
          <p:cNvSpPr txBox="1"/>
          <p:nvPr/>
        </p:nvSpPr>
        <p:spPr>
          <a:xfrm>
            <a:off x="6096000" y="1642188"/>
            <a:ext cx="52033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Running example:</a:t>
            </a:r>
          </a:p>
          <a:p>
            <a:endParaRPr lang="en-US" sz="3200" dirty="0"/>
          </a:p>
          <a:p>
            <a:r>
              <a:rPr lang="en-US" sz="3200" i="1" dirty="0"/>
              <a:t>./simple_job.py</a:t>
            </a:r>
          </a:p>
        </p:txBody>
      </p:sp>
    </p:spTree>
    <p:extLst>
      <p:ext uri="{BB962C8B-B14F-4D97-AF65-F5344CB8AC3E}">
        <p14:creationId xmlns:p14="http://schemas.microsoft.com/office/powerpoint/2010/main" val="3647515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subprocess Module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A91D33-90CB-49EE-9753-EAA4346E607D}"/>
              </a:ext>
            </a:extLst>
          </p:cNvPr>
          <p:cNvSpPr txBox="1"/>
          <p:nvPr/>
        </p:nvSpPr>
        <p:spPr>
          <a:xfrm>
            <a:off x="522515" y="989045"/>
            <a:ext cx="8593493" cy="29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launch a new process from a current program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check process status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stop process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wait till process ends</a:t>
            </a:r>
          </a:p>
        </p:txBody>
      </p:sp>
      <p:pic>
        <p:nvPicPr>
          <p:cNvPr id="8" name="Graphic 7" descr="Document">
            <a:extLst>
              <a:ext uri="{FF2B5EF4-FFF2-40B4-BE49-F238E27FC236}">
                <a16:creationId xmlns:a16="http://schemas.microsoft.com/office/drawing/2014/main" id="{C3A6A3BA-1D3F-4DC3-9D2B-F0D0F010C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9649" y="3238500"/>
            <a:ext cx="1424474" cy="14244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CD44EB-3F42-41F1-BF67-56F83CE7A9F8}"/>
              </a:ext>
            </a:extLst>
          </p:cNvPr>
          <p:cNvSpPr txBox="1"/>
          <p:nvPr/>
        </p:nvSpPr>
        <p:spPr>
          <a:xfrm>
            <a:off x="7259216" y="2941866"/>
            <a:ext cx="18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program</a:t>
            </a:r>
          </a:p>
        </p:txBody>
      </p:sp>
      <p:pic>
        <p:nvPicPr>
          <p:cNvPr id="17" name="Graphic 16" descr="Document">
            <a:extLst>
              <a:ext uri="{FF2B5EF4-FFF2-40B4-BE49-F238E27FC236}">
                <a16:creationId xmlns:a16="http://schemas.microsoft.com/office/drawing/2014/main" id="{6913A62C-D00B-44EA-BE2B-E82B534FC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39266" y="3689479"/>
            <a:ext cx="590939" cy="59093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420FAB-9D8F-421E-8407-8095D2A570E3}"/>
              </a:ext>
            </a:extLst>
          </p:cNvPr>
          <p:cNvCxnSpPr>
            <a:cxnSpLocks/>
          </p:cNvCxnSpPr>
          <p:nvPr/>
        </p:nvCxnSpPr>
        <p:spPr>
          <a:xfrm flipV="1">
            <a:off x="8845421" y="3741576"/>
            <a:ext cx="1390261" cy="1306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2936EC-BA02-439F-973F-09B4C7864F98}"/>
              </a:ext>
            </a:extLst>
          </p:cNvPr>
          <p:cNvCxnSpPr>
            <a:cxnSpLocks/>
          </p:cNvCxnSpPr>
          <p:nvPr/>
        </p:nvCxnSpPr>
        <p:spPr>
          <a:xfrm flipH="1" flipV="1">
            <a:off x="8817429" y="3872204"/>
            <a:ext cx="1424475" cy="3273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0FAD9F-E064-408F-99B7-67EB03673272}"/>
              </a:ext>
            </a:extLst>
          </p:cNvPr>
          <p:cNvSpPr txBox="1"/>
          <p:nvPr/>
        </p:nvSpPr>
        <p:spPr>
          <a:xfrm>
            <a:off x="9694506" y="3107094"/>
            <a:ext cx="1810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called as subprocess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3B82F4-333C-49D5-897D-FDAAED31EC08}"/>
              </a:ext>
            </a:extLst>
          </p:cNvPr>
          <p:cNvSpPr txBox="1"/>
          <p:nvPr/>
        </p:nvSpPr>
        <p:spPr>
          <a:xfrm>
            <a:off x="550506" y="4198774"/>
            <a:ext cx="80523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Python 2.7 vs Python 3.7:</a:t>
            </a:r>
          </a:p>
          <a:p>
            <a:pPr marL="285750" indent="-285750">
              <a:buFontTx/>
              <a:buChar char="-"/>
            </a:pPr>
            <a:r>
              <a:rPr lang="en-US" dirty="0"/>
              <a:t>run() function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CompleteProcess</a:t>
            </a:r>
            <a:r>
              <a:rPr lang="en-US" dirty="0"/>
              <a:t> class</a:t>
            </a:r>
          </a:p>
          <a:p>
            <a:pPr marL="285750" indent="-285750">
              <a:buFontTx/>
              <a:buChar char="-"/>
            </a:pPr>
            <a:r>
              <a:rPr lang="en-US" dirty="0"/>
              <a:t>DEVNULL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communicate has timeout argument</a:t>
            </a:r>
          </a:p>
          <a:p>
            <a:r>
              <a:rPr lang="en-US" b="1" dirty="0"/>
              <a:t>Check official documentation:</a:t>
            </a:r>
          </a:p>
          <a:p>
            <a:pPr marL="285750" indent="-285750">
              <a:buFontTx/>
              <a:buChar char="-"/>
            </a:pPr>
            <a:r>
              <a:rPr lang="en-US" dirty="0">
                <a:hlinkClick r:id="rId5"/>
              </a:rPr>
              <a:t>https://docs.python.org/3.7/library/subprocess.html#module-subprocess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>
                <a:hlinkClick r:id="rId6"/>
              </a:rPr>
              <a:t>https://docs.python.org/2/library/subprocess.html#module-subprocess</a:t>
            </a: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4606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Стандартная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12749</TotalTime>
  <Words>1643</Words>
  <Application>Microsoft Office PowerPoint</Application>
  <PresentationFormat>Widescreen</PresentationFormat>
  <Paragraphs>263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 Unicode MS</vt:lpstr>
      <vt:lpstr>Arial</vt:lpstr>
      <vt:lpstr>Calibri</vt:lpstr>
      <vt:lpstr>Calibri Light</vt:lpstr>
      <vt:lpstr>Blank</vt:lpstr>
      <vt:lpstr>Cluster Job Scheduling and Management (using Python)</vt:lpstr>
      <vt:lpstr>Agenda</vt:lpstr>
      <vt:lpstr>Definitions*</vt:lpstr>
      <vt:lpstr>PowerPoint Presentation</vt:lpstr>
      <vt:lpstr>Ideal Workflow</vt:lpstr>
      <vt:lpstr>Real Workflow</vt:lpstr>
      <vt:lpstr>PowerPoint Presentation</vt:lpstr>
      <vt:lpstr>Single-File With Python Function Names</vt:lpstr>
      <vt:lpstr>Python subprocess Module</vt:lpstr>
      <vt:lpstr>Starting a Process</vt:lpstr>
      <vt:lpstr>Waiting for Process</vt:lpstr>
      <vt:lpstr>Simple scheduling, but using processes</vt:lpstr>
      <vt:lpstr>Getting Output from a Process - Option 1</vt:lpstr>
      <vt:lpstr>Getting Output from a Process - Option 2</vt:lpstr>
      <vt:lpstr>Checking Process Status</vt:lpstr>
      <vt:lpstr>Stopping a Process</vt:lpstr>
      <vt:lpstr>PowerPoint Presentation</vt:lpstr>
      <vt:lpstr>Scheduling Using Subprocesses</vt:lpstr>
      <vt:lpstr>Wrapping a Process</vt:lpstr>
      <vt:lpstr>Grouping Tasks</vt:lpstr>
      <vt:lpstr>Different Ways of Launching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Alexey Lavrov</dc:creator>
  <cp:lastModifiedBy>Alexey Lavrov</cp:lastModifiedBy>
  <cp:revision>1396</cp:revision>
  <cp:lastPrinted>2016-05-23T14:30:24Z</cp:lastPrinted>
  <dcterms:created xsi:type="dcterms:W3CDTF">2016-04-26T02:43:37Z</dcterms:created>
  <dcterms:modified xsi:type="dcterms:W3CDTF">2019-01-22T22:44:26Z</dcterms:modified>
</cp:coreProperties>
</file>