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75" r:id="rId2"/>
    <p:sldId id="276" r:id="rId3"/>
    <p:sldId id="277" r:id="rId4"/>
    <p:sldId id="311" r:id="rId5"/>
    <p:sldId id="351" r:id="rId6"/>
    <p:sldId id="313" r:id="rId7"/>
    <p:sldId id="314" r:id="rId8"/>
    <p:sldId id="354" r:id="rId9"/>
    <p:sldId id="324" r:id="rId10"/>
    <p:sldId id="326" r:id="rId11"/>
    <p:sldId id="328" r:id="rId12"/>
    <p:sldId id="319" r:id="rId13"/>
    <p:sldId id="320" r:id="rId14"/>
    <p:sldId id="333" r:id="rId15"/>
    <p:sldId id="352" r:id="rId16"/>
    <p:sldId id="318" r:id="rId17"/>
    <p:sldId id="317" r:id="rId18"/>
    <p:sldId id="316" r:id="rId19"/>
    <p:sldId id="331" r:id="rId20"/>
    <p:sldId id="335" r:id="rId21"/>
    <p:sldId id="336" r:id="rId22"/>
    <p:sldId id="337" r:id="rId23"/>
    <p:sldId id="338" r:id="rId24"/>
    <p:sldId id="334" r:id="rId25"/>
    <p:sldId id="330" r:id="rId26"/>
    <p:sldId id="321" r:id="rId27"/>
    <p:sldId id="339" r:id="rId28"/>
    <p:sldId id="329" r:id="rId29"/>
    <p:sldId id="315" r:id="rId30"/>
    <p:sldId id="340" r:id="rId31"/>
    <p:sldId id="341" r:id="rId32"/>
    <p:sldId id="345" r:id="rId33"/>
    <p:sldId id="343" r:id="rId34"/>
    <p:sldId id="342" r:id="rId35"/>
    <p:sldId id="344" r:id="rId36"/>
    <p:sldId id="346" r:id="rId37"/>
    <p:sldId id="349" r:id="rId38"/>
    <p:sldId id="350" r:id="rId39"/>
    <p:sldId id="348" r:id="rId40"/>
    <p:sldId id="353" r:id="rId41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980" autoAdjust="0"/>
  </p:normalViewPr>
  <p:slideViewPr>
    <p:cSldViewPr snapToGrid="0" showGuides="1">
      <p:cViewPr varScale="1">
        <p:scale>
          <a:sx n="82" d="100"/>
          <a:sy n="82" d="100"/>
        </p:scale>
        <p:origin x="749" y="53"/>
      </p:cViewPr>
      <p:guideLst>
        <p:guide orient="horz" pos="2040"/>
        <p:guide pos="3840"/>
      </p:guideLst>
    </p:cSldViewPr>
  </p:slideViewPr>
  <p:outlineViewPr>
    <p:cViewPr>
      <p:scale>
        <a:sx n="33" d="100"/>
        <a:sy n="33" d="100"/>
      </p:scale>
      <p:origin x="0" y="-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222646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9AD95E7-DF51-4DED-889E-48BE7819A9F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222646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5422428-5975-4311-95EB-74780BA35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1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7914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243F55A-98DB-407C-B418-7633C423E71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22020" y="3337084"/>
            <a:ext cx="7376160" cy="273034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7913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51BBEC0-1CF2-42EE-8E4A-6A0783A2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9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9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9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6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8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0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8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7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8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530475" y="866775"/>
            <a:ext cx="4159250" cy="23399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8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13" y="106688"/>
            <a:ext cx="10515600" cy="7144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0" y="876300"/>
            <a:ext cx="12192000" cy="84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B7D61F0-29D8-43F7-BE82-585F9260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E5F4-B87F-4708-BDC6-DD0EB281D70F}" type="datetime1">
              <a:rPr lang="en-US" smtClean="0"/>
              <a:t>11/14/2018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17BD7A4-30C3-42C4-8470-F200AB3B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92174E5-DC93-4F7D-BA00-EAF23271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‹#›</a:t>
            </a:fld>
            <a:r>
              <a:rPr lang="en-US"/>
              <a:t> / 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4"/>
            <a:ext cx="7177088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F2B7-AA99-4637-9084-C339889F5E26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9FA2-7F25-4961-A236-2FFD5DF0C6B7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274638"/>
            <a:ext cx="26289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274638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4DA-1AA5-49BC-B168-D5D5D5956493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6D31C-F5D1-4AFD-88DD-779E8B3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0EC-01FA-4F75-929B-8C9186A6CF73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E2579-BD88-4C41-819E-6FD08ECD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C9C4C-04BB-4FAE-A9F8-1EFE34B5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‹#›</a:t>
            </a:fld>
            <a:r>
              <a:rPr lang="en-US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141037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7C6F-C52B-4C1F-9EB7-637E9094F451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06904"/>
            <a:ext cx="105156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906713"/>
            <a:ext cx="10515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D9A-4EE9-4932-88B9-8A2107886CB3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E84-2D60-42F4-8C6D-6643C1584895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35113"/>
            <a:ext cx="51562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74879"/>
            <a:ext cx="515620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5" y="1535113"/>
            <a:ext cx="515778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5" y="2174879"/>
            <a:ext cx="5157787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F16B-D971-4E5B-B80A-F7025CFEBA01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921" y="78696"/>
            <a:ext cx="10515600" cy="71440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0" y="876300"/>
            <a:ext cx="12192000" cy="84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4BA497-CA78-4925-BFFB-F26F888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5711-4F12-48DF-963C-421D201FE9C1}" type="datetime1">
              <a:rPr lang="en-US" smtClean="0"/>
              <a:t>11/14/2018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1DAB000-4220-490C-9EB2-A874C5E1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CECCFD-1D1D-4BCB-9E98-A350C8DF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‹#›</a:t>
            </a:fld>
            <a:r>
              <a:rPr lang="en-US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26605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60A-7582-45D1-98B5-7D61368321D1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2DB7F-CA2A-4CFA-B948-FC277D5B8858}" type="slidenum">
              <a:rPr lang="en-US" smtClean="0"/>
              <a:pPr/>
              <a:t>‹#›</a:t>
            </a:fld>
            <a:r>
              <a:rPr lang="en-US" dirty="0"/>
              <a:t> / 11</a:t>
            </a:r>
          </a:p>
        </p:txBody>
      </p:sp>
    </p:spTree>
    <p:extLst>
      <p:ext uri="{BB962C8B-B14F-4D97-AF65-F5344CB8AC3E}">
        <p14:creationId xmlns:p14="http://schemas.microsoft.com/office/powerpoint/2010/main" val="41032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5804"/>
            <a:ext cx="40132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5" y="685800"/>
            <a:ext cx="6300787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1" y="1846265"/>
            <a:ext cx="40132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5DE7-27AB-43D9-A8FB-FA30DBE1BFEF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6652727"/>
            <a:ext cx="12192000" cy="2052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632" y="153341"/>
            <a:ext cx="10515600" cy="714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002D-DA0E-495B-9D38-2E9BEA0CCEF5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7917" y="6628553"/>
            <a:ext cx="1015483" cy="2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D62DB7F-CA2A-4CFA-B948-FC277D5B8858}" type="slidenum">
              <a:rPr lang="en-US" smtClean="0"/>
              <a:pPr/>
              <a:t>‹#›</a:t>
            </a:fld>
            <a:r>
              <a:rPr lang="en-US" dirty="0"/>
              <a:t> / 37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1" y="85442"/>
            <a:ext cx="957943" cy="6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pdb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theverge.com/2013/1/13/3873592/oracle-updates-java-security-exploits-in-the-wi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ython.org/static/community_logos/python-logo-master-v3-TM-flattened.p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7812" y="1268964"/>
            <a:ext cx="8319052" cy="2188838"/>
          </a:xfrm>
        </p:spPr>
        <p:txBody>
          <a:bodyPr>
            <a:noAutofit/>
          </a:bodyPr>
          <a:lstStyle/>
          <a:p>
            <a:r>
              <a:rPr lang="en-US" sz="7200" b="1" dirty="0"/>
              <a:t>Python </a:t>
            </a:r>
            <a:br>
              <a:rPr lang="en-US" sz="7200" b="1" dirty="0"/>
            </a:br>
            <a:r>
              <a:rPr lang="en-US" sz="7200" b="1" dirty="0"/>
              <a:t>Testing and Debugging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7000" y="4740372"/>
            <a:ext cx="6858000" cy="484770"/>
          </a:xfrm>
        </p:spPr>
        <p:txBody>
          <a:bodyPr>
            <a:normAutofit/>
          </a:bodyPr>
          <a:lstStyle/>
          <a:p>
            <a:r>
              <a:rPr lang="en-US" dirty="0"/>
              <a:t>Alexey Lavrov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914900" y="5604942"/>
            <a:ext cx="2362200" cy="35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November 14</a:t>
            </a:r>
            <a:r>
              <a:rPr lang="en-US" sz="1600" baseline="30000" dirty="0"/>
              <a:t>th</a:t>
            </a:r>
            <a:r>
              <a:rPr lang="en-US" sz="160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3467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761C3-C2AE-48E7-9CDA-21DC8B7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10</a:t>
            </a:fld>
            <a:r>
              <a:rPr lang="en-US"/>
              <a:t> /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9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Testing is Good?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7F79D-F423-49BE-B237-718154BE7F29}"/>
              </a:ext>
            </a:extLst>
          </p:cNvPr>
          <p:cNvSpPr txBox="1"/>
          <p:nvPr/>
        </p:nvSpPr>
        <p:spPr>
          <a:xfrm>
            <a:off x="590940" y="979715"/>
            <a:ext cx="783771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Always! In particular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at the very beginning of a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when modifying functionality of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experimenting with a third-party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81DC3-D275-4844-9A29-ED255E2E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11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2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F8EBD-C418-44D8-A615-756BD8B06D53}"/>
              </a:ext>
            </a:extLst>
          </p:cNvPr>
          <p:cNvSpPr/>
          <p:nvPr/>
        </p:nvSpPr>
        <p:spPr>
          <a:xfrm>
            <a:off x="618930" y="1077601"/>
            <a:ext cx="85281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numbers_l </a:t>
            </a:r>
            <a:r>
              <a:rPr lang="en-US" sz="2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[1, 2, 3, 4, 5, 6]</a:t>
            </a:r>
            <a:endParaRPr lang="en-US" sz="2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"Original list: </a:t>
            </a:r>
            <a:r>
              <a:rPr lang="en-US" sz="2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str(numbers_l)</a:t>
            </a:r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removeOddNumbersV2(numbers_l)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with only even numbers: </a:t>
            </a:r>
            <a:r>
              <a:rPr lang="en-US" sz="26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6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sz="2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2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4A831-BC36-45CD-80EB-925EA05E1F5A}"/>
              </a:ext>
            </a:extLst>
          </p:cNvPr>
          <p:cNvSpPr/>
          <p:nvPr/>
        </p:nvSpPr>
        <p:spPr>
          <a:xfrm>
            <a:off x="637591" y="3964060"/>
            <a:ext cx="85530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Output:</a:t>
            </a:r>
          </a:p>
          <a:p>
            <a:endParaRPr lang="en-US" sz="3200" dirty="0"/>
          </a:p>
          <a:p>
            <a:r>
              <a:rPr lang="en-US" sz="3200" dirty="0"/>
              <a:t>Original list: [1, 2, 3, 4, 5, 6]</a:t>
            </a:r>
          </a:p>
          <a:p>
            <a:r>
              <a:rPr lang="en-US" sz="3200" dirty="0"/>
              <a:t>List with only even numbers: [2, 4, 6]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EF6520-8990-4A69-9A5F-B739C3CB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12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BD323-2F49-4D75-A7A7-CB8249B32F91}"/>
              </a:ext>
            </a:extLst>
          </p:cNvPr>
          <p:cNvSpPr txBox="1"/>
          <p:nvPr/>
        </p:nvSpPr>
        <p:spPr>
          <a:xfrm>
            <a:off x="628261" y="1053286"/>
            <a:ext cx="84037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Syntax:</a:t>
            </a:r>
          </a:p>
          <a:p>
            <a:r>
              <a:rPr lang="en-US" sz="3400" i="1" dirty="0"/>
              <a:t>assert(&lt;expression&gt;)</a:t>
            </a:r>
          </a:p>
          <a:p>
            <a:endParaRPr lang="en-US" sz="3400" dirty="0"/>
          </a:p>
          <a:p>
            <a:r>
              <a:rPr lang="en-US" sz="3400" dirty="0"/>
              <a:t>stops execution if &lt;expression&gt; is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B55B9-7992-439B-A13F-DDFB19F07C19}"/>
              </a:ext>
            </a:extLst>
          </p:cNvPr>
          <p:cNvSpPr/>
          <p:nvPr/>
        </p:nvSpPr>
        <p:spPr>
          <a:xfrm>
            <a:off x="553617" y="4163114"/>
            <a:ext cx="81736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test_case_num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removeOddNumbersV2(</a:t>
            </a:r>
            <a:r>
              <a:rPr lang="en-US" sz="2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input_l</a:t>
            </a:r>
            <a:r>
              <a:rPr lang="en-US" sz="2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2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res_l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8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expected_l</a:t>
            </a:r>
            <a:r>
              <a:rPr lang="en-US" sz="28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28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83097-83ED-4219-99A4-CB476A245F49}"/>
              </a:ext>
            </a:extLst>
          </p:cNvPr>
          <p:cNvSpPr txBox="1"/>
          <p:nvPr/>
        </p:nvSpPr>
        <p:spPr>
          <a:xfrm>
            <a:off x="516295" y="3509865"/>
            <a:ext cx="64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(see assertion_testing.py):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F9FFF2-22B0-4688-A2A2-A083170B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13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with Assertion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4A831-BC36-45CD-80EB-925EA05E1F5A}"/>
              </a:ext>
            </a:extLst>
          </p:cNvPr>
          <p:cNvSpPr/>
          <p:nvPr/>
        </p:nvSpPr>
        <p:spPr>
          <a:xfrm>
            <a:off x="740228" y="2088607"/>
            <a:ext cx="10568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Output:</a:t>
            </a:r>
          </a:p>
          <a:p>
            <a:endParaRPr lang="en-US" sz="3200" dirty="0"/>
          </a:p>
          <a:p>
            <a:r>
              <a:rPr lang="en-US" sz="3200" dirty="0"/>
              <a:t>Running 6 test cases</a:t>
            </a:r>
          </a:p>
          <a:p>
            <a:r>
              <a:rPr lang="en-US" sz="3200" dirty="0"/>
              <a:t>Traceback (most recent call last):</a:t>
            </a:r>
          </a:p>
          <a:p>
            <a:r>
              <a:rPr lang="en-US" sz="3200" dirty="0"/>
              <a:t>  File "./assertion_testing.py", line 43, in &lt;module&gt;</a:t>
            </a:r>
          </a:p>
          <a:p>
            <a:r>
              <a:rPr lang="en-US" sz="3200" dirty="0"/>
              <a:t>    main()</a:t>
            </a:r>
          </a:p>
          <a:p>
            <a:r>
              <a:rPr lang="en-US" sz="3200" dirty="0"/>
              <a:t>  File "./assertion_testing.py", line 38, in main</a:t>
            </a:r>
          </a:p>
          <a:p>
            <a:r>
              <a:rPr lang="en-US" sz="3200" dirty="0"/>
              <a:t>    assert(</a:t>
            </a:r>
            <a:r>
              <a:rPr lang="en-US" sz="3200" dirty="0" err="1"/>
              <a:t>res_l</a:t>
            </a:r>
            <a:r>
              <a:rPr lang="en-US" sz="3200" dirty="0"/>
              <a:t> == </a:t>
            </a:r>
            <a:r>
              <a:rPr lang="en-US" sz="3200" dirty="0" err="1"/>
              <a:t>expected_l</a:t>
            </a:r>
            <a:r>
              <a:rPr lang="en-US" sz="3200" dirty="0"/>
              <a:t>[</a:t>
            </a:r>
            <a:r>
              <a:rPr lang="en-US" sz="3200" dirty="0" err="1"/>
              <a:t>tnum</a:t>
            </a:r>
            <a:r>
              <a:rPr lang="en-US" sz="3200" dirty="0"/>
              <a:t>])</a:t>
            </a:r>
          </a:p>
          <a:p>
            <a:r>
              <a:rPr lang="en-US" sz="3200" dirty="0" err="1"/>
              <a:t>AssertionError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4F7F1-4AD7-47E1-AAB7-D42B47E9373D}"/>
              </a:ext>
            </a:extLst>
          </p:cNvPr>
          <p:cNvSpPr txBox="1"/>
          <p:nvPr/>
        </p:nvSpPr>
        <p:spPr>
          <a:xfrm>
            <a:off x="469642" y="1287625"/>
            <a:ext cx="796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 python assertion_testing.py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9ECE4-94A1-45EC-A6A4-FB98FB1B18FD}"/>
              </a:ext>
            </a:extLst>
          </p:cNvPr>
          <p:cNvSpPr txBox="1"/>
          <p:nvPr/>
        </p:nvSpPr>
        <p:spPr>
          <a:xfrm>
            <a:off x="2783633" y="2258009"/>
            <a:ext cx="906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Have to write an infrastructure around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84DC-D53E-47C2-9852-4E7170E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14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unittest</a:t>
            </a:r>
            <a:endParaRPr lang="en-US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87B73-7670-47C6-A9B3-10F3BCA4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15</a:t>
            </a:fld>
            <a:r>
              <a:rPr lang="en-US"/>
              <a:t> /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80B4-EDB3-43DF-A6FA-DA390137565D}"/>
              </a:ext>
            </a:extLst>
          </p:cNvPr>
          <p:cNvSpPr txBox="1"/>
          <p:nvPr/>
        </p:nvSpPr>
        <p:spPr>
          <a:xfrm>
            <a:off x="590939" y="1175658"/>
            <a:ext cx="8481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i="1" dirty="0"/>
              <a:t>unit test </a:t>
            </a:r>
            <a:r>
              <a:rPr lang="en-US" sz="3800" dirty="0"/>
              <a:t>- verifies one specific aspect of a function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i="1" dirty="0"/>
              <a:t>test case </a:t>
            </a:r>
            <a:r>
              <a:rPr lang="en-US" sz="3800" dirty="0"/>
              <a:t>- collection of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i="1" dirty="0"/>
              <a:t>full coverage </a:t>
            </a:r>
            <a:r>
              <a:rPr lang="en-US" sz="3800" dirty="0"/>
              <a:t>- range of unit tests covering all the possible ways you can use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9D3451-655E-4617-9D61-AEDE047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16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6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unittest</a:t>
            </a:r>
            <a:r>
              <a:rPr lang="en-US" i="1" dirty="0"/>
              <a:t> </a:t>
            </a:r>
            <a:r>
              <a:rPr lang="en-US" dirty="0"/>
              <a:t>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44B64-CBFF-43EE-9CF9-AF1DD47A41F1}"/>
              </a:ext>
            </a:extLst>
          </p:cNvPr>
          <p:cNvSpPr/>
          <p:nvPr/>
        </p:nvSpPr>
        <p:spPr>
          <a:xfrm>
            <a:off x="618930" y="1106480"/>
            <a:ext cx="84068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program_with_bugs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RemoveOddNumberTC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4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.TestCase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test_1(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removeOddNumbersV2([1])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.assertEqual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[])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4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"__main__":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4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.main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6BBA1A3-E3AC-4AFC-815B-D5BB35736FCF}"/>
              </a:ext>
            </a:extLst>
          </p:cNvPr>
          <p:cNvSpPr/>
          <p:nvPr/>
        </p:nvSpPr>
        <p:spPr>
          <a:xfrm>
            <a:off x="8092750" y="2687994"/>
            <a:ext cx="289249" cy="110101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AD911-9692-46E7-B221-508E165C491C}"/>
              </a:ext>
            </a:extLst>
          </p:cNvPr>
          <p:cNvSpPr txBox="1"/>
          <p:nvPr/>
        </p:nvSpPr>
        <p:spPr>
          <a:xfrm>
            <a:off x="9473682" y="2799547"/>
            <a:ext cx="1446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case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59C33-90BB-408E-B2AF-CF541BB3875D}"/>
              </a:ext>
            </a:extLst>
          </p:cNvPr>
          <p:cNvSpPr txBox="1"/>
          <p:nvPr/>
        </p:nvSpPr>
        <p:spPr>
          <a:xfrm>
            <a:off x="553617" y="5477070"/>
            <a:ext cx="996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methods starting with test_* are run automatically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184C9D-F77E-4CB2-98B3-AC3677B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17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8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441" y="78696"/>
            <a:ext cx="7886700" cy="714407"/>
          </a:xfrm>
        </p:spPr>
        <p:txBody>
          <a:bodyPr>
            <a:normAutofit/>
          </a:bodyPr>
          <a:lstStyle/>
          <a:p>
            <a:r>
              <a:rPr lang="en-US" dirty="0"/>
              <a:t>Most Common Used Assert Methods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DEA9F-30FB-4E98-BFFB-B45BF932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59529"/>
              </p:ext>
            </p:extLst>
          </p:nvPr>
        </p:nvGraphicFramePr>
        <p:xfrm>
          <a:off x="3048000" y="1005115"/>
          <a:ext cx="6096000" cy="515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247779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238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Checks That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3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assertEqual</a:t>
                      </a:r>
                      <a:r>
                        <a:rPr lang="en-US" sz="2000" dirty="0"/>
                        <a:t>(a, b)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assertNotEqual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5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assertTrue</a:t>
                      </a:r>
                      <a:r>
                        <a:rPr lang="en-US" sz="20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bool(x)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assertFalse</a:t>
                      </a:r>
                      <a:r>
                        <a:rPr lang="en-US" sz="20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bool(x)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assertIs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is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7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assertIsNot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is not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3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assertIsNone</a:t>
                      </a:r>
                      <a:r>
                        <a:rPr lang="en-US" sz="20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is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6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assertIsNotNone</a:t>
                      </a:r>
                      <a:r>
                        <a:rPr lang="en-US" sz="20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 is not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assertIn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in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1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assertNotIn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not in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assertIsInstance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 b)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assertNotIsInstance</a:t>
                      </a:r>
                      <a:r>
                        <a:rPr lang="en-US" sz="2000" dirty="0"/>
                        <a:t>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 </a:t>
                      </a: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 b)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59549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441D0F-0A44-4413-9AC1-58D5EB4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18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i="1" dirty="0" err="1"/>
              <a:t>removeOddNumbers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CABFB-BF92-4F4A-A77C-8394B9D86CF0}"/>
              </a:ext>
            </a:extLst>
          </p:cNvPr>
          <p:cNvSpPr txBox="1"/>
          <p:nvPr/>
        </p:nvSpPr>
        <p:spPr>
          <a:xfrm>
            <a:off x="534956" y="914401"/>
            <a:ext cx="488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 python unitest_testing.py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360A5-9620-4DCC-B48C-9E9236592A67}"/>
              </a:ext>
            </a:extLst>
          </p:cNvPr>
          <p:cNvSpPr txBox="1"/>
          <p:nvPr/>
        </p:nvSpPr>
        <p:spPr>
          <a:xfrm>
            <a:off x="622041" y="1492899"/>
            <a:ext cx="115699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....FF</a:t>
            </a:r>
          </a:p>
          <a:p>
            <a:r>
              <a:rPr lang="en-US" sz="2200" dirty="0"/>
              <a:t>======================================================================</a:t>
            </a:r>
          </a:p>
          <a:p>
            <a:r>
              <a:rPr lang="en-US" sz="2200" dirty="0"/>
              <a:t>FAIL: test_5 (__main__.</a:t>
            </a:r>
            <a:r>
              <a:rPr lang="en-US" sz="2200" dirty="0" err="1"/>
              <a:t>RemoveOddNumberTC</a:t>
            </a:r>
            <a:r>
              <a:rPr lang="en-US" sz="2200" dirty="0"/>
              <a:t>)</a:t>
            </a:r>
          </a:p>
          <a:p>
            <a:r>
              <a:rPr lang="en-US" sz="2200" dirty="0"/>
              <a:t>----------------------------------------------------------------------</a:t>
            </a:r>
          </a:p>
          <a:p>
            <a:r>
              <a:rPr lang="en-US" sz="2200" dirty="0"/>
              <a:t>Traceback (most recent call last):</a:t>
            </a:r>
          </a:p>
          <a:p>
            <a:r>
              <a:rPr lang="en-US" sz="2200" dirty="0"/>
              <a:t>  File "./unittest_testing.py", line 30, in test_5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self.assertEqual</a:t>
            </a:r>
            <a:r>
              <a:rPr lang="en-US" sz="2200" dirty="0"/>
              <a:t>(</a:t>
            </a:r>
            <a:r>
              <a:rPr lang="en-US" sz="2200" dirty="0" err="1"/>
              <a:t>even_l</a:t>
            </a:r>
            <a:r>
              <a:rPr lang="en-US" sz="2200" dirty="0"/>
              <a:t>, [2])</a:t>
            </a:r>
          </a:p>
          <a:p>
            <a:r>
              <a:rPr lang="en-US" sz="2200" dirty="0" err="1"/>
              <a:t>AssertionError</a:t>
            </a:r>
            <a:r>
              <a:rPr lang="en-US" sz="2200" dirty="0"/>
              <a:t>: Lists differ: [2, 5] != [2]</a:t>
            </a:r>
          </a:p>
          <a:p>
            <a:endParaRPr lang="en-US" sz="2200" dirty="0"/>
          </a:p>
          <a:p>
            <a:r>
              <a:rPr lang="en-US" sz="2200" dirty="0"/>
              <a:t>First list contains 1 additional elements.</a:t>
            </a:r>
          </a:p>
          <a:p>
            <a:r>
              <a:rPr lang="en-US" sz="2200" dirty="0"/>
              <a:t>First extra element 1:</a:t>
            </a:r>
          </a:p>
          <a:p>
            <a:r>
              <a:rPr lang="en-US" sz="2200" dirty="0"/>
              <a:t>5</a:t>
            </a:r>
          </a:p>
          <a:p>
            <a:endParaRPr lang="en-US" sz="2200" dirty="0"/>
          </a:p>
          <a:p>
            <a:r>
              <a:rPr lang="en-US" sz="2200" dirty="0"/>
              <a:t>- [2, 5]</a:t>
            </a:r>
          </a:p>
          <a:p>
            <a:r>
              <a:rPr lang="en-US" sz="2200" dirty="0"/>
              <a:t>+ [2]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DC26-0E33-4601-B8F4-75C28C7E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19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2113" y="1247903"/>
            <a:ext cx="85277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Assertions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i="1" dirty="0" err="1"/>
              <a:t>unittest</a:t>
            </a:r>
            <a:r>
              <a:rPr lang="en-US" sz="3200" i="1" dirty="0"/>
              <a:t> </a:t>
            </a:r>
            <a:r>
              <a:rPr lang="en-US" sz="3200" dirty="0"/>
              <a:t>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Test coverage</a:t>
            </a:r>
            <a:endParaRPr lang="en-US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Simple 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Colorful 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i="1" dirty="0" err="1"/>
              <a:t>pdb</a:t>
            </a:r>
            <a:r>
              <a:rPr lang="en-US" sz="32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E8E5F-C8C1-4701-AE11-E3ECC32A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77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2609" y="2059226"/>
            <a:ext cx="6606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Test Coverage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5CEF8-8080-4C8E-831D-E8294ED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20</a:t>
            </a:fld>
            <a:r>
              <a:rPr lang="en-US"/>
              <a:t> /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Coverage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63C11-3279-49C7-AE24-5CE6D5D8AB32}"/>
              </a:ext>
            </a:extLst>
          </p:cNvPr>
          <p:cNvSpPr txBox="1"/>
          <p:nvPr/>
        </p:nvSpPr>
        <p:spPr>
          <a:xfrm>
            <a:off x="572278" y="1073020"/>
            <a:ext cx="67429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Statement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Measuring number of exercised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Path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Testing every possible code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Boundary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 input values just below and/or just above defined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AEA6E-8904-4E5A-A704-72E0F14161DC}"/>
              </a:ext>
            </a:extLst>
          </p:cNvPr>
          <p:cNvSpPr/>
          <p:nvPr/>
        </p:nvSpPr>
        <p:spPr>
          <a:xfrm>
            <a:off x="7007290" y="1725794"/>
            <a:ext cx="4935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"odd"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3: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"divisible by 3"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"not divisible by 3"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6A4E-DA96-4238-B0B4-9DA1512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21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441" y="78696"/>
            <a:ext cx="7886700" cy="714407"/>
          </a:xfrm>
        </p:spPr>
        <p:txBody>
          <a:bodyPr>
            <a:normAutofit/>
          </a:bodyPr>
          <a:lstStyle/>
          <a:p>
            <a:r>
              <a:rPr lang="en-US" dirty="0"/>
              <a:t>Coverage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1E675-7E3B-404A-AAFA-AA00763B3E8C}"/>
              </a:ext>
            </a:extLst>
          </p:cNvPr>
          <p:cNvSpPr txBox="1"/>
          <p:nvPr/>
        </p:nvSpPr>
        <p:spPr>
          <a:xfrm>
            <a:off x="572278" y="856357"/>
            <a:ext cx="748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coverage </a:t>
            </a:r>
            <a:r>
              <a:rPr lang="en-US" sz="2400" dirty="0"/>
              <a:t>module</a:t>
            </a:r>
          </a:p>
          <a:p>
            <a:endParaRPr lang="en-US" sz="2400" dirty="0"/>
          </a:p>
          <a:p>
            <a:r>
              <a:rPr lang="en-US" sz="2400" b="1" dirty="0"/>
              <a:t>Install:</a:t>
            </a:r>
          </a:p>
          <a:p>
            <a:r>
              <a:rPr lang="en-US" sz="2400" dirty="0"/>
              <a:t>&gt; pip install coverage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Report:</a:t>
            </a:r>
          </a:p>
          <a:p>
            <a:r>
              <a:rPr lang="en-US" sz="2400" dirty="0"/>
              <a:t>&gt; coverage report -m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   Missing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removeOddNumbers.py      12      5    58%   5-8, 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unittest_testing.py      18      0   100%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30      5    83%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F71B-D4CE-4279-B1BC-3C08BF37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22</a:t>
            </a:fld>
            <a:r>
              <a:rPr lang="en-US"/>
              <a:t> / 40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D7794-9576-41FB-8BC6-366EBADCF499}"/>
              </a:ext>
            </a:extLst>
          </p:cNvPr>
          <p:cNvSpPr/>
          <p:nvPr/>
        </p:nvSpPr>
        <p:spPr>
          <a:xfrm>
            <a:off x="6096000" y="15382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Collect coverage:</a:t>
            </a:r>
          </a:p>
          <a:p>
            <a:r>
              <a:rPr lang="en-US" sz="2400" dirty="0"/>
              <a:t>&gt; coverage run unittest_testing.py</a:t>
            </a:r>
          </a:p>
        </p:txBody>
      </p:sp>
    </p:spTree>
    <p:extLst>
      <p:ext uri="{BB962C8B-B14F-4D97-AF65-F5344CB8AC3E}">
        <p14:creationId xmlns:p14="http://schemas.microsoft.com/office/powerpoint/2010/main" val="346443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report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590D9-63A7-4110-B30C-0F0B7BACA882}"/>
              </a:ext>
            </a:extLst>
          </p:cNvPr>
          <p:cNvSpPr txBox="1"/>
          <p:nvPr/>
        </p:nvSpPr>
        <p:spPr>
          <a:xfrm>
            <a:off x="506964" y="1231641"/>
            <a:ext cx="794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 coverage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FFA6B-F7F4-45D1-A7DE-2B6D0E798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8" y="2360645"/>
            <a:ext cx="11897003" cy="372291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E06091-B3C8-4141-98D0-E4B78FEF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23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3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use cases for </a:t>
            </a:r>
            <a:r>
              <a:rPr lang="en-US" dirty="0" err="1"/>
              <a:t>unittest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63C11-3279-49C7-AE24-5CE6D5D8AB32}"/>
              </a:ext>
            </a:extLst>
          </p:cNvPr>
          <p:cNvSpPr txBox="1"/>
          <p:nvPr/>
        </p:nvSpPr>
        <p:spPr>
          <a:xfrm>
            <a:off x="581609" y="1138335"/>
            <a:ext cx="111376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testing class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i="1" dirty="0"/>
              <a:t>setup()</a:t>
            </a:r>
            <a:r>
              <a:rPr lang="en-US" sz="3400" dirty="0"/>
              <a:t>, </a:t>
            </a:r>
            <a:r>
              <a:rPr lang="en-US" sz="3400" i="1" dirty="0" err="1"/>
              <a:t>tearDown</a:t>
            </a:r>
            <a:r>
              <a:rPr lang="en-US" sz="3400" i="1" dirty="0"/>
              <a:t>() </a:t>
            </a:r>
            <a:r>
              <a:rPr lang="en-US" sz="3400" dirty="0"/>
              <a:t>methods are executed before and after each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more on </a:t>
            </a:r>
            <a:r>
              <a:rPr lang="en-US" sz="3400" dirty="0">
                <a:hlinkClick r:id="rId3"/>
              </a:rPr>
              <a:t>https://docs.python.org/2/library/unittest.html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FA01-70D6-43BC-91AB-189C072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24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2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Debugging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A8D92-ACC6-4BD2-B23C-A23544A3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25</a:t>
            </a:fld>
            <a:r>
              <a:rPr lang="en-US"/>
              <a:t> /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8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With </a:t>
            </a:r>
            <a:r>
              <a:rPr lang="en-US" i="1" dirty="0"/>
              <a:t>print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9BC7F-9ED2-4EBD-A800-BAE1D69C66B5}"/>
              </a:ext>
            </a:extLst>
          </p:cNvPr>
          <p:cNvSpPr/>
          <p:nvPr/>
        </p:nvSpPr>
        <p:spPr>
          <a:xfrm>
            <a:off x="1859903" y="1337608"/>
            <a:ext cx="92186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removeOddNumbersV1(l):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"index: </a:t>
            </a:r>
            <a:r>
              <a:rPr 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list: </a:t>
            </a:r>
            <a:r>
              <a:rPr lang="en-US" sz="2000" b="1" dirty="0">
                <a:solidFill>
                  <a:srgbClr val="BB66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str(l))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l[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l[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1C1A4F-CAA3-4371-AAB3-E8CF399D35B3}"/>
              </a:ext>
            </a:extLst>
          </p:cNvPr>
          <p:cNvSpPr/>
          <p:nvPr/>
        </p:nvSpPr>
        <p:spPr>
          <a:xfrm>
            <a:off x="3016899" y="1996752"/>
            <a:ext cx="6419461" cy="2892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CF5C0-29EA-437B-B515-28858BDCC900}"/>
              </a:ext>
            </a:extLst>
          </p:cNvPr>
          <p:cNvSpPr/>
          <p:nvPr/>
        </p:nvSpPr>
        <p:spPr>
          <a:xfrm>
            <a:off x="1934547" y="3276601"/>
            <a:ext cx="80056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"/>
              </a:rPr>
              <a:t>Output: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index: </a:t>
            </a:r>
            <a:r>
              <a:rPr lang="en-US" dirty="0">
                <a:solidFill>
                  <a:srgbClr val="666666"/>
                </a:solidFill>
                <a:latin typeface=""/>
              </a:rPr>
              <a:t>0,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list: [</a:t>
            </a:r>
            <a:r>
              <a:rPr lang="en-US" dirty="0">
                <a:solidFill>
                  <a:srgbClr val="666666"/>
                </a:solidFill>
                <a:latin typeface=""/>
              </a:rPr>
              <a:t>1, 2, 3, 4, 5, 6]</a:t>
            </a:r>
          </a:p>
          <a:p>
            <a:r>
              <a:rPr lang="en-US" dirty="0">
                <a:latin typeface=""/>
              </a:rPr>
              <a:t>removing element </a:t>
            </a:r>
            <a:r>
              <a:rPr lang="en-US" dirty="0">
                <a:solidFill>
                  <a:srgbClr val="666666"/>
                </a:solidFill>
                <a:latin typeface=""/>
              </a:rPr>
              <a:t>1</a:t>
            </a:r>
          </a:p>
          <a:p>
            <a:r>
              <a:rPr lang="en-US" dirty="0">
                <a:latin typeface=""/>
              </a:rPr>
              <a:t>index: </a:t>
            </a:r>
            <a:r>
              <a:rPr lang="en-US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list: [</a:t>
            </a:r>
            <a:r>
              <a:rPr lang="en-US" dirty="0">
                <a:solidFill>
                  <a:srgbClr val="666666"/>
                </a:solidFill>
                <a:latin typeface=""/>
              </a:rPr>
              <a:t>2, 3, 4, 5, 6]</a:t>
            </a:r>
          </a:p>
          <a:p>
            <a:r>
              <a:rPr lang="en-US" dirty="0">
                <a:latin typeface=""/>
              </a:rPr>
              <a:t>removing element </a:t>
            </a:r>
            <a:r>
              <a:rPr lang="en-US" dirty="0">
                <a:solidFill>
                  <a:srgbClr val="666666"/>
                </a:solidFill>
                <a:latin typeface=""/>
              </a:rPr>
              <a:t>3</a:t>
            </a:r>
          </a:p>
          <a:p>
            <a:r>
              <a:rPr lang="en-US" dirty="0">
                <a:latin typeface=""/>
              </a:rPr>
              <a:t>index: </a:t>
            </a:r>
            <a:r>
              <a:rPr lang="en-US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list: [</a:t>
            </a:r>
            <a:r>
              <a:rPr lang="en-US" dirty="0">
                <a:solidFill>
                  <a:srgbClr val="666666"/>
                </a:solidFill>
                <a:latin typeface=""/>
              </a:rPr>
              <a:t>2, 4, 5, 6]</a:t>
            </a:r>
          </a:p>
          <a:p>
            <a:r>
              <a:rPr lang="en-US" dirty="0">
                <a:latin typeface=""/>
              </a:rPr>
              <a:t>removing element </a:t>
            </a:r>
            <a:r>
              <a:rPr lang="en-US" dirty="0">
                <a:solidFill>
                  <a:srgbClr val="666666"/>
                </a:solidFill>
                <a:latin typeface=""/>
              </a:rPr>
              <a:t>5</a:t>
            </a:r>
          </a:p>
          <a:p>
            <a:r>
              <a:rPr lang="en-US" dirty="0">
                <a:latin typeface=""/>
              </a:rPr>
              <a:t>index: </a:t>
            </a:r>
            <a:r>
              <a:rPr lang="en-US" dirty="0">
                <a:solidFill>
                  <a:srgbClr val="666666"/>
                </a:solidFill>
                <a:latin typeface=""/>
              </a:rPr>
              <a:t>3, </a:t>
            </a:r>
            <a:r>
              <a:rPr lang="en-US" dirty="0">
                <a:solidFill>
                  <a:srgbClr val="008000"/>
                </a:solidFill>
                <a:latin typeface=""/>
              </a:rPr>
              <a:t>list: [</a:t>
            </a:r>
            <a:r>
              <a:rPr lang="en-US" dirty="0">
                <a:solidFill>
                  <a:srgbClr val="666666"/>
                </a:solidFill>
                <a:latin typeface=""/>
              </a:rPr>
              <a:t>2, 4, 6]</a:t>
            </a:r>
          </a:p>
          <a:p>
            <a:r>
              <a:rPr lang="en-US" dirty="0">
                <a:latin typeface=""/>
              </a:rPr>
              <a:t>Traceback (most recent call last):</a:t>
            </a:r>
          </a:p>
          <a:p>
            <a:r>
              <a:rPr lang="en-US" dirty="0">
                <a:latin typeface=""/>
              </a:rPr>
              <a:t>  File </a:t>
            </a:r>
            <a:r>
              <a:rPr lang="en-US" dirty="0">
                <a:solidFill>
                  <a:srgbClr val="BA2121"/>
                </a:solidFill>
                <a:latin typeface=""/>
              </a:rPr>
              <a:t>"./program_with_bugs.py", line </a:t>
            </a:r>
            <a:r>
              <a:rPr lang="en-US" dirty="0">
                <a:solidFill>
                  <a:srgbClr val="666666"/>
                </a:solidFill>
                <a:latin typeface=""/>
              </a:rPr>
              <a:t>35, </a:t>
            </a:r>
            <a:r>
              <a:rPr lang="en-US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&lt;module&gt;</a:t>
            </a:r>
          </a:p>
          <a:p>
            <a:r>
              <a:rPr lang="en-US" dirty="0">
                <a:latin typeface=""/>
              </a:rPr>
              <a:t>    main()</a:t>
            </a:r>
          </a:p>
          <a:p>
            <a:endParaRPr lang="en-US" dirty="0">
              <a:latin typeface="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464EA9-CBC6-4C12-B042-EDDE08B8F710}"/>
              </a:ext>
            </a:extLst>
          </p:cNvPr>
          <p:cNvCxnSpPr>
            <a:cxnSpLocks/>
          </p:cNvCxnSpPr>
          <p:nvPr/>
        </p:nvCxnSpPr>
        <p:spPr>
          <a:xfrm flipH="1">
            <a:off x="4229880" y="4394718"/>
            <a:ext cx="2659223" cy="12782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4F34A181-5959-4C56-B797-EA6A08969BDB}"/>
              </a:ext>
            </a:extLst>
          </p:cNvPr>
          <p:cNvSpPr/>
          <p:nvPr/>
        </p:nvSpPr>
        <p:spPr>
          <a:xfrm>
            <a:off x="6917094" y="3276601"/>
            <a:ext cx="1558213" cy="1390261"/>
          </a:xfrm>
          <a:prstGeom prst="smileyFace">
            <a:avLst>
              <a:gd name="adj" fmla="val -205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FD6D32E-B186-45AC-9DB8-BF98F39F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26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dbglib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C05D-25EE-4B65-9970-CC6FE85D34AC}"/>
              </a:ext>
            </a:extLst>
          </p:cNvPr>
          <p:cNvSpPr txBox="1"/>
          <p:nvPr/>
        </p:nvSpPr>
        <p:spPr>
          <a:xfrm>
            <a:off x="1663960" y="1110343"/>
            <a:ext cx="900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printing additional information like file name, line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convenient for visual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E0A6F-7CF3-4DB3-A140-7EC8D672BB32}"/>
              </a:ext>
            </a:extLst>
          </p:cNvPr>
          <p:cNvSpPr/>
          <p:nvPr/>
        </p:nvSpPr>
        <p:spPr>
          <a:xfrm>
            <a:off x="1850572" y="2210985"/>
            <a:ext cx="8070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print_debug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print_info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print_success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print_warning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print_error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D44FEF-1428-413D-942B-7A11053ACF1D}"/>
              </a:ext>
            </a:extLst>
          </p:cNvPr>
          <p:cNvSpPr/>
          <p:nvPr/>
        </p:nvSpPr>
        <p:spPr>
          <a:xfrm>
            <a:off x="1971869" y="3923438"/>
            <a:ext cx="59809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example: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dbglib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.print_info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info")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.print_success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success")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.print_warning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warning")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.print_error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5E0F9-AB8D-4977-8DB0-27598C28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27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3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dbglib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C05D-25EE-4B65-9970-CC6FE85D34AC}"/>
              </a:ext>
            </a:extLst>
          </p:cNvPr>
          <p:cNvSpPr txBox="1"/>
          <p:nvPr/>
        </p:nvSpPr>
        <p:spPr>
          <a:xfrm>
            <a:off x="513184" y="1110343"/>
            <a:ext cx="10154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printing additional information like file name, line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convenient for visual 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E0A6F-7CF3-4DB3-A140-7EC8D672BB32}"/>
              </a:ext>
            </a:extLst>
          </p:cNvPr>
          <p:cNvSpPr/>
          <p:nvPr/>
        </p:nvSpPr>
        <p:spPr>
          <a:xfrm>
            <a:off x="656254" y="2248308"/>
            <a:ext cx="8070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print_debug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print_info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print_success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print_warning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print_error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(msg,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sz="20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D44FEF-1428-413D-942B-7A11053ACF1D}"/>
              </a:ext>
            </a:extLst>
          </p:cNvPr>
          <p:cNvSpPr/>
          <p:nvPr/>
        </p:nvSpPr>
        <p:spPr>
          <a:xfrm>
            <a:off x="814873" y="3876785"/>
            <a:ext cx="59809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example: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dbglib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.print_info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info")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.print_success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success")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.print_warning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warning")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dbg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.print_error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61C56-C898-49BB-B604-461BBA25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6" y="4450703"/>
            <a:ext cx="10265984" cy="1996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6BFAB-B307-41D0-B1AC-1DD98EF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28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Odd Numbers: Version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96A38-6D16-4FCD-A0FD-D18E67265EB6}"/>
              </a:ext>
            </a:extLst>
          </p:cNvPr>
          <p:cNvSpPr/>
          <p:nvPr/>
        </p:nvSpPr>
        <p:spPr>
          <a:xfrm>
            <a:off x="581607" y="1020156"/>
            <a:ext cx="85997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removeOddNumbersV2(l):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 </a:t>
            </a:r>
            <a:r>
              <a:rPr lang="en-US" sz="36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l: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 </a:t>
            </a:r>
            <a:r>
              <a:rPr lang="en-US" sz="36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6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36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E1FDA-4F05-4F90-90F3-9D09C77A0476}"/>
              </a:ext>
            </a:extLst>
          </p:cNvPr>
          <p:cNvSpPr txBox="1"/>
          <p:nvPr/>
        </p:nvSpPr>
        <p:spPr>
          <a:xfrm>
            <a:off x="525623" y="4590661"/>
            <a:ext cx="512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Doesn’t crash!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1172BE-D130-41E2-8B95-9480C79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29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00E0B7-B7BC-4605-8EDB-7182ACBC9A60}"/>
              </a:ext>
            </a:extLst>
          </p:cNvPr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Motivation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1D0B2-B4B6-4DC3-94E6-6B40906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</a:t>
            </a:fld>
            <a:r>
              <a:rPr lang="en-US"/>
              <a:t> /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0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Interactive Debugger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7A7ED-A0D4-4D3D-BC7F-DDD816F503AD}"/>
              </a:ext>
            </a:extLst>
          </p:cNvPr>
          <p:cNvSpPr txBox="1"/>
          <p:nvPr/>
        </p:nvSpPr>
        <p:spPr>
          <a:xfrm>
            <a:off x="643812" y="1212981"/>
            <a:ext cx="9361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/>
              <a:t>pdb</a:t>
            </a:r>
            <a:r>
              <a:rPr lang="en-US" sz="36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part of Python’s standard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controlled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program inspection</a:t>
            </a:r>
          </a:p>
          <a:p>
            <a:endParaRPr lang="en-US" sz="3600" dirty="0"/>
          </a:p>
          <a:p>
            <a:r>
              <a:rPr lang="en-US" sz="3600" dirty="0"/>
              <a:t>Documentation at: </a:t>
            </a:r>
            <a:r>
              <a:rPr lang="en-US" sz="3600" dirty="0">
                <a:hlinkClick r:id="rId2"/>
              </a:rPr>
              <a:t>https://docs.python.org/2/library/pdb.html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7DA2-5584-47C5-891A-15B8092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30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3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Inserting Breakpoint in a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B2A93-E8FA-433C-BE57-E323C936461D}"/>
              </a:ext>
            </a:extLst>
          </p:cNvPr>
          <p:cNvSpPr/>
          <p:nvPr/>
        </p:nvSpPr>
        <p:spPr>
          <a:xfrm>
            <a:off x="1017038" y="1292204"/>
            <a:ext cx="10655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endParaRPr lang="en-US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test_5(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.set_trace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tested_function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 2, 3, 5])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.assertEqual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even_l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[2])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9512D7-7D10-47CE-AACB-DBF8D473D621}"/>
              </a:ext>
            </a:extLst>
          </p:cNvPr>
          <p:cNvSpPr/>
          <p:nvPr/>
        </p:nvSpPr>
        <p:spPr>
          <a:xfrm>
            <a:off x="2083837" y="2360644"/>
            <a:ext cx="3150635" cy="4478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43FCF1-944C-419B-B8B4-A40610702B89}"/>
              </a:ext>
            </a:extLst>
          </p:cNvPr>
          <p:cNvSpPr/>
          <p:nvPr/>
        </p:nvSpPr>
        <p:spPr>
          <a:xfrm>
            <a:off x="1088571" y="1346718"/>
            <a:ext cx="2559697" cy="4820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D4802-43EB-4680-80E9-4556282BAEF6}"/>
              </a:ext>
            </a:extLst>
          </p:cNvPr>
          <p:cNvSpPr txBox="1"/>
          <p:nvPr/>
        </p:nvSpPr>
        <p:spPr>
          <a:xfrm>
            <a:off x="1076131" y="3917408"/>
            <a:ext cx="87894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python unittest_testing.py</a:t>
            </a:r>
          </a:p>
          <a:p>
            <a:endParaRPr lang="en-US" sz="2800" dirty="0"/>
          </a:p>
          <a:p>
            <a:r>
              <a:rPr lang="en-US" sz="2800" dirty="0"/>
              <a:t>…/repo/unittest_testing.py(30)test_5()</a:t>
            </a:r>
          </a:p>
          <a:p>
            <a:r>
              <a:rPr lang="en-US" sz="2800" dirty="0"/>
              <a:t>-&gt; </a:t>
            </a:r>
            <a:r>
              <a:rPr lang="en-US" sz="2800" dirty="0" err="1"/>
              <a:t>even_l</a:t>
            </a:r>
            <a:r>
              <a:rPr lang="en-US" sz="2800" dirty="0"/>
              <a:t> = </a:t>
            </a:r>
            <a:r>
              <a:rPr lang="en-US" sz="2800" dirty="0" err="1"/>
              <a:t>tested_function</a:t>
            </a:r>
            <a:r>
              <a:rPr lang="en-US" sz="2800" dirty="0"/>
              <a:t>([1, 2, 3, 5])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Pdb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82157-6ADE-4932-975E-179EB9F1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31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2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Breakpoint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65FB7-36D3-46E2-9A11-3362FF9B65D5}"/>
              </a:ext>
            </a:extLst>
          </p:cNvPr>
          <p:cNvSpPr txBox="1"/>
          <p:nvPr/>
        </p:nvSpPr>
        <p:spPr>
          <a:xfrm>
            <a:off x="600270" y="1207175"/>
            <a:ext cx="6195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specify breakpoints during debugging</a:t>
            </a:r>
          </a:p>
          <a:p>
            <a:endParaRPr lang="en-US" sz="2400" dirty="0"/>
          </a:p>
          <a:p>
            <a:r>
              <a:rPr lang="en-US" sz="2400" b="1" dirty="0"/>
              <a:t>Breakpoint at certain line</a:t>
            </a:r>
          </a:p>
          <a:p>
            <a:r>
              <a:rPr lang="en-US" sz="2400" i="1" dirty="0"/>
              <a:t>b &lt;</a:t>
            </a:r>
            <a:r>
              <a:rPr lang="en-US" sz="2400" i="1" dirty="0" err="1"/>
              <a:t>file_name</a:t>
            </a:r>
            <a:r>
              <a:rPr lang="en-US" sz="2400" i="1" dirty="0"/>
              <a:t>&gt;:line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19452-FE07-495B-9A03-5826F8A382CA}"/>
              </a:ext>
            </a:extLst>
          </p:cNvPr>
          <p:cNvSpPr txBox="1"/>
          <p:nvPr/>
        </p:nvSpPr>
        <p:spPr>
          <a:xfrm>
            <a:off x="590939" y="2836506"/>
            <a:ext cx="108297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r>
              <a:rPr lang="en-US" sz="2200" dirty="0"/>
              <a:t>(</a:t>
            </a:r>
            <a:r>
              <a:rPr lang="en-US" sz="2200" dirty="0" err="1"/>
              <a:t>Pdb</a:t>
            </a:r>
            <a:r>
              <a:rPr lang="en-US" sz="2200" dirty="0"/>
              <a:t>) b removeOddNumbersV3</a:t>
            </a:r>
          </a:p>
          <a:p>
            <a:r>
              <a:rPr lang="en-US" sz="2200" dirty="0"/>
              <a:t>Breakpoint 1 at /drives/d/PHD/minicourses/python_testing_debugging/repo/removeOddNumbers.py:18</a:t>
            </a:r>
          </a:p>
          <a:p>
            <a:endParaRPr lang="en-US" sz="2200" dirty="0"/>
          </a:p>
          <a:p>
            <a:r>
              <a:rPr lang="en-US" sz="2200" b="1" dirty="0"/>
              <a:t>List Breakpoints:</a:t>
            </a:r>
          </a:p>
          <a:p>
            <a:r>
              <a:rPr lang="en-US" sz="2200" i="1" dirty="0"/>
              <a:t>b</a:t>
            </a:r>
          </a:p>
          <a:p>
            <a:endParaRPr lang="en-US" sz="2200" dirty="0"/>
          </a:p>
          <a:p>
            <a:r>
              <a:rPr lang="en-US" sz="2200" b="1" dirty="0"/>
              <a:t>Enable/Disable Breakpoint:</a:t>
            </a:r>
          </a:p>
          <a:p>
            <a:r>
              <a:rPr lang="en-US" sz="2200" i="1" dirty="0"/>
              <a:t>disable/enable &lt;breakpoint number&gt;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2D4A-D7C3-4EAC-9B4E-4011323AEC2E}"/>
              </a:ext>
            </a:extLst>
          </p:cNvPr>
          <p:cNvSpPr txBox="1"/>
          <p:nvPr/>
        </p:nvSpPr>
        <p:spPr>
          <a:xfrm>
            <a:off x="6096000" y="1197429"/>
            <a:ext cx="4979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Breakpoint at certain function</a:t>
            </a:r>
          </a:p>
          <a:p>
            <a:r>
              <a:rPr lang="en-US" sz="2400" dirty="0"/>
              <a:t>b &lt;</a:t>
            </a:r>
            <a:r>
              <a:rPr lang="en-US" sz="2400" dirty="0" err="1"/>
              <a:t>file_name</a:t>
            </a:r>
            <a:r>
              <a:rPr lang="en-US" sz="2400" dirty="0"/>
              <a:t>&gt;:function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1131-CD0B-44D7-AC9E-930CDA9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32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List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5997B-7C10-438D-A795-3C4A0570E159}"/>
              </a:ext>
            </a:extLst>
          </p:cNvPr>
          <p:cNvSpPr txBox="1"/>
          <p:nvPr/>
        </p:nvSpPr>
        <p:spPr>
          <a:xfrm>
            <a:off x="2027854" y="1152941"/>
            <a:ext cx="70072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to see the code where we stopped at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 l</a:t>
            </a:r>
          </a:p>
          <a:p>
            <a:r>
              <a:rPr lang="en-US" dirty="0"/>
              <a:t> 25         #     </a:t>
            </a:r>
            <a:r>
              <a:rPr lang="en-US" dirty="0" err="1"/>
              <a:t>even_l</a:t>
            </a:r>
            <a:r>
              <a:rPr lang="en-US" dirty="0"/>
              <a:t> = </a:t>
            </a:r>
            <a:r>
              <a:rPr lang="en-US" dirty="0" err="1"/>
              <a:t>tested_function</a:t>
            </a:r>
            <a:r>
              <a:rPr lang="en-US" dirty="0"/>
              <a:t>([1, 2, 3])</a:t>
            </a:r>
          </a:p>
          <a:p>
            <a:r>
              <a:rPr lang="en-US" dirty="0"/>
              <a:t> 26         #     </a:t>
            </a:r>
            <a:r>
              <a:rPr lang="en-US" dirty="0" err="1"/>
              <a:t>self.assertEqual</a:t>
            </a:r>
            <a:r>
              <a:rPr lang="en-US" dirty="0"/>
              <a:t>(</a:t>
            </a:r>
            <a:r>
              <a:rPr lang="en-US" dirty="0" err="1"/>
              <a:t>even_l</a:t>
            </a:r>
            <a:r>
              <a:rPr lang="en-US" dirty="0"/>
              <a:t>, [2])</a:t>
            </a:r>
          </a:p>
          <a:p>
            <a:r>
              <a:rPr lang="en-US" dirty="0"/>
              <a:t> 27</a:t>
            </a:r>
          </a:p>
          <a:p>
            <a:r>
              <a:rPr lang="en-US" dirty="0"/>
              <a:t> 28         def test_5(self):</a:t>
            </a:r>
          </a:p>
          <a:p>
            <a:r>
              <a:rPr lang="en-US" dirty="0"/>
              <a:t> 29             </a:t>
            </a:r>
            <a:r>
              <a:rPr lang="en-US" dirty="0" err="1"/>
              <a:t>pdb.set_trace</a:t>
            </a:r>
            <a:r>
              <a:rPr lang="en-US" dirty="0"/>
              <a:t>()</a:t>
            </a:r>
          </a:p>
          <a:p>
            <a:r>
              <a:rPr lang="en-US" dirty="0"/>
              <a:t> 30  -&gt;         </a:t>
            </a:r>
            <a:r>
              <a:rPr lang="en-US" dirty="0" err="1"/>
              <a:t>even_l</a:t>
            </a:r>
            <a:r>
              <a:rPr lang="en-US" dirty="0"/>
              <a:t> = </a:t>
            </a:r>
            <a:r>
              <a:rPr lang="en-US" dirty="0" err="1"/>
              <a:t>tested_function</a:t>
            </a:r>
            <a:r>
              <a:rPr lang="en-US" dirty="0"/>
              <a:t>([1, 2, 3, 5])</a:t>
            </a:r>
          </a:p>
          <a:p>
            <a:r>
              <a:rPr lang="en-US" dirty="0"/>
              <a:t> 31             </a:t>
            </a:r>
            <a:r>
              <a:rPr lang="en-US" dirty="0" err="1"/>
              <a:t>self.assertEqual</a:t>
            </a:r>
            <a:r>
              <a:rPr lang="en-US" dirty="0"/>
              <a:t>(</a:t>
            </a:r>
            <a:r>
              <a:rPr lang="en-US" dirty="0" err="1"/>
              <a:t>even_l</a:t>
            </a:r>
            <a:r>
              <a:rPr lang="en-US" dirty="0"/>
              <a:t>, [2])</a:t>
            </a:r>
          </a:p>
          <a:p>
            <a:r>
              <a:rPr lang="en-US" dirty="0"/>
              <a:t> 32</a:t>
            </a:r>
          </a:p>
          <a:p>
            <a:r>
              <a:rPr lang="en-US" dirty="0"/>
              <a:t> 33         # def test_6(self):</a:t>
            </a:r>
          </a:p>
          <a:p>
            <a:r>
              <a:rPr lang="en-US" dirty="0"/>
              <a:t> 34         #     </a:t>
            </a:r>
            <a:r>
              <a:rPr lang="en-US" dirty="0" err="1"/>
              <a:t>even_l</a:t>
            </a:r>
            <a:r>
              <a:rPr lang="en-US" dirty="0"/>
              <a:t> = </a:t>
            </a:r>
            <a:r>
              <a:rPr lang="en-US" dirty="0" err="1"/>
              <a:t>tested_function</a:t>
            </a:r>
            <a:r>
              <a:rPr lang="en-US" dirty="0"/>
              <a:t>([1, 3, 5])</a:t>
            </a:r>
          </a:p>
          <a:p>
            <a:r>
              <a:rPr lang="en-US" dirty="0"/>
              <a:t> 35         #     </a:t>
            </a:r>
            <a:r>
              <a:rPr lang="en-US" dirty="0" err="1"/>
              <a:t>self.assertEqual</a:t>
            </a:r>
            <a:r>
              <a:rPr lang="en-US" dirty="0"/>
              <a:t>(</a:t>
            </a:r>
            <a:r>
              <a:rPr lang="en-US" dirty="0" err="1"/>
              <a:t>even_l</a:t>
            </a:r>
            <a:r>
              <a:rPr lang="en-US" dirty="0"/>
              <a:t>, [])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5495DE-6E1F-4422-8AB5-4839CC7CBD37}"/>
              </a:ext>
            </a:extLst>
          </p:cNvPr>
          <p:cNvSpPr/>
          <p:nvPr/>
        </p:nvSpPr>
        <p:spPr>
          <a:xfrm>
            <a:off x="2012304" y="1785257"/>
            <a:ext cx="920621" cy="3638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C73E2-9DC2-4BDF-BF10-8AC9B8625FD5}"/>
              </a:ext>
            </a:extLst>
          </p:cNvPr>
          <p:cNvSpPr txBox="1"/>
          <p:nvPr/>
        </p:nvSpPr>
        <p:spPr>
          <a:xfrm>
            <a:off x="1799254" y="5411756"/>
            <a:ext cx="859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Tip</a:t>
            </a:r>
            <a:r>
              <a:rPr lang="en-US" sz="2400" dirty="0"/>
              <a:t>: If you forget how to use commands, type help in </a:t>
            </a:r>
            <a:r>
              <a:rPr lang="en-US" sz="2400" dirty="0" err="1"/>
              <a:t>pdb</a:t>
            </a:r>
            <a:r>
              <a:rPr lang="en-US" sz="2400" dirty="0"/>
              <a:t>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3083F-73EF-425E-A0D9-1EDC682A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33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Stepping Through Code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8BA8CE-F9CB-4A12-BB61-C00BA001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28366"/>
              </p:ext>
            </p:extLst>
          </p:nvPr>
        </p:nvGraphicFramePr>
        <p:xfrm>
          <a:off x="1803919" y="1210388"/>
          <a:ext cx="8518848" cy="3657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30220">
                  <a:extLst>
                    <a:ext uri="{9D8B030D-6E8A-4147-A177-3AD203B41FA5}">
                      <a16:colId xmlns:a16="http://schemas.microsoft.com/office/drawing/2014/main" val="726950820"/>
                    </a:ext>
                  </a:extLst>
                </a:gridCol>
                <a:gridCol w="6988628">
                  <a:extLst>
                    <a:ext uri="{9D8B030D-6E8A-4147-A177-3AD203B41FA5}">
                      <a16:colId xmlns:a16="http://schemas.microsoft.com/office/drawing/2014/main" val="3682157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n(</a:t>
                      </a:r>
                      <a:r>
                        <a:rPr lang="en-US" sz="2400" dirty="0" err="1"/>
                        <a:t>ext</a:t>
                      </a:r>
                      <a:r>
                        <a:rPr lang="en-US" sz="2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Continue execution until the next line in the current function is reached or it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2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s(</a:t>
                      </a:r>
                      <a:r>
                        <a:rPr lang="en-US" sz="2400" b="1" dirty="0" err="1"/>
                        <a:t>tep</a:t>
                      </a:r>
                      <a:r>
                        <a:rPr lang="en-US" sz="2400" b="1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Execute the current line, stop at the first possible occasion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77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c(</a:t>
                      </a:r>
                      <a:r>
                        <a:rPr lang="en-US" sz="2400" b="1" dirty="0" err="1"/>
                        <a:t>ontinue</a:t>
                      </a:r>
                      <a:r>
                        <a:rPr lang="en-US" sz="2400" b="1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Continue execution, only stop when a breakpoint is encountered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8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unt</a:t>
                      </a:r>
                      <a:r>
                        <a:rPr lang="en-US" sz="2400" b="1" dirty="0"/>
                        <a:t>(</a:t>
                      </a:r>
                      <a:r>
                        <a:rPr lang="en-US" sz="2400" b="1" dirty="0" err="1"/>
                        <a:t>il</a:t>
                      </a:r>
                      <a:r>
                        <a:rPr lang="en-US" sz="2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Continue execution until the line with a number greater than the current</a:t>
                      </a:r>
                    </a:p>
                    <a:p>
                      <a:r>
                        <a:rPr lang="en-US" sz="2400" dirty="0"/>
                        <a:t>one is reached or until the current frame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08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DB87C7-483C-4389-9C04-04067ECA8392}"/>
              </a:ext>
            </a:extLst>
          </p:cNvPr>
          <p:cNvSpPr txBox="1"/>
          <p:nvPr/>
        </p:nvSpPr>
        <p:spPr>
          <a:xfrm>
            <a:off x="1934549" y="5019870"/>
            <a:ext cx="6941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python unittest_testing.py</a:t>
            </a:r>
          </a:p>
          <a:p>
            <a:r>
              <a:rPr lang="en-US" sz="3200" dirty="0"/>
              <a:t>use n or s to see the difference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BF095-EBAE-43AF-94DC-66B6592A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34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07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Inspecting Program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CE87F-DEB1-42E3-8F6B-3CBCAE0CBB9F}"/>
              </a:ext>
            </a:extLst>
          </p:cNvPr>
          <p:cNvSpPr txBox="1"/>
          <p:nvPr/>
        </p:nvSpPr>
        <p:spPr>
          <a:xfrm>
            <a:off x="793103" y="1315617"/>
            <a:ext cx="9529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after we stopped at certain point at a program, we want to know variable names</a:t>
            </a:r>
          </a:p>
          <a:p>
            <a:endParaRPr lang="en-US" sz="2200" dirty="0"/>
          </a:p>
          <a:p>
            <a:r>
              <a:rPr lang="en-US" sz="2200" b="1" dirty="0"/>
              <a:t>Print variable name:</a:t>
            </a:r>
          </a:p>
          <a:p>
            <a:r>
              <a:rPr lang="en-US" sz="2200" dirty="0"/>
              <a:t>p &lt;variable name&gt;</a:t>
            </a:r>
          </a:p>
          <a:p>
            <a:endParaRPr lang="en-US" sz="2200" dirty="0"/>
          </a:p>
          <a:p>
            <a:r>
              <a:rPr lang="en-US" sz="2200" b="1" dirty="0"/>
              <a:t>Display all local/global variables with their values:</a:t>
            </a:r>
          </a:p>
          <a:p>
            <a:r>
              <a:rPr lang="en-US" sz="2200" dirty="0"/>
              <a:t>locals() / </a:t>
            </a:r>
            <a:r>
              <a:rPr lang="en-US" sz="2200" dirty="0" err="1"/>
              <a:t>globals</a:t>
            </a:r>
            <a:r>
              <a:rPr lang="en-US" sz="2200" dirty="0"/>
              <a:t>()</a:t>
            </a:r>
          </a:p>
          <a:p>
            <a:endParaRPr lang="en-US" sz="2200" dirty="0"/>
          </a:p>
          <a:p>
            <a:r>
              <a:rPr lang="en-US" sz="2200" b="1" dirty="0"/>
              <a:t>Display only variable names:</a:t>
            </a:r>
          </a:p>
          <a:p>
            <a:r>
              <a:rPr lang="en-US" sz="2200" dirty="0" err="1"/>
              <a:t>dir</a:t>
            </a:r>
            <a:r>
              <a:rPr lang="en-US" sz="2200" dirty="0"/>
              <a:t>()</a:t>
            </a:r>
          </a:p>
          <a:p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DE30E-CEE5-4B99-A0F1-0E0D45623943}"/>
              </a:ext>
            </a:extLst>
          </p:cNvPr>
          <p:cNvSpPr txBox="1"/>
          <p:nvPr/>
        </p:nvSpPr>
        <p:spPr>
          <a:xfrm>
            <a:off x="6991740" y="3135087"/>
            <a:ext cx="48674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locals()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{'l': [1, 2, 3, 5], 'n': 1}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['l', 'n']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p n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6DE2-DA64-4881-9836-FF436AA8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35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1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- Calling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AAB2C-2E31-4F80-B8CC-25FE92FF33A5}"/>
              </a:ext>
            </a:extLst>
          </p:cNvPr>
          <p:cNvSpPr txBox="1"/>
          <p:nvPr/>
        </p:nvSpPr>
        <p:spPr>
          <a:xfrm>
            <a:off x="2037184" y="998376"/>
            <a:ext cx="8630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know how we ended up at a </a:t>
            </a:r>
            <a:r>
              <a:rPr lang="en-US" dirty="0" err="1"/>
              <a:t>certaing</a:t>
            </a:r>
            <a:r>
              <a:rPr lang="en-US" dirty="0"/>
              <a:t> place in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a calling stack reported at runtime error</a:t>
            </a:r>
          </a:p>
          <a:p>
            <a:endParaRPr lang="en-US" dirty="0"/>
          </a:p>
          <a:p>
            <a:r>
              <a:rPr lang="en-US" dirty="0" err="1"/>
              <a:t>pdb</a:t>
            </a:r>
            <a:r>
              <a:rPr lang="en-US" dirty="0"/>
              <a:t> &gt; </a:t>
            </a:r>
            <a:r>
              <a:rPr lang="en-US" dirty="0" err="1"/>
              <a:t>bt</a:t>
            </a:r>
            <a:r>
              <a:rPr lang="en-US" dirty="0"/>
              <a:t> 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unittest.main</a:t>
            </a:r>
            <a:r>
              <a:rPr lang="en-US" sz="1200" dirty="0"/>
              <a:t>()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/main.py(95)__</a:t>
            </a:r>
            <a:r>
              <a:rPr lang="en-US" sz="1200" dirty="0" err="1"/>
              <a:t>init</a:t>
            </a:r>
            <a:r>
              <a:rPr lang="en-US" sz="1200" dirty="0"/>
              <a:t>__()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self.runTests</a:t>
            </a:r>
            <a:r>
              <a:rPr lang="en-US" sz="1200" dirty="0"/>
              <a:t>()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/main.py(232)</a:t>
            </a:r>
            <a:r>
              <a:rPr lang="en-US" sz="1200" dirty="0" err="1"/>
              <a:t>runTests</a:t>
            </a:r>
            <a:r>
              <a:rPr lang="en-US" sz="1200" dirty="0"/>
              <a:t>()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self.result</a:t>
            </a:r>
            <a:r>
              <a:rPr lang="en-US" sz="1200" dirty="0"/>
              <a:t> = </a:t>
            </a:r>
            <a:r>
              <a:rPr lang="en-US" sz="1200" dirty="0" err="1"/>
              <a:t>testRunner.run</a:t>
            </a:r>
            <a:r>
              <a:rPr lang="en-US" sz="1200" dirty="0"/>
              <a:t>(</a:t>
            </a:r>
            <a:r>
              <a:rPr lang="en-US" sz="1200" dirty="0" err="1"/>
              <a:t>self.test</a:t>
            </a:r>
            <a:r>
              <a:rPr lang="en-US" sz="1200" dirty="0"/>
              <a:t>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/runner.py(151)run()</a:t>
            </a:r>
          </a:p>
          <a:p>
            <a:r>
              <a:rPr lang="en-US" sz="1200" dirty="0"/>
              <a:t>-&gt; test(result)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/suite.py(70)__call__()</a:t>
            </a:r>
          </a:p>
          <a:p>
            <a:r>
              <a:rPr lang="en-US" sz="1200" dirty="0"/>
              <a:t>-&gt; return </a:t>
            </a:r>
            <a:r>
              <a:rPr lang="en-US" sz="1200" dirty="0" err="1"/>
              <a:t>self.run</a:t>
            </a:r>
            <a:r>
              <a:rPr lang="en-US" sz="1200" dirty="0"/>
              <a:t>(*</a:t>
            </a:r>
            <a:r>
              <a:rPr lang="en-US" sz="1200" dirty="0" err="1"/>
              <a:t>args</a:t>
            </a:r>
            <a:r>
              <a:rPr lang="en-US" sz="1200" dirty="0"/>
              <a:t>, **</a:t>
            </a:r>
            <a:r>
              <a:rPr lang="en-US" sz="1200" dirty="0" err="1"/>
              <a:t>kwds</a:t>
            </a:r>
            <a:r>
              <a:rPr lang="en-US" sz="1200" dirty="0"/>
              <a:t>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/suite.py(108)run()</a:t>
            </a:r>
          </a:p>
          <a:p>
            <a:r>
              <a:rPr lang="en-US" sz="1200" dirty="0"/>
              <a:t>-&gt; test(result)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/suite.py(70)__call__()</a:t>
            </a:r>
          </a:p>
          <a:p>
            <a:r>
              <a:rPr lang="en-US" sz="1200" dirty="0"/>
              <a:t>-&gt; return </a:t>
            </a:r>
            <a:r>
              <a:rPr lang="en-US" sz="1200" dirty="0" err="1"/>
              <a:t>self.run</a:t>
            </a:r>
            <a:r>
              <a:rPr lang="en-US" sz="1200" dirty="0"/>
              <a:t>(*</a:t>
            </a:r>
            <a:r>
              <a:rPr lang="en-US" sz="1200" dirty="0" err="1"/>
              <a:t>args</a:t>
            </a:r>
            <a:r>
              <a:rPr lang="en-US" sz="1200" dirty="0"/>
              <a:t>, **</a:t>
            </a:r>
            <a:r>
              <a:rPr lang="en-US" sz="1200" dirty="0" err="1"/>
              <a:t>kwds</a:t>
            </a:r>
            <a:r>
              <a:rPr lang="en-US" sz="1200" dirty="0"/>
              <a:t>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/suite.py(108)run()</a:t>
            </a:r>
          </a:p>
          <a:p>
            <a:r>
              <a:rPr lang="en-US" sz="1200" dirty="0"/>
              <a:t>-&gt; test(result)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/case.py(393)__call__()</a:t>
            </a:r>
          </a:p>
          <a:p>
            <a:r>
              <a:rPr lang="en-US" sz="1200" dirty="0"/>
              <a:t>-&gt; return </a:t>
            </a:r>
            <a:r>
              <a:rPr lang="en-US" sz="1200" dirty="0" err="1"/>
              <a:t>self.run</a:t>
            </a:r>
            <a:r>
              <a:rPr lang="en-US" sz="1200" dirty="0"/>
              <a:t>(*</a:t>
            </a:r>
            <a:r>
              <a:rPr lang="en-US" sz="1200" dirty="0" err="1"/>
              <a:t>args</a:t>
            </a:r>
            <a:r>
              <a:rPr lang="en-US" sz="1200" dirty="0"/>
              <a:t>, **</a:t>
            </a:r>
            <a:r>
              <a:rPr lang="en-US" sz="1200" dirty="0" err="1"/>
              <a:t>kwds</a:t>
            </a:r>
            <a:r>
              <a:rPr lang="en-US" sz="1200" dirty="0"/>
              <a:t>)</a:t>
            </a:r>
          </a:p>
          <a:p>
            <a:r>
              <a:rPr lang="en-US" sz="1200" dirty="0"/>
              <a:t>  /</a:t>
            </a:r>
            <a:r>
              <a:rPr lang="en-US" sz="1200" dirty="0" err="1"/>
              <a:t>usr</a:t>
            </a:r>
            <a:r>
              <a:rPr lang="en-US" sz="1200" dirty="0"/>
              <a:t>/lib/python2.7/</a:t>
            </a:r>
            <a:r>
              <a:rPr lang="en-US" sz="1200" dirty="0" err="1"/>
              <a:t>unittest</a:t>
            </a:r>
            <a:r>
              <a:rPr lang="en-US" sz="1200" dirty="0"/>
              <a:t>/case.py(329)run()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testMethod</a:t>
            </a:r>
            <a:r>
              <a:rPr lang="en-US" sz="1200" dirty="0"/>
              <a:t>()</a:t>
            </a:r>
          </a:p>
          <a:p>
            <a:r>
              <a:rPr lang="en-US" sz="1200" dirty="0"/>
              <a:t>  /drives/d/PHD/minicourses/</a:t>
            </a:r>
            <a:r>
              <a:rPr lang="en-US" sz="1200" dirty="0" err="1"/>
              <a:t>python_testing_debugging</a:t>
            </a:r>
            <a:r>
              <a:rPr lang="en-US" sz="1200" dirty="0"/>
              <a:t>/repo/unittest_testing.py(30)test_5()</a:t>
            </a:r>
          </a:p>
          <a:p>
            <a:r>
              <a:rPr lang="en-US" sz="1200" dirty="0"/>
              <a:t>-&gt; </a:t>
            </a:r>
            <a:r>
              <a:rPr lang="en-US" sz="1200" dirty="0" err="1"/>
              <a:t>even_l</a:t>
            </a:r>
            <a:r>
              <a:rPr lang="en-US" sz="1200" dirty="0"/>
              <a:t> = </a:t>
            </a:r>
            <a:r>
              <a:rPr lang="en-US" sz="1200" dirty="0" err="1"/>
              <a:t>tested_function</a:t>
            </a:r>
            <a:r>
              <a:rPr lang="en-US" sz="1200" dirty="0"/>
              <a:t>([1, 2, 3, 5])</a:t>
            </a:r>
          </a:p>
          <a:p>
            <a:r>
              <a:rPr lang="en-US" sz="1200" dirty="0"/>
              <a:t>&gt; /drives/d/PHD/minicourses/</a:t>
            </a:r>
            <a:r>
              <a:rPr lang="en-US" sz="1200" dirty="0" err="1"/>
              <a:t>python_testing_debugging</a:t>
            </a:r>
            <a:r>
              <a:rPr lang="en-US" sz="1200" dirty="0"/>
              <a:t>/repo/removeOddNumbers.py(13)removeOddNumbersV2()</a:t>
            </a:r>
          </a:p>
          <a:p>
            <a:r>
              <a:rPr lang="en-US" sz="1200" dirty="0"/>
              <a:t>-&gt; if n % 2 != 0: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059C-C0C4-4C7C-87EA-29A9B80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36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7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60F63-2A88-4C76-9461-940F59E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37</a:t>
            </a:fld>
            <a:r>
              <a:rPr lang="en-US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76036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3F0-C187-4850-A84F-173DB510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5C121-9AA7-411F-ABFF-63D7F8820C29}"/>
              </a:ext>
            </a:extLst>
          </p:cNvPr>
          <p:cNvSpPr txBox="1"/>
          <p:nvPr/>
        </p:nvSpPr>
        <p:spPr>
          <a:xfrm>
            <a:off x="572277" y="1054360"/>
            <a:ext cx="112682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every program has a 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test a function before you start using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if test fails, check the code first, do not change a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try simple print first, use </a:t>
            </a:r>
            <a:r>
              <a:rPr lang="en-US" sz="3800" dirty="0" err="1"/>
              <a:t>pdb</a:t>
            </a:r>
            <a:r>
              <a:rPr lang="en-US" sz="3800" dirty="0"/>
              <a:t> if you can’t spot a problem quickly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548C-8E50-4C52-A4FC-A799518A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38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4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7BCF5-1C34-4FEF-AFA8-47881B80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39</a:t>
            </a:fld>
            <a:r>
              <a:rPr lang="en-US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359010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BBED7E-B239-4BC1-AD01-AF0371F2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38" y="1111303"/>
            <a:ext cx="4717813" cy="1593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16396-4809-4556-B8D1-1BBACC090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98" y="2907836"/>
            <a:ext cx="3399183" cy="22661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3441" y="78696"/>
            <a:ext cx="7886700" cy="714407"/>
          </a:xfrm>
        </p:spPr>
        <p:txBody>
          <a:bodyPr>
            <a:normAutofit/>
          </a:bodyPr>
          <a:lstStyle/>
          <a:p>
            <a:r>
              <a:rPr lang="en-US"/>
              <a:t>Is It Hard to Write Python Programs?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1C829-6580-43BF-80B3-165FD56F07FA}"/>
              </a:ext>
            </a:extLst>
          </p:cNvPr>
          <p:cNvSpPr txBox="1"/>
          <p:nvPr/>
        </p:nvSpPr>
        <p:spPr>
          <a:xfrm>
            <a:off x="656253" y="1586205"/>
            <a:ext cx="6531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simple syntax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runs through interpreter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concise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build-in memory management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dynamically typed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30E39-7A51-4A72-AE9C-6680273F6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5" y="5048442"/>
            <a:ext cx="1862828" cy="12870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816CDF-E175-4BD6-A6A4-B28AF929BCE2}"/>
              </a:ext>
            </a:extLst>
          </p:cNvPr>
          <p:cNvSpPr txBox="1"/>
          <p:nvPr/>
        </p:nvSpPr>
        <p:spPr>
          <a:xfrm>
            <a:off x="1981201" y="6273226"/>
            <a:ext cx="5831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Credits: </a:t>
            </a:r>
            <a:r>
              <a:rPr lang="en-US" sz="800" dirty="0">
                <a:hlinkClick r:id="rId6"/>
              </a:rPr>
              <a:t>https://www.python.org/static/community_logos/python-logo-master-v3-TM-flattened.png</a:t>
            </a:r>
            <a:endParaRPr lang="en-US" sz="800" dirty="0"/>
          </a:p>
          <a:p>
            <a:r>
              <a:rPr lang="en-US" sz="800" dirty="0">
                <a:hlinkClick r:id="rId7"/>
              </a:rPr>
              <a:t>https://www.theverge.com/2013/1/13/3873592/oracle-updates-java-security-exploits-in-the-wild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CB3F1C8-C99B-4638-8B6A-B35D6B5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4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71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05" y="1975251"/>
            <a:ext cx="6271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5D4B-1BC2-41F8-AEF7-DF976ECD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40</a:t>
            </a:fld>
            <a:r>
              <a:rPr lang="en-US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311667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2052" y="944218"/>
            <a:ext cx="852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64C8C9-D27A-438C-9F01-4B038348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CC71E-F1FD-4731-A172-D1407A24D736}"/>
              </a:ext>
            </a:extLst>
          </p:cNvPr>
          <p:cNvSpPr txBox="1"/>
          <p:nvPr/>
        </p:nvSpPr>
        <p:spPr>
          <a:xfrm>
            <a:off x="410547" y="2676436"/>
            <a:ext cx="114766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All the code used for the presentation is available on </a:t>
            </a:r>
            <a:r>
              <a:rPr lang="en-US" sz="3400" b="1" dirty="0" err="1"/>
              <a:t>github</a:t>
            </a:r>
            <a:r>
              <a:rPr lang="en-US" sz="3400" b="1" dirty="0"/>
              <a:t>:</a:t>
            </a:r>
          </a:p>
          <a:p>
            <a:endParaRPr lang="en-US" sz="3400" dirty="0"/>
          </a:p>
          <a:p>
            <a:r>
              <a:rPr lang="en-US" sz="3000" i="1" dirty="0"/>
              <a:t>git clone </a:t>
            </a:r>
            <a:r>
              <a:rPr lang="en-US" sz="3000" i="1" dirty="0" err="1"/>
              <a:t>git@github.com:RTKarbon</a:t>
            </a:r>
            <a:r>
              <a:rPr lang="en-US" sz="3000" i="1" dirty="0"/>
              <a:t>/</a:t>
            </a:r>
            <a:r>
              <a:rPr lang="en-US" sz="3000" i="1" dirty="0" err="1"/>
              <a:t>python_debugging_testing.git</a:t>
            </a:r>
            <a:endParaRPr lang="en-US" sz="30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18DE-2473-4154-A9E9-6AC0806E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5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8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Odd Numbers: Version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2052" y="944218"/>
            <a:ext cx="8527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E89D0-7EC8-4286-8240-B474AAD5A290}"/>
              </a:ext>
            </a:extLst>
          </p:cNvPr>
          <p:cNvSpPr/>
          <p:nvPr/>
        </p:nvSpPr>
        <p:spPr>
          <a:xfrm>
            <a:off x="516293" y="1615995"/>
            <a:ext cx="7231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removeOddNumbersV1(l):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2076-AC9A-47F1-837B-202C1906A1E9}"/>
              </a:ext>
            </a:extLst>
          </p:cNvPr>
          <p:cNvSpPr txBox="1"/>
          <p:nvPr/>
        </p:nvSpPr>
        <p:spPr>
          <a:xfrm>
            <a:off x="562949" y="1035696"/>
            <a:ext cx="828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Function: </a:t>
            </a:r>
            <a:r>
              <a:rPr lang="en-US" sz="3600" dirty="0"/>
              <a:t>remove odd numbers from a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EE5F-ADB0-4398-AC5C-1C1DB26A295C}"/>
              </a:ext>
            </a:extLst>
          </p:cNvPr>
          <p:cNvSpPr txBox="1"/>
          <p:nvPr/>
        </p:nvSpPr>
        <p:spPr>
          <a:xfrm>
            <a:off x="5125618" y="5085184"/>
            <a:ext cx="6671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Does it have a bug?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90BF51-CB68-42F9-908A-800D0590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6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It Doesn’t Work…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3B336-D70E-4965-965C-C325759B53E3}"/>
              </a:ext>
            </a:extLst>
          </p:cNvPr>
          <p:cNvSpPr/>
          <p:nvPr/>
        </p:nvSpPr>
        <p:spPr>
          <a:xfrm>
            <a:off x="482083" y="3613496"/>
            <a:ext cx="117099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removeOddNumbersV1(numbers_l)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removeOddNumbersV1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l[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2400" b="1" dirty="0" err="1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40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index out of range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A12239-E4D9-456B-AE69-8069116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7</a:t>
            </a:fld>
            <a:r>
              <a:rPr lang="en-US"/>
              <a:t> / 40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3D34D-DA2C-4228-BD2D-BA0A4DF3B889}"/>
              </a:ext>
            </a:extLst>
          </p:cNvPr>
          <p:cNvSpPr/>
          <p:nvPr/>
        </p:nvSpPr>
        <p:spPr>
          <a:xfrm>
            <a:off x="488301" y="1037497"/>
            <a:ext cx="7231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removeOddNumbersV1(l):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</p:spTree>
    <p:extLst>
      <p:ext uri="{BB962C8B-B14F-4D97-AF65-F5344CB8AC3E}">
        <p14:creationId xmlns:p14="http://schemas.microsoft.com/office/powerpoint/2010/main" val="190113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It Doesn’t Work…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3B336-D70E-4965-965C-C325759B53E3}"/>
              </a:ext>
            </a:extLst>
          </p:cNvPr>
          <p:cNvSpPr/>
          <p:nvPr/>
        </p:nvSpPr>
        <p:spPr>
          <a:xfrm>
            <a:off x="482083" y="3613496"/>
            <a:ext cx="117099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&lt;module&gt;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removeOddNumbersV1(numbers_l)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</a:t>
            </a:r>
            <a:r>
              <a:rPr lang="en-US" sz="24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"./program_with_bugs.py", line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</a:t>
            </a:r>
            <a:r>
              <a:rPr lang="en-US" sz="24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removeOddNumbersV1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l[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2400" b="1" dirty="0" err="1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2400" b="1" dirty="0">
                <a:solidFill>
                  <a:srgbClr val="D241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index out of range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A12239-E4D9-456B-AE69-8069116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8</a:t>
            </a:fld>
            <a:r>
              <a:rPr lang="en-US"/>
              <a:t> / 40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3D34D-DA2C-4228-BD2D-BA0A4DF3B889}"/>
              </a:ext>
            </a:extLst>
          </p:cNvPr>
          <p:cNvSpPr/>
          <p:nvPr/>
        </p:nvSpPr>
        <p:spPr>
          <a:xfrm>
            <a:off x="488301" y="1037497"/>
            <a:ext cx="7231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removeOddNumbersV1(l):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3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l[</a:t>
            </a:r>
            <a:r>
              <a:rPr lang="en-US" sz="3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0F36B-3C11-4D2F-8023-11738C196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32" y="984716"/>
            <a:ext cx="4348374" cy="54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Odd Numbers: Version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96A38-6D16-4FCD-A0FD-D18E67265EB6}"/>
              </a:ext>
            </a:extLst>
          </p:cNvPr>
          <p:cNvSpPr/>
          <p:nvPr/>
        </p:nvSpPr>
        <p:spPr>
          <a:xfrm>
            <a:off x="681135" y="1225430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removeOddNumbersV2(l):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 </a:t>
            </a:r>
            <a:r>
              <a:rPr lang="en-US" sz="3200" b="1" dirty="0">
                <a:solidFill>
                  <a:srgbClr val="AA2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l: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 </a:t>
            </a:r>
            <a:r>
              <a:rPr lang="en-US" sz="32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2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32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E1FDA-4F05-4F90-90F3-9D09C77A0476}"/>
              </a:ext>
            </a:extLst>
          </p:cNvPr>
          <p:cNvSpPr txBox="1"/>
          <p:nvPr/>
        </p:nvSpPr>
        <p:spPr>
          <a:xfrm>
            <a:off x="8008774" y="1903444"/>
            <a:ext cx="512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Doesn’t crash!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2636D3A0-FF12-430A-B1DC-8CA57864848E}"/>
              </a:ext>
            </a:extLst>
          </p:cNvPr>
          <p:cNvSpPr/>
          <p:nvPr/>
        </p:nvSpPr>
        <p:spPr>
          <a:xfrm>
            <a:off x="8979158" y="2707432"/>
            <a:ext cx="1726164" cy="160331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AF10-EA6C-48C3-A82D-AEEF43AB28D6}"/>
              </a:ext>
            </a:extLst>
          </p:cNvPr>
          <p:cNvSpPr txBox="1"/>
          <p:nvPr/>
        </p:nvSpPr>
        <p:spPr>
          <a:xfrm>
            <a:off x="503854" y="5047861"/>
            <a:ext cx="1168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But does it mean that it works correctly?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BC02EA-17D3-4C02-9C24-5BA7D0E4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2DB7F-CA2A-4CFA-B948-FC277D5B8858}" type="slidenum">
              <a:rPr lang="en-US" smtClean="0"/>
              <a:pPr/>
              <a:t>9</a:t>
            </a:fld>
            <a:r>
              <a:rPr lang="en-US"/>
              <a:t> /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11349</TotalTime>
  <Words>2721</Words>
  <Application>Microsoft Office PowerPoint</Application>
  <PresentationFormat>Widescreen</PresentationFormat>
  <Paragraphs>447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Wingdings</vt:lpstr>
      <vt:lpstr>Blank</vt:lpstr>
      <vt:lpstr>Python  Testing and Debugging</vt:lpstr>
      <vt:lpstr>Agenda</vt:lpstr>
      <vt:lpstr>PowerPoint Presentation</vt:lpstr>
      <vt:lpstr>Is It Hard to Write Python Programs?</vt:lpstr>
      <vt:lpstr>Code</vt:lpstr>
      <vt:lpstr>Remove Odd Numbers: Version 1</vt:lpstr>
      <vt:lpstr>And It Doesn’t Work…</vt:lpstr>
      <vt:lpstr>And It Doesn’t Work…</vt:lpstr>
      <vt:lpstr>Remove Odd Numbers: Version 2</vt:lpstr>
      <vt:lpstr>PowerPoint Presentation</vt:lpstr>
      <vt:lpstr>When Testing is Good?</vt:lpstr>
      <vt:lpstr>Simple Test</vt:lpstr>
      <vt:lpstr>Assertions</vt:lpstr>
      <vt:lpstr>Test with Assertion</vt:lpstr>
      <vt:lpstr>PowerPoint Presentation</vt:lpstr>
      <vt:lpstr>Unit Test Terminology</vt:lpstr>
      <vt:lpstr>unittest Module</vt:lpstr>
      <vt:lpstr>Most Common Used Assert Methods</vt:lpstr>
      <vt:lpstr>Testing removeOddNumbers</vt:lpstr>
      <vt:lpstr>PowerPoint Presentation</vt:lpstr>
      <vt:lpstr>Test Coverage</vt:lpstr>
      <vt:lpstr>Coverage in Python</vt:lpstr>
      <vt:lpstr>HTML report</vt:lpstr>
      <vt:lpstr>More use cases for unittest</vt:lpstr>
      <vt:lpstr>PowerPoint Presentation</vt:lpstr>
      <vt:lpstr>Debugging With print</vt:lpstr>
      <vt:lpstr>dbglib</vt:lpstr>
      <vt:lpstr>dbglib</vt:lpstr>
      <vt:lpstr>Remove Odd Numbers: Version 2</vt:lpstr>
      <vt:lpstr>Python Interactive Debugger</vt:lpstr>
      <vt:lpstr>PDB - Inserting Breakpoint in a Source</vt:lpstr>
      <vt:lpstr>PDB - Breakpoint Control</vt:lpstr>
      <vt:lpstr>PDB - List Code</vt:lpstr>
      <vt:lpstr>PDB - Stepping Through Code</vt:lpstr>
      <vt:lpstr>PDB - Inspecting Program State</vt:lpstr>
      <vt:lpstr>PDB - Calling Stack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Alexey Lavrov</dc:creator>
  <cp:lastModifiedBy>Alexey Lavrov</cp:lastModifiedBy>
  <cp:revision>1164</cp:revision>
  <cp:lastPrinted>2016-05-23T14:30:24Z</cp:lastPrinted>
  <dcterms:created xsi:type="dcterms:W3CDTF">2016-04-26T02:43:37Z</dcterms:created>
  <dcterms:modified xsi:type="dcterms:W3CDTF">2018-11-14T23:04:52Z</dcterms:modified>
</cp:coreProperties>
</file>